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2"/>
  </p:notesMasterIdLst>
  <p:sldIdLst>
    <p:sldId id="256" r:id="rId2"/>
    <p:sldId id="265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07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618" y="60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5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0F8EE2-96CF-42D3-93E9-482C455D192D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4F4E09-D50B-4EDD-8902-54A77C5BCB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9908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1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0655" y="39759"/>
            <a:ext cx="900000" cy="8921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29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54941" y="2339789"/>
            <a:ext cx="8949671" cy="2262781"/>
          </a:xfrm>
        </p:spPr>
        <p:txBody>
          <a:bodyPr>
            <a:normAutofit/>
          </a:bodyPr>
          <a:lstStyle/>
          <a:p>
            <a:r>
              <a:rPr lang="en-GB" sz="4000" dirty="0" smtClean="0">
                <a:latin typeface="Arial Rounded MT Bold" panose="020F0704030504030204" pitchFamily="34" charset="0"/>
              </a:rPr>
              <a:t> NMR </a:t>
            </a:r>
            <a:r>
              <a:rPr lang="en-GB" sz="4000" dirty="0">
                <a:latin typeface="Arial Rounded MT Bold" panose="020F0704030504030204" pitchFamily="34" charset="0"/>
              </a:rPr>
              <a:t>Spectroscopy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>
                <a:latin typeface="Arial Rounded MT Bold" panose="020F0704030504030204" pitchFamily="34" charset="0"/>
              </a:rPr>
              <a:t>Interpretation of NMR spectrum II</a:t>
            </a:r>
            <a:endParaRPr lang="en-GB" sz="28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93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05"/>
    </mc:Choice>
    <mc:Fallback xmlns="">
      <p:transition spd="slow" advTm="30305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DE3BDD-EB91-46FD-ACA7-2C2D1D0CC4DE}" type="slidenum">
              <a:rPr lang="en-US" altLang="en-US" sz="2000">
                <a:solidFill>
                  <a:schemeClr val="bg1"/>
                </a:solidFill>
                <a:latin typeface="Comic Sans MS" panose="030F0702030302020204" pitchFamily="66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2286000" y="152401"/>
            <a:ext cx="7696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Comic Sans MS" panose="030F0702030302020204" pitchFamily="66" charset="0"/>
              </a:rPr>
              <a:t>Nuclear Magnetic Resonance Spectroscopy</a:t>
            </a:r>
            <a:endParaRPr lang="en-US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21508" name="Text Box 3"/>
          <p:cNvSpPr txBox="1">
            <a:spLocks noChangeArrowheads="1"/>
          </p:cNvSpPr>
          <p:nvPr/>
        </p:nvSpPr>
        <p:spPr bwMode="auto">
          <a:xfrm>
            <a:off x="742484" y="1191915"/>
            <a:ext cx="11449516" cy="93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3838" indent="-2238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en-GB" altLang="en-US" sz="2100" b="1" dirty="0" smtClean="0"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r>
              <a:rPr lang="en-GB" altLang="en-US" sz="2800" b="1" dirty="0" smtClean="0">
                <a:latin typeface="Comic Sans MS" panose="030F0702030302020204" pitchFamily="66" charset="0"/>
              </a:rPr>
              <a:t>                            CH</a:t>
            </a:r>
            <a:r>
              <a:rPr lang="en-GB" altLang="en-US" sz="2800" b="1" baseline="-25000" dirty="0" smtClean="0">
                <a:latin typeface="Comic Sans MS" panose="030F0702030302020204" pitchFamily="66" charset="0"/>
              </a:rPr>
              <a:t>2</a:t>
            </a:r>
            <a:r>
              <a:rPr lang="en-GB" altLang="en-US" sz="2800" b="1" dirty="0" smtClean="0">
                <a:latin typeface="Comic Sans MS" panose="030F0702030302020204" pitchFamily="66" charset="0"/>
              </a:rPr>
              <a:t>=CH(CH</a:t>
            </a:r>
            <a:r>
              <a:rPr lang="en-GB" altLang="en-US" sz="2800" b="1" baseline="-25000" dirty="0" smtClean="0">
                <a:latin typeface="Comic Sans MS" panose="030F0702030302020204" pitchFamily="66" charset="0"/>
              </a:rPr>
              <a:t>2</a:t>
            </a:r>
            <a:r>
              <a:rPr lang="en-GB" altLang="en-US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Br</a:t>
            </a:r>
            <a:r>
              <a:rPr lang="en-GB" altLang="en-US" sz="2800" b="1" dirty="0" smtClean="0">
                <a:latin typeface="Comic Sans MS" panose="030F0702030302020204" pitchFamily="66" charset="0"/>
              </a:rPr>
              <a:t>)</a:t>
            </a:r>
            <a:r>
              <a:rPr lang="en-GB" altLang="en-US" sz="2800" b="1" baseline="-25000" dirty="0" smtClean="0">
                <a:latin typeface="Comic Sans MS" panose="030F0702030302020204" pitchFamily="66" charset="0"/>
              </a:rPr>
              <a:t>                                   </a:t>
            </a:r>
            <a:endParaRPr lang="en-GB" altLang="en-US" sz="2100" b="1" baseline="-25000" dirty="0">
              <a:latin typeface="Comic Sans MS" panose="030F0702030302020204" pitchFamily="66" charset="0"/>
            </a:endParaRPr>
          </a:p>
        </p:txBody>
      </p:sp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1676400" y="730250"/>
            <a:ext cx="876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baseline="30000" dirty="0">
                <a:latin typeface="Comic Sans MS" panose="030F0702030302020204" pitchFamily="66" charset="0"/>
              </a:rPr>
              <a:t>   1</a:t>
            </a:r>
            <a:r>
              <a:rPr lang="en-US" altLang="en-US" sz="2400" b="1" dirty="0">
                <a:latin typeface="Comic Sans MS" panose="030F0702030302020204" pitchFamily="66" charset="0"/>
              </a:rPr>
              <a:t>H NMR—Number of Signals</a:t>
            </a:r>
            <a:endParaRPr lang="en-US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826502" y="5706029"/>
            <a:ext cx="2398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Four signals</a:t>
            </a:r>
            <a:endParaRPr lang="en-GB" sz="24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69288" y="2444207"/>
            <a:ext cx="4014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(=) means no free rotation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565" y="2538489"/>
            <a:ext cx="3600000" cy="2429169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780650" y="4350510"/>
            <a:ext cx="430302" cy="461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a</a:t>
            </a:r>
            <a:endParaRPr lang="en-GB" sz="24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304481" y="3311749"/>
            <a:ext cx="416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064113" y="2383965"/>
            <a:ext cx="416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161921" y="3942086"/>
            <a:ext cx="416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d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70294" y="3398292"/>
            <a:ext cx="3201220" cy="1812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H</a:t>
            </a:r>
            <a:r>
              <a:rPr lang="en-GB" sz="2400" baseline="-25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a</a:t>
            </a:r>
            <a:r>
              <a:rPr lang="en-GB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 </a:t>
            </a:r>
            <a:r>
              <a:rPr lang="en-GB" sz="2400" dirty="0" smtClean="0">
                <a:latin typeface="Comic Sans MS" panose="030F0702030302020204" pitchFamily="66" charset="0"/>
              </a:rPr>
              <a:t>Cis </a:t>
            </a:r>
            <a:r>
              <a:rPr lang="en-GB" sz="2400" dirty="0">
                <a:latin typeface="Comic Sans MS" panose="030F0702030302020204" pitchFamily="66" charset="0"/>
              </a:rPr>
              <a:t>to</a:t>
            </a:r>
            <a:r>
              <a:rPr lang="en-GB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>
                <a:latin typeface="Comic Sans MS" panose="030F0702030302020204" pitchFamily="66" charset="0"/>
              </a:rPr>
              <a:t>(–CH</a:t>
            </a:r>
            <a:r>
              <a:rPr lang="en-GB" sz="2400" baseline="-25000" dirty="0">
                <a:latin typeface="Comic Sans MS" panose="030F0702030302020204" pitchFamily="66" charset="0"/>
              </a:rPr>
              <a:t>2</a:t>
            </a:r>
            <a:r>
              <a:rPr lang="en-GB" sz="2400" dirty="0">
                <a:latin typeface="Comic Sans MS" panose="030F0702030302020204" pitchFamily="66" charset="0"/>
              </a:rPr>
              <a:t>Br</a:t>
            </a:r>
            <a:r>
              <a:rPr lang="en-GB" sz="2400" dirty="0" smtClean="0">
                <a:latin typeface="Comic Sans MS" panose="030F0702030302020204" pitchFamily="66" charset="0"/>
              </a:rPr>
              <a:t>)</a:t>
            </a:r>
          </a:p>
          <a:p>
            <a:r>
              <a:rPr lang="en-GB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H</a:t>
            </a:r>
            <a:r>
              <a:rPr lang="en-GB" sz="2400" baseline="-25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a</a:t>
            </a:r>
            <a:r>
              <a:rPr lang="en-GB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smtClean="0">
                <a:latin typeface="Comic Sans MS" panose="030F0702030302020204" pitchFamily="66" charset="0"/>
              </a:rPr>
              <a:t>Trans to </a:t>
            </a:r>
            <a:r>
              <a:rPr lang="en-GB" sz="24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H</a:t>
            </a:r>
            <a:r>
              <a:rPr lang="en-GB" sz="2400" baseline="-250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c</a:t>
            </a:r>
            <a:endParaRPr lang="en-GB" sz="2400" baseline="-250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r>
              <a:rPr lang="en-GB" sz="24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H</a:t>
            </a:r>
            <a:r>
              <a:rPr lang="en-GB" sz="2400" baseline="-250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  <a:r>
              <a:rPr lang="en-GB" sz="2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smtClean="0">
                <a:latin typeface="Comic Sans MS" panose="030F0702030302020204" pitchFamily="66" charset="0"/>
              </a:rPr>
              <a:t>Cis to </a:t>
            </a:r>
            <a:r>
              <a:rPr lang="en-GB" sz="24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H</a:t>
            </a:r>
            <a:r>
              <a:rPr lang="en-GB" sz="2400" baseline="-250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c</a:t>
            </a:r>
            <a:endParaRPr lang="en-GB" sz="2400" baseline="-250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r>
              <a:rPr lang="en-GB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H</a:t>
            </a:r>
            <a:r>
              <a:rPr lang="en-GB" sz="2400" baseline="-25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  <a:r>
              <a:rPr lang="en-GB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smtClean="0">
                <a:latin typeface="Comic Sans MS" panose="030F0702030302020204" pitchFamily="66" charset="0"/>
              </a:rPr>
              <a:t>Trans </a:t>
            </a:r>
            <a:r>
              <a:rPr lang="en-GB" sz="2400" dirty="0">
                <a:latin typeface="Comic Sans MS" panose="030F0702030302020204" pitchFamily="66" charset="0"/>
              </a:rPr>
              <a:t>to (–CH</a:t>
            </a:r>
            <a:r>
              <a:rPr lang="en-GB" sz="2400" baseline="-25000" dirty="0">
                <a:latin typeface="Comic Sans MS" panose="030F0702030302020204" pitchFamily="66" charset="0"/>
              </a:rPr>
              <a:t>2</a:t>
            </a:r>
            <a:r>
              <a:rPr lang="en-GB" sz="2400" dirty="0">
                <a:latin typeface="Comic Sans MS" panose="030F0702030302020204" pitchFamily="66" charset="0"/>
              </a:rPr>
              <a:t>Br)</a:t>
            </a:r>
          </a:p>
          <a:p>
            <a:endParaRPr lang="en-GB" sz="2400" baseline="-250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059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862"/>
    </mc:Choice>
    <mc:Fallback xmlns="">
      <p:transition spd="slow" advTm="958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  <p:bldP spid="28" grpId="0"/>
      <p:bldP spid="30" grpId="0"/>
      <p:bldP spid="33" grpId="0"/>
      <p:bldP spid="34" grpId="0"/>
      <p:bldP spid="3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DE3BDD-EB91-46FD-ACA7-2C2D1D0CC4DE}" type="slidenum">
              <a:rPr lang="en-US" altLang="en-US" sz="2000">
                <a:solidFill>
                  <a:schemeClr val="bg1"/>
                </a:solidFill>
                <a:latin typeface="Comic Sans MS" panose="030F0702030302020204" pitchFamily="66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2286000" y="152401"/>
            <a:ext cx="7696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Comic Sans MS" panose="030F0702030302020204" pitchFamily="66" charset="0"/>
              </a:rPr>
              <a:t>Nuclear Magnetic Resonance Spectroscopy</a:t>
            </a:r>
            <a:endParaRPr lang="en-US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21508" name="Text Box 3"/>
          <p:cNvSpPr txBox="1">
            <a:spLocks noChangeArrowheads="1"/>
          </p:cNvSpPr>
          <p:nvPr/>
        </p:nvSpPr>
        <p:spPr bwMode="auto">
          <a:xfrm>
            <a:off x="1296537" y="1624086"/>
            <a:ext cx="9771798" cy="3291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3838" indent="-2238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altLang="en-US" sz="2100" b="1" dirty="0">
                <a:latin typeface="Comic Sans MS" panose="030F0702030302020204" pitchFamily="66" charset="0"/>
              </a:rPr>
              <a:t>Integration</a:t>
            </a:r>
            <a:r>
              <a:rPr lang="en-GB" altLang="en-US" sz="2100" dirty="0">
                <a:latin typeface="Comic Sans MS" panose="030F0702030302020204" pitchFamily="66" charset="0"/>
              </a:rPr>
              <a:t> is the measurement of peak areas on the NMR spectrum. </a:t>
            </a:r>
            <a:endParaRPr lang="en-GB" altLang="en-US" sz="2100" dirty="0" smtClean="0"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altLang="en-US" sz="2100" dirty="0" smtClean="0">
                <a:latin typeface="Comic Sans MS" panose="030F0702030302020204" pitchFamily="66" charset="0"/>
              </a:rPr>
              <a:t> </a:t>
            </a:r>
            <a:r>
              <a:rPr lang="en-GB" altLang="en-US" sz="2100" b="1" dirty="0">
                <a:latin typeface="Comic Sans MS" panose="030F0702030302020204" pitchFamily="66" charset="0"/>
              </a:rPr>
              <a:t>It</a:t>
            </a:r>
            <a:r>
              <a:rPr lang="en-GB" altLang="en-US" sz="2100" dirty="0">
                <a:latin typeface="Comic Sans MS" panose="030F0702030302020204" pitchFamily="66" charset="0"/>
              </a:rPr>
              <a:t> </a:t>
            </a:r>
            <a:r>
              <a:rPr lang="en-GB" altLang="en-US" sz="2100" dirty="0" smtClean="0">
                <a:latin typeface="Comic Sans MS" panose="030F0702030302020204" pitchFamily="66" charset="0"/>
              </a:rPr>
              <a:t>corresponds to the amount </a:t>
            </a:r>
            <a:r>
              <a:rPr lang="en-GB" altLang="en-US" sz="2100" dirty="0">
                <a:latin typeface="Comic Sans MS" panose="030F0702030302020204" pitchFamily="66" charset="0"/>
              </a:rPr>
              <a:t>of energy absorbed or released by all nuclei participating in chemical shift during </a:t>
            </a:r>
            <a:r>
              <a:rPr lang="en-GB" altLang="en-US" sz="2100" dirty="0" smtClean="0">
                <a:latin typeface="Comic Sans MS" panose="030F0702030302020204" pitchFamily="66" charset="0"/>
              </a:rPr>
              <a:t>the nuclear </a:t>
            </a:r>
            <a:r>
              <a:rPr lang="en-GB" altLang="en-US" sz="2100" dirty="0">
                <a:latin typeface="Comic Sans MS" panose="030F0702030302020204" pitchFamily="66" charset="0"/>
              </a:rPr>
              <a:t>spin flip process.  </a:t>
            </a:r>
            <a:endParaRPr lang="en-GB" altLang="en-US" sz="2100" dirty="0" smtClean="0"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altLang="en-US" sz="2100" b="1" dirty="0" smtClean="0">
                <a:latin typeface="Comic Sans MS" panose="030F0702030302020204" pitchFamily="66" charset="0"/>
              </a:rPr>
              <a:t>It</a:t>
            </a:r>
            <a:r>
              <a:rPr lang="en-GB" altLang="en-US" sz="2100" dirty="0" smtClean="0">
                <a:latin typeface="Comic Sans MS" panose="030F0702030302020204" pitchFamily="66" charset="0"/>
              </a:rPr>
              <a:t> </a:t>
            </a:r>
            <a:r>
              <a:rPr lang="en-GB" altLang="en-US" sz="2100" dirty="0">
                <a:latin typeface="Comic Sans MS" panose="030F0702030302020204" pitchFamily="66" charset="0"/>
              </a:rPr>
              <a:t>is used </a:t>
            </a:r>
            <a:r>
              <a:rPr lang="en-GB" altLang="en-US" sz="2100" dirty="0" smtClean="0">
                <a:latin typeface="Comic Sans MS" panose="030F0702030302020204" pitchFamily="66" charset="0"/>
              </a:rPr>
              <a:t>to determine </a:t>
            </a:r>
            <a:r>
              <a:rPr lang="en-GB" altLang="en-US" sz="2100" dirty="0">
                <a:latin typeface="Comic Sans MS" panose="030F0702030302020204" pitchFamily="66" charset="0"/>
              </a:rPr>
              <a:t>the ratio of hydrogens that correspond to </a:t>
            </a:r>
            <a:r>
              <a:rPr lang="en-GB" altLang="en-US" sz="2100" dirty="0" smtClean="0">
                <a:latin typeface="Comic Sans MS" panose="030F0702030302020204" pitchFamily="66" charset="0"/>
              </a:rPr>
              <a:t>the signal</a:t>
            </a:r>
            <a:endParaRPr lang="en-GB" altLang="en-US" sz="2100" dirty="0"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altLang="en-US" sz="2100" b="1" dirty="0" smtClean="0">
                <a:latin typeface="Comic Sans MS" panose="030F0702030302020204" pitchFamily="66" charset="0"/>
              </a:rPr>
              <a:t>It</a:t>
            </a:r>
            <a:r>
              <a:rPr lang="en-GB" altLang="en-US" sz="2100" dirty="0" smtClean="0">
                <a:latin typeface="Comic Sans MS" panose="030F0702030302020204" pitchFamily="66" charset="0"/>
              </a:rPr>
              <a:t> is proportional </a:t>
            </a:r>
            <a:r>
              <a:rPr lang="en-GB" altLang="en-US" sz="2100" dirty="0">
                <a:latin typeface="Comic Sans MS" panose="030F0702030302020204" pitchFamily="66" charset="0"/>
              </a:rPr>
              <a:t>to relative number of </a:t>
            </a:r>
            <a:r>
              <a:rPr lang="en-GB" altLang="en-US" sz="2100" dirty="0" smtClean="0">
                <a:latin typeface="Comic Sans MS" panose="030F0702030302020204" pitchFamily="66" charset="0"/>
              </a:rPr>
              <a:t>equivalent </a:t>
            </a:r>
            <a:r>
              <a:rPr lang="en-GB" altLang="en-US" sz="2100" dirty="0">
                <a:latin typeface="Comic Sans MS" panose="030F0702030302020204" pitchFamily="66" charset="0"/>
              </a:rPr>
              <a:t>protons</a:t>
            </a:r>
            <a:endParaRPr lang="en-GB" altLang="en-US" sz="2100" baseline="-25000" dirty="0">
              <a:latin typeface="Comic Sans MS" panose="030F0702030302020204" pitchFamily="66" charset="0"/>
            </a:endParaRPr>
          </a:p>
        </p:txBody>
      </p:sp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1676400" y="730250"/>
            <a:ext cx="876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en-US" altLang="en-US" sz="2400" b="1" baseline="30000" dirty="0">
                <a:latin typeface="Comic Sans MS" panose="030F0702030302020204" pitchFamily="66" charset="0"/>
              </a:rPr>
              <a:t>   1</a:t>
            </a:r>
            <a:r>
              <a:rPr lang="en-US" altLang="en-US" sz="2400" b="1" dirty="0">
                <a:latin typeface="Comic Sans MS" panose="030F0702030302020204" pitchFamily="66" charset="0"/>
              </a:rPr>
              <a:t>H NMR—Intensity of </a:t>
            </a:r>
            <a:r>
              <a:rPr lang="en-US" altLang="en-US" sz="2400" b="1" dirty="0" smtClean="0">
                <a:latin typeface="Comic Sans MS" panose="030F0702030302020204" pitchFamily="66" charset="0"/>
              </a:rPr>
              <a:t>signals (Integration)</a:t>
            </a:r>
            <a:endParaRPr lang="en-US" altLang="en-US" sz="2400" b="1" dirty="0">
              <a:latin typeface="Arial" panose="020B0604020202020204" pitchFamily="34" charset="0"/>
            </a:endParaRPr>
          </a:p>
        </p:txBody>
      </p:sp>
      <p:pic>
        <p:nvPicPr>
          <p:cNvPr id="14" name="Picture 2" descr="FG13_09-01U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109" y="4845851"/>
            <a:ext cx="6516000" cy="1988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215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821"/>
    </mc:Choice>
    <mc:Fallback xmlns="">
      <p:transition spd="slow" advTm="10282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DE3BDD-EB91-46FD-ACA7-2C2D1D0CC4DE}" type="slidenum">
              <a:rPr lang="en-US" altLang="en-US" sz="2000">
                <a:solidFill>
                  <a:schemeClr val="bg1"/>
                </a:solidFill>
                <a:latin typeface="Comic Sans MS" panose="030F0702030302020204" pitchFamily="66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2286000" y="152401"/>
            <a:ext cx="7696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Comic Sans MS" panose="030F0702030302020204" pitchFamily="66" charset="0"/>
              </a:rPr>
              <a:t>Nuclear Magnetic Resonance Spectroscopy</a:t>
            </a:r>
            <a:endParaRPr lang="en-US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1676400" y="730250"/>
            <a:ext cx="876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en-US" altLang="en-US" sz="2400" b="1" baseline="30000" dirty="0">
                <a:latin typeface="Comic Sans MS" panose="030F0702030302020204" pitchFamily="66" charset="0"/>
              </a:rPr>
              <a:t>   1</a:t>
            </a:r>
            <a:r>
              <a:rPr lang="en-US" altLang="en-US" sz="2400" b="1" dirty="0">
                <a:latin typeface="Comic Sans MS" panose="030F0702030302020204" pitchFamily="66" charset="0"/>
              </a:rPr>
              <a:t>H NMR—Intensity of </a:t>
            </a:r>
            <a:r>
              <a:rPr lang="en-US" altLang="en-US" sz="2400" b="1" dirty="0" smtClean="0">
                <a:latin typeface="Comic Sans MS" panose="030F0702030302020204" pitchFamily="66" charset="0"/>
              </a:rPr>
              <a:t>signals (Integration)</a:t>
            </a:r>
            <a:endParaRPr lang="en-US" altLang="en-US" sz="2400" b="1" dirty="0"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6354" y="1756971"/>
            <a:ext cx="8604000" cy="29373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9412" y="4956224"/>
            <a:ext cx="6012000" cy="539683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707949" y="4963598"/>
            <a:ext cx="319396" cy="52547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6278281" y="4969948"/>
            <a:ext cx="354480" cy="52547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7941062" y="4950898"/>
            <a:ext cx="354480" cy="52547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9628295" y="4938198"/>
            <a:ext cx="354480" cy="52547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9336505" y="2851487"/>
            <a:ext cx="509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Comic Sans MS" panose="030F0702030302020204" pitchFamily="66" charset="0"/>
              </a:rPr>
              <a:t>3H</a:t>
            </a:r>
            <a:endParaRPr lang="en-GB" b="1" dirty="0"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13939" y="2666999"/>
            <a:ext cx="509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Comic Sans MS" panose="030F0702030302020204" pitchFamily="66" charset="0"/>
              </a:rPr>
              <a:t>3H</a:t>
            </a:r>
            <a:endParaRPr lang="en-GB" b="1" dirty="0">
              <a:latin typeface="Comic Sans MS" panose="030F0702030302020204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97574" y="3136238"/>
            <a:ext cx="509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2</a:t>
            </a:r>
            <a:r>
              <a:rPr lang="en-GB" b="1" dirty="0" smtClean="0">
                <a:latin typeface="Comic Sans MS" panose="030F0702030302020204" pitchFamily="66" charset="0"/>
              </a:rPr>
              <a:t>H</a:t>
            </a:r>
            <a:endParaRPr lang="en-GB" b="1" dirty="0">
              <a:latin typeface="Comic Sans MS" panose="030F0702030302020204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06771" y="3156288"/>
            <a:ext cx="509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2</a:t>
            </a:r>
            <a:r>
              <a:rPr lang="en-GB" b="1" dirty="0" smtClean="0">
                <a:latin typeface="Comic Sans MS" panose="030F0702030302020204" pitchFamily="66" charset="0"/>
              </a:rPr>
              <a:t>H</a:t>
            </a:r>
            <a:endParaRPr lang="en-GB" b="1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45544" y="5663821"/>
            <a:ext cx="75062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omic Sans MS" panose="030F0702030302020204" pitchFamily="66" charset="0"/>
              </a:rPr>
              <a:t>(multiply by 2)             2                             3                              2                               3</a:t>
            </a:r>
            <a:endParaRPr lang="en-GB" sz="1400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547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0011"/>
    </mc:Choice>
    <mc:Fallback xmlns="">
      <p:transition spd="slow" advTm="2100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  <p:bldP spid="13" grpId="0"/>
      <p:bldP spid="17" grpId="0"/>
      <p:bldP spid="18" grpId="0"/>
      <p:bldP spid="19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DE3BDD-EB91-46FD-ACA7-2C2D1D0CC4DE}" type="slidenum">
              <a:rPr lang="en-US" altLang="en-US" sz="2000">
                <a:solidFill>
                  <a:schemeClr val="bg1"/>
                </a:solidFill>
                <a:latin typeface="Comic Sans MS" panose="030F0702030302020204" pitchFamily="66" charset="0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2286000" y="152401"/>
            <a:ext cx="7696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Comic Sans MS" panose="030F0702030302020204" pitchFamily="66" charset="0"/>
              </a:rPr>
              <a:t>Nuclear Magnetic Resonance Spectroscopy</a:t>
            </a:r>
            <a:endParaRPr lang="en-US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1676400" y="730250"/>
            <a:ext cx="876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en-US" altLang="en-US" sz="2400" b="1" baseline="30000" dirty="0">
                <a:latin typeface="Comic Sans MS" panose="030F0702030302020204" pitchFamily="66" charset="0"/>
              </a:rPr>
              <a:t>   1</a:t>
            </a:r>
            <a:r>
              <a:rPr lang="en-US" altLang="en-US" sz="2400" b="1" dirty="0">
                <a:latin typeface="Comic Sans MS" panose="030F0702030302020204" pitchFamily="66" charset="0"/>
              </a:rPr>
              <a:t>H </a:t>
            </a:r>
            <a:r>
              <a:rPr lang="en-US" altLang="en-US" sz="2400" b="1" dirty="0" smtClean="0">
                <a:latin typeface="Comic Sans MS" panose="030F0702030302020204" pitchFamily="66" charset="0"/>
              </a:rPr>
              <a:t>NMR—</a:t>
            </a:r>
            <a:r>
              <a:rPr lang="en-GB" altLang="en-US" sz="2800" dirty="0" smtClean="0">
                <a:latin typeface="Comic Sans MS" panose="030F0702030302020204" pitchFamily="66" charset="0"/>
              </a:rPr>
              <a:t>Spin-spin splitting (</a:t>
            </a:r>
            <a:r>
              <a:rPr lang="en-US" altLang="en-US" sz="2400" b="1" dirty="0" smtClean="0">
                <a:latin typeface="Comic Sans MS" panose="030F0702030302020204" pitchFamily="66" charset="0"/>
              </a:rPr>
              <a:t>Multiplicity)</a:t>
            </a:r>
            <a:endParaRPr lang="en-US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40831" y="1383630"/>
            <a:ext cx="9793705" cy="4259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en-US" dirty="0">
                <a:latin typeface="Comic Sans MS" panose="030F0702030302020204" pitchFamily="66" charset="0"/>
              </a:rPr>
              <a:t>The absorption of a proton can split into </a:t>
            </a:r>
            <a:r>
              <a:rPr lang="en-US" altLang="en-US" i="1" dirty="0">
                <a:latin typeface="Comic Sans MS" panose="030F0702030302020204" pitchFamily="66" charset="0"/>
              </a:rPr>
              <a:t>multiple</a:t>
            </a:r>
            <a:r>
              <a:rPr lang="en-US" altLang="en-US" dirty="0">
                <a:latin typeface="Comic Sans MS" panose="030F0702030302020204" pitchFamily="66" charset="0"/>
              </a:rPr>
              <a:t> peaks called a </a:t>
            </a:r>
            <a:r>
              <a:rPr lang="en-US" altLang="en-US" b="1" dirty="0" err="1" smtClean="0">
                <a:latin typeface="Comic Sans MS" panose="030F0702030302020204" pitchFamily="66" charset="0"/>
              </a:rPr>
              <a:t>multiplet</a:t>
            </a:r>
            <a:endParaRPr lang="en-US" altLang="en-US" b="1" dirty="0" smtClean="0">
              <a:latin typeface="Comic Sans MS" panose="030F0702030302020204" pitchFamily="66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altLang="en-US" dirty="0">
                <a:latin typeface="Comic Sans MS" panose="030F0702030302020204" pitchFamily="66" charset="0"/>
              </a:rPr>
              <a:t>Multiple </a:t>
            </a:r>
            <a:r>
              <a:rPr lang="en-GB" altLang="en-US" dirty="0" smtClean="0">
                <a:latin typeface="Comic Sans MS" panose="030F0702030302020204" pitchFamily="66" charset="0"/>
              </a:rPr>
              <a:t>absorptions are </a:t>
            </a:r>
            <a:r>
              <a:rPr lang="en-GB" altLang="en-US" dirty="0">
                <a:latin typeface="Comic Sans MS" panose="030F0702030302020204" pitchFamily="66" charset="0"/>
              </a:rPr>
              <a:t>caused by </a:t>
            </a:r>
            <a:r>
              <a:rPr lang="en-GB" alt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the interaction (coupling) of the spins of nearby nuclei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altLang="en-US" dirty="0">
                <a:latin typeface="Comic Sans MS" panose="030F0702030302020204" pitchFamily="66" charset="0"/>
              </a:rPr>
              <a:t>Tiny magnetic fields produced by one nucleus affects the magnetic field felt by </a:t>
            </a:r>
            <a:r>
              <a:rPr lang="en-GB" altLang="en-US" dirty="0" smtClean="0">
                <a:latin typeface="Comic Sans MS" panose="030F0702030302020204" pitchFamily="66" charset="0"/>
              </a:rPr>
              <a:t>neighbouring </a:t>
            </a:r>
            <a:r>
              <a:rPr lang="en-GB" altLang="en-US" dirty="0">
                <a:latin typeface="Comic Sans MS" panose="030F0702030302020204" pitchFamily="66" charset="0"/>
              </a:rPr>
              <a:t>nuclei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altLang="en-US" dirty="0">
                <a:latin typeface="Comic Sans MS" panose="030F0702030302020204" pitchFamily="66" charset="0"/>
              </a:rPr>
              <a:t>If protons align with the applied field the effective field felt by </a:t>
            </a:r>
            <a:r>
              <a:rPr lang="en-GB" altLang="en-US" dirty="0" smtClean="0">
                <a:latin typeface="Comic Sans MS" panose="030F0702030302020204" pitchFamily="66" charset="0"/>
              </a:rPr>
              <a:t>neighbouring </a:t>
            </a:r>
            <a:r>
              <a:rPr lang="en-GB" altLang="en-US" dirty="0">
                <a:latin typeface="Comic Sans MS" panose="030F0702030302020204" pitchFamily="66" charset="0"/>
              </a:rPr>
              <a:t>protons is slightly larger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altLang="en-US" dirty="0">
                <a:latin typeface="Comic Sans MS" panose="030F0702030302020204" pitchFamily="66" charset="0"/>
              </a:rPr>
              <a:t>If protons align against the applied field the effective field felt by </a:t>
            </a:r>
            <a:r>
              <a:rPr lang="en-GB" altLang="en-US" dirty="0" smtClean="0">
                <a:latin typeface="Comic Sans MS" panose="030F0702030302020204" pitchFamily="66" charset="0"/>
              </a:rPr>
              <a:t>neighbouring </a:t>
            </a:r>
            <a:r>
              <a:rPr lang="en-GB" altLang="en-US" dirty="0">
                <a:latin typeface="Comic Sans MS" panose="030F0702030302020204" pitchFamily="66" charset="0"/>
              </a:rPr>
              <a:t>protons is slightly smaller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en-US" b="1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038" y="5083161"/>
            <a:ext cx="9612000" cy="143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2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174"/>
    </mc:Choice>
    <mc:Fallback xmlns="">
      <p:transition spd="slow" advTm="58174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DE3BDD-EB91-46FD-ACA7-2C2D1D0CC4DE}" type="slidenum">
              <a:rPr lang="en-US" altLang="en-US" sz="2000">
                <a:solidFill>
                  <a:schemeClr val="bg1"/>
                </a:solidFill>
                <a:latin typeface="Comic Sans MS" panose="030F0702030302020204" pitchFamily="66" charset="0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2286000" y="152401"/>
            <a:ext cx="7696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Comic Sans MS" panose="030F0702030302020204" pitchFamily="66" charset="0"/>
              </a:rPr>
              <a:t>Nuclear Magnetic Resonance Spectroscopy</a:t>
            </a:r>
            <a:endParaRPr lang="en-US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1676400" y="730250"/>
            <a:ext cx="876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en-US" altLang="en-US" sz="2400" b="1" baseline="30000" dirty="0">
                <a:latin typeface="Comic Sans MS" panose="030F0702030302020204" pitchFamily="66" charset="0"/>
              </a:rPr>
              <a:t>   1</a:t>
            </a:r>
            <a:r>
              <a:rPr lang="en-US" altLang="en-US" sz="2400" b="1" dirty="0">
                <a:latin typeface="Comic Sans MS" panose="030F0702030302020204" pitchFamily="66" charset="0"/>
              </a:rPr>
              <a:t>H NMR—Multiplicity</a:t>
            </a:r>
            <a:endParaRPr lang="en-US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129590" y="1375608"/>
            <a:ext cx="8891336" cy="54102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Times" panose="02020603050405020304" pitchFamily="18" charset="0"/>
              <a:buNone/>
            </a:pPr>
            <a:r>
              <a:rPr lang="en-US" altLang="en-US" sz="2000" b="1" i="1" dirty="0" smtClean="0">
                <a:latin typeface="Comic Sans MS" panose="030F0702030302020204" pitchFamily="66" charset="0"/>
              </a:rPr>
              <a:t>n</a:t>
            </a:r>
            <a:r>
              <a:rPr lang="en-US" altLang="en-US" sz="2000" b="1" dirty="0" smtClean="0">
                <a:latin typeface="Comic Sans MS" panose="030F0702030302020204" pitchFamily="66" charset="0"/>
              </a:rPr>
              <a:t> + 1 rule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GB" alt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The </a:t>
            </a:r>
            <a:r>
              <a:rPr lang="en-GB" altLang="en-US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NMR </a:t>
            </a:r>
            <a:r>
              <a:rPr lang="en-GB" alt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absorption of a proton which has n equivalent neighbouring protons will be  split into n + 1 peaks.</a:t>
            </a:r>
          </a:p>
          <a:p>
            <a:pPr>
              <a:lnSpc>
                <a:spcPct val="80000"/>
              </a:lnSpc>
            </a:pPr>
            <a:endParaRPr lang="en-US" altLang="en-US" sz="2000" dirty="0" smtClean="0"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</a:pPr>
            <a:endParaRPr lang="en-US" altLang="en-US" sz="2000" dirty="0" smtClean="0"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</a:pPr>
            <a:endParaRPr lang="en-US" altLang="en-US" sz="2000" dirty="0" smtClean="0"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</a:pPr>
            <a:endParaRPr lang="en-US" altLang="en-US" sz="2000" dirty="0" smtClean="0"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</a:pPr>
            <a:endParaRPr lang="en-US" altLang="en-US" sz="2000" dirty="0" smtClean="0"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</a:pPr>
            <a:endParaRPr lang="en-US" altLang="en-US" sz="2000" dirty="0" smtClean="0"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buFont typeface="Times" panose="02020603050405020304" pitchFamily="18" charset="0"/>
              <a:buNone/>
            </a:pPr>
            <a:endParaRPr lang="en-US" altLang="en-US" sz="2000" dirty="0" smtClean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en-US" sz="2000" dirty="0" smtClean="0">
                <a:latin typeface="Comic Sans MS" panose="030F0702030302020204" pitchFamily="66" charset="0"/>
              </a:rPr>
              <a:t>In the </a:t>
            </a:r>
            <a:r>
              <a:rPr lang="en-US" altLang="en-US" sz="2000" baseline="30000" dirty="0" smtClean="0">
                <a:latin typeface="Comic Sans MS" panose="030F0702030302020204" pitchFamily="66" charset="0"/>
              </a:rPr>
              <a:t>1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H NMR spectrum of 2-bromopropane the –C</a:t>
            </a:r>
            <a:r>
              <a:rPr lang="en-US" altLang="en-US" sz="2000" dirty="0" smtClean="0">
                <a:solidFill>
                  <a:srgbClr val="6699FF"/>
                </a:solidFill>
                <a:latin typeface="Comic Sans MS" panose="030F0702030302020204" pitchFamily="66" charset="0"/>
              </a:rPr>
              <a:t>H</a:t>
            </a:r>
            <a:r>
              <a:rPr lang="en-US" altLang="en-US" sz="2000" baseline="-25000" dirty="0" smtClean="0">
                <a:solidFill>
                  <a:srgbClr val="6699FF"/>
                </a:solidFill>
                <a:latin typeface="Comic Sans MS" panose="030F0702030302020204" pitchFamily="66" charset="0"/>
              </a:rPr>
              <a:t>3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 proton signal at 1.71 ppm is split into a </a:t>
            </a:r>
            <a:r>
              <a:rPr lang="en-US" altLang="en-US" sz="2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doublet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, and the –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C</a:t>
            </a:r>
            <a:r>
              <a:rPr lang="en-US" altLang="en-US" sz="2000" dirty="0" err="1" smtClean="0">
                <a:solidFill>
                  <a:srgbClr val="F0188E"/>
                </a:solidFill>
                <a:latin typeface="Comic Sans MS" panose="030F0702030302020204" pitchFamily="66" charset="0"/>
              </a:rPr>
              <a:t>H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Br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 proton signal at 4.28 ppm is split into a </a:t>
            </a:r>
            <a:r>
              <a:rPr lang="en-US" altLang="en-US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septet</a:t>
            </a:r>
            <a:endParaRPr lang="en-US" altLang="en-US" sz="2000" baseline="300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buFont typeface="Times" panose="02020603050405020304" pitchFamily="18" charset="0"/>
              <a:buNone/>
            </a:pPr>
            <a:r>
              <a:rPr lang="en-US" altLang="en-US" sz="2000" dirty="0" smtClean="0"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7" name="Picture 4" descr="121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3"/>
          <a:stretch/>
        </p:blipFill>
        <p:spPr>
          <a:xfrm>
            <a:off x="2779295" y="2683038"/>
            <a:ext cx="7272000" cy="25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878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460"/>
    </mc:Choice>
    <mc:Fallback xmlns="">
      <p:transition spd="slow" advTm="11346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DE3BDD-EB91-46FD-ACA7-2C2D1D0CC4DE}" type="slidenum">
              <a:rPr lang="en-US" altLang="en-US" sz="2000">
                <a:solidFill>
                  <a:schemeClr val="bg1"/>
                </a:solidFill>
                <a:latin typeface="Comic Sans MS" panose="030F0702030302020204" pitchFamily="66" charset="0"/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2286000" y="152401"/>
            <a:ext cx="7696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Comic Sans MS" panose="030F0702030302020204" pitchFamily="66" charset="0"/>
              </a:rPr>
              <a:t>Nuclear Magnetic Resonance Spectroscopy</a:t>
            </a:r>
            <a:endParaRPr lang="en-US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1676400" y="730250"/>
            <a:ext cx="8763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en-US" altLang="en-US" sz="2400" b="1" baseline="30000" dirty="0">
                <a:latin typeface="Comic Sans MS" panose="030F0702030302020204" pitchFamily="66" charset="0"/>
              </a:rPr>
              <a:t>   1</a:t>
            </a:r>
            <a:r>
              <a:rPr lang="en-US" altLang="en-US" sz="2400" b="1" dirty="0">
                <a:latin typeface="Comic Sans MS" panose="030F0702030302020204" pitchFamily="66" charset="0"/>
              </a:rPr>
              <a:t>H </a:t>
            </a:r>
            <a:r>
              <a:rPr lang="en-US" altLang="en-US" sz="2400" b="1" dirty="0" smtClean="0">
                <a:latin typeface="Comic Sans MS" panose="030F0702030302020204" pitchFamily="66" charset="0"/>
              </a:rPr>
              <a:t>NMR—Multiplicity (</a:t>
            </a:r>
            <a:r>
              <a:rPr lang="en-US" altLang="en-US" sz="2400" b="1" dirty="0">
                <a:latin typeface="Comic Sans MS" panose="030F0702030302020204" pitchFamily="66" charset="0"/>
              </a:rPr>
              <a:t>Rules for Spin-Spin </a:t>
            </a:r>
            <a:r>
              <a:rPr lang="en-US" altLang="en-US" sz="2400" b="1" dirty="0" smtClean="0">
                <a:latin typeface="Comic Sans MS" panose="030F0702030302020204" pitchFamily="66" charset="0"/>
              </a:rPr>
              <a:t>Splitting)</a:t>
            </a:r>
            <a:endParaRPr lang="en-CA" altLang="en-US" sz="2400" b="1" dirty="0"/>
          </a:p>
          <a:p>
            <a:pPr algn="just">
              <a:spcBef>
                <a:spcPct val="50000"/>
              </a:spcBef>
              <a:buNone/>
            </a:pPr>
            <a:endParaRPr lang="en-US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371002" y="1228301"/>
            <a:ext cx="7336999" cy="575719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CA" altLang="en-US" b="1" dirty="0" smtClean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676" y="1981327"/>
            <a:ext cx="4320000" cy="18389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33516" y="1405716"/>
            <a:ext cx="8270544" cy="689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altLang="en-US" sz="2000" b="1" dirty="0">
                <a:latin typeface="Comic Sans MS" panose="030F0702030302020204" pitchFamily="66" charset="0"/>
              </a:rPr>
              <a:t>Equivalent</a:t>
            </a:r>
            <a:r>
              <a:rPr lang="en-US" altLang="en-US" sz="2000" dirty="0">
                <a:latin typeface="Comic Sans MS" panose="030F0702030302020204" pitchFamily="66" charset="0"/>
              </a:rPr>
              <a:t> protons </a:t>
            </a:r>
            <a:r>
              <a:rPr lang="en-US" altLang="en-US" sz="2000" b="1" dirty="0">
                <a:latin typeface="Comic Sans MS" panose="030F0702030302020204" pitchFamily="66" charset="0"/>
              </a:rPr>
              <a:t>do not</a:t>
            </a:r>
            <a:r>
              <a:rPr lang="en-US" altLang="en-US" sz="2000" dirty="0">
                <a:latin typeface="Comic Sans MS" panose="030F0702030302020204" pitchFamily="66" charset="0"/>
              </a:rPr>
              <a:t> split each other</a:t>
            </a:r>
          </a:p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910687" y="4107967"/>
            <a:ext cx="8528713" cy="1029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altLang="en-US" sz="2000" dirty="0">
                <a:latin typeface="Comic Sans MS" panose="030F0702030302020204" pitchFamily="66" charset="0"/>
              </a:rPr>
              <a:t>Protons that are </a:t>
            </a:r>
            <a:r>
              <a:rPr lang="en-US" altLang="en-US" sz="2000" b="1" dirty="0">
                <a:latin typeface="Comic Sans MS" panose="030F0702030302020204" pitchFamily="66" charset="0"/>
              </a:rPr>
              <a:t>farther</a:t>
            </a:r>
            <a:r>
              <a:rPr lang="en-US" altLang="en-US" sz="2000" dirty="0">
                <a:latin typeface="Comic Sans MS" panose="030F0702030302020204" pitchFamily="66" charset="0"/>
              </a:rPr>
              <a:t> </a:t>
            </a:r>
            <a:r>
              <a:rPr lang="en-US" altLang="en-US" sz="2000" b="1" dirty="0">
                <a:latin typeface="Comic Sans MS" panose="030F0702030302020204" pitchFamily="66" charset="0"/>
              </a:rPr>
              <a:t>than</a:t>
            </a:r>
            <a:r>
              <a:rPr lang="en-US" altLang="en-US" sz="2000" dirty="0">
                <a:latin typeface="Comic Sans MS" panose="030F0702030302020204" pitchFamily="66" charset="0"/>
              </a:rPr>
              <a:t> </a:t>
            </a:r>
            <a:r>
              <a:rPr lang="en-US" altLang="en-US" sz="2000" b="1" dirty="0">
                <a:latin typeface="Comic Sans MS" panose="030F0702030302020204" pitchFamily="66" charset="0"/>
              </a:rPr>
              <a:t>two carbon atoms</a:t>
            </a:r>
            <a:r>
              <a:rPr lang="en-US" altLang="en-US" sz="2000" dirty="0">
                <a:latin typeface="Comic Sans MS" panose="030F0702030302020204" pitchFamily="66" charset="0"/>
              </a:rPr>
              <a:t> </a:t>
            </a:r>
            <a:r>
              <a:rPr lang="en-US" altLang="en-US" sz="2000" b="1" dirty="0">
                <a:latin typeface="Comic Sans MS" panose="030F0702030302020204" pitchFamily="66" charset="0"/>
              </a:rPr>
              <a:t>apart do not</a:t>
            </a:r>
            <a:r>
              <a:rPr lang="en-US" altLang="en-US" sz="2000" dirty="0">
                <a:latin typeface="Comic Sans MS" panose="030F0702030302020204" pitchFamily="66" charset="0"/>
              </a:rPr>
              <a:t> split each other</a:t>
            </a:r>
            <a:endParaRPr lang="en-CA" altLang="en-US" sz="2800" dirty="0"/>
          </a:p>
          <a:p>
            <a:endParaRPr lang="en-GB" sz="2000" dirty="0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712" y="5004265"/>
            <a:ext cx="5940000" cy="16504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236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975"/>
    </mc:Choice>
    <mc:Fallback xmlns="">
      <p:transition spd="slow" advTm="89975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DE3BDD-EB91-46FD-ACA7-2C2D1D0CC4DE}" type="slidenum">
              <a:rPr lang="en-US" altLang="en-US" sz="2000">
                <a:solidFill>
                  <a:schemeClr val="bg1"/>
                </a:solidFill>
                <a:latin typeface="Comic Sans MS" panose="030F0702030302020204" pitchFamily="66" charset="0"/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2286000" y="152401"/>
            <a:ext cx="7696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Comic Sans MS" panose="030F0702030302020204" pitchFamily="66" charset="0"/>
              </a:rPr>
              <a:t>Nuclear Magnetic Resonance Spectroscopy</a:t>
            </a:r>
            <a:endParaRPr lang="en-US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1676400" y="730250"/>
            <a:ext cx="8763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en-US" altLang="en-US" sz="2400" b="1" baseline="30000" dirty="0">
                <a:latin typeface="Comic Sans MS" panose="030F0702030302020204" pitchFamily="66" charset="0"/>
              </a:rPr>
              <a:t>   1</a:t>
            </a:r>
            <a:r>
              <a:rPr lang="en-US" altLang="en-US" sz="2400" b="1" dirty="0">
                <a:latin typeface="Comic Sans MS" panose="030F0702030302020204" pitchFamily="66" charset="0"/>
              </a:rPr>
              <a:t>H </a:t>
            </a:r>
            <a:r>
              <a:rPr lang="en-US" altLang="en-US" sz="2400" b="1" dirty="0" smtClean="0">
                <a:latin typeface="Comic Sans MS" panose="030F0702030302020204" pitchFamily="66" charset="0"/>
              </a:rPr>
              <a:t>NMR—Multiplicity (</a:t>
            </a:r>
            <a:r>
              <a:rPr lang="en-US" altLang="en-US" sz="2400" b="1" dirty="0">
                <a:latin typeface="Comic Sans MS" panose="030F0702030302020204" pitchFamily="66" charset="0"/>
              </a:rPr>
              <a:t>Rules for Spin-Spin </a:t>
            </a:r>
            <a:r>
              <a:rPr lang="en-US" altLang="en-US" sz="2400" b="1" dirty="0" smtClean="0">
                <a:latin typeface="Comic Sans MS" panose="030F0702030302020204" pitchFamily="66" charset="0"/>
              </a:rPr>
              <a:t>Splitting)</a:t>
            </a:r>
            <a:endParaRPr lang="en-CA" altLang="en-US" sz="2400" b="1" dirty="0"/>
          </a:p>
          <a:p>
            <a:pPr algn="just">
              <a:spcBef>
                <a:spcPct val="50000"/>
              </a:spcBef>
              <a:buNone/>
            </a:pPr>
            <a:endParaRPr lang="en-US" altLang="en-US" sz="2400" b="1" dirty="0">
              <a:latin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133935" y="1228301"/>
            <a:ext cx="8574066" cy="4459701"/>
            <a:chOff x="2133935" y="1228301"/>
            <a:chExt cx="8574066" cy="4459701"/>
          </a:xfrm>
        </p:grpSpPr>
        <p:sp>
          <p:nvSpPr>
            <p:cNvPr id="8" name="Rectangle 2"/>
            <p:cNvSpPr txBox="1">
              <a:spLocks noChangeArrowheads="1"/>
            </p:cNvSpPr>
            <p:nvPr/>
          </p:nvSpPr>
          <p:spPr>
            <a:xfrm>
              <a:off x="3371002" y="1228301"/>
              <a:ext cx="7336999" cy="575719"/>
            </a:xfrm>
            <a:prstGeom prst="rect">
              <a:avLst/>
            </a:prstGeom>
          </p:spPr>
          <p:txBody>
            <a:bodyPr/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endParaRPr lang="en-CA" altLang="en-US" b="1" dirty="0" smtClean="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935" y="1505066"/>
              <a:ext cx="7884000" cy="4182936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838736" y="3043451"/>
              <a:ext cx="1924334" cy="955343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080445" y="2770496"/>
              <a:ext cx="2172738" cy="110546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01867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566"/>
    </mc:Choice>
    <mc:Fallback xmlns="">
      <p:transition spd="slow" advTm="99566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DE3BDD-EB91-46FD-ACA7-2C2D1D0CC4DE}" type="slidenum">
              <a:rPr lang="en-US" altLang="en-US" sz="2000">
                <a:solidFill>
                  <a:schemeClr val="bg1"/>
                </a:solidFill>
                <a:latin typeface="Comic Sans MS" panose="030F0702030302020204" pitchFamily="66" charset="0"/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2286000" y="152401"/>
            <a:ext cx="7696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Comic Sans MS" panose="030F0702030302020204" pitchFamily="66" charset="0"/>
              </a:rPr>
              <a:t>Nuclear Magnetic Resonance Spectroscopy</a:t>
            </a:r>
            <a:endParaRPr lang="en-US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1676400" y="730250"/>
            <a:ext cx="8763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en-US" altLang="en-US" sz="2400" b="1" baseline="30000" dirty="0">
                <a:latin typeface="Comic Sans MS" panose="030F0702030302020204" pitchFamily="66" charset="0"/>
              </a:rPr>
              <a:t>   1</a:t>
            </a:r>
            <a:r>
              <a:rPr lang="en-US" altLang="en-US" sz="2400" b="1" dirty="0">
                <a:latin typeface="Comic Sans MS" panose="030F0702030302020204" pitchFamily="66" charset="0"/>
              </a:rPr>
              <a:t>H </a:t>
            </a:r>
            <a:r>
              <a:rPr lang="en-US" altLang="en-US" sz="2400" b="1" dirty="0" smtClean="0">
                <a:latin typeface="Comic Sans MS" panose="030F0702030302020204" pitchFamily="66" charset="0"/>
              </a:rPr>
              <a:t>NMR—Multiplicity (</a:t>
            </a:r>
            <a:r>
              <a:rPr lang="en-US" altLang="en-US" sz="2400" b="1" dirty="0">
                <a:latin typeface="Comic Sans MS" panose="030F0702030302020204" pitchFamily="66" charset="0"/>
              </a:rPr>
              <a:t>Rules for Spin-Spin </a:t>
            </a:r>
            <a:r>
              <a:rPr lang="en-US" altLang="en-US" sz="2400" b="1" dirty="0" smtClean="0">
                <a:latin typeface="Comic Sans MS" panose="030F0702030302020204" pitchFamily="66" charset="0"/>
              </a:rPr>
              <a:t>Splitting)</a:t>
            </a:r>
            <a:endParaRPr lang="en-CA" altLang="en-US" sz="2400" b="1" dirty="0"/>
          </a:p>
          <a:p>
            <a:pPr algn="just">
              <a:spcBef>
                <a:spcPct val="50000"/>
              </a:spcBef>
              <a:buNone/>
            </a:pPr>
            <a:endParaRPr lang="en-US" altLang="en-US" sz="2400" b="1" dirty="0">
              <a:latin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924334" y="1774209"/>
            <a:ext cx="8352000" cy="4483071"/>
            <a:chOff x="1924334" y="1774209"/>
            <a:chExt cx="8352000" cy="4483071"/>
          </a:xfrm>
        </p:grpSpPr>
        <p:grpSp>
          <p:nvGrpSpPr>
            <p:cNvPr id="10" name="Group 9"/>
            <p:cNvGrpSpPr/>
            <p:nvPr/>
          </p:nvGrpSpPr>
          <p:grpSpPr>
            <a:xfrm>
              <a:off x="1924334" y="1774209"/>
              <a:ext cx="8352000" cy="4483071"/>
              <a:chOff x="1924334" y="1774209"/>
              <a:chExt cx="8352000" cy="4483071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333" t="17512" r="5473" b="24378"/>
              <a:stretch/>
            </p:blipFill>
            <p:spPr>
              <a:xfrm>
                <a:off x="1924334" y="1774209"/>
                <a:ext cx="8352000" cy="4483071"/>
              </a:xfrm>
              <a:prstGeom prst="rect">
                <a:avLst/>
              </a:prstGeom>
            </p:spPr>
          </p:pic>
          <p:sp>
            <p:nvSpPr>
              <p:cNvPr id="9" name="Rectangle 8"/>
              <p:cNvSpPr/>
              <p:nvPr/>
            </p:nvSpPr>
            <p:spPr>
              <a:xfrm>
                <a:off x="2088106" y="1831945"/>
                <a:ext cx="2838735" cy="1597055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5675" y="1870802"/>
              <a:ext cx="2556000" cy="1512678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4107977" y="2197289"/>
            <a:ext cx="259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Comic Sans MS" panose="030F0702030302020204" pitchFamily="66" charset="0"/>
              </a:rPr>
              <a:t>a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22642" y="2199562"/>
            <a:ext cx="259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Comic Sans MS" panose="030F0702030302020204" pitchFamily="66" charset="0"/>
              </a:rPr>
              <a:t>a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09746" y="2185913"/>
            <a:ext cx="259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Comic Sans MS" panose="030F0702030302020204" pitchFamily="66" charset="0"/>
              </a:rPr>
              <a:t>b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735778" y="2629360"/>
            <a:ext cx="3630304" cy="46868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575496" y="2845928"/>
            <a:ext cx="1515117" cy="116981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335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599"/>
    </mc:Choice>
    <mc:Fallback xmlns="">
      <p:transition spd="slow" advTm="18599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DE3BDD-EB91-46FD-ACA7-2C2D1D0CC4DE}" type="slidenum">
              <a:rPr lang="en-US" altLang="en-US" sz="2000">
                <a:solidFill>
                  <a:schemeClr val="bg1"/>
                </a:solidFill>
                <a:latin typeface="Comic Sans MS" panose="030F0702030302020204" pitchFamily="66" charset="0"/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2286000" y="152401"/>
            <a:ext cx="7696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Comic Sans MS" panose="030F0702030302020204" pitchFamily="66" charset="0"/>
              </a:rPr>
              <a:t>Nuclear Magnetic Resonance Spectroscopy</a:t>
            </a:r>
            <a:endParaRPr lang="en-US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1676400" y="730250"/>
            <a:ext cx="8763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en-US" altLang="en-US" sz="2400" b="1" baseline="30000" dirty="0">
                <a:latin typeface="Comic Sans MS" panose="030F0702030302020204" pitchFamily="66" charset="0"/>
              </a:rPr>
              <a:t>   1</a:t>
            </a:r>
            <a:r>
              <a:rPr lang="en-US" altLang="en-US" sz="2400" b="1" dirty="0">
                <a:latin typeface="Comic Sans MS" panose="030F0702030302020204" pitchFamily="66" charset="0"/>
              </a:rPr>
              <a:t>H </a:t>
            </a:r>
            <a:r>
              <a:rPr lang="en-US" altLang="en-US" sz="2400" b="1" dirty="0" smtClean="0">
                <a:latin typeface="Comic Sans MS" panose="030F0702030302020204" pitchFamily="66" charset="0"/>
              </a:rPr>
              <a:t>NMR—Multiplicity (</a:t>
            </a:r>
            <a:r>
              <a:rPr lang="en-US" altLang="en-US" sz="2400" b="1" dirty="0">
                <a:latin typeface="Comic Sans MS" panose="030F0702030302020204" pitchFamily="66" charset="0"/>
              </a:rPr>
              <a:t>Rules for Spin-Spin </a:t>
            </a:r>
            <a:r>
              <a:rPr lang="en-US" altLang="en-US" sz="2400" b="1" dirty="0" smtClean="0">
                <a:latin typeface="Comic Sans MS" panose="030F0702030302020204" pitchFamily="66" charset="0"/>
              </a:rPr>
              <a:t>Splitting)</a:t>
            </a:r>
            <a:endParaRPr lang="en-CA" altLang="en-US" sz="2400" b="1" dirty="0"/>
          </a:p>
          <a:p>
            <a:pPr algn="just">
              <a:spcBef>
                <a:spcPct val="50000"/>
              </a:spcBef>
              <a:buNone/>
            </a:pPr>
            <a:endParaRPr lang="en-US" altLang="en-US" sz="2400" b="1" dirty="0"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73" b="27563"/>
          <a:stretch/>
        </p:blipFill>
        <p:spPr>
          <a:xfrm>
            <a:off x="1005380" y="2047165"/>
            <a:ext cx="10188000" cy="360380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06973" y="4217158"/>
            <a:ext cx="2060812" cy="6277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</a:t>
            </a:r>
            <a:r>
              <a:rPr lang="en-GB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H</a:t>
            </a:r>
            <a:r>
              <a:rPr lang="en-GB" sz="2400" baseline="-25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3</a:t>
            </a: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-C</a:t>
            </a: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</a:t>
            </a:r>
            <a:r>
              <a:rPr lang="en-GB" sz="2400" baseline="-25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-Br</a:t>
            </a:r>
            <a:endParaRPr lang="en-GB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07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94"/>
    </mc:Choice>
    <mc:Fallback xmlns="">
      <p:transition spd="slow" advTm="9794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DE3BDD-EB91-46FD-ACA7-2C2D1D0CC4DE}" type="slidenum">
              <a:rPr lang="en-US" altLang="en-US" sz="2000">
                <a:solidFill>
                  <a:schemeClr val="bg1"/>
                </a:solidFill>
                <a:latin typeface="Comic Sans MS" panose="030F0702030302020204" pitchFamily="66" charset="0"/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1676400" y="730250"/>
            <a:ext cx="8763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en-US" altLang="en-US" sz="2400" b="1" baseline="30000" dirty="0">
                <a:latin typeface="Comic Sans MS" panose="030F0702030302020204" pitchFamily="66" charset="0"/>
              </a:rPr>
              <a:t>  </a:t>
            </a:r>
            <a:r>
              <a:rPr lang="en-US" altLang="en-US" sz="2400" b="1" dirty="0">
                <a:latin typeface="Comic Sans MS" panose="030F0702030302020204" pitchFamily="66" charset="0"/>
              </a:rPr>
              <a:t>D</a:t>
            </a:r>
            <a:r>
              <a:rPr lang="en-US" altLang="en-US" sz="2400" b="1" dirty="0" smtClean="0">
                <a:latin typeface="Comic Sans MS" panose="030F0702030302020204" pitchFamily="66" charset="0"/>
              </a:rPr>
              <a:t>rawing the expected</a:t>
            </a:r>
            <a:r>
              <a:rPr lang="en-US" altLang="en-US" sz="2400" b="1" baseline="30000" dirty="0" smtClean="0">
                <a:latin typeface="Comic Sans MS" panose="030F0702030302020204" pitchFamily="66" charset="0"/>
              </a:rPr>
              <a:t> </a:t>
            </a:r>
            <a:r>
              <a:rPr lang="en-US" altLang="en-US" sz="2400" b="1" baseline="30000" dirty="0">
                <a:latin typeface="Comic Sans MS" panose="030F0702030302020204" pitchFamily="66" charset="0"/>
              </a:rPr>
              <a:t>1</a:t>
            </a:r>
            <a:r>
              <a:rPr lang="en-US" altLang="en-US" sz="2400" b="1" dirty="0">
                <a:latin typeface="Comic Sans MS" panose="030F0702030302020204" pitchFamily="66" charset="0"/>
              </a:rPr>
              <a:t>H </a:t>
            </a:r>
            <a:r>
              <a:rPr lang="en-US" altLang="en-US" sz="2400" b="1" dirty="0" smtClean="0">
                <a:latin typeface="Comic Sans MS" panose="030F0702030302020204" pitchFamily="66" charset="0"/>
              </a:rPr>
              <a:t>NMR spectrum of a compound</a:t>
            </a:r>
            <a:endParaRPr lang="en-CA" altLang="en-US" sz="2400" b="1" dirty="0"/>
          </a:p>
          <a:p>
            <a:pPr algn="just">
              <a:spcBef>
                <a:spcPct val="50000"/>
              </a:spcBef>
              <a:buNone/>
            </a:pPr>
            <a:endParaRPr lang="en-US" altLang="en-US" sz="2400" b="1" dirty="0"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946" y="1537857"/>
            <a:ext cx="3024000" cy="12804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69743" y="1385845"/>
            <a:ext cx="649733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Comic Sans MS" panose="030F0702030302020204" pitchFamily="66" charset="0"/>
              </a:rPr>
              <a:t>No. of signals =  3</a:t>
            </a:r>
          </a:p>
          <a:p>
            <a:r>
              <a:rPr lang="en-GB" b="1" dirty="0" smtClean="0">
                <a:latin typeface="Comic Sans MS" panose="030F0702030302020204" pitchFamily="66" charset="0"/>
              </a:rPr>
              <a:t>Position of signals (chemical shift values) </a:t>
            </a:r>
          </a:p>
          <a:p>
            <a:r>
              <a:rPr lang="en-GB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H</a:t>
            </a:r>
            <a:r>
              <a:rPr lang="en-GB" baseline="-250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c</a:t>
            </a:r>
            <a:r>
              <a:rPr lang="en-GB" dirty="0" smtClean="0">
                <a:latin typeface="Comic Sans MS" panose="030F0702030302020204" pitchFamily="66" charset="0"/>
              </a:rPr>
              <a:t> (0.9 ppm) + carbonyl group (1.0 ppm) = </a:t>
            </a:r>
            <a:r>
              <a:rPr lang="en-GB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1.9 ppm</a:t>
            </a:r>
          </a:p>
          <a:p>
            <a:r>
              <a:rPr lang="en-GB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H</a:t>
            </a:r>
            <a:r>
              <a:rPr lang="en-GB" baseline="-250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(1.7 ppm) + oxygen atom (3.0 ppm)    =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4.7 ppm </a:t>
            </a:r>
          </a:p>
          <a:p>
            <a:r>
              <a:rPr lang="en-GB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H</a:t>
            </a:r>
            <a:r>
              <a:rPr lang="en-GB" baseline="-25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a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</a:t>
            </a:r>
            <a:r>
              <a:rPr lang="en-GB" dirty="0" smtClean="0">
                <a:latin typeface="Comic Sans MS" panose="030F0702030302020204" pitchFamily="66" charset="0"/>
              </a:rPr>
              <a:t>(0.9 ppm) + distant oxygen atom (0.6 ppm) = </a:t>
            </a:r>
            <a:r>
              <a:rPr lang="en-GB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1.5 ppm</a:t>
            </a:r>
          </a:p>
          <a:p>
            <a:r>
              <a:rPr lang="en-GB" b="1" dirty="0" smtClean="0">
                <a:latin typeface="Comic Sans MS" panose="030F0702030302020204" pitchFamily="66" charset="0"/>
              </a:rPr>
              <a:t>Integration and multiplicity:</a:t>
            </a:r>
          </a:p>
          <a:p>
            <a:r>
              <a:rPr lang="en-GB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H</a:t>
            </a:r>
            <a:r>
              <a:rPr lang="en-GB" baseline="-250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c</a:t>
            </a:r>
            <a:r>
              <a:rPr lang="en-GB" baseline="-250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 </a:t>
            </a:r>
            <a:r>
              <a:rPr lang="en-GB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= 3H        (singlet)</a:t>
            </a:r>
          </a:p>
          <a:p>
            <a:r>
              <a:rPr lang="en-GB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H</a:t>
            </a:r>
            <a:r>
              <a:rPr lang="en-GB" baseline="-250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  <a:r>
              <a:rPr lang="en-GB" baseline="-25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= 1H         (</a:t>
            </a:r>
            <a:r>
              <a:rPr lang="en-GB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septat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)</a:t>
            </a:r>
          </a:p>
          <a:p>
            <a:r>
              <a:rPr lang="en-GB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Ha = 6H         (doublet)</a:t>
            </a:r>
          </a:p>
          <a:p>
            <a:pPr marL="342900" indent="-342900">
              <a:buFont typeface="+mj-lt"/>
              <a:buAutoNum type="arabicPeriod"/>
            </a:pPr>
            <a:endParaRPr lang="en-GB" baseline="-250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7741" y="1238081"/>
            <a:ext cx="291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a</a:t>
            </a:r>
            <a:endParaRPr lang="en-GB" sz="24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120393" y="2045575"/>
            <a:ext cx="291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a</a:t>
            </a:r>
            <a:endParaRPr lang="en-GB" sz="24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203718" y="1920472"/>
            <a:ext cx="291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882156" y="2059224"/>
            <a:ext cx="291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c</a:t>
            </a:r>
            <a:endParaRPr lang="en-GB" sz="2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8961" y="3902710"/>
            <a:ext cx="8676000" cy="296237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893013" y="4218583"/>
            <a:ext cx="488055" cy="2370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3H</a:t>
            </a:r>
            <a:endParaRPr lang="en-GB" sz="14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318838" y="4118538"/>
            <a:ext cx="488055" cy="2370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6H</a:t>
            </a:r>
            <a:endParaRPr lang="en-GB" sz="1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665607" y="4572941"/>
            <a:ext cx="488055" cy="2370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</a:t>
            </a:r>
            <a:endParaRPr lang="en-GB" sz="1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245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6268"/>
    </mc:Choice>
    <mc:Fallback xmlns="">
      <p:transition spd="slow" advTm="2962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/>
      <p:bldP spid="8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DE3BDD-EB91-46FD-ACA7-2C2D1D0CC4DE}" type="slidenum">
              <a:rPr lang="en-US" altLang="en-US" sz="2000">
                <a:solidFill>
                  <a:schemeClr val="bg1"/>
                </a:solidFill>
                <a:latin typeface="Comic Sans MS" panose="030F0702030302020204" pitchFamily="66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2286000" y="152401"/>
            <a:ext cx="7696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Comic Sans MS" panose="030F0702030302020204" pitchFamily="66" charset="0"/>
              </a:rPr>
              <a:t>Nuclear Magnetic Resonance Spectroscopy</a:t>
            </a:r>
            <a:endParaRPr lang="en-US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21508" name="Text Box 3"/>
          <p:cNvSpPr txBox="1">
            <a:spLocks noChangeArrowheads="1"/>
          </p:cNvSpPr>
          <p:nvPr/>
        </p:nvSpPr>
        <p:spPr bwMode="auto">
          <a:xfrm>
            <a:off x="1752600" y="1219201"/>
            <a:ext cx="8686800" cy="532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en-US" sz="2100" dirty="0">
                <a:latin typeface="Comic Sans MS" panose="030F0702030302020204" pitchFamily="66" charset="0"/>
              </a:rPr>
              <a:t>The number of NMR signals equals the number of different types of protons in a compound.</a:t>
            </a:r>
          </a:p>
          <a:p>
            <a:pPr algn="just" eaLnBrk="1" hangingPunct="1"/>
            <a:r>
              <a:rPr lang="en-US" altLang="en-US" sz="2100" dirty="0">
                <a:latin typeface="Comic Sans MS" panose="030F0702030302020204" pitchFamily="66" charset="0"/>
              </a:rPr>
              <a:t>Protons in different environments give different NMR signals</a:t>
            </a:r>
            <a:r>
              <a:rPr lang="en-US" altLang="en-US" sz="2100" dirty="0" smtClean="0">
                <a:latin typeface="Comic Sans MS" panose="030F0702030302020204" pitchFamily="66" charset="0"/>
              </a:rPr>
              <a:t>.</a:t>
            </a:r>
          </a:p>
          <a:p>
            <a:pPr algn="just"/>
            <a:r>
              <a:rPr lang="en-GB" altLang="en-US" sz="2100" dirty="0">
                <a:latin typeface="Comic Sans MS" panose="030F0702030302020204" pitchFamily="66" charset="0"/>
              </a:rPr>
              <a:t>Protons that occupy identical electronic </a:t>
            </a:r>
            <a:r>
              <a:rPr lang="en-GB" altLang="en-US" sz="2100" dirty="0" smtClean="0">
                <a:latin typeface="Comic Sans MS" panose="030F0702030302020204" pitchFamily="66" charset="0"/>
              </a:rPr>
              <a:t>environments </a:t>
            </a:r>
            <a:r>
              <a:rPr lang="en-GB" altLang="en-US" sz="2100" dirty="0">
                <a:latin typeface="Comic Sans MS" panose="030F0702030302020204" pitchFamily="66" charset="0"/>
              </a:rPr>
              <a:t>are called </a:t>
            </a:r>
            <a:r>
              <a:rPr lang="en-GB" altLang="en-US" sz="2100" dirty="0">
                <a:solidFill>
                  <a:srgbClr val="FF0000"/>
                </a:solidFill>
                <a:latin typeface="Comic Sans MS" panose="030F0702030302020204" pitchFamily="66" charset="0"/>
              </a:rPr>
              <a:t>chemically </a:t>
            </a:r>
            <a:r>
              <a:rPr lang="en-GB" altLang="en-US" sz="21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equivalent</a:t>
            </a:r>
          </a:p>
          <a:p>
            <a:pPr algn="just"/>
            <a:endParaRPr lang="en-GB" altLang="en-US" sz="21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just"/>
            <a:endParaRPr lang="en-GB" altLang="en-US" sz="21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just"/>
            <a:endParaRPr lang="en-GB" altLang="en-US" sz="21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just"/>
            <a:endParaRPr lang="en-GB" altLang="en-US" sz="21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just"/>
            <a:endParaRPr lang="en-GB" altLang="en-US" sz="21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just"/>
            <a:endParaRPr lang="en-GB" altLang="en-US" sz="21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just"/>
            <a:endParaRPr lang="en-GB" altLang="en-US" sz="21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just"/>
            <a:endParaRPr lang="en-US" altLang="en-US" sz="21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just" eaLnBrk="1" hangingPunct="1"/>
            <a:r>
              <a:rPr lang="en-US" altLang="en-US" sz="2100" dirty="0">
                <a:latin typeface="Comic Sans MS" panose="030F0702030302020204" pitchFamily="66" charset="0"/>
              </a:rPr>
              <a:t>Equivalent protons give the same NMR signal</a:t>
            </a:r>
            <a:r>
              <a:rPr lang="en-US" altLang="en-US" sz="2100" dirty="0">
                <a:latin typeface="Arial" panose="020B0604020202020204" pitchFamily="34" charset="0"/>
                <a:sym typeface="Symbol" panose="05050102010706020507" pitchFamily="18" charset="2"/>
              </a:rPr>
              <a:t>.</a:t>
            </a:r>
          </a:p>
        </p:txBody>
      </p:sp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1676400" y="730250"/>
            <a:ext cx="876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baseline="30000" dirty="0">
                <a:latin typeface="Comic Sans MS" panose="030F0702030302020204" pitchFamily="66" charset="0"/>
              </a:rPr>
              <a:t>   1</a:t>
            </a:r>
            <a:r>
              <a:rPr lang="en-US" altLang="en-US" sz="2400" b="1" dirty="0">
                <a:latin typeface="Comic Sans MS" panose="030F0702030302020204" pitchFamily="66" charset="0"/>
              </a:rPr>
              <a:t>H NMR—Number of Signals</a:t>
            </a:r>
            <a:endParaRPr lang="en-US" altLang="en-US" sz="2400" b="1" dirty="0"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412" y="3364340"/>
            <a:ext cx="6084000" cy="22469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384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745"/>
    </mc:Choice>
    <mc:Fallback xmlns="">
      <p:transition spd="slow" advTm="48745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DE3BDD-EB91-46FD-ACA7-2C2D1D0CC4DE}" type="slidenum">
              <a:rPr lang="en-US" altLang="en-US" sz="2000">
                <a:solidFill>
                  <a:schemeClr val="bg1"/>
                </a:solidFill>
                <a:latin typeface="Comic Sans MS" panose="030F0702030302020204" pitchFamily="66" charset="0"/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1514899" y="354847"/>
            <a:ext cx="9676263" cy="1036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en-US" altLang="en-US" sz="2400" b="1" baseline="30000" dirty="0">
                <a:latin typeface="Comic Sans MS" panose="030F0702030302020204" pitchFamily="66" charset="0"/>
              </a:rPr>
              <a:t>  </a:t>
            </a:r>
            <a:r>
              <a:rPr lang="en-US" altLang="en-US" sz="2400" b="1" dirty="0" smtClean="0">
                <a:latin typeface="Comic Sans MS" panose="030F0702030302020204" pitchFamily="66" charset="0"/>
              </a:rPr>
              <a:t>Using</a:t>
            </a:r>
            <a:r>
              <a:rPr lang="en-US" altLang="en-US" sz="2400" b="1" baseline="30000" dirty="0" smtClean="0">
                <a:latin typeface="Comic Sans MS" panose="030F0702030302020204" pitchFamily="66" charset="0"/>
              </a:rPr>
              <a:t> 1</a:t>
            </a:r>
            <a:r>
              <a:rPr lang="en-US" altLang="en-US" sz="2400" b="1" dirty="0" smtClean="0">
                <a:latin typeface="Comic Sans MS" panose="030F0702030302020204" pitchFamily="66" charset="0"/>
              </a:rPr>
              <a:t>H-NMR spectroscopy to distinguish between compounds</a:t>
            </a:r>
            <a:endParaRPr lang="en-CA" altLang="en-US" sz="2400" b="1" dirty="0"/>
          </a:p>
          <a:p>
            <a:pPr algn="just">
              <a:spcBef>
                <a:spcPct val="50000"/>
              </a:spcBef>
              <a:buNone/>
            </a:pPr>
            <a:endParaRPr lang="en-US" altLang="en-US" sz="2400" b="1" dirty="0"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6614" y="977717"/>
            <a:ext cx="2124000" cy="12506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8932" y="1067079"/>
            <a:ext cx="3600000" cy="17030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74449" y="1187344"/>
            <a:ext cx="423081" cy="382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a</a:t>
            </a:r>
            <a:endParaRPr lang="en-GB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55655" y="1244208"/>
            <a:ext cx="423081" cy="382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a</a:t>
            </a:r>
            <a:endParaRPr lang="en-GB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42448" y="1940249"/>
            <a:ext cx="438991" cy="37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53206" y="2092649"/>
            <a:ext cx="423081" cy="382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29552" y="2529379"/>
            <a:ext cx="413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c</a:t>
            </a:r>
            <a:endParaRPr lang="en-GB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56242" y="2572596"/>
            <a:ext cx="423081" cy="382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c</a:t>
            </a:r>
            <a:endParaRPr lang="en-GB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95928" y="1508069"/>
            <a:ext cx="423081" cy="382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468202" y="1687765"/>
            <a:ext cx="423081" cy="382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96000" y="1872015"/>
            <a:ext cx="2638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Four signals each</a:t>
            </a:r>
            <a:endParaRPr lang="en-GB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8492" y="2879631"/>
            <a:ext cx="7632000" cy="3951371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277727" y="3141250"/>
            <a:ext cx="423081" cy="382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a</a:t>
            </a:r>
            <a:endParaRPr lang="en-GB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596415" y="3116229"/>
            <a:ext cx="423081" cy="382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a</a:t>
            </a:r>
            <a:endParaRPr lang="en-GB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404286" y="4767616"/>
            <a:ext cx="438991" cy="37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964924" y="5766180"/>
            <a:ext cx="438991" cy="37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866030" y="6073253"/>
            <a:ext cx="429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c</a:t>
            </a:r>
            <a:endParaRPr lang="en-GB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641322" y="6225653"/>
            <a:ext cx="429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c</a:t>
            </a:r>
            <a:endParaRPr lang="en-GB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823043" y="5782102"/>
            <a:ext cx="427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042488" y="3887333"/>
            <a:ext cx="427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512493" y="1472961"/>
            <a:ext cx="341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Comic Sans MS" panose="030F0702030302020204" pitchFamily="66" charset="0"/>
              </a:rPr>
              <a:t>I</a:t>
            </a:r>
            <a:endParaRPr lang="en-GB" b="1" dirty="0">
              <a:latin typeface="Comic Sans MS" panose="030F0702030302020204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13708" y="1694168"/>
            <a:ext cx="341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Comic Sans MS" panose="030F0702030302020204" pitchFamily="66" charset="0"/>
              </a:rPr>
              <a:t>I</a:t>
            </a:r>
            <a:endParaRPr lang="en-GB" b="1" dirty="0">
              <a:latin typeface="Comic Sans MS" panose="030F0702030302020204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42757" y="4600577"/>
            <a:ext cx="341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Comic Sans MS" panose="030F0702030302020204" pitchFamily="66" charset="0"/>
              </a:rPr>
              <a:t>I</a:t>
            </a:r>
            <a:endParaRPr lang="en-GB" b="1" dirty="0">
              <a:latin typeface="Comic Sans MS" panose="030F0702030302020204" pitchFamily="66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661182" y="1475233"/>
            <a:ext cx="475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Comic Sans MS" panose="030F0702030302020204" pitchFamily="66" charset="0"/>
              </a:rPr>
              <a:t>II</a:t>
            </a:r>
            <a:endParaRPr lang="en-GB" b="1" dirty="0">
              <a:latin typeface="Comic Sans MS" panose="030F0702030302020204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097672" y="4725681"/>
            <a:ext cx="475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Comic Sans MS" panose="030F0702030302020204" pitchFamily="66" charset="0"/>
              </a:rPr>
              <a:t>II</a:t>
            </a:r>
            <a:endParaRPr lang="en-GB" b="1" dirty="0">
              <a:latin typeface="Comic Sans MS" panose="030F0702030302020204" pitchFamily="66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713020" y="1736816"/>
            <a:ext cx="475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Comic Sans MS" panose="030F0702030302020204" pitchFamily="66" charset="0"/>
              </a:rPr>
              <a:t>II</a:t>
            </a:r>
            <a:endParaRPr lang="en-GB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79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4124"/>
    </mc:Choice>
    <mc:Fallback xmlns="">
      <p:transition spd="slow" advTm="204124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DE3BDD-EB91-46FD-ACA7-2C2D1D0CC4DE}" type="slidenum">
              <a:rPr lang="en-US" altLang="en-US" sz="2000">
                <a:solidFill>
                  <a:schemeClr val="bg1"/>
                </a:solidFill>
                <a:latin typeface="Comic Sans MS" panose="030F0702030302020204" pitchFamily="66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2286000" y="152401"/>
            <a:ext cx="7696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Comic Sans MS" panose="030F0702030302020204" pitchFamily="66" charset="0"/>
              </a:rPr>
              <a:t>Nuclear Magnetic Resonance Spectroscopy</a:t>
            </a:r>
            <a:endParaRPr lang="en-US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21508" name="Text Box 3"/>
          <p:cNvSpPr txBox="1">
            <a:spLocks noChangeArrowheads="1"/>
          </p:cNvSpPr>
          <p:nvPr/>
        </p:nvSpPr>
        <p:spPr bwMode="auto">
          <a:xfrm>
            <a:off x="1896544" y="1245899"/>
            <a:ext cx="4199456" cy="93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3838" indent="-2238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en-GB" altLang="en-US" sz="2100" b="1" dirty="0" smtClean="0">
              <a:latin typeface="Comic Sans MS" panose="030F0702030302020204" pitchFamily="66" charset="0"/>
            </a:endParaRPr>
          </a:p>
          <a:p>
            <a:pPr marL="0" indent="0" algn="just" eaLnBrk="1" hangingPunct="1">
              <a:buNone/>
            </a:pPr>
            <a:r>
              <a:rPr lang="en-GB" altLang="en-US" sz="2800" b="1" dirty="0" smtClean="0">
                <a:latin typeface="Comic Sans MS" panose="030F0702030302020204" pitchFamily="66" charset="0"/>
              </a:rPr>
              <a:t>CH</a:t>
            </a:r>
            <a:r>
              <a:rPr lang="en-GB" altLang="en-US" sz="2800" b="1" baseline="-25000" dirty="0" smtClean="0">
                <a:latin typeface="Comic Sans MS" panose="030F0702030302020204" pitchFamily="66" charset="0"/>
              </a:rPr>
              <a:t>3</a:t>
            </a:r>
            <a:r>
              <a:rPr lang="en-GB" altLang="en-US" sz="2800" b="1" dirty="0" smtClean="0">
                <a:latin typeface="Comic Sans MS" panose="030F0702030302020204" pitchFamily="66" charset="0"/>
              </a:rPr>
              <a:t>-CH</a:t>
            </a:r>
            <a:r>
              <a:rPr lang="en-GB" altLang="en-US" sz="2800" b="1" baseline="-25000" dirty="0" smtClean="0">
                <a:latin typeface="Comic Sans MS" panose="030F0702030302020204" pitchFamily="66" charset="0"/>
              </a:rPr>
              <a:t>2</a:t>
            </a:r>
            <a:r>
              <a:rPr lang="en-GB" altLang="en-US" sz="2800" b="1" dirty="0" smtClean="0">
                <a:latin typeface="Comic Sans MS" panose="030F0702030302020204" pitchFamily="66" charset="0"/>
              </a:rPr>
              <a:t>-CH</a:t>
            </a:r>
            <a:r>
              <a:rPr lang="en-GB" altLang="en-US" sz="2800" b="1" baseline="-25000" dirty="0" smtClean="0">
                <a:latin typeface="Comic Sans MS" panose="030F0702030302020204" pitchFamily="66" charset="0"/>
              </a:rPr>
              <a:t>2</a:t>
            </a:r>
            <a:r>
              <a:rPr lang="en-GB" altLang="en-US" sz="2800" b="1" dirty="0" smtClean="0">
                <a:latin typeface="Comic Sans MS" panose="030F0702030302020204" pitchFamily="66" charset="0"/>
              </a:rPr>
              <a:t>-</a:t>
            </a:r>
            <a:r>
              <a:rPr lang="en-GB" altLang="en-US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Br</a:t>
            </a:r>
            <a:endParaRPr lang="en-GB" altLang="en-US" sz="21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1676400" y="730250"/>
            <a:ext cx="876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baseline="30000" dirty="0">
                <a:latin typeface="Comic Sans MS" panose="030F0702030302020204" pitchFamily="66" charset="0"/>
              </a:rPr>
              <a:t>   1</a:t>
            </a:r>
            <a:r>
              <a:rPr lang="en-US" altLang="en-US" sz="2400" b="1" dirty="0">
                <a:latin typeface="Comic Sans MS" panose="030F0702030302020204" pitchFamily="66" charset="0"/>
              </a:rPr>
              <a:t>H NMR—Number of Signals</a:t>
            </a:r>
            <a:endParaRPr lang="en-US" altLang="en-US" sz="2400" b="1" dirty="0"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944" y="2756364"/>
            <a:ext cx="3132000" cy="1963226"/>
          </a:xfrm>
          <a:prstGeom prst="rect">
            <a:avLst/>
          </a:prstGeom>
        </p:spPr>
      </p:pic>
      <p:sp>
        <p:nvSpPr>
          <p:cNvPr id="18" name="Left Brace 17"/>
          <p:cNvSpPr/>
          <p:nvPr/>
        </p:nvSpPr>
        <p:spPr>
          <a:xfrm rot="19567488">
            <a:off x="2844549" y="3668676"/>
            <a:ext cx="864000" cy="1440000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685798" y="4410635"/>
            <a:ext cx="235519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Equivalent protons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71047" y="3388659"/>
            <a:ext cx="430302" cy="461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a</a:t>
            </a:r>
            <a:endParaRPr lang="en-GB" sz="24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966442" y="3366248"/>
            <a:ext cx="430302" cy="461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294092" y="2680451"/>
            <a:ext cx="430302" cy="461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106266" y="5450536"/>
            <a:ext cx="2169455" cy="461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Three signals</a:t>
            </a:r>
            <a:endParaRPr lang="en-GB" sz="24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99"/>
          <a:stretch/>
        </p:blipFill>
        <p:spPr>
          <a:xfrm>
            <a:off x="7812341" y="2708250"/>
            <a:ext cx="3132000" cy="2347843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>
          <a:xfrm>
            <a:off x="9378341" y="2608729"/>
            <a:ext cx="0" cy="2806779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884458" y="3325907"/>
            <a:ext cx="430302" cy="461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a</a:t>
            </a:r>
            <a:endParaRPr lang="en-GB" sz="24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363199" y="3478307"/>
            <a:ext cx="430302" cy="461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a</a:t>
            </a:r>
            <a:endParaRPr lang="en-GB" sz="24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724263" y="4097674"/>
            <a:ext cx="406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166841" y="5360890"/>
            <a:ext cx="2169455" cy="461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Two signals</a:t>
            </a:r>
            <a:endParaRPr lang="en-GB" sz="24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33315" y="1583142"/>
            <a:ext cx="455835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800" b="1" dirty="0" smtClean="0">
                <a:latin typeface="Comic Sans MS" panose="030F0702030302020204" pitchFamily="66" charset="0"/>
              </a:rPr>
              <a:t>      CH</a:t>
            </a:r>
            <a:r>
              <a:rPr lang="en-GB" altLang="en-US" sz="2800" b="1" baseline="-25000" dirty="0" smtClean="0">
                <a:latin typeface="Comic Sans MS" panose="030F0702030302020204" pitchFamily="66" charset="0"/>
              </a:rPr>
              <a:t>3</a:t>
            </a:r>
            <a:r>
              <a:rPr lang="en-GB" altLang="en-US" sz="2800" b="1" dirty="0" smtClean="0">
                <a:latin typeface="Comic Sans MS" panose="030F0702030302020204" pitchFamily="66" charset="0"/>
              </a:rPr>
              <a:t>-CH</a:t>
            </a:r>
            <a:r>
              <a:rPr lang="en-GB" altLang="en-US" sz="2800" b="1" baseline="-25000" dirty="0" smtClean="0">
                <a:latin typeface="Comic Sans MS" panose="030F0702030302020204" pitchFamily="66" charset="0"/>
              </a:rPr>
              <a:t>2</a:t>
            </a:r>
            <a:r>
              <a:rPr lang="en-GB" altLang="en-US" sz="2800" b="1" dirty="0" smtClean="0">
                <a:latin typeface="Comic Sans MS" panose="030F0702030302020204" pitchFamily="66" charset="0"/>
              </a:rPr>
              <a:t>-CH</a:t>
            </a:r>
            <a:r>
              <a:rPr lang="en-GB" altLang="en-US" sz="2800" b="1" baseline="-25000" dirty="0" smtClean="0">
                <a:latin typeface="Comic Sans MS" panose="030F0702030302020204" pitchFamily="66" charset="0"/>
              </a:rPr>
              <a:t>3</a:t>
            </a:r>
            <a:endParaRPr lang="en-GB" altLang="en-US" sz="2800" b="1" baseline="-25000" dirty="0">
              <a:latin typeface="Comic Sans MS" panose="030F0702030302020204" pitchFamily="66" charset="0"/>
            </a:endParaRPr>
          </a:p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838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1184"/>
    </mc:Choice>
    <mc:Fallback xmlns="">
      <p:transition spd="slow" advTm="1811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/>
      <p:bldP spid="21" grpId="0"/>
      <p:bldP spid="26" grpId="0"/>
      <p:bldP spid="27" grpId="0"/>
      <p:bldP spid="28" grpId="0"/>
      <p:bldP spid="32" grpId="0"/>
      <p:bldP spid="33" grpId="0"/>
      <p:bldP spid="34" grpId="0"/>
      <p:bldP spid="35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DE3BDD-EB91-46FD-ACA7-2C2D1D0CC4DE}" type="slidenum">
              <a:rPr lang="en-US" altLang="en-US" sz="2000">
                <a:solidFill>
                  <a:schemeClr val="bg1"/>
                </a:solidFill>
                <a:latin typeface="Comic Sans MS" panose="030F0702030302020204" pitchFamily="66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2286000" y="152401"/>
            <a:ext cx="7696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Comic Sans MS" panose="030F0702030302020204" pitchFamily="66" charset="0"/>
              </a:rPr>
              <a:t>Nuclear Magnetic Resonance Spectroscopy</a:t>
            </a:r>
            <a:endParaRPr lang="en-US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21508" name="Text Box 3"/>
          <p:cNvSpPr txBox="1">
            <a:spLocks noChangeArrowheads="1"/>
          </p:cNvSpPr>
          <p:nvPr/>
        </p:nvSpPr>
        <p:spPr bwMode="auto">
          <a:xfrm>
            <a:off x="1752599" y="1219201"/>
            <a:ext cx="4343401" cy="1320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3838" indent="-2238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en-GB" altLang="en-US" sz="2100" b="1" dirty="0" smtClean="0">
              <a:latin typeface="Comic Sans MS" panose="030F0702030302020204" pitchFamily="66" charset="0"/>
            </a:endParaRPr>
          </a:p>
          <a:p>
            <a:pPr marL="0" indent="0" algn="just" eaLnBrk="1" hangingPunct="1">
              <a:buNone/>
            </a:pPr>
            <a:r>
              <a:rPr lang="en-GB" altLang="en-US" sz="2800" b="1" dirty="0" smtClean="0">
                <a:latin typeface="Comic Sans MS" panose="030F0702030302020204" pitchFamily="66" charset="0"/>
              </a:rPr>
              <a:t>   CH</a:t>
            </a:r>
            <a:r>
              <a:rPr lang="en-GB" altLang="en-US" sz="2800" b="1" baseline="-25000" dirty="0" smtClean="0">
                <a:latin typeface="Comic Sans MS" panose="030F0702030302020204" pitchFamily="66" charset="0"/>
              </a:rPr>
              <a:t>3</a:t>
            </a:r>
            <a:r>
              <a:rPr lang="en-GB" altLang="en-US" sz="2800" b="1" dirty="0" smtClean="0">
                <a:latin typeface="Comic Sans MS" panose="030F0702030302020204" pitchFamily="66" charset="0"/>
              </a:rPr>
              <a:t>-</a:t>
            </a:r>
            <a:r>
              <a:rPr lang="en-GB" altLang="en-US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</a:t>
            </a:r>
            <a:r>
              <a:rPr lang="en-GB" altLang="en-US" sz="2800" b="1" dirty="0" smtClean="0">
                <a:latin typeface="Comic Sans MS" panose="030F0702030302020204" pitchFamily="66" charset="0"/>
              </a:rPr>
              <a:t>-CH</a:t>
            </a:r>
            <a:r>
              <a:rPr lang="en-GB" altLang="en-US" sz="2800" b="1" baseline="-25000" dirty="0" smtClean="0">
                <a:latin typeface="Comic Sans MS" panose="030F0702030302020204" pitchFamily="66" charset="0"/>
              </a:rPr>
              <a:t>3</a:t>
            </a:r>
            <a:endParaRPr lang="en-GB" altLang="en-US" sz="2400" b="1" baseline="-25000" dirty="0" smtClean="0"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endParaRPr lang="en-GB" altLang="en-US" sz="21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1676400" y="730250"/>
            <a:ext cx="876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baseline="30000" dirty="0">
                <a:latin typeface="Comic Sans MS" panose="030F0702030302020204" pitchFamily="66" charset="0"/>
              </a:rPr>
              <a:t>   1</a:t>
            </a:r>
            <a:r>
              <a:rPr lang="en-US" altLang="en-US" sz="2400" b="1" dirty="0">
                <a:latin typeface="Comic Sans MS" panose="030F0702030302020204" pitchFamily="66" charset="0"/>
              </a:rPr>
              <a:t>H NMR—Number of Signals</a:t>
            </a:r>
            <a:endParaRPr lang="en-US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81834" y="5365377"/>
            <a:ext cx="1653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One signal</a:t>
            </a:r>
            <a:endParaRPr lang="en-GB" sz="24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166841" y="5360890"/>
            <a:ext cx="2169455" cy="461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Four signals</a:t>
            </a:r>
            <a:endParaRPr lang="en-GB" sz="24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540" y="2757301"/>
            <a:ext cx="3096000" cy="1660599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3318190" y="2156014"/>
            <a:ext cx="0" cy="2806779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514600" y="3039035"/>
            <a:ext cx="412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a</a:t>
            </a:r>
            <a:endParaRPr lang="en-GB" sz="24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95162" y="2953874"/>
            <a:ext cx="430302" cy="461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a</a:t>
            </a:r>
            <a:endParaRPr lang="en-GB" sz="24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060" y="2210608"/>
            <a:ext cx="4392000" cy="284016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10596282" y="2757301"/>
            <a:ext cx="672353" cy="1965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8570020" y="4195483"/>
            <a:ext cx="681548" cy="57340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10439400" y="3864438"/>
            <a:ext cx="981636" cy="26380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0071855" y="2339789"/>
            <a:ext cx="484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a</a:t>
            </a:r>
            <a:endParaRPr lang="en-GB" sz="24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139095" y="4329951"/>
            <a:ext cx="443740" cy="470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a</a:t>
            </a:r>
            <a:endParaRPr lang="en-GB" sz="24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323311" y="4267199"/>
            <a:ext cx="443740" cy="470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a</a:t>
            </a:r>
            <a:endParaRPr lang="en-GB" sz="24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754035" y="2380130"/>
            <a:ext cx="434795" cy="479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139956" y="3151092"/>
            <a:ext cx="434795" cy="479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c</a:t>
            </a:r>
            <a:endParaRPr lang="en-GB" sz="2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431748" y="3437962"/>
            <a:ext cx="434795" cy="479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98341" y="1573305"/>
            <a:ext cx="4679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800" b="1" dirty="0">
                <a:latin typeface="Comic Sans MS" panose="030F0702030302020204" pitchFamily="66" charset="0"/>
              </a:rPr>
              <a:t>C(CH</a:t>
            </a:r>
            <a:r>
              <a:rPr lang="en-GB" altLang="en-US" sz="2800" b="1" baseline="-25000" dirty="0">
                <a:latin typeface="Comic Sans MS" panose="030F0702030302020204" pitchFamily="66" charset="0"/>
              </a:rPr>
              <a:t>3</a:t>
            </a:r>
            <a:r>
              <a:rPr lang="en-GB" altLang="en-US" sz="2800" b="1" dirty="0">
                <a:latin typeface="Comic Sans MS" panose="030F0702030302020204" pitchFamily="66" charset="0"/>
              </a:rPr>
              <a:t>)</a:t>
            </a:r>
            <a:r>
              <a:rPr lang="en-GB" altLang="en-US" sz="2800" b="1" baseline="-25000" dirty="0">
                <a:latin typeface="Comic Sans MS" panose="030F0702030302020204" pitchFamily="66" charset="0"/>
              </a:rPr>
              <a:t>3</a:t>
            </a:r>
            <a:r>
              <a:rPr lang="en-GB" altLang="en-US" sz="2800" b="1" dirty="0">
                <a:latin typeface="Comic Sans MS" panose="030F0702030302020204" pitchFamily="66" charset="0"/>
              </a:rPr>
              <a:t>-CH</a:t>
            </a:r>
            <a:r>
              <a:rPr lang="en-GB" altLang="en-US" sz="2800" b="1" baseline="-25000" dirty="0">
                <a:latin typeface="Comic Sans MS" panose="030F0702030302020204" pitchFamily="66" charset="0"/>
              </a:rPr>
              <a:t>2</a:t>
            </a:r>
            <a:r>
              <a:rPr lang="en-GB" altLang="en-US" sz="2800" b="1" dirty="0">
                <a:latin typeface="Comic Sans MS" panose="030F0702030302020204" pitchFamily="66" charset="0"/>
              </a:rPr>
              <a:t>-CH</a:t>
            </a:r>
            <a:r>
              <a:rPr lang="en-GB" altLang="en-US" sz="2800" b="1" baseline="-25000" dirty="0">
                <a:latin typeface="Comic Sans MS" panose="030F0702030302020204" pitchFamily="66" charset="0"/>
              </a:rPr>
              <a:t>2</a:t>
            </a:r>
            <a:r>
              <a:rPr lang="en-GB" altLang="en-US" sz="2800" b="1" dirty="0">
                <a:latin typeface="Comic Sans MS" panose="030F0702030302020204" pitchFamily="66" charset="0"/>
              </a:rPr>
              <a:t>-CH</a:t>
            </a:r>
            <a:r>
              <a:rPr lang="en-GB" altLang="en-US" sz="2800" b="1" baseline="-25000" dirty="0">
                <a:latin typeface="Comic Sans MS" panose="030F0702030302020204" pitchFamily="66" charset="0"/>
              </a:rPr>
              <a:t>3</a:t>
            </a:r>
            <a:endParaRPr lang="en-GB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460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112"/>
    </mc:Choice>
    <mc:Fallback xmlns="">
      <p:transition spd="slow" advTm="1091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5" grpId="0"/>
      <p:bldP spid="25" grpId="0"/>
      <p:bldP spid="29" grpId="0"/>
      <p:bldP spid="36" grpId="0"/>
      <p:bldP spid="37" grpId="0"/>
      <p:bldP spid="38" grpId="0"/>
      <p:bldP spid="39" grpId="0"/>
      <p:bldP spid="40" grpId="0"/>
      <p:bldP spid="41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DE3BDD-EB91-46FD-ACA7-2C2D1D0CC4DE}" type="slidenum">
              <a:rPr lang="en-US" altLang="en-US" sz="2000">
                <a:solidFill>
                  <a:schemeClr val="bg1"/>
                </a:solidFill>
                <a:latin typeface="Comic Sans MS" panose="030F0702030302020204" pitchFamily="66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2286000" y="152401"/>
            <a:ext cx="7696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Comic Sans MS" panose="030F0702030302020204" pitchFamily="66" charset="0"/>
              </a:rPr>
              <a:t>Nuclear Magnetic Resonance Spectroscopy</a:t>
            </a:r>
            <a:endParaRPr lang="en-US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21508" name="Text Box 3"/>
          <p:cNvSpPr txBox="1">
            <a:spLocks noChangeArrowheads="1"/>
          </p:cNvSpPr>
          <p:nvPr/>
        </p:nvSpPr>
        <p:spPr bwMode="auto">
          <a:xfrm>
            <a:off x="531813" y="1219201"/>
            <a:ext cx="5564187" cy="93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3838" indent="-2238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en-GB" altLang="en-US" sz="2100" b="1" dirty="0" smtClean="0">
              <a:latin typeface="Comic Sans MS" panose="030F0702030302020204" pitchFamily="66" charset="0"/>
            </a:endParaRPr>
          </a:p>
          <a:p>
            <a:pPr marL="0" indent="0" algn="just" eaLnBrk="1" hangingPunct="1">
              <a:buNone/>
            </a:pPr>
            <a:r>
              <a:rPr lang="en-GB" altLang="en-US" sz="2800" b="1" dirty="0" smtClean="0">
                <a:latin typeface="Comic Sans MS" panose="030F0702030302020204" pitchFamily="66" charset="0"/>
              </a:rPr>
              <a:t>   CH</a:t>
            </a:r>
            <a:r>
              <a:rPr lang="en-GB" altLang="en-US" sz="2800" b="1" baseline="-25000" dirty="0" smtClean="0">
                <a:latin typeface="Comic Sans MS" panose="030F0702030302020204" pitchFamily="66" charset="0"/>
              </a:rPr>
              <a:t>3</a:t>
            </a:r>
            <a:r>
              <a:rPr lang="en-GB" altLang="en-US" sz="2800" b="1" dirty="0" smtClean="0">
                <a:latin typeface="Comic Sans MS" panose="030F0702030302020204" pitchFamily="66" charset="0"/>
              </a:rPr>
              <a:t>-CH2-CH(</a:t>
            </a:r>
            <a:r>
              <a:rPr lang="en-GB" altLang="en-US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Br</a:t>
            </a:r>
            <a:r>
              <a:rPr lang="en-GB" altLang="en-US" sz="2800" b="1" dirty="0" smtClean="0">
                <a:latin typeface="Comic Sans MS" panose="030F0702030302020204" pitchFamily="66" charset="0"/>
              </a:rPr>
              <a:t>)-CH2-CH</a:t>
            </a:r>
            <a:r>
              <a:rPr lang="en-GB" altLang="en-US" sz="2800" b="1" baseline="-25000" dirty="0" smtClean="0">
                <a:latin typeface="Comic Sans MS" panose="030F0702030302020204" pitchFamily="66" charset="0"/>
              </a:rPr>
              <a:t>3</a:t>
            </a:r>
            <a:endParaRPr lang="en-GB" altLang="en-US" sz="21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1676400" y="730250"/>
            <a:ext cx="876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baseline="30000" dirty="0">
                <a:latin typeface="Comic Sans MS" panose="030F0702030302020204" pitchFamily="66" charset="0"/>
              </a:rPr>
              <a:t>   1</a:t>
            </a:r>
            <a:r>
              <a:rPr lang="en-US" altLang="en-US" sz="2400" b="1" dirty="0">
                <a:latin typeface="Comic Sans MS" panose="030F0702030302020204" pitchFamily="66" charset="0"/>
              </a:rPr>
              <a:t>H NMR—Number of Signals</a:t>
            </a:r>
            <a:endParaRPr lang="en-US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54944" y="5450536"/>
            <a:ext cx="2169450" cy="479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Three signals</a:t>
            </a:r>
            <a:endParaRPr lang="en-GB" sz="24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166841" y="5360890"/>
            <a:ext cx="2169455" cy="461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Six signals</a:t>
            </a:r>
            <a:endParaRPr lang="en-GB" sz="24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96664" y="3007662"/>
            <a:ext cx="430302" cy="461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a</a:t>
            </a:r>
            <a:endParaRPr lang="en-GB" sz="24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95162" y="2953874"/>
            <a:ext cx="430302" cy="461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a</a:t>
            </a:r>
            <a:endParaRPr lang="en-GB" sz="24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3" t="20004" r="7800" b="20446"/>
          <a:stretch/>
        </p:blipFill>
        <p:spPr>
          <a:xfrm>
            <a:off x="1640541" y="2259086"/>
            <a:ext cx="4140000" cy="2866151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3643306" y="2433897"/>
            <a:ext cx="0" cy="2866151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393571" y="2971804"/>
            <a:ext cx="430302" cy="461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a</a:t>
            </a:r>
            <a:endParaRPr lang="en-GB" sz="24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85441" y="2944910"/>
            <a:ext cx="430302" cy="461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a</a:t>
            </a:r>
            <a:endParaRPr lang="en-GB" sz="24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958353" y="2837329"/>
            <a:ext cx="421330" cy="479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913094" y="2850776"/>
            <a:ext cx="452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164541" y="3554504"/>
            <a:ext cx="434777" cy="479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c</a:t>
            </a:r>
            <a:endParaRPr lang="en-GB" sz="2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269" y="2433897"/>
            <a:ext cx="4320000" cy="226002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7100047" y="3334858"/>
            <a:ext cx="376518" cy="40342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7100047" y="3738283"/>
            <a:ext cx="874059" cy="29581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754893" y="3446932"/>
            <a:ext cx="430302" cy="461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a</a:t>
            </a:r>
            <a:endParaRPr lang="en-GB" sz="24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911354" y="2532531"/>
            <a:ext cx="452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852643" y="2841812"/>
            <a:ext cx="452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c</a:t>
            </a:r>
            <a:endParaRPr lang="en-GB" sz="2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910914" y="3437963"/>
            <a:ext cx="452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B0F0"/>
                </a:solidFill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9547406" y="2904566"/>
            <a:ext cx="452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e</a:t>
            </a:r>
            <a:endParaRPr lang="en-GB" sz="24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0614202" y="2895602"/>
            <a:ext cx="452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f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66329" y="1546411"/>
            <a:ext cx="555363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800" b="1" dirty="0">
                <a:latin typeface="Comic Sans MS" panose="030F0702030302020204" pitchFamily="66" charset="0"/>
              </a:rPr>
              <a:t>CH(CH</a:t>
            </a:r>
            <a:r>
              <a:rPr lang="en-GB" altLang="en-US" sz="2800" b="1" baseline="-25000" dirty="0">
                <a:latin typeface="Comic Sans MS" panose="030F0702030302020204" pitchFamily="66" charset="0"/>
              </a:rPr>
              <a:t>3</a:t>
            </a:r>
            <a:r>
              <a:rPr lang="en-GB" altLang="en-US" sz="2800" b="1" dirty="0">
                <a:latin typeface="Comic Sans MS" panose="030F0702030302020204" pitchFamily="66" charset="0"/>
              </a:rPr>
              <a:t>)</a:t>
            </a:r>
            <a:r>
              <a:rPr lang="en-GB" altLang="en-US" sz="2800" b="1" baseline="-25000" dirty="0">
                <a:latin typeface="Comic Sans MS" panose="030F0702030302020204" pitchFamily="66" charset="0"/>
              </a:rPr>
              <a:t>2</a:t>
            </a:r>
            <a:r>
              <a:rPr lang="en-GB" altLang="en-US" sz="2800" b="1" dirty="0">
                <a:latin typeface="Comic Sans MS" panose="030F0702030302020204" pitchFamily="66" charset="0"/>
              </a:rPr>
              <a:t>-CH</a:t>
            </a:r>
            <a:r>
              <a:rPr lang="en-GB" altLang="en-US" sz="2800" b="1" baseline="-25000" dirty="0">
                <a:latin typeface="Comic Sans MS" panose="030F0702030302020204" pitchFamily="66" charset="0"/>
              </a:rPr>
              <a:t>2</a:t>
            </a:r>
            <a:r>
              <a:rPr lang="en-GB" altLang="en-US" sz="2800" b="1" dirty="0">
                <a:latin typeface="Comic Sans MS" panose="030F0702030302020204" pitchFamily="66" charset="0"/>
              </a:rPr>
              <a:t>-CH</a:t>
            </a:r>
            <a:r>
              <a:rPr lang="en-GB" altLang="en-US" sz="2800" b="1" baseline="-25000" dirty="0">
                <a:latin typeface="Comic Sans MS" panose="030F0702030302020204" pitchFamily="66" charset="0"/>
              </a:rPr>
              <a:t>2</a:t>
            </a:r>
            <a:r>
              <a:rPr lang="en-GB" altLang="en-US" sz="2800" b="1" dirty="0">
                <a:latin typeface="Comic Sans MS" panose="030F0702030302020204" pitchFamily="66" charset="0"/>
              </a:rPr>
              <a:t>-CH</a:t>
            </a:r>
            <a:r>
              <a:rPr lang="en-GB" altLang="en-US" sz="2800" b="1" baseline="-25000" dirty="0">
                <a:latin typeface="Comic Sans MS" panose="030F0702030302020204" pitchFamily="66" charset="0"/>
              </a:rPr>
              <a:t>2</a:t>
            </a:r>
            <a:r>
              <a:rPr lang="en-GB" altLang="en-US" sz="2800" b="1" dirty="0">
                <a:latin typeface="Comic Sans MS" panose="030F0702030302020204" pitchFamily="66" charset="0"/>
              </a:rPr>
              <a:t>-CH</a:t>
            </a:r>
            <a:r>
              <a:rPr lang="en-GB" altLang="en-US" sz="2800" b="1" baseline="-25000" dirty="0">
                <a:latin typeface="Comic Sans MS" panose="030F0702030302020204" pitchFamily="66" charset="0"/>
              </a:rPr>
              <a:t>3</a:t>
            </a:r>
          </a:p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675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531"/>
    </mc:Choice>
    <mc:Fallback xmlns="">
      <p:transition spd="slow" advTm="1365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5" grpId="0"/>
      <p:bldP spid="26" grpId="0"/>
      <p:bldP spid="27" grpId="0"/>
      <p:bldP spid="32" grpId="0"/>
      <p:bldP spid="33" grpId="0"/>
      <p:bldP spid="34" grpId="0"/>
      <p:bldP spid="44" grpId="0"/>
      <p:bldP spid="45" grpId="0"/>
      <p:bldP spid="46" grpId="0"/>
      <p:bldP spid="47" grpId="0"/>
      <p:bldP spid="48" grpId="0"/>
      <p:bldP spid="49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DE3BDD-EB91-46FD-ACA7-2C2D1D0CC4DE}" type="slidenum">
              <a:rPr lang="en-US" altLang="en-US" sz="2000">
                <a:solidFill>
                  <a:schemeClr val="bg1"/>
                </a:solidFill>
                <a:latin typeface="Comic Sans MS" panose="030F0702030302020204" pitchFamily="66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2286000" y="152401"/>
            <a:ext cx="7696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Comic Sans MS" panose="030F0702030302020204" pitchFamily="66" charset="0"/>
              </a:rPr>
              <a:t>Nuclear Magnetic Resonance Spectroscopy</a:t>
            </a:r>
            <a:endParaRPr lang="en-US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21508" name="Text Box 3"/>
          <p:cNvSpPr txBox="1">
            <a:spLocks noChangeArrowheads="1"/>
          </p:cNvSpPr>
          <p:nvPr/>
        </p:nvSpPr>
        <p:spPr bwMode="auto">
          <a:xfrm>
            <a:off x="742484" y="1166185"/>
            <a:ext cx="5353516" cy="93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3838" indent="-2238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en-GB" altLang="en-US" sz="2100" b="1" dirty="0" smtClean="0"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r>
              <a:rPr lang="en-GB" altLang="en-US" sz="2800" b="1" dirty="0" smtClean="0">
                <a:latin typeface="Comic Sans MS" panose="030F0702030302020204" pitchFamily="66" charset="0"/>
              </a:rPr>
              <a:t>           C</a:t>
            </a:r>
            <a:r>
              <a:rPr lang="en-GB" altLang="en-US" sz="2800" b="1" baseline="-25000" dirty="0" smtClean="0">
                <a:latin typeface="Comic Sans MS" panose="030F0702030302020204" pitchFamily="66" charset="0"/>
              </a:rPr>
              <a:t>6</a:t>
            </a:r>
            <a:r>
              <a:rPr lang="en-GB" altLang="en-US" sz="2800" b="1" dirty="0" smtClean="0">
                <a:latin typeface="Comic Sans MS" panose="030F0702030302020204" pitchFamily="66" charset="0"/>
              </a:rPr>
              <a:t>H</a:t>
            </a:r>
            <a:r>
              <a:rPr lang="en-GB" altLang="en-US" sz="2800" b="1" baseline="-25000" dirty="0" smtClean="0">
                <a:latin typeface="Comic Sans MS" panose="030F0702030302020204" pitchFamily="66" charset="0"/>
              </a:rPr>
              <a:t>6</a:t>
            </a:r>
            <a:endParaRPr lang="en-GB" altLang="en-US" sz="21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1676400" y="730250"/>
            <a:ext cx="876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baseline="30000" dirty="0">
                <a:latin typeface="Comic Sans MS" panose="030F0702030302020204" pitchFamily="66" charset="0"/>
              </a:rPr>
              <a:t>   1</a:t>
            </a:r>
            <a:r>
              <a:rPr lang="en-US" altLang="en-US" sz="2400" b="1" dirty="0">
                <a:latin typeface="Comic Sans MS" panose="030F0702030302020204" pitchFamily="66" charset="0"/>
              </a:rPr>
              <a:t>H NMR—Number of Signals</a:t>
            </a:r>
            <a:endParaRPr lang="en-US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380128" y="5450536"/>
            <a:ext cx="2169455" cy="461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One signal</a:t>
            </a:r>
            <a:endParaRPr lang="en-GB" sz="24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844113" y="5360890"/>
            <a:ext cx="2169455" cy="461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Three signals</a:t>
            </a:r>
            <a:endParaRPr lang="en-GB" sz="24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705" y="2649120"/>
            <a:ext cx="1980000" cy="2188944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1676400" y="3728663"/>
            <a:ext cx="3016623" cy="66979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3123705" y="2326341"/>
            <a:ext cx="0" cy="2938603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936373" y="3079380"/>
            <a:ext cx="430302" cy="461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a</a:t>
            </a:r>
            <a:endParaRPr lang="en-GB" sz="24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967750" y="3944471"/>
            <a:ext cx="430302" cy="461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a</a:t>
            </a:r>
            <a:endParaRPr lang="en-GB" sz="24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020664" y="3079380"/>
            <a:ext cx="430302" cy="461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a</a:t>
            </a:r>
            <a:endParaRPr lang="en-GB" sz="24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675958" y="2487712"/>
            <a:ext cx="430302" cy="461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a</a:t>
            </a:r>
            <a:endParaRPr lang="en-GB" sz="24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020668" y="3886204"/>
            <a:ext cx="430302" cy="461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a</a:t>
            </a:r>
            <a:endParaRPr lang="en-GB" sz="24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675958" y="4437527"/>
            <a:ext cx="430302" cy="461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a</a:t>
            </a:r>
            <a:endParaRPr lang="en-GB" sz="24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6" t="4706" r="11438" b="16274"/>
          <a:stretch/>
        </p:blipFill>
        <p:spPr>
          <a:xfrm>
            <a:off x="7866527" y="2729743"/>
            <a:ext cx="1980000" cy="1950943"/>
          </a:xfrm>
          <a:prstGeom prst="rect">
            <a:avLst/>
          </a:prstGeom>
        </p:spPr>
      </p:pic>
      <p:cxnSp>
        <p:nvCxnSpPr>
          <p:cNvPr id="42" name="Straight Connector 41"/>
          <p:cNvCxnSpPr/>
          <p:nvPr/>
        </p:nvCxnSpPr>
        <p:spPr>
          <a:xfrm flipV="1">
            <a:off x="7758953" y="2949375"/>
            <a:ext cx="2223247" cy="1398493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8624040" y="2398066"/>
            <a:ext cx="430302" cy="461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a</a:t>
            </a:r>
            <a:endParaRPr lang="en-GB" sz="24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610154" y="3868272"/>
            <a:ext cx="430302" cy="461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a</a:t>
            </a:r>
            <a:endParaRPr lang="en-GB" sz="24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879976" y="2756647"/>
            <a:ext cx="412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888499" y="4329953"/>
            <a:ext cx="430302" cy="461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758951" y="3751732"/>
            <a:ext cx="430302" cy="461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c</a:t>
            </a:r>
            <a:endParaRPr lang="en-GB" sz="2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166840" y="1398494"/>
            <a:ext cx="329005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800" b="1" dirty="0">
                <a:latin typeface="Comic Sans MS" panose="030F0702030302020204" pitchFamily="66" charset="0"/>
              </a:rPr>
              <a:t>C</a:t>
            </a:r>
            <a:r>
              <a:rPr lang="en-GB" altLang="en-US" sz="2800" b="1" baseline="-25000" dirty="0">
                <a:latin typeface="Comic Sans MS" panose="030F0702030302020204" pitchFamily="66" charset="0"/>
              </a:rPr>
              <a:t>6</a:t>
            </a:r>
            <a:r>
              <a:rPr lang="en-GB" altLang="en-US" sz="2800" b="1" dirty="0">
                <a:latin typeface="Comic Sans MS" panose="030F0702030302020204" pitchFamily="66" charset="0"/>
              </a:rPr>
              <a:t>H</a:t>
            </a:r>
            <a:r>
              <a:rPr lang="en-GB" altLang="en-US" sz="2800" b="1" baseline="-25000" dirty="0">
                <a:latin typeface="Comic Sans MS" panose="030F0702030302020204" pitchFamily="66" charset="0"/>
              </a:rPr>
              <a:t>5</a:t>
            </a:r>
            <a:r>
              <a:rPr lang="en-GB" alt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Br</a:t>
            </a:r>
          </a:p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262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491"/>
    </mc:Choice>
    <mc:Fallback xmlns="">
      <p:transition spd="slow" advTm="1284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50" grpId="0"/>
      <p:bldP spid="51" grpId="0"/>
      <p:bldP spid="52" grpId="0"/>
      <p:bldP spid="53" grpId="0"/>
      <p:bldP spid="54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DE3BDD-EB91-46FD-ACA7-2C2D1D0CC4DE}" type="slidenum">
              <a:rPr lang="en-US" altLang="en-US" sz="2000">
                <a:solidFill>
                  <a:schemeClr val="bg1"/>
                </a:solidFill>
                <a:latin typeface="Comic Sans MS" panose="030F0702030302020204" pitchFamily="66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2286000" y="152401"/>
            <a:ext cx="7696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Comic Sans MS" panose="030F0702030302020204" pitchFamily="66" charset="0"/>
              </a:rPr>
              <a:t>Nuclear Magnetic Resonance Spectroscopy</a:t>
            </a:r>
            <a:endParaRPr lang="en-US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21508" name="Text Box 3"/>
          <p:cNvSpPr txBox="1">
            <a:spLocks noChangeArrowheads="1"/>
          </p:cNvSpPr>
          <p:nvPr/>
        </p:nvSpPr>
        <p:spPr bwMode="auto">
          <a:xfrm>
            <a:off x="739588" y="1166186"/>
            <a:ext cx="5356412" cy="93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3838" indent="-2238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en-GB" altLang="en-US" sz="2100" b="1" dirty="0" smtClean="0"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r>
              <a:rPr lang="en-GB" altLang="en-US" sz="2800" b="1" dirty="0" smtClean="0">
                <a:latin typeface="Comic Sans MS" panose="030F0702030302020204" pitchFamily="66" charset="0"/>
              </a:rPr>
              <a:t>           C</a:t>
            </a:r>
            <a:r>
              <a:rPr lang="en-GB" altLang="en-US" sz="2800" b="1" baseline="-25000" dirty="0" smtClean="0">
                <a:latin typeface="Comic Sans MS" panose="030F0702030302020204" pitchFamily="66" charset="0"/>
              </a:rPr>
              <a:t>6</a:t>
            </a:r>
            <a:r>
              <a:rPr lang="en-GB" altLang="en-US" sz="2800" b="1" dirty="0" smtClean="0">
                <a:latin typeface="Comic Sans MS" panose="030F0702030302020204" pitchFamily="66" charset="0"/>
              </a:rPr>
              <a:t>H</a:t>
            </a:r>
            <a:r>
              <a:rPr lang="en-GB" altLang="en-US" sz="2800" b="1" baseline="-25000" dirty="0" smtClean="0">
                <a:latin typeface="Comic Sans MS" panose="030F0702030302020204" pitchFamily="66" charset="0"/>
              </a:rPr>
              <a:t>4</a:t>
            </a:r>
            <a:r>
              <a:rPr lang="en-GB" altLang="en-US" sz="2800" b="1" dirty="0" smtClean="0">
                <a:latin typeface="Comic Sans MS" panose="030F0702030302020204" pitchFamily="66" charset="0"/>
              </a:rPr>
              <a:t>(CH</a:t>
            </a:r>
            <a:r>
              <a:rPr lang="en-GB" altLang="en-US" sz="2800" b="1" baseline="-25000" dirty="0" smtClean="0">
                <a:latin typeface="Comic Sans MS" panose="030F0702030302020204" pitchFamily="66" charset="0"/>
              </a:rPr>
              <a:t>3</a:t>
            </a:r>
            <a:r>
              <a:rPr lang="en-GB" altLang="en-US" sz="2800" b="1" dirty="0" smtClean="0">
                <a:latin typeface="Comic Sans MS" panose="030F0702030302020204" pitchFamily="66" charset="0"/>
              </a:rPr>
              <a:t>)</a:t>
            </a:r>
            <a:r>
              <a:rPr lang="en-GB" altLang="en-US" sz="2800" b="1" baseline="-25000" dirty="0" smtClean="0">
                <a:latin typeface="Comic Sans MS" panose="030F0702030302020204" pitchFamily="66" charset="0"/>
              </a:rPr>
              <a:t>2</a:t>
            </a:r>
            <a:endParaRPr lang="en-GB" altLang="en-US" sz="2100" b="1" baseline="-25000" dirty="0">
              <a:latin typeface="Comic Sans MS" panose="030F0702030302020204" pitchFamily="66" charset="0"/>
            </a:endParaRPr>
          </a:p>
        </p:txBody>
      </p:sp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1676400" y="730250"/>
            <a:ext cx="876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baseline="30000" dirty="0">
                <a:latin typeface="Comic Sans MS" panose="030F0702030302020204" pitchFamily="66" charset="0"/>
              </a:rPr>
              <a:t>   1</a:t>
            </a:r>
            <a:r>
              <a:rPr lang="en-US" altLang="en-US" sz="2400" b="1" dirty="0">
                <a:latin typeface="Comic Sans MS" panose="030F0702030302020204" pitchFamily="66" charset="0"/>
              </a:rPr>
              <a:t>H NMR—Number of Signals</a:t>
            </a:r>
            <a:endParaRPr lang="en-US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380128" y="5706029"/>
            <a:ext cx="2169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  Symmetric    </a:t>
            </a:r>
          </a:p>
          <a:p>
            <a:r>
              <a:rPr lang="en-GB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  Two signals</a:t>
            </a:r>
            <a:endParaRPr lang="en-GB" sz="24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740587" y="5809127"/>
            <a:ext cx="2187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Five signals</a:t>
            </a:r>
            <a:endParaRPr lang="en-GB" sz="24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2" t="8950" r="14915" b="20360"/>
          <a:stretch/>
        </p:blipFill>
        <p:spPr>
          <a:xfrm>
            <a:off x="1801905" y="2514592"/>
            <a:ext cx="4068000" cy="240489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H="1">
            <a:off x="1311579" y="3717039"/>
            <a:ext cx="4746321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835905" y="2353227"/>
            <a:ext cx="0" cy="284400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396748" y="3325909"/>
            <a:ext cx="430302" cy="461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a</a:t>
            </a:r>
            <a:endParaRPr lang="en-GB" sz="24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972229" y="3316945"/>
            <a:ext cx="430302" cy="461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a</a:t>
            </a:r>
            <a:endParaRPr lang="en-GB" sz="24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329956" y="2877670"/>
            <a:ext cx="389962" cy="457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989737" y="2868706"/>
            <a:ext cx="389962" cy="457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034561" y="4056525"/>
            <a:ext cx="389962" cy="457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249273" y="4087902"/>
            <a:ext cx="416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384" y="2339778"/>
            <a:ext cx="1980000" cy="3044250"/>
          </a:xfrm>
          <a:prstGeom prst="rect">
            <a:avLst/>
          </a:prstGeom>
        </p:spPr>
      </p:pic>
      <p:cxnSp>
        <p:nvCxnSpPr>
          <p:cNvPr id="45" name="Straight Connector 44"/>
          <p:cNvCxnSpPr/>
          <p:nvPr/>
        </p:nvCxnSpPr>
        <p:spPr>
          <a:xfrm flipH="1">
            <a:off x="9743659" y="2191863"/>
            <a:ext cx="198200" cy="3456000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0645586" y="3666567"/>
            <a:ext cx="430302" cy="461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a</a:t>
            </a:r>
            <a:endParaRPr lang="en-GB" sz="24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565779" y="3550027"/>
            <a:ext cx="430302" cy="461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a</a:t>
            </a:r>
            <a:endParaRPr lang="en-GB" sz="24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552330" y="4370294"/>
            <a:ext cx="434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0605236" y="4513725"/>
            <a:ext cx="416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265024" y="4908176"/>
            <a:ext cx="443737" cy="461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9363636" y="3231783"/>
            <a:ext cx="443737" cy="461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A90745"/>
                </a:solidFill>
                <a:latin typeface="Comic Sans MS" panose="030F0702030302020204" pitchFamily="66" charset="0"/>
              </a:rPr>
              <a:t>d</a:t>
            </a:r>
            <a:endParaRPr lang="en-GB" sz="2400" dirty="0">
              <a:solidFill>
                <a:srgbClr val="A90745"/>
              </a:solidFill>
              <a:latin typeface="Comic Sans MS" panose="030F0702030302020204" pitchFamily="66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9516036" y="2456340"/>
            <a:ext cx="443737" cy="461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195484" y="1514643"/>
            <a:ext cx="49826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800" b="1" dirty="0">
                <a:latin typeface="Comic Sans MS" panose="030F0702030302020204" pitchFamily="66" charset="0"/>
              </a:rPr>
              <a:t>C</a:t>
            </a:r>
            <a:r>
              <a:rPr lang="en-GB" altLang="en-US" sz="2800" b="1" baseline="-25000" dirty="0">
                <a:latin typeface="Comic Sans MS" panose="030F0702030302020204" pitchFamily="66" charset="0"/>
              </a:rPr>
              <a:t>6</a:t>
            </a:r>
            <a:r>
              <a:rPr lang="en-GB" altLang="en-US" sz="2800" b="1" dirty="0">
                <a:latin typeface="Comic Sans MS" panose="030F0702030302020204" pitchFamily="66" charset="0"/>
              </a:rPr>
              <a:t>H</a:t>
            </a:r>
            <a:r>
              <a:rPr lang="en-GB" altLang="en-US" sz="2800" b="1" baseline="-25000" dirty="0">
                <a:latin typeface="Comic Sans MS" panose="030F0702030302020204" pitchFamily="66" charset="0"/>
              </a:rPr>
              <a:t>5</a:t>
            </a:r>
            <a:r>
              <a:rPr lang="en-GB" altLang="en-US" sz="2800" b="1" dirty="0">
                <a:latin typeface="Comic Sans MS" panose="030F0702030302020204" pitchFamily="66" charset="0"/>
              </a:rPr>
              <a:t>CH</a:t>
            </a:r>
            <a:r>
              <a:rPr lang="en-GB" altLang="en-US" sz="2800" b="1" baseline="-25000" dirty="0">
                <a:latin typeface="Comic Sans MS" panose="030F0702030302020204" pitchFamily="66" charset="0"/>
              </a:rPr>
              <a:t>2</a:t>
            </a:r>
            <a:r>
              <a:rPr lang="en-GB" altLang="en-US" sz="2800" b="1" dirty="0">
                <a:latin typeface="Comic Sans MS" panose="030F0702030302020204" pitchFamily="66" charset="0"/>
              </a:rPr>
              <a:t>CH</a:t>
            </a:r>
            <a:r>
              <a:rPr lang="en-GB" altLang="en-US" sz="2800" b="1" baseline="-25000" dirty="0">
                <a:latin typeface="Comic Sans MS" panose="030F0702030302020204" pitchFamily="66" charset="0"/>
              </a:rPr>
              <a:t>3</a:t>
            </a:r>
          </a:p>
          <a:p>
            <a:endParaRPr lang="en-GB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617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1857"/>
    </mc:Choice>
    <mc:Fallback xmlns="">
      <p:transition spd="slow" advTm="1418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  <p:bldP spid="28" grpId="0"/>
      <p:bldP spid="35" grpId="0"/>
      <p:bldP spid="31" grpId="0"/>
      <p:bldP spid="32" grpId="0"/>
      <p:bldP spid="33" grpId="0"/>
      <p:bldP spid="34" grpId="0"/>
      <p:bldP spid="43" grpId="0"/>
      <p:bldP spid="44" grpId="0"/>
      <p:bldP spid="46" grpId="0"/>
      <p:bldP spid="47" grpId="0"/>
      <p:bldP spid="48" grpId="0"/>
      <p:bldP spid="49" grpId="0"/>
      <p:bldP spid="55" grpId="0"/>
      <p:bldP spid="56" grpId="0"/>
      <p:bldP spid="57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DE3BDD-EB91-46FD-ACA7-2C2D1D0CC4DE}" type="slidenum">
              <a:rPr lang="en-US" altLang="en-US" sz="2000">
                <a:solidFill>
                  <a:schemeClr val="bg1"/>
                </a:solidFill>
                <a:latin typeface="Comic Sans MS" panose="030F0702030302020204" pitchFamily="66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2286000" y="152401"/>
            <a:ext cx="7696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Comic Sans MS" panose="030F0702030302020204" pitchFamily="66" charset="0"/>
              </a:rPr>
              <a:t>Nuclear Magnetic Resonance Spectroscopy</a:t>
            </a:r>
            <a:endParaRPr lang="en-US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21508" name="Text Box 3"/>
          <p:cNvSpPr txBox="1">
            <a:spLocks noChangeArrowheads="1"/>
          </p:cNvSpPr>
          <p:nvPr/>
        </p:nvSpPr>
        <p:spPr bwMode="auto">
          <a:xfrm>
            <a:off x="742484" y="1191915"/>
            <a:ext cx="4999410" cy="93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3838" indent="-2238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en-GB" altLang="en-US" sz="2100" b="1" dirty="0" smtClean="0"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r>
              <a:rPr lang="en-GB" altLang="en-US" sz="2800" b="1" dirty="0" smtClean="0">
                <a:latin typeface="Comic Sans MS" panose="030F0702030302020204" pitchFamily="66" charset="0"/>
              </a:rPr>
              <a:t>           C</a:t>
            </a:r>
            <a:r>
              <a:rPr lang="en-GB" altLang="en-US" sz="2800" b="1" baseline="-25000" dirty="0" smtClean="0">
                <a:latin typeface="Comic Sans MS" panose="030F0702030302020204" pitchFamily="66" charset="0"/>
              </a:rPr>
              <a:t>6</a:t>
            </a:r>
            <a:r>
              <a:rPr lang="en-GB" altLang="en-US" sz="2800" b="1" dirty="0" smtClean="0">
                <a:latin typeface="Comic Sans MS" panose="030F0702030302020204" pitchFamily="66" charset="0"/>
              </a:rPr>
              <a:t>H</a:t>
            </a:r>
            <a:r>
              <a:rPr lang="en-GB" altLang="en-US" sz="2800" b="1" baseline="-25000" dirty="0" smtClean="0">
                <a:latin typeface="Comic Sans MS" panose="030F0702030302020204" pitchFamily="66" charset="0"/>
              </a:rPr>
              <a:t>4</a:t>
            </a:r>
            <a:r>
              <a:rPr lang="en-GB" altLang="en-US" sz="28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Cl</a:t>
            </a:r>
            <a:r>
              <a:rPr lang="en-GB" altLang="en-US" sz="2800" b="1" baseline="-250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2</a:t>
            </a:r>
            <a:endParaRPr lang="en-GB" altLang="en-US" sz="2100" b="1" baseline="-25000" dirty="0">
              <a:latin typeface="Comic Sans MS" panose="030F0702030302020204" pitchFamily="66" charset="0"/>
            </a:endParaRPr>
          </a:p>
        </p:txBody>
      </p:sp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1676400" y="730250"/>
            <a:ext cx="876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baseline="30000" dirty="0">
                <a:latin typeface="Comic Sans MS" panose="030F0702030302020204" pitchFamily="66" charset="0"/>
              </a:rPr>
              <a:t>   1</a:t>
            </a:r>
            <a:r>
              <a:rPr lang="en-US" altLang="en-US" sz="2400" b="1" dirty="0">
                <a:latin typeface="Comic Sans MS" panose="030F0702030302020204" pitchFamily="66" charset="0"/>
              </a:rPr>
              <a:t>H NMR—Number of Signals</a:t>
            </a:r>
            <a:endParaRPr lang="en-US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51536" y="5706029"/>
            <a:ext cx="2398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   Symmetric    </a:t>
            </a:r>
          </a:p>
          <a:p>
            <a:r>
              <a:rPr lang="en-GB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  Three signals</a:t>
            </a:r>
            <a:endParaRPr lang="en-GB" sz="24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679976" y="6068438"/>
            <a:ext cx="2247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Two signals</a:t>
            </a:r>
            <a:endParaRPr lang="en-GB" sz="24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93" t="2944" r="32486" b="13446"/>
          <a:stretch/>
        </p:blipFill>
        <p:spPr>
          <a:xfrm>
            <a:off x="2151535" y="2259106"/>
            <a:ext cx="2736000" cy="289107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H="1">
            <a:off x="1963271" y="2985247"/>
            <a:ext cx="2810435" cy="1788459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500272" y="3013026"/>
            <a:ext cx="430302" cy="461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a</a:t>
            </a:r>
            <a:endParaRPr lang="en-GB" sz="24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546429" y="4731113"/>
            <a:ext cx="416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108496" y="2985247"/>
            <a:ext cx="416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085187" y="4103587"/>
            <a:ext cx="416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c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079" y="2800002"/>
            <a:ext cx="2556000" cy="272640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>
            <a:off x="8606116" y="3580135"/>
            <a:ext cx="860614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8646460" y="3580135"/>
            <a:ext cx="847164" cy="90967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8683774" y="4726222"/>
            <a:ext cx="868119" cy="134931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 flipV="1">
            <a:off x="8533738" y="3735361"/>
            <a:ext cx="1117242" cy="10510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10586195" y="5422147"/>
            <a:ext cx="1314654" cy="657322"/>
            <a:chOff x="10586195" y="5422147"/>
            <a:chExt cx="1314654" cy="657322"/>
          </a:xfrm>
        </p:grpSpPr>
        <p:sp>
          <p:nvSpPr>
            <p:cNvPr id="15" name="TextBox 14"/>
            <p:cNvSpPr txBox="1"/>
            <p:nvPr/>
          </p:nvSpPr>
          <p:spPr>
            <a:xfrm>
              <a:off x="10847666" y="5422147"/>
              <a:ext cx="6051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latin typeface="Comic Sans MS" panose="030F0702030302020204" pitchFamily="66" charset="0"/>
                </a:rPr>
                <a:t>cis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0586195" y="5710137"/>
              <a:ext cx="7575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latin typeface="Comic Sans MS" panose="030F0702030302020204" pitchFamily="66" charset="0"/>
                </a:rPr>
                <a:t>trans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H="1">
              <a:off x="11286699" y="5629239"/>
              <a:ext cx="614150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flipH="1">
              <a:off x="11275323" y="5938117"/>
              <a:ext cx="61415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Box 58"/>
          <p:cNvSpPr txBox="1"/>
          <p:nvPr/>
        </p:nvSpPr>
        <p:spPr>
          <a:xfrm>
            <a:off x="10029900" y="2906981"/>
            <a:ext cx="424285" cy="474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a</a:t>
            </a:r>
            <a:endParaRPr lang="en-GB" sz="24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0127708" y="5079254"/>
            <a:ext cx="424285" cy="474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a</a:t>
            </a:r>
            <a:endParaRPr lang="en-GB" sz="24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834110" y="3477796"/>
            <a:ext cx="416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945566" y="4462714"/>
            <a:ext cx="416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834110" y="2157605"/>
            <a:ext cx="3509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(=) means no free rotation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26183" y="1600199"/>
            <a:ext cx="276001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800" b="1" dirty="0">
                <a:latin typeface="Comic Sans MS" panose="030F0702030302020204" pitchFamily="66" charset="0"/>
              </a:rPr>
              <a:t>CH</a:t>
            </a:r>
            <a:r>
              <a:rPr lang="en-GB" altLang="en-US" sz="2800" b="1" baseline="-25000" dirty="0">
                <a:latin typeface="Comic Sans MS" panose="030F0702030302020204" pitchFamily="66" charset="0"/>
              </a:rPr>
              <a:t>2</a:t>
            </a:r>
            <a:r>
              <a:rPr lang="en-GB" altLang="en-US" sz="2800" b="1" dirty="0">
                <a:latin typeface="Comic Sans MS" panose="030F0702030302020204" pitchFamily="66" charset="0"/>
              </a:rPr>
              <a:t>=C(CH</a:t>
            </a:r>
            <a:r>
              <a:rPr lang="en-GB" altLang="en-US" sz="2800" b="1" baseline="-25000" dirty="0">
                <a:latin typeface="Comic Sans MS" panose="030F0702030302020204" pitchFamily="66" charset="0"/>
              </a:rPr>
              <a:t>3</a:t>
            </a:r>
            <a:r>
              <a:rPr lang="en-GB" altLang="en-US" sz="2800" b="1" dirty="0">
                <a:latin typeface="Comic Sans MS" panose="030F0702030302020204" pitchFamily="66" charset="0"/>
              </a:rPr>
              <a:t>)</a:t>
            </a:r>
            <a:r>
              <a:rPr lang="en-GB" altLang="en-US" sz="2800" b="1" baseline="-25000" dirty="0">
                <a:latin typeface="Comic Sans MS" panose="030F0702030302020204" pitchFamily="66" charset="0"/>
              </a:rPr>
              <a:t>2</a:t>
            </a:r>
          </a:p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978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5632"/>
    </mc:Choice>
    <mc:Fallback xmlns="">
      <p:transition spd="slow" advTm="2056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  <p:bldP spid="28" grpId="0"/>
      <p:bldP spid="35" grpId="0"/>
      <p:bldP spid="30" grpId="0"/>
      <p:bldP spid="36" grpId="0"/>
      <p:bldP spid="37" grpId="0"/>
      <p:bldP spid="38" grpId="0"/>
      <p:bldP spid="59" grpId="0"/>
      <p:bldP spid="60" grpId="0"/>
      <p:bldP spid="61" grpId="0"/>
      <p:bldP spid="62" grpId="0"/>
      <p:bldP spid="23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DE3BDD-EB91-46FD-ACA7-2C2D1D0CC4DE}" type="slidenum">
              <a:rPr lang="en-US" altLang="en-US" sz="2000">
                <a:solidFill>
                  <a:schemeClr val="bg1"/>
                </a:solidFill>
                <a:latin typeface="Comic Sans MS" panose="030F0702030302020204" pitchFamily="66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2286000" y="152401"/>
            <a:ext cx="7696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Comic Sans MS" panose="030F0702030302020204" pitchFamily="66" charset="0"/>
              </a:rPr>
              <a:t>Nuclear Magnetic Resonance Spectroscopy</a:t>
            </a:r>
            <a:endParaRPr lang="en-US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21508" name="Text Box 3"/>
          <p:cNvSpPr txBox="1">
            <a:spLocks noChangeArrowheads="1"/>
          </p:cNvSpPr>
          <p:nvPr/>
        </p:nvSpPr>
        <p:spPr bwMode="auto">
          <a:xfrm>
            <a:off x="742484" y="1191915"/>
            <a:ext cx="5317004" cy="93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3838" indent="-2238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en-GB" altLang="en-US" sz="2100" b="1" dirty="0" smtClean="0"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r>
              <a:rPr lang="en-GB" altLang="en-US" sz="2800" b="1" dirty="0" smtClean="0">
                <a:latin typeface="Comic Sans MS" panose="030F0702030302020204" pitchFamily="66" charset="0"/>
              </a:rPr>
              <a:t>           </a:t>
            </a:r>
            <a:r>
              <a:rPr lang="en-GB" altLang="en-US" sz="2800" b="1" dirty="0" err="1" smtClean="0">
                <a:latin typeface="Comic Sans MS" panose="030F0702030302020204" pitchFamily="66" charset="0"/>
              </a:rPr>
              <a:t>CH</a:t>
            </a:r>
            <a:r>
              <a:rPr lang="en-GB" altLang="en-US" sz="2800" b="1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Cl</a:t>
            </a:r>
            <a:r>
              <a:rPr lang="en-GB" altLang="en-US" sz="2800" b="1" dirty="0" smtClean="0">
                <a:latin typeface="Comic Sans MS" panose="030F0702030302020204" pitchFamily="66" charset="0"/>
              </a:rPr>
              <a:t>=</a:t>
            </a:r>
            <a:r>
              <a:rPr lang="en-GB" altLang="en-US" sz="2800" b="1" dirty="0" err="1" smtClean="0">
                <a:latin typeface="Comic Sans MS" panose="030F0702030302020204" pitchFamily="66" charset="0"/>
              </a:rPr>
              <a:t>CH</a:t>
            </a:r>
            <a:r>
              <a:rPr lang="en-GB" altLang="en-US" sz="2800" b="1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Cl</a:t>
            </a:r>
            <a:endParaRPr lang="en-GB" altLang="en-US" sz="2100" b="1" baseline="-25000" dirty="0">
              <a:latin typeface="Comic Sans MS" panose="030F0702030302020204" pitchFamily="66" charset="0"/>
            </a:endParaRPr>
          </a:p>
        </p:txBody>
      </p:sp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1676400" y="730250"/>
            <a:ext cx="876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baseline="30000" dirty="0">
                <a:latin typeface="Comic Sans MS" panose="030F0702030302020204" pitchFamily="66" charset="0"/>
              </a:rPr>
              <a:t>   1</a:t>
            </a:r>
            <a:r>
              <a:rPr lang="en-US" altLang="en-US" sz="2400" b="1" dirty="0">
                <a:latin typeface="Comic Sans MS" panose="030F0702030302020204" pitchFamily="66" charset="0"/>
              </a:rPr>
              <a:t>H NMR—Number of Signals</a:t>
            </a:r>
            <a:endParaRPr lang="en-US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51536" y="5706029"/>
            <a:ext cx="2398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   Symmetric    </a:t>
            </a:r>
          </a:p>
          <a:p>
            <a:r>
              <a:rPr lang="en-GB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    One signal</a:t>
            </a:r>
            <a:endParaRPr lang="en-GB" sz="24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673354" y="6037730"/>
            <a:ext cx="2254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Two signals</a:t>
            </a:r>
            <a:endParaRPr lang="en-GB" sz="24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079" y="2800002"/>
            <a:ext cx="2556000" cy="272640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>
            <a:off x="8606116" y="3580135"/>
            <a:ext cx="860614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8646460" y="3580135"/>
            <a:ext cx="847164" cy="90967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8683774" y="4726222"/>
            <a:ext cx="868119" cy="134931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 flipV="1">
            <a:off x="8533738" y="3735361"/>
            <a:ext cx="1117242" cy="10510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10586195" y="5422147"/>
            <a:ext cx="1314654" cy="657322"/>
            <a:chOff x="10586195" y="5422147"/>
            <a:chExt cx="1314654" cy="657322"/>
          </a:xfrm>
        </p:grpSpPr>
        <p:sp>
          <p:nvSpPr>
            <p:cNvPr id="15" name="TextBox 14"/>
            <p:cNvSpPr txBox="1"/>
            <p:nvPr/>
          </p:nvSpPr>
          <p:spPr>
            <a:xfrm>
              <a:off x="10847666" y="5422147"/>
              <a:ext cx="6051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latin typeface="Comic Sans MS" panose="030F0702030302020204" pitchFamily="66" charset="0"/>
                </a:rPr>
                <a:t>cis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0586195" y="5710137"/>
              <a:ext cx="7575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latin typeface="Comic Sans MS" panose="030F0702030302020204" pitchFamily="66" charset="0"/>
                </a:rPr>
                <a:t>trans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H="1">
              <a:off x="11286699" y="5629239"/>
              <a:ext cx="614150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flipH="1">
              <a:off x="11275323" y="5938117"/>
              <a:ext cx="61415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Box 58"/>
          <p:cNvSpPr txBox="1"/>
          <p:nvPr/>
        </p:nvSpPr>
        <p:spPr>
          <a:xfrm>
            <a:off x="10017458" y="2893325"/>
            <a:ext cx="436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a</a:t>
            </a:r>
            <a:endParaRPr lang="en-GB" sz="24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0127708" y="5079254"/>
            <a:ext cx="424285" cy="474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a</a:t>
            </a:r>
            <a:endParaRPr lang="en-GB" sz="24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834110" y="3477796"/>
            <a:ext cx="416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945566" y="4462714"/>
            <a:ext cx="416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70293" y="2286000"/>
            <a:ext cx="3517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(=) means no free rotation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356" y="2579429"/>
            <a:ext cx="2592000" cy="2540160"/>
          </a:xfrm>
          <a:prstGeom prst="rect">
            <a:avLst/>
          </a:prstGeom>
        </p:spPr>
      </p:pic>
      <p:cxnSp>
        <p:nvCxnSpPr>
          <p:cNvPr id="29" name="Straight Arrow Connector 28"/>
          <p:cNvCxnSpPr/>
          <p:nvPr/>
        </p:nvCxnSpPr>
        <p:spPr>
          <a:xfrm flipH="1" flipV="1">
            <a:off x="3002507" y="2934277"/>
            <a:ext cx="1075617" cy="238698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3230562" y="3364043"/>
            <a:ext cx="847164" cy="90967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3057099" y="4577302"/>
            <a:ext cx="1241947" cy="196164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3168555" y="3419784"/>
            <a:ext cx="1089547" cy="103696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601554" y="3004781"/>
            <a:ext cx="436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a</a:t>
            </a:r>
            <a:endParaRPr lang="en-GB" sz="24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365595" y="4153471"/>
            <a:ext cx="436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a</a:t>
            </a:r>
            <a:endParaRPr lang="en-GB" sz="24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60651" y="1519518"/>
            <a:ext cx="298524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800" b="1" dirty="0">
                <a:latin typeface="Comic Sans MS" panose="030F0702030302020204" pitchFamily="66" charset="0"/>
              </a:rPr>
              <a:t>CH</a:t>
            </a:r>
            <a:r>
              <a:rPr lang="en-GB" altLang="en-US" sz="2800" b="1" baseline="-25000" dirty="0">
                <a:latin typeface="Comic Sans MS" panose="030F0702030302020204" pitchFamily="66" charset="0"/>
              </a:rPr>
              <a:t>2</a:t>
            </a:r>
            <a:r>
              <a:rPr lang="en-GB" altLang="en-US" sz="2800" b="1" dirty="0">
                <a:latin typeface="Comic Sans MS" panose="030F0702030302020204" pitchFamily="66" charset="0"/>
              </a:rPr>
              <a:t>=C(CH</a:t>
            </a:r>
            <a:r>
              <a:rPr lang="en-GB" altLang="en-US" sz="2800" b="1" baseline="-25000" dirty="0">
                <a:latin typeface="Comic Sans MS" panose="030F0702030302020204" pitchFamily="66" charset="0"/>
              </a:rPr>
              <a:t>3</a:t>
            </a:r>
            <a:r>
              <a:rPr lang="en-GB" altLang="en-US" sz="2800" b="1" dirty="0">
                <a:latin typeface="Comic Sans MS" panose="030F0702030302020204" pitchFamily="66" charset="0"/>
              </a:rPr>
              <a:t>)</a:t>
            </a:r>
            <a:r>
              <a:rPr lang="en-GB" altLang="en-US" sz="2800" b="1" baseline="-25000" dirty="0">
                <a:latin typeface="Comic Sans MS" panose="030F0702030302020204" pitchFamily="66" charset="0"/>
              </a:rPr>
              <a:t>2</a:t>
            </a:r>
          </a:p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107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852"/>
    </mc:Choice>
    <mc:Fallback xmlns="">
      <p:transition spd="slow" advTm="1208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  <p:bldP spid="28" grpId="0"/>
      <p:bldP spid="35" grpId="0"/>
      <p:bldP spid="59" grpId="0"/>
      <p:bldP spid="60" grpId="0"/>
      <p:bldP spid="61" grpId="0"/>
      <p:bldP spid="62" grpId="0"/>
      <p:bldP spid="41" grpId="0"/>
      <p:bldP spid="43" grpId="0"/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|9|20.1|5.2|1.1|23.9|33.2|6.5|5.5|8|8.3|31|8.7|4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|30.3|5.9|16.8|9.9|2.4|39.5|29.7|39.2|34.3|0.8|22.8|22|2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4.4|2.4|10|1.1|5.2|5.4|15.9|1.3|13.9|12.7|13.9|14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5.4|5.4|20.3|8.2|5.5|18.7|6.1|8.3|12.5|5.5|5.5|0.6|2.3|0.8|2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3.9|9.6|3.1|13.3|5|4.8|5.2|9.9|24.1|12.8|17.8|1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3.2|13.6|0.6|36.5|10.4|12|6.2|1.6|10.6|10.7|1.6|9.4|2.5|0.7|1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2.6|16|15.7|4|36.8|10.8|8.4|6.2|49.3|11.3|4.1|4.3|2.7|7.4|7.5|8.9|1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8.2|7.6|5.2|20.3|9.4|0.9|8.7|5.4|5.8|5.9|4.3|4.4|3.5|8.1|3.6|7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7.2|7.2|12.1|0.4|0.9|55.4|1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68.8|13.7|3|0.8|0.4|8.3|58.9|10.6|4.2|5.3"/>
</p:tagLst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6762</TotalTime>
  <Words>791</Words>
  <Application>Microsoft Office PowerPoint</Application>
  <PresentationFormat>Widescreen</PresentationFormat>
  <Paragraphs>261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Arial Rounded MT Bold</vt:lpstr>
      <vt:lpstr>Calibri</vt:lpstr>
      <vt:lpstr>Century Gothic</vt:lpstr>
      <vt:lpstr>Comic Sans MS</vt:lpstr>
      <vt:lpstr>Symbol</vt:lpstr>
      <vt:lpstr>Times</vt:lpstr>
      <vt:lpstr>Times New Roman</vt:lpstr>
      <vt:lpstr>Wingdings</vt:lpstr>
      <vt:lpstr>Wingdings 3</vt:lpstr>
      <vt:lpstr>Wisp</vt:lpstr>
      <vt:lpstr> NMR Spectroscopy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Nottingham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NMR Spectroscopy</dc:title>
  <dc:creator>Al-Hachami Wathiq</dc:creator>
  <cp:lastModifiedBy>Al-Hachami Wathiq</cp:lastModifiedBy>
  <cp:revision>257</cp:revision>
  <dcterms:created xsi:type="dcterms:W3CDTF">2020-03-22T19:49:42Z</dcterms:created>
  <dcterms:modified xsi:type="dcterms:W3CDTF">2020-04-08T14:26:04Z</dcterms:modified>
</cp:coreProperties>
</file>