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dp" ContentType="image/vnd.ms-photo"/>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63" r:id="rId3"/>
    <p:sldId id="264" r:id="rId4"/>
    <p:sldId id="260" r:id="rId5"/>
    <p:sldId id="261" r:id="rId6"/>
    <p:sldId id="258" r:id="rId7"/>
    <p:sldId id="265" r:id="rId8"/>
    <p:sldId id="259" r:id="rId9"/>
    <p:sldId id="270" r:id="rId10"/>
    <p:sldId id="266" r:id="rId11"/>
    <p:sldId id="275" r:id="rId12"/>
    <p:sldId id="283" r:id="rId13"/>
    <p:sldId id="277" r:id="rId14"/>
    <p:sldId id="269" r:id="rId15"/>
    <p:sldId id="271" r:id="rId16"/>
    <p:sldId id="272" r:id="rId17"/>
    <p:sldId id="273" r:id="rId18"/>
    <p:sldId id="280" r:id="rId19"/>
    <p:sldId id="28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0F8EE2-96CF-42D3-93E9-482C455D192D}" type="datetimeFigureOut">
              <a:rPr lang="en-GB" smtClean="0"/>
              <a:t>26/03/2020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4F4E09-D50B-4EDD-8902-54A77C5BCB3D}" type="slidenum">
              <a:rPr lang="en-GB" smtClean="0"/>
              <a:t>‹#›</a:t>
            </a:fld>
            <a:endParaRPr lang="en-GB"/>
          </a:p>
        </p:txBody>
      </p:sp>
    </p:spTree>
    <p:extLst>
      <p:ext uri="{BB962C8B-B14F-4D97-AF65-F5344CB8AC3E}">
        <p14:creationId xmlns:p14="http://schemas.microsoft.com/office/powerpoint/2010/main" val="2359908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latin typeface="Times-Roman" charset="0"/>
              </a:rPr>
              <a:t>To optimize the sensitivity this coil needs to be (1) as </a:t>
            </a:r>
            <a:r>
              <a:rPr lang="en-US" altLang="zh-TW" dirty="0" smtClean="0">
                <a:solidFill>
                  <a:srgbClr val="FF3300"/>
                </a:solidFill>
                <a:latin typeface="Times-Roman" charset="0"/>
              </a:rPr>
              <a:t>close</a:t>
            </a:r>
            <a:r>
              <a:rPr lang="en-US" altLang="zh-TW" dirty="0" smtClean="0">
                <a:latin typeface="Times-Roman" charset="0"/>
              </a:rPr>
              <a:t> as possible to the sample; (2) </a:t>
            </a:r>
            <a:r>
              <a:rPr lang="en-US" altLang="zh-TW" dirty="0" smtClean="0">
                <a:solidFill>
                  <a:srgbClr val="FF3300"/>
                </a:solidFill>
                <a:latin typeface="Times-Roman" charset="0"/>
              </a:rPr>
              <a:t>tuned</a:t>
            </a:r>
            <a:r>
              <a:rPr lang="en-US" altLang="zh-TW" dirty="0" smtClean="0">
                <a:latin typeface="Times-Roman" charset="0"/>
              </a:rPr>
              <a:t> to resonant at the </a:t>
            </a:r>
            <a:r>
              <a:rPr lang="en-US" altLang="zh-TW" dirty="0" err="1" smtClean="0">
                <a:latin typeface="Times-Roman" charset="0"/>
              </a:rPr>
              <a:t>Larmor</a:t>
            </a:r>
            <a:r>
              <a:rPr lang="en-US" altLang="zh-TW" dirty="0" smtClean="0">
                <a:latin typeface="Times-Roman" charset="0"/>
              </a:rPr>
              <a:t> frequency of the nuclei being detected and (3) </a:t>
            </a:r>
            <a:r>
              <a:rPr lang="en-US" altLang="zh-TW" dirty="0" smtClean="0">
                <a:solidFill>
                  <a:srgbClr val="FF3300"/>
                </a:solidFill>
                <a:latin typeface="Times-Roman" charset="0"/>
              </a:rPr>
              <a:t>matched</a:t>
            </a:r>
            <a:r>
              <a:rPr lang="en-US" altLang="zh-TW" dirty="0" smtClean="0">
                <a:latin typeface="Times-Roman" charset="0"/>
              </a:rPr>
              <a:t> to maximize power transfer between the probe and the transmitter and receiver. </a:t>
            </a:r>
          </a:p>
          <a:p>
            <a:endParaRPr lang="th-TH" dirty="0"/>
          </a:p>
        </p:txBody>
      </p:sp>
      <p:sp>
        <p:nvSpPr>
          <p:cNvPr id="4" name="ตัวแทนหมายเลขภาพนิ่ง 3"/>
          <p:cNvSpPr>
            <a:spLocks noGrp="1"/>
          </p:cNvSpPr>
          <p:nvPr>
            <p:ph type="sldNum" sz="quarter" idx="10"/>
          </p:nvPr>
        </p:nvSpPr>
        <p:spPr/>
        <p:txBody>
          <a:bodyPr/>
          <a:lstStyle/>
          <a:p>
            <a:fld id="{B6373EFE-FE74-408D-B1D2-E1D36712C7E7}" type="slidenum">
              <a:rPr lang="th-TH" smtClean="0"/>
              <a:t>11</a:t>
            </a:fld>
            <a:endParaRPr lang="th-TH"/>
          </a:p>
        </p:txBody>
      </p:sp>
    </p:spTree>
    <p:extLst>
      <p:ext uri="{BB962C8B-B14F-4D97-AF65-F5344CB8AC3E}">
        <p14:creationId xmlns:p14="http://schemas.microsoft.com/office/powerpoint/2010/main" val="4030765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latin typeface="Times-Roman" charset="0"/>
              </a:rPr>
              <a:t>To optimize the sensitivity this coil needs to be (1) as </a:t>
            </a:r>
            <a:r>
              <a:rPr lang="en-US" altLang="zh-TW" dirty="0" smtClean="0">
                <a:solidFill>
                  <a:srgbClr val="FF3300"/>
                </a:solidFill>
                <a:latin typeface="Times-Roman" charset="0"/>
              </a:rPr>
              <a:t>close</a:t>
            </a:r>
            <a:r>
              <a:rPr lang="en-US" altLang="zh-TW" dirty="0" smtClean="0">
                <a:latin typeface="Times-Roman" charset="0"/>
              </a:rPr>
              <a:t> as possible to the sample; (2) </a:t>
            </a:r>
            <a:r>
              <a:rPr lang="en-US" altLang="zh-TW" dirty="0" smtClean="0">
                <a:solidFill>
                  <a:srgbClr val="FF3300"/>
                </a:solidFill>
                <a:latin typeface="Times-Roman" charset="0"/>
              </a:rPr>
              <a:t>tuned</a:t>
            </a:r>
            <a:r>
              <a:rPr lang="en-US" altLang="zh-TW" dirty="0" smtClean="0">
                <a:latin typeface="Times-Roman" charset="0"/>
              </a:rPr>
              <a:t> to resonant at the </a:t>
            </a:r>
            <a:r>
              <a:rPr lang="en-US" altLang="zh-TW" dirty="0" err="1" smtClean="0">
                <a:latin typeface="Times-Roman" charset="0"/>
              </a:rPr>
              <a:t>Larmor</a:t>
            </a:r>
            <a:r>
              <a:rPr lang="en-US" altLang="zh-TW" dirty="0" smtClean="0">
                <a:latin typeface="Times-Roman" charset="0"/>
              </a:rPr>
              <a:t> frequency of the nuclei being detected and (3) </a:t>
            </a:r>
            <a:r>
              <a:rPr lang="en-US" altLang="zh-TW" dirty="0" smtClean="0">
                <a:solidFill>
                  <a:srgbClr val="FF3300"/>
                </a:solidFill>
                <a:latin typeface="Times-Roman" charset="0"/>
              </a:rPr>
              <a:t>matched</a:t>
            </a:r>
            <a:r>
              <a:rPr lang="en-US" altLang="zh-TW" dirty="0" smtClean="0">
                <a:latin typeface="Times-Roman" charset="0"/>
              </a:rPr>
              <a:t> to maximize power transfer between the probe and the transmitter and receiver. </a:t>
            </a:r>
          </a:p>
          <a:p>
            <a:endParaRPr lang="th-TH" dirty="0"/>
          </a:p>
        </p:txBody>
      </p:sp>
      <p:sp>
        <p:nvSpPr>
          <p:cNvPr id="4" name="ตัวแทนหมายเลขภาพนิ่ง 3"/>
          <p:cNvSpPr>
            <a:spLocks noGrp="1"/>
          </p:cNvSpPr>
          <p:nvPr>
            <p:ph type="sldNum" sz="quarter" idx="10"/>
          </p:nvPr>
        </p:nvSpPr>
        <p:spPr/>
        <p:txBody>
          <a:bodyPr/>
          <a:lstStyle/>
          <a:p>
            <a:fld id="{B6373EFE-FE74-408D-B1D2-E1D36712C7E7}" type="slidenum">
              <a:rPr lang="th-TH" smtClean="0"/>
              <a:t>12</a:t>
            </a:fld>
            <a:endParaRPr lang="th-TH"/>
          </a:p>
        </p:txBody>
      </p:sp>
    </p:spTree>
    <p:extLst>
      <p:ext uri="{BB962C8B-B14F-4D97-AF65-F5344CB8AC3E}">
        <p14:creationId xmlns:p14="http://schemas.microsoft.com/office/powerpoint/2010/main" val="2582964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latin typeface="Times-Roman" charset="0"/>
              </a:rPr>
              <a:t>To optimize the sensitivity this coil needs to be (1) as </a:t>
            </a:r>
            <a:r>
              <a:rPr lang="en-US" altLang="zh-TW" dirty="0" smtClean="0">
                <a:solidFill>
                  <a:srgbClr val="FF3300"/>
                </a:solidFill>
                <a:latin typeface="Times-Roman" charset="0"/>
              </a:rPr>
              <a:t>close</a:t>
            </a:r>
            <a:r>
              <a:rPr lang="en-US" altLang="zh-TW" dirty="0" smtClean="0">
                <a:latin typeface="Times-Roman" charset="0"/>
              </a:rPr>
              <a:t> as possible to the sample; (2) </a:t>
            </a:r>
            <a:r>
              <a:rPr lang="en-US" altLang="zh-TW" dirty="0" smtClean="0">
                <a:solidFill>
                  <a:srgbClr val="FF3300"/>
                </a:solidFill>
                <a:latin typeface="Times-Roman" charset="0"/>
              </a:rPr>
              <a:t>tuned</a:t>
            </a:r>
            <a:r>
              <a:rPr lang="en-US" altLang="zh-TW" dirty="0" smtClean="0">
                <a:latin typeface="Times-Roman" charset="0"/>
              </a:rPr>
              <a:t> to resonant at the </a:t>
            </a:r>
            <a:r>
              <a:rPr lang="en-US" altLang="zh-TW" dirty="0" err="1" smtClean="0">
                <a:latin typeface="Times-Roman" charset="0"/>
              </a:rPr>
              <a:t>Larmor</a:t>
            </a:r>
            <a:r>
              <a:rPr lang="en-US" altLang="zh-TW" dirty="0" smtClean="0">
                <a:latin typeface="Times-Roman" charset="0"/>
              </a:rPr>
              <a:t> frequency of the nuclei being detected and (3) </a:t>
            </a:r>
            <a:r>
              <a:rPr lang="en-US" altLang="zh-TW" dirty="0" smtClean="0">
                <a:solidFill>
                  <a:srgbClr val="FF3300"/>
                </a:solidFill>
                <a:latin typeface="Times-Roman" charset="0"/>
              </a:rPr>
              <a:t>matched</a:t>
            </a:r>
            <a:r>
              <a:rPr lang="en-US" altLang="zh-TW" dirty="0" smtClean="0">
                <a:latin typeface="Times-Roman" charset="0"/>
              </a:rPr>
              <a:t> to maximize power transfer between the probe and the transmitter and receiver. </a:t>
            </a:r>
          </a:p>
          <a:p>
            <a:endParaRPr lang="th-TH" dirty="0"/>
          </a:p>
        </p:txBody>
      </p:sp>
      <p:sp>
        <p:nvSpPr>
          <p:cNvPr id="4" name="ตัวแทนหมายเลขภาพนิ่ง 3"/>
          <p:cNvSpPr>
            <a:spLocks noGrp="1"/>
          </p:cNvSpPr>
          <p:nvPr>
            <p:ph type="sldNum" sz="quarter" idx="10"/>
          </p:nvPr>
        </p:nvSpPr>
        <p:spPr/>
        <p:txBody>
          <a:bodyPr/>
          <a:lstStyle/>
          <a:p>
            <a:fld id="{B6373EFE-FE74-408D-B1D2-E1D36712C7E7}" type="slidenum">
              <a:rPr lang="th-TH" smtClean="0"/>
              <a:t>13</a:t>
            </a:fld>
            <a:endParaRPr lang="th-TH"/>
          </a:p>
        </p:txBody>
      </p:sp>
    </p:spTree>
    <p:extLst>
      <p:ext uri="{BB962C8B-B14F-4D97-AF65-F5344CB8AC3E}">
        <p14:creationId xmlns:p14="http://schemas.microsoft.com/office/powerpoint/2010/main" val="1965517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pic>
        <p:nvPicPr>
          <p:cNvPr id="8" name="Picture 7"/>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1250655" y="39759"/>
            <a:ext cx="900000" cy="89212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4941" y="2339789"/>
            <a:ext cx="8949671" cy="2262781"/>
          </a:xfrm>
        </p:spPr>
        <p:txBody>
          <a:bodyPr>
            <a:normAutofit/>
          </a:bodyPr>
          <a:lstStyle/>
          <a:p>
            <a:r>
              <a:rPr lang="en-GB" sz="4000" dirty="0" smtClean="0">
                <a:latin typeface="Arial Rounded MT Bold" panose="020F0704030504030204" pitchFamily="34" charset="0"/>
              </a:rPr>
              <a:t> NMR </a:t>
            </a:r>
            <a:r>
              <a:rPr lang="en-GB" sz="4000" dirty="0">
                <a:latin typeface="Arial Rounded MT Bold" panose="020F0704030504030204" pitchFamily="34" charset="0"/>
              </a:rPr>
              <a:t>Spectroscopy</a:t>
            </a:r>
          </a:p>
        </p:txBody>
      </p:sp>
      <p:sp>
        <p:nvSpPr>
          <p:cNvPr id="3" name="Subtitle 2"/>
          <p:cNvSpPr>
            <a:spLocks noGrp="1"/>
          </p:cNvSpPr>
          <p:nvPr>
            <p:ph type="subTitle" idx="1"/>
          </p:nvPr>
        </p:nvSpPr>
        <p:spPr/>
        <p:txBody>
          <a:bodyPr>
            <a:normAutofit/>
          </a:bodyPr>
          <a:lstStyle/>
          <a:p>
            <a:r>
              <a:rPr lang="en-GB" sz="2800" dirty="0">
                <a:latin typeface="Arial Rounded MT Bold" panose="020F0704030504030204" pitchFamily="34" charset="0"/>
              </a:rPr>
              <a:t>I</a:t>
            </a:r>
            <a:r>
              <a:rPr lang="en-GB" sz="2800" dirty="0" smtClean="0">
                <a:latin typeface="Arial Rounded MT Bold" panose="020F0704030504030204" pitchFamily="34" charset="0"/>
              </a:rPr>
              <a:t>ntroduction</a:t>
            </a:r>
            <a:endParaRPr lang="en-GB" sz="2800" dirty="0">
              <a:latin typeface="Arial Rounded MT Bold" panose="020F0704030504030204" pitchFamily="34" charset="0"/>
            </a:endParaRPr>
          </a:p>
        </p:txBody>
      </p:sp>
    </p:spTree>
    <p:extLst>
      <p:ext uri="{BB962C8B-B14F-4D97-AF65-F5344CB8AC3E}">
        <p14:creationId xmlns:p14="http://schemas.microsoft.com/office/powerpoint/2010/main" val="1229934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1013014"/>
            <a:ext cx="9220200" cy="4724400"/>
          </a:xfrm>
        </p:spPr>
        <p:txBody>
          <a:bodyPr>
            <a:noAutofit/>
          </a:bodyPr>
          <a:lstStyle/>
          <a:p>
            <a:r>
              <a:rPr lang="en-US" dirty="0">
                <a:solidFill>
                  <a:schemeClr val="tx1"/>
                </a:solidFill>
                <a:latin typeface="Comic Sans MS" panose="030F0702030302020204" pitchFamily="66" charset="0"/>
                <a:cs typeface="Times New Roman" pitchFamily="18" charset="0"/>
              </a:rPr>
              <a:t>The exact resonance frequency of a certain nucleus </a:t>
            </a:r>
            <a:r>
              <a:rPr lang="en-US" i="1" dirty="0">
                <a:solidFill>
                  <a:srgbClr val="FF0000"/>
                </a:solidFill>
                <a:latin typeface="Comic Sans MS" panose="030F0702030302020204" pitchFamily="66" charset="0"/>
                <a:cs typeface="Times New Roman" pitchFamily="18" charset="0"/>
              </a:rPr>
              <a:t>depends on </a:t>
            </a:r>
            <a:r>
              <a:rPr lang="en-US" dirty="0">
                <a:solidFill>
                  <a:schemeClr val="tx1"/>
                </a:solidFill>
                <a:latin typeface="Comic Sans MS" panose="030F0702030302020204" pitchFamily="66" charset="0"/>
                <a:cs typeface="Times New Roman" pitchFamily="18" charset="0"/>
              </a:rPr>
              <a:t>the environment of the nucleus. </a:t>
            </a:r>
            <a:r>
              <a:rPr lang="en-US" dirty="0" smtClean="0">
                <a:solidFill>
                  <a:schemeClr val="tx1"/>
                </a:solidFill>
                <a:latin typeface="Comic Sans MS" panose="030F0702030302020204" pitchFamily="66" charset="0"/>
                <a:cs typeface="Times New Roman" pitchFamily="18" charset="0"/>
              </a:rPr>
              <a:t>The </a:t>
            </a:r>
            <a:r>
              <a:rPr lang="en-US" dirty="0">
                <a:solidFill>
                  <a:schemeClr val="tx1"/>
                </a:solidFill>
                <a:latin typeface="Comic Sans MS" panose="030F0702030302020204" pitchFamily="66" charset="0"/>
                <a:cs typeface="Times New Roman" pitchFamily="18" charset="0"/>
              </a:rPr>
              <a:t>effective magnetic field is a result of the applied magnetic field and the changes that are induced by the </a:t>
            </a:r>
            <a:r>
              <a:rPr lang="en-US" dirty="0" smtClean="0">
                <a:solidFill>
                  <a:schemeClr val="tx1"/>
                </a:solidFill>
                <a:latin typeface="Comic Sans MS" panose="030F0702030302020204" pitchFamily="66" charset="0"/>
                <a:cs typeface="Times New Roman" pitchFamily="18" charset="0"/>
              </a:rPr>
              <a:t>environment</a:t>
            </a:r>
          </a:p>
          <a:p>
            <a:endParaRPr lang="en-US" sz="2400" dirty="0">
              <a:solidFill>
                <a:schemeClr val="tx1"/>
              </a:solidFill>
              <a:latin typeface="Comic Sans MS" panose="030F0702030302020204" pitchFamily="66" charset="0"/>
              <a:cs typeface="Times New Roman" pitchFamily="18" charset="0"/>
            </a:endParaRPr>
          </a:p>
          <a:p>
            <a:r>
              <a:rPr lang="en-US" dirty="0" smtClean="0">
                <a:solidFill>
                  <a:schemeClr val="tx1"/>
                </a:solidFill>
                <a:latin typeface="Comic Sans MS" panose="030F0702030302020204" pitchFamily="66" charset="0"/>
                <a:cs typeface="Times New Roman" pitchFamily="18" charset="0"/>
              </a:rPr>
              <a:t>The </a:t>
            </a:r>
            <a:r>
              <a:rPr lang="en-US" dirty="0">
                <a:solidFill>
                  <a:schemeClr val="tx1"/>
                </a:solidFill>
                <a:latin typeface="Comic Sans MS" panose="030F0702030302020204" pitchFamily="66" charset="0"/>
                <a:cs typeface="Times New Roman" pitchFamily="18" charset="0"/>
              </a:rPr>
              <a:t>changes are often summarized into a </a:t>
            </a:r>
            <a:r>
              <a:rPr lang="en-US" b="1" i="1" dirty="0">
                <a:solidFill>
                  <a:schemeClr val="tx1"/>
                </a:solidFill>
                <a:effectLst>
                  <a:outerShdw blurRad="38100" dist="38100" dir="2700000" algn="tl">
                    <a:srgbClr val="000000">
                      <a:alpha val="43137"/>
                    </a:srgbClr>
                  </a:outerShdw>
                </a:effectLst>
                <a:latin typeface="Comic Sans MS" panose="030F0702030302020204" pitchFamily="66" charset="0"/>
                <a:cs typeface="Times New Roman" pitchFamily="18" charset="0"/>
              </a:rPr>
              <a:t>shielding</a:t>
            </a:r>
            <a:r>
              <a:rPr lang="en-US" i="1" dirty="0">
                <a:solidFill>
                  <a:schemeClr val="tx1"/>
                </a:solidFill>
                <a:latin typeface="Comic Sans MS" panose="030F0702030302020204" pitchFamily="66" charset="0"/>
                <a:cs typeface="Times New Roman" pitchFamily="18" charset="0"/>
              </a:rPr>
              <a:t> constant</a:t>
            </a:r>
            <a:r>
              <a:rPr lang="en-US" dirty="0">
                <a:solidFill>
                  <a:schemeClr val="tx1"/>
                </a:solidFill>
                <a:latin typeface="Comic Sans MS" panose="030F0702030302020204" pitchFamily="66" charset="0"/>
                <a:cs typeface="Times New Roman" pitchFamily="18" charset="0"/>
              </a:rPr>
              <a:t>, σ</a:t>
            </a:r>
            <a:r>
              <a:rPr lang="en-US" dirty="0" smtClean="0">
                <a:solidFill>
                  <a:schemeClr val="tx1"/>
                </a:solidFill>
                <a:latin typeface="Comic Sans MS" panose="030F0702030302020204" pitchFamily="66" charset="0"/>
                <a:cs typeface="Times New Roman" pitchFamily="18" charset="0"/>
              </a:rPr>
              <a:t>. </a:t>
            </a:r>
          </a:p>
          <a:p>
            <a:pPr lvl="1"/>
            <a:endParaRPr lang="en-US" sz="1400" dirty="0" smtClean="0">
              <a:solidFill>
                <a:schemeClr val="tx1"/>
              </a:solidFill>
              <a:latin typeface="Comic Sans MS" panose="030F0702030302020204" pitchFamily="66" charset="0"/>
              <a:cs typeface="Times New Roman" pitchFamily="18" charset="0"/>
            </a:endParaRPr>
          </a:p>
          <a:p>
            <a:pPr marL="457200" lvl="1" indent="0">
              <a:buNone/>
            </a:pPr>
            <a:endParaRPr lang="en-US" sz="1400" dirty="0" smtClean="0">
              <a:solidFill>
                <a:schemeClr val="tx1"/>
              </a:solidFill>
              <a:latin typeface="Comic Sans MS" panose="030F0702030302020204" pitchFamily="66" charset="0"/>
              <a:cs typeface="Times New Roman" pitchFamily="18" charset="0"/>
            </a:endParaRPr>
          </a:p>
          <a:p>
            <a:pPr lvl="1"/>
            <a:r>
              <a:rPr lang="en-US" dirty="0" smtClean="0">
                <a:solidFill>
                  <a:srgbClr val="C00000"/>
                </a:solidFill>
                <a:latin typeface="Comic Sans MS" panose="030F0702030302020204" pitchFamily="66" charset="0"/>
                <a:cs typeface="Times New Roman" pitchFamily="18" charset="0"/>
              </a:rPr>
              <a:t>The </a:t>
            </a:r>
            <a:r>
              <a:rPr lang="en-US" dirty="0">
                <a:solidFill>
                  <a:srgbClr val="C00000"/>
                </a:solidFill>
                <a:latin typeface="Comic Sans MS" panose="030F0702030302020204" pitchFamily="66" charset="0"/>
                <a:cs typeface="Times New Roman" pitchFamily="18" charset="0"/>
              </a:rPr>
              <a:t>larger the shielding constant and the smaller the effective field, </a:t>
            </a:r>
            <a:r>
              <a:rPr lang="en-US" dirty="0" smtClean="0">
                <a:solidFill>
                  <a:srgbClr val="C00000"/>
                </a:solidFill>
                <a:latin typeface="Comic Sans MS" panose="030F0702030302020204" pitchFamily="66" charset="0"/>
                <a:cs typeface="Times New Roman" pitchFamily="18" charset="0"/>
              </a:rPr>
              <a:t/>
            </a:r>
            <a:br>
              <a:rPr lang="en-US" dirty="0" smtClean="0">
                <a:solidFill>
                  <a:srgbClr val="C00000"/>
                </a:solidFill>
                <a:latin typeface="Comic Sans MS" panose="030F0702030302020204" pitchFamily="66" charset="0"/>
                <a:cs typeface="Times New Roman" pitchFamily="18" charset="0"/>
              </a:rPr>
            </a:br>
            <a:r>
              <a:rPr lang="en-US" dirty="0" smtClean="0">
                <a:solidFill>
                  <a:srgbClr val="C00000"/>
                </a:solidFill>
                <a:latin typeface="Comic Sans MS" panose="030F0702030302020204" pitchFamily="66" charset="0"/>
                <a:cs typeface="Times New Roman" pitchFamily="18" charset="0"/>
              </a:rPr>
              <a:t>the </a:t>
            </a:r>
            <a:r>
              <a:rPr lang="en-US" dirty="0">
                <a:solidFill>
                  <a:srgbClr val="C00000"/>
                </a:solidFill>
                <a:latin typeface="Comic Sans MS" panose="030F0702030302020204" pitchFamily="66" charset="0"/>
                <a:cs typeface="Times New Roman" pitchFamily="18" charset="0"/>
              </a:rPr>
              <a:t>higher the applied field has to be in order for the nucleus to resonate </a:t>
            </a:r>
            <a:r>
              <a:rPr lang="en-US" dirty="0" smtClean="0">
                <a:solidFill>
                  <a:srgbClr val="C00000"/>
                </a:solidFill>
                <a:latin typeface="Comic Sans MS" panose="030F0702030302020204" pitchFamily="66" charset="0"/>
                <a:cs typeface="Times New Roman" pitchFamily="18" charset="0"/>
              </a:rPr>
              <a:t/>
            </a:r>
            <a:br>
              <a:rPr lang="en-US" dirty="0" smtClean="0">
                <a:solidFill>
                  <a:srgbClr val="C00000"/>
                </a:solidFill>
                <a:latin typeface="Comic Sans MS" panose="030F0702030302020204" pitchFamily="66" charset="0"/>
                <a:cs typeface="Times New Roman" pitchFamily="18" charset="0"/>
              </a:rPr>
            </a:br>
            <a:r>
              <a:rPr lang="en-US" dirty="0" smtClean="0">
                <a:solidFill>
                  <a:srgbClr val="C00000"/>
                </a:solidFill>
                <a:latin typeface="Comic Sans MS" panose="030F0702030302020204" pitchFamily="66" charset="0"/>
                <a:cs typeface="Times New Roman" pitchFamily="18" charset="0"/>
              </a:rPr>
              <a:t>as </a:t>
            </a:r>
            <a:r>
              <a:rPr lang="en-US" dirty="0">
                <a:solidFill>
                  <a:srgbClr val="C00000"/>
                </a:solidFill>
                <a:latin typeface="Comic Sans MS" panose="030F0702030302020204" pitchFamily="66" charset="0"/>
                <a:cs typeface="Times New Roman" pitchFamily="18" charset="0"/>
              </a:rPr>
              <a:t>constant </a:t>
            </a:r>
            <a:r>
              <a:rPr lang="en-US" dirty="0" smtClean="0">
                <a:solidFill>
                  <a:srgbClr val="C00000"/>
                </a:solidFill>
                <a:latin typeface="Comic Sans MS" panose="030F0702030302020204" pitchFamily="66" charset="0"/>
                <a:cs typeface="Times New Roman" pitchFamily="18" charset="0"/>
              </a:rPr>
              <a:t>frequency (=shift to lower d-values in the </a:t>
            </a:r>
            <a:r>
              <a:rPr lang="en-US" baseline="30000" dirty="0" smtClean="0">
                <a:solidFill>
                  <a:srgbClr val="C00000"/>
                </a:solidFill>
                <a:latin typeface="Comic Sans MS" panose="030F0702030302020204" pitchFamily="66" charset="0"/>
                <a:cs typeface="Times New Roman" pitchFamily="18" charset="0"/>
              </a:rPr>
              <a:t>1</a:t>
            </a:r>
            <a:r>
              <a:rPr lang="en-US" dirty="0" smtClean="0">
                <a:solidFill>
                  <a:srgbClr val="C00000"/>
                </a:solidFill>
                <a:latin typeface="Comic Sans MS" panose="030F0702030302020204" pitchFamily="66" charset="0"/>
                <a:cs typeface="Times New Roman" pitchFamily="18" charset="0"/>
              </a:rPr>
              <a:t>H-NMR spectrum)</a:t>
            </a:r>
          </a:p>
          <a:p>
            <a:pPr lvl="1"/>
            <a:r>
              <a:rPr lang="en-US" dirty="0" smtClean="0">
                <a:solidFill>
                  <a:srgbClr val="C00000"/>
                </a:solidFill>
                <a:latin typeface="Comic Sans MS" panose="030F0702030302020204" pitchFamily="66" charset="0"/>
                <a:cs typeface="Times New Roman" pitchFamily="18" charset="0"/>
              </a:rPr>
              <a:t>If </a:t>
            </a:r>
            <a:r>
              <a:rPr lang="en-US" dirty="0">
                <a:solidFill>
                  <a:srgbClr val="C00000"/>
                </a:solidFill>
                <a:latin typeface="Comic Sans MS" panose="030F0702030302020204" pitchFamily="66" charset="0"/>
                <a:cs typeface="Times New Roman" pitchFamily="18" charset="0"/>
              </a:rPr>
              <a:t>a constant magnetic field is applied, the resonance frequency will decrease with increasing </a:t>
            </a:r>
            <a:r>
              <a:rPr lang="en-US" dirty="0" smtClean="0">
                <a:solidFill>
                  <a:srgbClr val="C00000"/>
                </a:solidFill>
                <a:latin typeface="Comic Sans MS" panose="030F0702030302020204" pitchFamily="66" charset="0"/>
                <a:cs typeface="Times New Roman" pitchFamily="18" charset="0"/>
              </a:rPr>
              <a:t>shielding</a:t>
            </a:r>
            <a:endParaRPr lang="en-US" dirty="0">
              <a:solidFill>
                <a:srgbClr val="C00000"/>
              </a:solidFill>
              <a:latin typeface="Comic Sans MS" panose="030F0702030302020204" pitchFamily="66" charset="0"/>
              <a:cs typeface="Times New Roman" pitchFamily="18" charset="0"/>
            </a:endParaRPr>
          </a:p>
          <a:p>
            <a:r>
              <a:rPr lang="en-US" dirty="0" smtClean="0">
                <a:solidFill>
                  <a:schemeClr val="tx1"/>
                </a:solidFill>
                <a:latin typeface="Comic Sans MS" panose="030F0702030302020204" pitchFamily="66" charset="0"/>
                <a:cs typeface="Times New Roman" pitchFamily="18" charset="0"/>
              </a:rPr>
              <a:t>In </a:t>
            </a:r>
            <a:r>
              <a:rPr lang="en-US" baseline="30000" dirty="0">
                <a:solidFill>
                  <a:schemeClr val="tx1"/>
                </a:solidFill>
                <a:latin typeface="Comic Sans MS" panose="030F0702030302020204" pitchFamily="66" charset="0"/>
                <a:cs typeface="Times New Roman" pitchFamily="18" charset="0"/>
              </a:rPr>
              <a:t>1</a:t>
            </a:r>
            <a:r>
              <a:rPr lang="en-US" dirty="0">
                <a:solidFill>
                  <a:schemeClr val="tx1"/>
                </a:solidFill>
                <a:latin typeface="Comic Sans MS" panose="030F0702030302020204" pitchFamily="66" charset="0"/>
                <a:cs typeface="Times New Roman" pitchFamily="18" charset="0"/>
              </a:rPr>
              <a:t>H-NMR spectroscopy, the diamagnetic and neighboring effects are the most important contributions because only </a:t>
            </a:r>
            <a:r>
              <a:rPr lang="en-US" i="1" dirty="0">
                <a:solidFill>
                  <a:schemeClr val="tx1"/>
                </a:solidFill>
                <a:latin typeface="Comic Sans MS" panose="030F0702030302020204" pitchFamily="66" charset="0"/>
                <a:cs typeface="Times New Roman" pitchFamily="18" charset="0"/>
              </a:rPr>
              <a:t>s</a:t>
            </a:r>
            <a:r>
              <a:rPr lang="en-US" dirty="0">
                <a:solidFill>
                  <a:schemeClr val="tx1"/>
                </a:solidFill>
                <a:latin typeface="Comic Sans MS" panose="030F0702030302020204" pitchFamily="66" charset="0"/>
                <a:cs typeface="Times New Roman" pitchFamily="18" charset="0"/>
              </a:rPr>
              <a:t>-orbitals are important </a:t>
            </a:r>
            <a:r>
              <a:rPr lang="en-US" dirty="0" smtClean="0">
                <a:solidFill>
                  <a:schemeClr val="tx1"/>
                </a:solidFill>
                <a:latin typeface="Comic Sans MS" panose="030F0702030302020204" pitchFamily="66" charset="0"/>
                <a:cs typeface="Times New Roman" pitchFamily="18" charset="0"/>
              </a:rPr>
              <a:t> </a:t>
            </a:r>
          </a:p>
          <a:p>
            <a:r>
              <a:rPr lang="en-US" dirty="0" smtClean="0">
                <a:solidFill>
                  <a:schemeClr val="tx1"/>
                </a:solidFill>
                <a:latin typeface="Comic Sans MS" panose="030F0702030302020204" pitchFamily="66" charset="0"/>
                <a:cs typeface="Times New Roman" pitchFamily="18" charset="0"/>
              </a:rPr>
              <a:t>In </a:t>
            </a:r>
            <a:r>
              <a:rPr lang="en-US" baseline="30000" dirty="0">
                <a:solidFill>
                  <a:schemeClr val="tx1"/>
                </a:solidFill>
                <a:latin typeface="Comic Sans MS" panose="030F0702030302020204" pitchFamily="66" charset="0"/>
                <a:cs typeface="Times New Roman" pitchFamily="18" charset="0"/>
              </a:rPr>
              <a:t>13</a:t>
            </a:r>
            <a:r>
              <a:rPr lang="en-US" dirty="0">
                <a:solidFill>
                  <a:schemeClr val="tx1"/>
                </a:solidFill>
                <a:latin typeface="Comic Sans MS" panose="030F0702030302020204" pitchFamily="66" charset="0"/>
                <a:cs typeface="Times New Roman" pitchFamily="18" charset="0"/>
              </a:rPr>
              <a:t>C-NMR, the paramagnetic term becomes more significant because of the involvement </a:t>
            </a:r>
            <a:r>
              <a:rPr lang="en-US" dirty="0" smtClean="0">
                <a:solidFill>
                  <a:schemeClr val="tx1"/>
                </a:solidFill>
                <a:latin typeface="Comic Sans MS" panose="030F0702030302020204" pitchFamily="66" charset="0"/>
                <a:cs typeface="Times New Roman" pitchFamily="18" charset="0"/>
              </a:rPr>
              <a:t>of </a:t>
            </a:r>
            <a:r>
              <a:rPr lang="en-US" i="1" dirty="0" smtClean="0">
                <a:solidFill>
                  <a:schemeClr val="tx1"/>
                </a:solidFill>
                <a:latin typeface="Comic Sans MS" panose="030F0702030302020204" pitchFamily="66" charset="0"/>
                <a:cs typeface="Times New Roman" pitchFamily="18" charset="0"/>
              </a:rPr>
              <a:t>p</a:t>
            </a:r>
            <a:r>
              <a:rPr lang="en-US" dirty="0" smtClean="0">
                <a:solidFill>
                  <a:schemeClr val="tx1"/>
                </a:solidFill>
                <a:latin typeface="Comic Sans MS" panose="030F0702030302020204" pitchFamily="66" charset="0"/>
                <a:cs typeface="Times New Roman" pitchFamily="18" charset="0"/>
              </a:rPr>
              <a:t>-electrons </a:t>
            </a:r>
            <a:endParaRPr lang="en-US" dirty="0">
              <a:solidFill>
                <a:schemeClr val="tx1"/>
              </a:solidFill>
              <a:latin typeface="Comic Sans MS" panose="030F0702030302020204" pitchFamily="66" charset="0"/>
              <a:cs typeface="Times New Roman" pitchFamily="18" charset="0"/>
            </a:endParaRPr>
          </a:p>
          <a:p>
            <a:endParaRPr lang="en-US" sz="1400" dirty="0">
              <a:solidFill>
                <a:schemeClr val="tx1"/>
              </a:solidFill>
              <a:latin typeface="Comic Sans MS" panose="030F0702030302020204" pitchFamily="66" charset="0"/>
              <a:cs typeface="Times New Roman" pitchFamily="18" charset="0"/>
            </a:endParaRPr>
          </a:p>
        </p:txBody>
      </p:sp>
      <p:sp>
        <p:nvSpPr>
          <p:cNvPr id="3" name="Title 2"/>
          <p:cNvSpPr>
            <a:spLocks noGrp="1"/>
          </p:cNvSpPr>
          <p:nvPr>
            <p:ph type="title"/>
          </p:nvPr>
        </p:nvSpPr>
        <p:spPr>
          <a:xfrm>
            <a:off x="2259107" y="407893"/>
            <a:ext cx="8668868" cy="677957"/>
          </a:xfrm>
        </p:spPr>
        <p:txBody>
          <a:bodyPr>
            <a:noAutofit/>
          </a:bodyPr>
          <a:lstStyle/>
          <a:p>
            <a:r>
              <a:rPr lang="en-US" sz="2800" dirty="0" smtClean="0">
                <a:solidFill>
                  <a:srgbClr val="002060"/>
                </a:solidFill>
                <a:latin typeface="Comic Sans MS" panose="030F0702030302020204" pitchFamily="66" charset="0"/>
                <a:cs typeface="Times New Roman" pitchFamily="18" charset="0"/>
              </a:rPr>
              <a:t>      Physical </a:t>
            </a:r>
            <a:r>
              <a:rPr lang="en-US" sz="2800" dirty="0">
                <a:solidFill>
                  <a:srgbClr val="002060"/>
                </a:solidFill>
                <a:latin typeface="Comic Sans MS" panose="030F0702030302020204" pitchFamily="66" charset="0"/>
                <a:cs typeface="Times New Roman" pitchFamily="18" charset="0"/>
              </a:rPr>
              <a:t>Background of NMR </a:t>
            </a:r>
            <a:r>
              <a:rPr lang="en-US" sz="2800" dirty="0" smtClean="0">
                <a:solidFill>
                  <a:srgbClr val="002060"/>
                </a:solidFill>
                <a:latin typeface="Comic Sans MS" panose="030F0702030302020204" pitchFamily="66" charset="0"/>
                <a:cs typeface="Times New Roman" pitchFamily="18" charset="0"/>
              </a:rPr>
              <a:t>Spectroscopy III</a:t>
            </a:r>
            <a:endParaRPr lang="en-US" sz="2800" dirty="0">
              <a:latin typeface="Comic Sans MS" panose="030F0702030302020204" pitchFamily="66" charset="0"/>
            </a:endParaRPr>
          </a:p>
        </p:txBody>
      </p:sp>
      <p:sp>
        <p:nvSpPr>
          <p:cNvPr id="4" name="Rectangle 2"/>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569481032"/>
              </p:ext>
            </p:extLst>
          </p:nvPr>
        </p:nvGraphicFramePr>
        <p:xfrm>
          <a:off x="5450537" y="1972237"/>
          <a:ext cx="1504950" cy="323850"/>
        </p:xfrm>
        <a:graphic>
          <a:graphicData uri="http://schemas.openxmlformats.org/presentationml/2006/ole">
            <mc:AlternateContent xmlns:mc="http://schemas.openxmlformats.org/markup-compatibility/2006">
              <mc:Choice xmlns:v="urn:schemas-microsoft-com:vml" Requires="v">
                <p:oleObj spid="_x0000_s2146" name="Equation" r:id="rId3" imgW="1003300" imgH="215900" progId="Equation.3">
                  <p:embed/>
                </p:oleObj>
              </mc:Choice>
              <mc:Fallback>
                <p:oleObj name="Equation" r:id="rId3" imgW="1003300" imgH="215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50537" y="1972237"/>
                        <a:ext cx="1504950" cy="323850"/>
                      </a:xfrm>
                      <a:prstGeom prst="rect">
                        <a:avLst/>
                      </a:prstGeom>
                      <a:solidFill>
                        <a:schemeClr val="accent1">
                          <a:lumMod val="60000"/>
                          <a:lumOff val="40000"/>
                        </a:schemeClr>
                      </a:solidFill>
                    </p:spPr>
                  </p:pic>
                </p:oleObj>
              </mc:Fallback>
            </mc:AlternateContent>
          </a:graphicData>
        </a:graphic>
      </p:graphicFrame>
      <p:sp>
        <p:nvSpPr>
          <p:cNvPr id="6" name="Rectangle 4"/>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107229731"/>
              </p:ext>
            </p:extLst>
          </p:nvPr>
        </p:nvGraphicFramePr>
        <p:xfrm>
          <a:off x="3505200" y="2882154"/>
          <a:ext cx="1314450" cy="495300"/>
        </p:xfrm>
        <a:graphic>
          <a:graphicData uri="http://schemas.openxmlformats.org/presentationml/2006/ole">
            <mc:AlternateContent xmlns:mc="http://schemas.openxmlformats.org/markup-compatibility/2006">
              <mc:Choice xmlns:v="urn:schemas-microsoft-com:vml" Requires="v">
                <p:oleObj spid="_x0000_s2147" name="Equation" r:id="rId5" imgW="876240" imgH="330120" progId="Equation.3">
                  <p:embed/>
                </p:oleObj>
              </mc:Choice>
              <mc:Fallback>
                <p:oleObj name="Equation" r:id="rId5" imgW="876240" imgH="330120" progId="Equation.3">
                  <p:embed/>
                  <p:pic>
                    <p:nvPicPr>
                      <p:cNvPr id="0" name=""/>
                      <p:cNvPicPr>
                        <a:picLocks noChangeAspect="1" noChangeArrowheads="1"/>
                      </p:cNvPicPr>
                      <p:nvPr/>
                    </p:nvPicPr>
                    <p:blipFill>
                      <a:blip r:embed="rId6"/>
                      <a:srcRect/>
                      <a:stretch>
                        <a:fillRect/>
                      </a:stretch>
                    </p:blipFill>
                    <p:spPr bwMode="auto">
                      <a:xfrm>
                        <a:off x="3505200" y="2882154"/>
                        <a:ext cx="1314450" cy="495300"/>
                      </a:xfrm>
                      <a:prstGeom prst="rect">
                        <a:avLst/>
                      </a:prstGeom>
                      <a:solidFill>
                        <a:schemeClr val="accent1">
                          <a:lumMod val="60000"/>
                          <a:lumOff val="40000"/>
                        </a:schemeClr>
                      </a:solidFill>
                    </p:spPr>
                  </p:pic>
                </p:oleObj>
              </mc:Fallback>
            </mc:AlternateContent>
          </a:graphicData>
        </a:graphic>
      </p:graphicFrame>
      <p:sp>
        <p:nvSpPr>
          <p:cNvPr id="8" name="Rectangle 6"/>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2887123079"/>
              </p:ext>
            </p:extLst>
          </p:nvPr>
        </p:nvGraphicFramePr>
        <p:xfrm>
          <a:off x="5715000" y="2985248"/>
          <a:ext cx="3105150" cy="323850"/>
        </p:xfrm>
        <a:graphic>
          <a:graphicData uri="http://schemas.openxmlformats.org/presentationml/2006/ole">
            <mc:AlternateContent xmlns:mc="http://schemas.openxmlformats.org/markup-compatibility/2006">
              <mc:Choice xmlns:v="urn:schemas-microsoft-com:vml" Requires="v">
                <p:oleObj spid="_x0000_s2148" name="Equation" r:id="rId7" imgW="2070100" imgH="215900" progId="Equation.3">
                  <p:embed/>
                </p:oleObj>
              </mc:Choice>
              <mc:Fallback>
                <p:oleObj name="Equation" r:id="rId7" imgW="2070100" imgH="215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5000" y="2985248"/>
                        <a:ext cx="3105150" cy="323850"/>
                      </a:xfrm>
                      <a:prstGeom prst="rect">
                        <a:avLst/>
                      </a:prstGeom>
                      <a:solidFill>
                        <a:schemeClr val="accent1">
                          <a:lumMod val="60000"/>
                          <a:lumOff val="40000"/>
                        </a:schemeClr>
                      </a:solidFill>
                    </p:spPr>
                  </p:pic>
                </p:oleObj>
              </mc:Fallback>
            </mc:AlternateContent>
          </a:graphicData>
        </a:graphic>
      </p:graphicFrame>
      <p:sp>
        <p:nvSpPr>
          <p:cNvPr id="10" name="Slide Number Placeholder 9"/>
          <p:cNvSpPr>
            <a:spLocks noGrp="1"/>
          </p:cNvSpPr>
          <p:nvPr>
            <p:ph type="sldNum" sz="quarter" idx="4294967295"/>
          </p:nvPr>
        </p:nvSpPr>
        <p:spPr>
          <a:xfrm>
            <a:off x="739589" y="782735"/>
            <a:ext cx="526116" cy="412743"/>
          </a:xfrm>
          <a:prstGeom prst="rect">
            <a:avLst/>
          </a:prstGeom>
        </p:spPr>
        <p:txBody>
          <a:bodyPr/>
          <a:lstStyle/>
          <a:p>
            <a:fld id="{97A92199-DFD4-4428-9FFF-DBBDDFCE1B7E}" type="slidenum">
              <a:rPr lang="en-US" sz="2000" smtClean="0">
                <a:solidFill>
                  <a:schemeClr val="bg1"/>
                </a:solidFill>
              </a:rPr>
              <a:t>10</a:t>
            </a:fld>
            <a:endParaRPr lang="en-US" sz="2000" dirty="0">
              <a:solidFill>
                <a:schemeClr val="bg1"/>
              </a:solidFill>
            </a:endParaRPr>
          </a:p>
        </p:txBody>
      </p:sp>
    </p:spTree>
    <p:extLst>
      <p:ext uri="{BB962C8B-B14F-4D97-AF65-F5344CB8AC3E}">
        <p14:creationId xmlns:p14="http://schemas.microsoft.com/office/powerpoint/2010/main" val="214092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500" fill="hold"/>
                                        <p:tgtEl>
                                          <p:spTgt spid="5"/>
                                        </p:tgtEl>
                                        <p:attrNameLst>
                                          <p:attrName>ppt_w</p:attrName>
                                        </p:attrNameLst>
                                      </p:cBhvr>
                                      <p:tavLst>
                                        <p:tav tm="0">
                                          <p:val>
                                            <p:fltVal val="0"/>
                                          </p:val>
                                        </p:tav>
                                        <p:tav tm="100000">
                                          <p:val>
                                            <p:strVal val="#ppt_w"/>
                                          </p:val>
                                        </p:tav>
                                      </p:tavLst>
                                    </p:anim>
                                    <p:anim calcmode="lin" valueType="num">
                                      <p:cBhvr>
                                        <p:cTn id="11" dur="500" fill="hold"/>
                                        <p:tgtEl>
                                          <p:spTgt spid="5"/>
                                        </p:tgtEl>
                                        <p:attrNameLst>
                                          <p:attrName>ppt_h</p:attrName>
                                        </p:attrNameLst>
                                      </p:cBhvr>
                                      <p:tavLst>
                                        <p:tav tm="0">
                                          <p:val>
                                            <p:fltVal val="0"/>
                                          </p:val>
                                        </p:tav>
                                        <p:tav tm="100000">
                                          <p:val>
                                            <p:strVal val="#ppt_h"/>
                                          </p:val>
                                        </p:tav>
                                      </p:tavLst>
                                    </p:anim>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animEffect transition="in" filter="fade">
                                      <p:cBhvr>
                                        <p:cTn id="22" dur="500"/>
                                        <p:tgtEl>
                                          <p:spTgt spid="9"/>
                                        </p:tgtEl>
                                      </p:cBhvr>
                                    </p:animEffect>
                                  </p:childTnLst>
                                </p:cTn>
                              </p:par>
                              <p:par>
                                <p:cTn id="23" presetID="53" presetClass="entr" presetSubtype="16"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ตัวแทนหมายเลขภาพนิ่ง 3"/>
          <p:cNvSpPr>
            <a:spLocks noGrp="1"/>
          </p:cNvSpPr>
          <p:nvPr>
            <p:ph type="sldNum" sz="quarter" idx="12"/>
          </p:nvPr>
        </p:nvSpPr>
        <p:spPr>
          <a:xfrm>
            <a:off x="661183" y="733861"/>
            <a:ext cx="486504" cy="457200"/>
          </a:xfrm>
          <a:noFill/>
        </p:spPr>
        <p:txBody>
          <a:bodyPr/>
          <a:lstStyle>
            <a:lvl1pPr eaLnBrk="0" hangingPunct="0">
              <a:defRPr kumimoji="1" sz="2400">
                <a:solidFill>
                  <a:schemeClr val="tx1"/>
                </a:solidFill>
                <a:latin typeface="Times New Roman" pitchFamily="18" charset="0"/>
                <a:ea typeface="PMingLiU" pitchFamily="18" charset="-120"/>
              </a:defRPr>
            </a:lvl1pPr>
            <a:lvl2pPr marL="742950" indent="-285750" eaLnBrk="0" hangingPunct="0">
              <a:defRPr kumimoji="1" sz="2400">
                <a:solidFill>
                  <a:schemeClr val="tx1"/>
                </a:solidFill>
                <a:latin typeface="Times New Roman" pitchFamily="18" charset="0"/>
                <a:ea typeface="PMingLiU" pitchFamily="18" charset="-120"/>
              </a:defRPr>
            </a:lvl2pPr>
            <a:lvl3pPr marL="1143000" indent="-228600" eaLnBrk="0" hangingPunct="0">
              <a:defRPr kumimoji="1" sz="2400">
                <a:solidFill>
                  <a:schemeClr val="tx1"/>
                </a:solidFill>
                <a:latin typeface="Times New Roman" pitchFamily="18" charset="0"/>
                <a:ea typeface="PMingLiU" pitchFamily="18" charset="-120"/>
              </a:defRPr>
            </a:lvl3pPr>
            <a:lvl4pPr marL="1600200" indent="-228600" eaLnBrk="0" hangingPunct="0">
              <a:defRPr kumimoji="1" sz="2400">
                <a:solidFill>
                  <a:schemeClr val="tx1"/>
                </a:solidFill>
                <a:latin typeface="Times New Roman" pitchFamily="18" charset="0"/>
                <a:ea typeface="PMingLiU" pitchFamily="18" charset="-120"/>
              </a:defRPr>
            </a:lvl4pPr>
            <a:lvl5pPr marL="2057400" indent="-228600" eaLnBrk="0" hangingPunct="0">
              <a:defRPr kumimoji="1" sz="2400">
                <a:solidFill>
                  <a:schemeClr val="tx1"/>
                </a:solidFill>
                <a:latin typeface="Times New Roman" pitchFamily="18" charset="0"/>
                <a:ea typeface="PMingLiU" pitchFamily="18" charset="-120"/>
              </a:defRPr>
            </a:lvl5pPr>
            <a:lvl6pPr marL="25146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6pPr>
            <a:lvl7pPr marL="29718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7pPr>
            <a:lvl8pPr marL="34290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8pPr>
            <a:lvl9pPr marL="38862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9pPr>
          </a:lstStyle>
          <a:p>
            <a:pPr eaLnBrk="1" hangingPunct="1"/>
            <a:fld id="{A6E6AE70-6929-47A0-A642-6BC65EF10FEA}" type="slidenum">
              <a:rPr lang="en-US" altLang="zh-TW" sz="2000">
                <a:solidFill>
                  <a:schemeClr val="bg1"/>
                </a:solidFill>
                <a:latin typeface="Comic Sans MS" panose="030F0702030302020204" pitchFamily="66" charset="0"/>
              </a:rPr>
              <a:pPr eaLnBrk="1" hangingPunct="1"/>
              <a:t>11</a:t>
            </a:fld>
            <a:endParaRPr lang="en-US" altLang="zh-TW" sz="1400" dirty="0">
              <a:solidFill>
                <a:schemeClr val="bg1"/>
              </a:solidFill>
              <a:latin typeface="Comic Sans MS" panose="030F0702030302020204" pitchFamily="66" charset="0"/>
            </a:endParaRPr>
          </a:p>
        </p:txBody>
      </p:sp>
      <p:sp>
        <p:nvSpPr>
          <p:cNvPr id="3" name="Rectangle 2"/>
          <p:cNvSpPr/>
          <p:nvPr/>
        </p:nvSpPr>
        <p:spPr>
          <a:xfrm>
            <a:off x="1589648" y="3334042"/>
            <a:ext cx="9945859" cy="4874299"/>
          </a:xfrm>
          <a:prstGeom prst="rect">
            <a:avLst/>
          </a:prstGeom>
        </p:spPr>
        <p:txBody>
          <a:bodyPr wrap="square">
            <a:spAutoFit/>
          </a:bodyPr>
          <a:lstStyle/>
          <a:p>
            <a:endParaRPr lang="en-AU" altLang="zh-CN" dirty="0">
              <a:latin typeface="Comic Sans MS" panose="030F0702030302020204" pitchFamily="66" charset="0"/>
            </a:endParaRPr>
          </a:p>
          <a:p>
            <a:pPr marL="285750" indent="-285750">
              <a:buFont typeface="Wingdings" panose="05000000000000000000" pitchFamily="2" charset="2"/>
              <a:buChar char="Ø"/>
            </a:pPr>
            <a:r>
              <a:rPr lang="en-AU" altLang="zh-CN" sz="2000" dirty="0" smtClean="0">
                <a:latin typeface="Comic Sans MS" panose="030F0702030302020204" pitchFamily="66" charset="0"/>
              </a:rPr>
              <a:t>An </a:t>
            </a:r>
            <a:r>
              <a:rPr lang="en-AU" altLang="zh-CN" sz="2000" dirty="0">
                <a:latin typeface="Comic Sans MS" panose="030F0702030302020204" pitchFamily="66" charset="0"/>
              </a:rPr>
              <a:t>intense, homogeneous </a:t>
            </a:r>
            <a:r>
              <a:rPr lang="en-AU" altLang="zh-CN" sz="2000" dirty="0" smtClean="0">
                <a:latin typeface="Comic Sans MS" panose="030F0702030302020204" pitchFamily="66" charset="0"/>
              </a:rPr>
              <a:t>and stable </a:t>
            </a:r>
            <a:r>
              <a:rPr lang="en-AU" altLang="zh-CN" sz="2000" dirty="0">
                <a:latin typeface="Comic Sans MS" panose="030F0702030302020204" pitchFamily="66" charset="0"/>
              </a:rPr>
              <a:t>magnetic field </a:t>
            </a:r>
            <a:r>
              <a:rPr lang="en-AU" altLang="zh-CN" sz="2000" dirty="0">
                <a:solidFill>
                  <a:srgbClr val="FF3300"/>
                </a:solidFill>
                <a:latin typeface="Comic Sans MS" panose="030F0702030302020204" pitchFamily="66" charset="0"/>
              </a:rPr>
              <a:t>(magnet</a:t>
            </a:r>
            <a:r>
              <a:rPr lang="en-AU" altLang="zh-CN" sz="2000" dirty="0">
                <a:latin typeface="Comic Sans MS" panose="030F0702030302020204" pitchFamily="66" charset="0"/>
              </a:rPr>
              <a:t> + </a:t>
            </a:r>
            <a:r>
              <a:rPr lang="en-AU" altLang="zh-CN" sz="2000" dirty="0">
                <a:solidFill>
                  <a:srgbClr val="FF3300"/>
                </a:solidFill>
                <a:latin typeface="Comic Sans MS" panose="030F0702030302020204" pitchFamily="66" charset="0"/>
              </a:rPr>
              <a:t>shim</a:t>
            </a:r>
            <a:r>
              <a:rPr lang="en-AU" altLang="zh-CN" sz="2000" dirty="0">
                <a:latin typeface="Comic Sans MS" panose="030F0702030302020204" pitchFamily="66" charset="0"/>
              </a:rPr>
              <a:t>)</a:t>
            </a:r>
          </a:p>
          <a:p>
            <a:pPr marL="285750" indent="-285750">
              <a:buFont typeface="Wingdings" panose="05000000000000000000" pitchFamily="2" charset="2"/>
              <a:buChar char="Ø"/>
            </a:pPr>
            <a:r>
              <a:rPr lang="en-AU" altLang="zh-CN" sz="2000" dirty="0" smtClean="0">
                <a:latin typeface="Comic Sans MS" panose="030F0702030302020204" pitchFamily="66" charset="0"/>
              </a:rPr>
              <a:t>A </a:t>
            </a:r>
            <a:r>
              <a:rPr lang="en-AU" altLang="zh-CN" sz="2000" dirty="0">
                <a:latin typeface="Comic Sans MS" panose="030F0702030302020204" pitchFamily="66" charset="0"/>
              </a:rPr>
              <a:t>“</a:t>
            </a:r>
            <a:r>
              <a:rPr lang="en-AU" altLang="zh-CN" sz="2000" dirty="0">
                <a:solidFill>
                  <a:srgbClr val="FF3300"/>
                </a:solidFill>
                <a:latin typeface="Comic Sans MS" panose="030F0702030302020204" pitchFamily="66" charset="0"/>
              </a:rPr>
              <a:t>probe</a:t>
            </a:r>
            <a:r>
              <a:rPr lang="en-AU" altLang="zh-CN" sz="2000" dirty="0">
                <a:latin typeface="Comic Sans MS" panose="030F0702030302020204" pitchFamily="66" charset="0"/>
              </a:rPr>
              <a:t>” which enables the </a:t>
            </a:r>
            <a:r>
              <a:rPr lang="en-AU" altLang="zh-CN" sz="2000" dirty="0" smtClean="0">
                <a:latin typeface="Comic Sans MS" panose="030F0702030302020204" pitchFamily="66" charset="0"/>
              </a:rPr>
              <a:t>coils </a:t>
            </a:r>
            <a:r>
              <a:rPr lang="en-AU" altLang="zh-CN" sz="2000" dirty="0">
                <a:latin typeface="Comic Sans MS" panose="030F0702030302020204" pitchFamily="66" charset="0"/>
              </a:rPr>
              <a:t>used to excite and detect the </a:t>
            </a:r>
            <a:r>
              <a:rPr lang="en-AU" altLang="zh-CN" sz="2000" dirty="0" smtClean="0">
                <a:latin typeface="Comic Sans MS" panose="030F0702030302020204" pitchFamily="66" charset="0"/>
              </a:rPr>
              <a:t>signal to </a:t>
            </a:r>
            <a:r>
              <a:rPr lang="en-AU" altLang="zh-CN" sz="2000" dirty="0">
                <a:latin typeface="Comic Sans MS" panose="030F0702030302020204" pitchFamily="66" charset="0"/>
              </a:rPr>
              <a:t>be placed close to the sample</a:t>
            </a:r>
          </a:p>
          <a:p>
            <a:pPr marL="285750" indent="-285750">
              <a:buFont typeface="Wingdings" panose="05000000000000000000" pitchFamily="2" charset="2"/>
              <a:buChar char="Ø"/>
            </a:pPr>
            <a:r>
              <a:rPr lang="en-AU" altLang="zh-CN" sz="2000" dirty="0" smtClean="0">
                <a:latin typeface="Comic Sans MS" panose="030F0702030302020204" pitchFamily="66" charset="0"/>
              </a:rPr>
              <a:t>High-power </a:t>
            </a:r>
            <a:r>
              <a:rPr lang="en-AU" altLang="zh-CN" sz="2000" dirty="0">
                <a:latin typeface="Comic Sans MS" panose="030F0702030302020204" pitchFamily="66" charset="0"/>
              </a:rPr>
              <a:t>RF </a:t>
            </a:r>
            <a:r>
              <a:rPr lang="en-AU" altLang="zh-CN" sz="2000" dirty="0" smtClean="0">
                <a:latin typeface="Comic Sans MS" panose="030F0702030302020204" pitchFamily="66" charset="0"/>
              </a:rPr>
              <a:t>transmitter/s </a:t>
            </a:r>
            <a:r>
              <a:rPr lang="en-AU" altLang="zh-CN" sz="2000" dirty="0">
                <a:latin typeface="Comic Sans MS" panose="030F0702030302020204" pitchFamily="66" charset="0"/>
              </a:rPr>
              <a:t>capable of delivering short </a:t>
            </a:r>
            <a:r>
              <a:rPr lang="en-AU" altLang="zh-CN" sz="2000" dirty="0" smtClean="0">
                <a:latin typeface="Comic Sans MS" panose="030F0702030302020204" pitchFamily="66" charset="0"/>
              </a:rPr>
              <a:t>pulses </a:t>
            </a:r>
            <a:r>
              <a:rPr lang="en-AU" altLang="zh-CN" sz="2000" dirty="0" smtClean="0">
                <a:solidFill>
                  <a:srgbClr val="FF3300"/>
                </a:solidFill>
                <a:latin typeface="Comic Sans MS" panose="030F0702030302020204" pitchFamily="66" charset="0"/>
              </a:rPr>
              <a:t>(RF </a:t>
            </a:r>
            <a:r>
              <a:rPr lang="en-AU" altLang="zh-CN" sz="2000" dirty="0">
                <a:solidFill>
                  <a:srgbClr val="FF3300"/>
                </a:solidFill>
                <a:latin typeface="Comic Sans MS" panose="030F0702030302020204" pitchFamily="66" charset="0"/>
              </a:rPr>
              <a:t>source</a:t>
            </a:r>
            <a:r>
              <a:rPr lang="en-AU" altLang="zh-CN" sz="2000" dirty="0">
                <a:latin typeface="Comic Sans MS" panose="030F0702030302020204" pitchFamily="66" charset="0"/>
              </a:rPr>
              <a:t> + </a:t>
            </a:r>
            <a:r>
              <a:rPr lang="en-AU" altLang="zh-CN" sz="2000" dirty="0">
                <a:solidFill>
                  <a:srgbClr val="FF3300"/>
                </a:solidFill>
                <a:latin typeface="Comic Sans MS" panose="030F0702030302020204" pitchFamily="66" charset="0"/>
              </a:rPr>
              <a:t>RF Amplifier</a:t>
            </a:r>
            <a:r>
              <a:rPr lang="en-AU" altLang="zh-CN" sz="2000" dirty="0" smtClean="0">
                <a:latin typeface="Comic Sans MS" panose="030F0702030302020204" pitchFamily="66" charset="0"/>
              </a:rPr>
              <a:t>)</a:t>
            </a:r>
          </a:p>
          <a:p>
            <a:pPr marL="285750" indent="-285750">
              <a:buFont typeface="Wingdings" panose="05000000000000000000" pitchFamily="2" charset="2"/>
              <a:buChar char="Ø"/>
            </a:pPr>
            <a:r>
              <a:rPr lang="en-AU" altLang="zh-CN" sz="2000" dirty="0">
                <a:latin typeface="Comic Sans MS" panose="030F0702030302020204" pitchFamily="66" charset="0"/>
              </a:rPr>
              <a:t>A sensitive receiver to amplify the NMR signals </a:t>
            </a:r>
            <a:r>
              <a:rPr lang="en-AU" altLang="zh-CN" sz="2000" dirty="0">
                <a:solidFill>
                  <a:srgbClr val="FF3300"/>
                </a:solidFill>
                <a:latin typeface="Comic Sans MS" panose="030F0702030302020204" pitchFamily="66" charset="0"/>
              </a:rPr>
              <a:t>(RF Detector</a:t>
            </a:r>
            <a:r>
              <a:rPr lang="en-AU" altLang="zh-CN" sz="2000" dirty="0">
                <a:latin typeface="Comic Sans MS" panose="030F0702030302020204" pitchFamily="66" charset="0"/>
              </a:rPr>
              <a:t>) </a:t>
            </a:r>
          </a:p>
          <a:p>
            <a:pPr marL="285750" indent="-285750">
              <a:buFont typeface="Wingdings" panose="05000000000000000000" pitchFamily="2" charset="2"/>
              <a:buChar char="Ø"/>
            </a:pPr>
            <a:r>
              <a:rPr lang="en-AU" altLang="zh-CN" sz="2000" dirty="0" smtClean="0">
                <a:latin typeface="Comic Sans MS" panose="030F0702030302020204" pitchFamily="66" charset="0"/>
              </a:rPr>
              <a:t>A </a:t>
            </a:r>
            <a:r>
              <a:rPr lang="en-AU" altLang="zh-CN" sz="2000" dirty="0">
                <a:solidFill>
                  <a:srgbClr val="FF3300"/>
                </a:solidFill>
                <a:latin typeface="Comic Sans MS" panose="030F0702030302020204" pitchFamily="66" charset="0"/>
              </a:rPr>
              <a:t>Digitizer</a:t>
            </a:r>
            <a:r>
              <a:rPr lang="en-AU" altLang="zh-CN" sz="2000" dirty="0">
                <a:latin typeface="Comic Sans MS" panose="030F0702030302020204" pitchFamily="66" charset="0"/>
              </a:rPr>
              <a:t> to convert the NMR signals into a form which can </a:t>
            </a:r>
            <a:r>
              <a:rPr lang="en-AU" altLang="zh-CN" sz="2000" dirty="0" smtClean="0">
                <a:latin typeface="Comic Sans MS" panose="030F0702030302020204" pitchFamily="66" charset="0"/>
              </a:rPr>
              <a:t>be </a:t>
            </a:r>
            <a:r>
              <a:rPr lang="en-AU" altLang="zh-CN" sz="2000" dirty="0">
                <a:latin typeface="Comic Sans MS" panose="030F0702030302020204" pitchFamily="66" charset="0"/>
              </a:rPr>
              <a:t>stored in computer memory </a:t>
            </a:r>
          </a:p>
          <a:p>
            <a:pPr marL="285750" indent="-285750">
              <a:buFont typeface="Wingdings" panose="05000000000000000000" pitchFamily="2" charset="2"/>
              <a:buChar char="Ø"/>
            </a:pPr>
            <a:r>
              <a:rPr lang="en-AU" altLang="zh-CN" sz="2000" dirty="0" smtClean="0">
                <a:latin typeface="Comic Sans MS" panose="030F0702030302020204" pitchFamily="66" charset="0"/>
              </a:rPr>
              <a:t>A </a:t>
            </a:r>
            <a:r>
              <a:rPr lang="en-AU" altLang="zh-CN" sz="2000" dirty="0">
                <a:latin typeface="Comic Sans MS" panose="030F0702030302020204" pitchFamily="66" charset="0"/>
              </a:rPr>
              <a:t>“</a:t>
            </a:r>
            <a:r>
              <a:rPr lang="en-AU" altLang="zh-CN" sz="2000" dirty="0">
                <a:solidFill>
                  <a:srgbClr val="FF3300"/>
                </a:solidFill>
                <a:latin typeface="Comic Sans MS" panose="030F0702030302020204" pitchFamily="66" charset="0"/>
              </a:rPr>
              <a:t>pulse programmer</a:t>
            </a:r>
            <a:r>
              <a:rPr lang="en-AU" altLang="zh-CN" sz="2000" dirty="0">
                <a:latin typeface="Comic Sans MS" panose="030F0702030302020204" pitchFamily="66" charset="0"/>
              </a:rPr>
              <a:t>” to produce precisely timed pulses and delays</a:t>
            </a:r>
          </a:p>
          <a:p>
            <a:pPr marL="285750" indent="-285750">
              <a:buFont typeface="Wingdings" panose="05000000000000000000" pitchFamily="2" charset="2"/>
              <a:buChar char="Ø"/>
            </a:pPr>
            <a:r>
              <a:rPr lang="en-AU" altLang="zh-CN" sz="2000" dirty="0" smtClean="0">
                <a:latin typeface="Comic Sans MS" panose="030F0702030302020204" pitchFamily="66" charset="0"/>
              </a:rPr>
              <a:t>A </a:t>
            </a:r>
            <a:r>
              <a:rPr lang="en-AU" altLang="zh-CN" sz="2000" dirty="0">
                <a:solidFill>
                  <a:srgbClr val="FF3300"/>
                </a:solidFill>
                <a:latin typeface="Comic Sans MS" panose="030F0702030302020204" pitchFamily="66" charset="0"/>
              </a:rPr>
              <a:t>computer</a:t>
            </a:r>
            <a:r>
              <a:rPr lang="en-AU" altLang="zh-CN" sz="2000" dirty="0">
                <a:latin typeface="Comic Sans MS" panose="030F0702030302020204" pitchFamily="66" charset="0"/>
              </a:rPr>
              <a:t> to control everything and to process the data</a:t>
            </a:r>
          </a:p>
          <a:p>
            <a:endParaRPr lang="en-AU" altLang="zh-CN" dirty="0">
              <a:latin typeface="Comic Sans MS" panose="030F0702030302020204" pitchFamily="66" charset="0"/>
            </a:endParaRPr>
          </a:p>
          <a:p>
            <a:endParaRPr lang="en-AU" altLang="zh-CN" dirty="0">
              <a:latin typeface="Comic Sans MS" panose="030F0702030302020204" pitchFamily="66" charset="0"/>
            </a:endParaRPr>
          </a:p>
          <a:p>
            <a:endParaRPr lang="en-AU" altLang="zh-CN" dirty="0">
              <a:latin typeface="Comic Sans MS" panose="030F0702030302020204" pitchFamily="66" charset="0"/>
            </a:endParaRPr>
          </a:p>
          <a:p>
            <a:endParaRPr lang="en-AU" altLang="zh-CN" dirty="0">
              <a:latin typeface="Comic Sans MS" panose="030F0702030302020204" pitchFamily="66" charset="0"/>
            </a:endParaRPr>
          </a:p>
          <a:p>
            <a:endParaRPr lang="en-US" altLang="th-TH" b="1" dirty="0">
              <a:latin typeface="Comic Sans MS" panose="030F0702030302020204" pitchFamily="66" charset="0"/>
            </a:endParaRPr>
          </a:p>
        </p:txBody>
      </p:sp>
      <p:pic>
        <p:nvPicPr>
          <p:cNvPr id="18" name="Picture 9" descr="11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3834" y="44094"/>
            <a:ext cx="6084000" cy="35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6746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ตัวแทนหมายเลขภาพนิ่ง 3"/>
          <p:cNvSpPr>
            <a:spLocks noGrp="1"/>
          </p:cNvSpPr>
          <p:nvPr>
            <p:ph type="sldNum" sz="quarter" idx="12"/>
          </p:nvPr>
        </p:nvSpPr>
        <p:spPr>
          <a:xfrm>
            <a:off x="661183" y="733861"/>
            <a:ext cx="486504" cy="457200"/>
          </a:xfrm>
          <a:noFill/>
        </p:spPr>
        <p:txBody>
          <a:bodyPr/>
          <a:lstStyle>
            <a:lvl1pPr eaLnBrk="0" hangingPunct="0">
              <a:defRPr kumimoji="1" sz="2400">
                <a:solidFill>
                  <a:schemeClr val="tx1"/>
                </a:solidFill>
                <a:latin typeface="Times New Roman" pitchFamily="18" charset="0"/>
                <a:ea typeface="PMingLiU" pitchFamily="18" charset="-120"/>
              </a:defRPr>
            </a:lvl1pPr>
            <a:lvl2pPr marL="742950" indent="-285750" eaLnBrk="0" hangingPunct="0">
              <a:defRPr kumimoji="1" sz="2400">
                <a:solidFill>
                  <a:schemeClr val="tx1"/>
                </a:solidFill>
                <a:latin typeface="Times New Roman" pitchFamily="18" charset="0"/>
                <a:ea typeface="PMingLiU" pitchFamily="18" charset="-120"/>
              </a:defRPr>
            </a:lvl2pPr>
            <a:lvl3pPr marL="1143000" indent="-228600" eaLnBrk="0" hangingPunct="0">
              <a:defRPr kumimoji="1" sz="2400">
                <a:solidFill>
                  <a:schemeClr val="tx1"/>
                </a:solidFill>
                <a:latin typeface="Times New Roman" pitchFamily="18" charset="0"/>
                <a:ea typeface="PMingLiU" pitchFamily="18" charset="-120"/>
              </a:defRPr>
            </a:lvl3pPr>
            <a:lvl4pPr marL="1600200" indent="-228600" eaLnBrk="0" hangingPunct="0">
              <a:defRPr kumimoji="1" sz="2400">
                <a:solidFill>
                  <a:schemeClr val="tx1"/>
                </a:solidFill>
                <a:latin typeface="Times New Roman" pitchFamily="18" charset="0"/>
                <a:ea typeface="PMingLiU" pitchFamily="18" charset="-120"/>
              </a:defRPr>
            </a:lvl4pPr>
            <a:lvl5pPr marL="2057400" indent="-228600" eaLnBrk="0" hangingPunct="0">
              <a:defRPr kumimoji="1" sz="2400">
                <a:solidFill>
                  <a:schemeClr val="tx1"/>
                </a:solidFill>
                <a:latin typeface="Times New Roman" pitchFamily="18" charset="0"/>
                <a:ea typeface="PMingLiU" pitchFamily="18" charset="-120"/>
              </a:defRPr>
            </a:lvl5pPr>
            <a:lvl6pPr marL="25146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6pPr>
            <a:lvl7pPr marL="29718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7pPr>
            <a:lvl8pPr marL="34290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8pPr>
            <a:lvl9pPr marL="38862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9pPr>
          </a:lstStyle>
          <a:p>
            <a:pPr eaLnBrk="1" hangingPunct="1"/>
            <a:fld id="{A6E6AE70-6929-47A0-A642-6BC65EF10FEA}" type="slidenum">
              <a:rPr lang="en-US" altLang="zh-TW" sz="2000">
                <a:solidFill>
                  <a:schemeClr val="bg1"/>
                </a:solidFill>
                <a:latin typeface="Comic Sans MS" panose="030F0702030302020204" pitchFamily="66" charset="0"/>
              </a:rPr>
              <a:pPr eaLnBrk="1" hangingPunct="1"/>
              <a:t>12</a:t>
            </a:fld>
            <a:endParaRPr lang="en-US" altLang="zh-TW" sz="1400" dirty="0">
              <a:solidFill>
                <a:schemeClr val="bg1"/>
              </a:solidFill>
              <a:latin typeface="Comic Sans MS" panose="030F0702030302020204" pitchFamily="66" charset="0"/>
            </a:endParaRPr>
          </a:p>
        </p:txBody>
      </p:sp>
      <p:sp>
        <p:nvSpPr>
          <p:cNvPr id="3" name="Rectangle 2"/>
          <p:cNvSpPr/>
          <p:nvPr/>
        </p:nvSpPr>
        <p:spPr>
          <a:xfrm>
            <a:off x="1559859" y="1075767"/>
            <a:ext cx="9989095" cy="4201150"/>
          </a:xfrm>
          <a:prstGeom prst="rect">
            <a:avLst/>
          </a:prstGeom>
        </p:spPr>
        <p:txBody>
          <a:bodyPr wrap="square">
            <a:spAutoFit/>
          </a:bodyPr>
          <a:lstStyle/>
          <a:p>
            <a:pPr marL="342900" indent="-342900">
              <a:lnSpc>
                <a:spcPct val="150000"/>
              </a:lnSpc>
              <a:buFont typeface="Wingdings" panose="05000000000000000000" pitchFamily="2" charset="2"/>
              <a:buChar char="v"/>
            </a:pPr>
            <a:r>
              <a:rPr lang="en-GB" altLang="zh-CN" sz="2400" dirty="0">
                <a:solidFill>
                  <a:srgbClr val="FF0000"/>
                </a:solidFill>
                <a:latin typeface="Comic Sans MS" panose="030F0702030302020204" pitchFamily="66" charset="0"/>
              </a:rPr>
              <a:t>Continuous wave NMR Spectroscopy</a:t>
            </a:r>
          </a:p>
          <a:p>
            <a:pPr marL="285750" indent="-285750">
              <a:lnSpc>
                <a:spcPct val="150000"/>
              </a:lnSpc>
              <a:buFont typeface="Wingdings" panose="05000000000000000000" pitchFamily="2" charset="2"/>
              <a:buChar char="§"/>
            </a:pPr>
            <a:r>
              <a:rPr lang="en-GB" altLang="zh-CN" sz="2000" dirty="0">
                <a:latin typeface="Comic Sans MS" panose="030F0702030302020204" pitchFamily="66" charset="0"/>
              </a:rPr>
              <a:t>Varying the frequency of radiation at constant magnetic field </a:t>
            </a:r>
            <a:br>
              <a:rPr lang="en-GB" altLang="zh-CN" sz="2000" dirty="0">
                <a:latin typeface="Comic Sans MS" panose="030F0702030302020204" pitchFamily="66" charset="0"/>
              </a:rPr>
            </a:br>
            <a:r>
              <a:rPr lang="en-GB" altLang="zh-CN" sz="2000" dirty="0">
                <a:latin typeface="Comic Sans MS" panose="030F0702030302020204" pitchFamily="66" charset="0"/>
              </a:rPr>
              <a:t>and measuring the absorption of radiation by the different </a:t>
            </a:r>
            <a:r>
              <a:rPr lang="en-GB" altLang="zh-CN" sz="2000" dirty="0" err="1" smtClean="0">
                <a:latin typeface="Comic Sans MS" panose="030F0702030302020204" pitchFamily="66" charset="0"/>
              </a:rPr>
              <a:t>nucle</a:t>
            </a:r>
            <a:endParaRPr lang="en-GB" altLang="zh-CN" sz="2000" dirty="0">
              <a:latin typeface="Comic Sans MS" panose="030F0702030302020204" pitchFamily="66" charset="0"/>
            </a:endParaRPr>
          </a:p>
          <a:p>
            <a:pPr marL="342900" indent="-342900">
              <a:lnSpc>
                <a:spcPct val="150000"/>
              </a:lnSpc>
              <a:buFont typeface="Wingdings" panose="05000000000000000000" pitchFamily="2" charset="2"/>
              <a:buChar char="v"/>
            </a:pPr>
            <a:r>
              <a:rPr lang="en-GB" altLang="zh-CN" sz="2400" dirty="0">
                <a:solidFill>
                  <a:srgbClr val="FF0000"/>
                </a:solidFill>
                <a:latin typeface="Comic Sans MS" panose="030F0702030302020204" pitchFamily="66" charset="0"/>
              </a:rPr>
              <a:t>FT NMR Spectroscopy (better resolution and sensitivity)</a:t>
            </a:r>
          </a:p>
          <a:p>
            <a:pPr marL="285750" indent="-285750">
              <a:lnSpc>
                <a:spcPct val="150000"/>
              </a:lnSpc>
              <a:buFont typeface="Wingdings" panose="05000000000000000000" pitchFamily="2" charset="2"/>
              <a:buChar char="§"/>
            </a:pPr>
            <a:r>
              <a:rPr lang="en-GB" altLang="zh-CN" sz="2000" dirty="0">
                <a:latin typeface="Comic Sans MS" panose="030F0702030302020204" pitchFamily="66" charset="0"/>
              </a:rPr>
              <a:t>In FT-NMR all nuclei are excited at the same time by a radio frequency pulse.</a:t>
            </a:r>
          </a:p>
          <a:p>
            <a:pPr marL="285750" indent="-285750">
              <a:lnSpc>
                <a:spcPct val="150000"/>
              </a:lnSpc>
              <a:buFont typeface="Wingdings" panose="05000000000000000000" pitchFamily="2" charset="2"/>
              <a:buChar char="§"/>
            </a:pPr>
            <a:r>
              <a:rPr lang="en-GB" altLang="zh-CN" sz="2000" dirty="0">
                <a:latin typeface="Comic Sans MS" panose="030F0702030302020204" pitchFamily="66" charset="0"/>
              </a:rPr>
              <a:t>Radio frequency pulse : if the radiation is emitted as a very short pulse. A short radio frequency pulse contains many frequencies in a broad band around υ</a:t>
            </a:r>
            <a:r>
              <a:rPr lang="en-GB" altLang="zh-CN" sz="2000" baseline="-25000" dirty="0">
                <a:latin typeface="Comic Sans MS" panose="030F0702030302020204" pitchFamily="66" charset="0"/>
              </a:rPr>
              <a:t>0</a:t>
            </a:r>
            <a:r>
              <a:rPr lang="en-GB" altLang="zh-CN" sz="2000" dirty="0">
                <a:latin typeface="Comic Sans MS" panose="030F0702030302020204" pitchFamily="66" charset="0"/>
              </a:rPr>
              <a:t> .</a:t>
            </a:r>
          </a:p>
          <a:p>
            <a:pPr>
              <a:lnSpc>
                <a:spcPct val="150000"/>
              </a:lnSpc>
            </a:pPr>
            <a:endParaRPr lang="en-GB" altLang="zh-CN" dirty="0">
              <a:latin typeface="Comic Sans MS" panose="030F0702030302020204" pitchFamily="66" charset="0"/>
            </a:endParaRPr>
          </a:p>
          <a:p>
            <a:endParaRPr lang="en-GB" altLang="zh-CN" dirty="0">
              <a:latin typeface="Comic Sans MS" panose="030F0702030302020204" pitchFamily="66" charset="0"/>
            </a:endParaRPr>
          </a:p>
        </p:txBody>
      </p:sp>
      <p:sp>
        <p:nvSpPr>
          <p:cNvPr id="5" name="ชื่อเรื่อง 1"/>
          <p:cNvSpPr>
            <a:spLocks noGrp="1"/>
          </p:cNvSpPr>
          <p:nvPr>
            <p:ph type="title"/>
          </p:nvPr>
        </p:nvSpPr>
        <p:spPr>
          <a:xfrm>
            <a:off x="3980328" y="551328"/>
            <a:ext cx="6459071" cy="639733"/>
          </a:xfrm>
        </p:spPr>
        <p:txBody>
          <a:bodyPr>
            <a:normAutofit/>
          </a:bodyPr>
          <a:lstStyle/>
          <a:p>
            <a:r>
              <a:rPr lang="en-US" sz="2800" dirty="0">
                <a:latin typeface="Comic Sans MS" panose="030F0702030302020204" pitchFamily="66" charset="0"/>
              </a:rPr>
              <a:t>Type of NMR Spectroscopy</a:t>
            </a:r>
          </a:p>
        </p:txBody>
      </p:sp>
      <p:pic>
        <p:nvPicPr>
          <p:cNvPr id="6" name="รูปภาพ 4"/>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3738281" y="4764736"/>
            <a:ext cx="4716000" cy="1970156"/>
          </a:xfrm>
          <a:prstGeom prst="rect">
            <a:avLst/>
          </a:prstGeom>
        </p:spPr>
      </p:pic>
    </p:spTree>
    <p:extLst>
      <p:ext uri="{BB962C8B-B14F-4D97-AF65-F5344CB8AC3E}">
        <p14:creationId xmlns:p14="http://schemas.microsoft.com/office/powerpoint/2010/main" val="4078097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ตัวแทนหมายเลขภาพนิ่ง 3"/>
          <p:cNvSpPr>
            <a:spLocks noGrp="1"/>
          </p:cNvSpPr>
          <p:nvPr>
            <p:ph type="sldNum" sz="quarter" idx="12"/>
          </p:nvPr>
        </p:nvSpPr>
        <p:spPr>
          <a:xfrm>
            <a:off x="661183" y="733861"/>
            <a:ext cx="486504" cy="457200"/>
          </a:xfrm>
          <a:noFill/>
        </p:spPr>
        <p:txBody>
          <a:bodyPr/>
          <a:lstStyle>
            <a:lvl1pPr eaLnBrk="0" hangingPunct="0">
              <a:defRPr kumimoji="1" sz="2400">
                <a:solidFill>
                  <a:schemeClr val="tx1"/>
                </a:solidFill>
                <a:latin typeface="Times New Roman" pitchFamily="18" charset="0"/>
                <a:ea typeface="PMingLiU" pitchFamily="18" charset="-120"/>
              </a:defRPr>
            </a:lvl1pPr>
            <a:lvl2pPr marL="742950" indent="-285750" eaLnBrk="0" hangingPunct="0">
              <a:defRPr kumimoji="1" sz="2400">
                <a:solidFill>
                  <a:schemeClr val="tx1"/>
                </a:solidFill>
                <a:latin typeface="Times New Roman" pitchFamily="18" charset="0"/>
                <a:ea typeface="PMingLiU" pitchFamily="18" charset="-120"/>
              </a:defRPr>
            </a:lvl2pPr>
            <a:lvl3pPr marL="1143000" indent="-228600" eaLnBrk="0" hangingPunct="0">
              <a:defRPr kumimoji="1" sz="2400">
                <a:solidFill>
                  <a:schemeClr val="tx1"/>
                </a:solidFill>
                <a:latin typeface="Times New Roman" pitchFamily="18" charset="0"/>
                <a:ea typeface="PMingLiU" pitchFamily="18" charset="-120"/>
              </a:defRPr>
            </a:lvl3pPr>
            <a:lvl4pPr marL="1600200" indent="-228600" eaLnBrk="0" hangingPunct="0">
              <a:defRPr kumimoji="1" sz="2400">
                <a:solidFill>
                  <a:schemeClr val="tx1"/>
                </a:solidFill>
                <a:latin typeface="Times New Roman" pitchFamily="18" charset="0"/>
                <a:ea typeface="PMingLiU" pitchFamily="18" charset="-120"/>
              </a:defRPr>
            </a:lvl4pPr>
            <a:lvl5pPr marL="2057400" indent="-228600" eaLnBrk="0" hangingPunct="0">
              <a:defRPr kumimoji="1" sz="2400">
                <a:solidFill>
                  <a:schemeClr val="tx1"/>
                </a:solidFill>
                <a:latin typeface="Times New Roman" pitchFamily="18" charset="0"/>
                <a:ea typeface="PMingLiU" pitchFamily="18" charset="-120"/>
              </a:defRPr>
            </a:lvl5pPr>
            <a:lvl6pPr marL="25146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6pPr>
            <a:lvl7pPr marL="29718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7pPr>
            <a:lvl8pPr marL="34290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8pPr>
            <a:lvl9pPr marL="3886200" indent="-228600" algn="ctr" eaLnBrk="0" fontAlgn="base" hangingPunct="0">
              <a:spcBef>
                <a:spcPct val="0"/>
              </a:spcBef>
              <a:spcAft>
                <a:spcPct val="0"/>
              </a:spcAft>
              <a:defRPr kumimoji="1" sz="2400">
                <a:solidFill>
                  <a:schemeClr val="tx1"/>
                </a:solidFill>
                <a:latin typeface="Times New Roman" pitchFamily="18" charset="0"/>
                <a:ea typeface="PMingLiU" pitchFamily="18" charset="-120"/>
              </a:defRPr>
            </a:lvl9pPr>
          </a:lstStyle>
          <a:p>
            <a:pPr eaLnBrk="1" hangingPunct="1"/>
            <a:fld id="{A6E6AE70-6929-47A0-A642-6BC65EF10FEA}" type="slidenum">
              <a:rPr lang="en-US" altLang="zh-TW" sz="2000">
                <a:solidFill>
                  <a:schemeClr val="bg1"/>
                </a:solidFill>
                <a:latin typeface="Comic Sans MS" panose="030F0702030302020204" pitchFamily="66" charset="0"/>
              </a:rPr>
              <a:pPr eaLnBrk="1" hangingPunct="1"/>
              <a:t>13</a:t>
            </a:fld>
            <a:endParaRPr lang="en-US" altLang="zh-TW" sz="1400" dirty="0">
              <a:solidFill>
                <a:schemeClr val="bg1"/>
              </a:solidFill>
              <a:latin typeface="Comic Sans MS" panose="030F0702030302020204" pitchFamily="66" charset="0"/>
            </a:endParaRPr>
          </a:p>
        </p:txBody>
      </p:sp>
      <p:sp>
        <p:nvSpPr>
          <p:cNvPr id="5" name="Title 1"/>
          <p:cNvSpPr>
            <a:spLocks noGrp="1"/>
          </p:cNvSpPr>
          <p:nvPr>
            <p:ph type="title"/>
          </p:nvPr>
        </p:nvSpPr>
        <p:spPr>
          <a:xfrm>
            <a:off x="2568388" y="435852"/>
            <a:ext cx="8936223" cy="613019"/>
          </a:xfrm>
        </p:spPr>
        <p:txBody>
          <a:bodyPr>
            <a:normAutofit/>
          </a:bodyPr>
          <a:lstStyle/>
          <a:p>
            <a:r>
              <a:rPr lang="en-GB" sz="2800" dirty="0" smtClean="0">
                <a:latin typeface="Comic Sans MS" panose="030F0702030302020204" pitchFamily="66" charset="0"/>
              </a:rPr>
              <a:t>             Solvents in NMR spectroscopy</a:t>
            </a:r>
            <a:endParaRPr lang="en-GB" sz="2800" dirty="0">
              <a:latin typeface="Comic Sans MS" panose="030F0702030302020204" pitchFamily="66" charset="0"/>
            </a:endParaRPr>
          </a:p>
        </p:txBody>
      </p:sp>
      <p:pic>
        <p:nvPicPr>
          <p:cNvPr id="6" name="Picture 5"/>
          <p:cNvPicPr>
            <a:picLocks noChangeAspect="1"/>
          </p:cNvPicPr>
          <p:nvPr/>
        </p:nvPicPr>
        <p:blipFill>
          <a:blip r:embed="rId3"/>
          <a:stretch>
            <a:fillRect/>
          </a:stretch>
        </p:blipFill>
        <p:spPr>
          <a:xfrm>
            <a:off x="2432826" y="950003"/>
            <a:ext cx="7308000" cy="15740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1815353" y="2541498"/>
            <a:ext cx="9533965" cy="4247317"/>
          </a:xfrm>
          <a:prstGeom prst="rect">
            <a:avLst/>
          </a:prstGeom>
          <a:noFill/>
        </p:spPr>
        <p:txBody>
          <a:bodyPr wrap="square" rtlCol="0">
            <a:spAutoFit/>
          </a:bodyPr>
          <a:lstStyle/>
          <a:p>
            <a:pPr marL="342900" indent="-342900">
              <a:lnSpc>
                <a:spcPct val="150000"/>
              </a:lnSpc>
              <a:buFont typeface="Wingdings" panose="05000000000000000000" pitchFamily="2" charset="2"/>
              <a:buChar char="q"/>
            </a:pPr>
            <a:r>
              <a:rPr lang="en-GB" sz="2000" dirty="0">
                <a:latin typeface="Comic Sans MS" panose="030F0702030302020204" pitchFamily="66" charset="0"/>
              </a:rPr>
              <a:t>If the solvent itself has protons, the spectrum will be overwhelmed with signals from the solvent, rendering it unreadable</a:t>
            </a:r>
            <a:r>
              <a:rPr lang="en-GB" sz="2000" dirty="0" smtClean="0">
                <a:latin typeface="Comic Sans MS" panose="030F0702030302020204" pitchFamily="66" charset="0"/>
              </a:rPr>
              <a:t>.</a:t>
            </a:r>
          </a:p>
          <a:p>
            <a:pPr marL="342900" indent="-342900">
              <a:lnSpc>
                <a:spcPct val="150000"/>
              </a:lnSpc>
              <a:buFont typeface="Wingdings" panose="05000000000000000000" pitchFamily="2" charset="2"/>
              <a:buChar char="q"/>
            </a:pPr>
            <a:r>
              <a:rPr lang="en-GB" sz="2000" u="sng" dirty="0">
                <a:solidFill>
                  <a:srgbClr val="FF0000"/>
                </a:solidFill>
                <a:latin typeface="Comic Sans MS" panose="030F0702030302020204" pitchFamily="66" charset="0"/>
              </a:rPr>
              <a:t>As a result</a:t>
            </a:r>
            <a:r>
              <a:rPr lang="en-GB" sz="2000" dirty="0">
                <a:latin typeface="Comic Sans MS" panose="030F0702030302020204" pitchFamily="66" charset="0"/>
              </a:rPr>
              <a:t>, solvents without protons must be used. Although there are several solvents that </a:t>
            </a:r>
            <a:r>
              <a:rPr lang="en-GB" sz="2000" dirty="0" smtClean="0">
                <a:latin typeface="Comic Sans MS" panose="030F0702030302020204" pitchFamily="66" charset="0"/>
              </a:rPr>
              <a:t>lack protons</a:t>
            </a:r>
            <a:r>
              <a:rPr lang="en-GB" sz="2000" dirty="0">
                <a:latin typeface="Comic Sans MS" panose="030F0702030302020204" pitchFamily="66" charset="0"/>
              </a:rPr>
              <a:t>, such as CCl</a:t>
            </a:r>
            <a:r>
              <a:rPr lang="en-GB" sz="2000" baseline="-25000" dirty="0">
                <a:latin typeface="Comic Sans MS" panose="030F0702030302020204" pitchFamily="66" charset="0"/>
              </a:rPr>
              <a:t>4</a:t>
            </a:r>
            <a:r>
              <a:rPr lang="en-GB" sz="2000" dirty="0">
                <a:latin typeface="Comic Sans MS" panose="030F0702030302020204" pitchFamily="66" charset="0"/>
              </a:rPr>
              <a:t>, these solvents do not dissolve all compounds. In practice, deuterated solvents are generally used</a:t>
            </a:r>
            <a:r>
              <a:rPr lang="en-GB" sz="2000" dirty="0" smtClean="0">
                <a:latin typeface="Comic Sans MS" panose="030F0702030302020204" pitchFamily="66" charset="0"/>
              </a:rPr>
              <a:t>.</a:t>
            </a:r>
          </a:p>
          <a:p>
            <a:pPr marL="342900" indent="-342900">
              <a:lnSpc>
                <a:spcPct val="150000"/>
              </a:lnSpc>
              <a:buFont typeface="Wingdings" panose="05000000000000000000" pitchFamily="2" charset="2"/>
              <a:buChar char="q"/>
            </a:pPr>
            <a:r>
              <a:rPr lang="en-GB" sz="2000" dirty="0">
                <a:solidFill>
                  <a:srgbClr val="C00000"/>
                </a:solidFill>
                <a:latin typeface="Comic Sans MS" panose="030F0702030302020204" pitchFamily="66" charset="0"/>
              </a:rPr>
              <a:t>T</a:t>
            </a:r>
            <a:r>
              <a:rPr lang="en-GB" sz="2000" dirty="0" smtClean="0">
                <a:solidFill>
                  <a:srgbClr val="C00000"/>
                </a:solidFill>
                <a:latin typeface="Comic Sans MS" panose="030F0702030302020204" pitchFamily="66" charset="0"/>
              </a:rPr>
              <a:t>he </a:t>
            </a:r>
            <a:r>
              <a:rPr lang="en-GB" sz="2000" dirty="0">
                <a:solidFill>
                  <a:srgbClr val="C00000"/>
                </a:solidFill>
                <a:latin typeface="Comic Sans MS" panose="030F0702030302020204" pitchFamily="66" charset="0"/>
              </a:rPr>
              <a:t>deuterium atoms are invisible to the NMR </a:t>
            </a:r>
            <a:r>
              <a:rPr lang="en-GB" sz="2000" dirty="0" smtClean="0">
                <a:solidFill>
                  <a:srgbClr val="C00000"/>
                </a:solidFill>
                <a:latin typeface="Comic Sans MS" panose="030F0702030302020204" pitchFamily="66" charset="0"/>
              </a:rPr>
              <a:t>spectrometer, why???</a:t>
            </a:r>
          </a:p>
          <a:p>
            <a:pPr>
              <a:lnSpc>
                <a:spcPct val="150000"/>
              </a:lnSpc>
            </a:pPr>
            <a:r>
              <a:rPr lang="en-GB" sz="2000" b="1" u="sng" dirty="0" smtClean="0">
                <a:latin typeface="Comic Sans MS" panose="030F0702030302020204" pitchFamily="66" charset="0"/>
              </a:rPr>
              <a:t>Ans.</a:t>
            </a:r>
            <a:r>
              <a:rPr lang="en-GB" sz="2000" dirty="0" smtClean="0">
                <a:latin typeface="Comic Sans MS" panose="030F0702030302020204" pitchFamily="66" charset="0"/>
              </a:rPr>
              <a:t> A </a:t>
            </a:r>
            <a:r>
              <a:rPr lang="en-GB" sz="2000" dirty="0">
                <a:latin typeface="Comic Sans MS" panose="030F0702030302020204" pitchFamily="66" charset="0"/>
              </a:rPr>
              <a:t>300-MHz spectrometer will use a pulse that consists only of frequencies between 300,000,000 and 300,005,000 Hz. The frequencies required for deuterium resonance do not fall in this </a:t>
            </a:r>
            <a:r>
              <a:rPr lang="en-GB" sz="2000" dirty="0" smtClean="0">
                <a:latin typeface="Comic Sans MS" panose="030F0702030302020204" pitchFamily="66" charset="0"/>
              </a:rPr>
              <a:t>range.</a:t>
            </a:r>
            <a:endParaRPr lang="en-GB" sz="2000" dirty="0">
              <a:latin typeface="Comic Sans MS" panose="030F0702030302020204" pitchFamily="66" charset="0"/>
            </a:endParaRPr>
          </a:p>
        </p:txBody>
      </p:sp>
    </p:spTree>
    <p:extLst>
      <p:ext uri="{BB962C8B-B14F-4D97-AF65-F5344CB8AC3E}">
        <p14:creationId xmlns:p14="http://schemas.microsoft.com/office/powerpoint/2010/main" val="21300444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Text Box 3074"/>
          <p:cNvSpPr txBox="1">
            <a:spLocks noChangeArrowheads="1"/>
          </p:cNvSpPr>
          <p:nvPr/>
        </p:nvSpPr>
        <p:spPr bwMode="auto">
          <a:xfrm>
            <a:off x="1663700" y="762000"/>
            <a:ext cx="88773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just">
              <a:spcAft>
                <a:spcPts val="200"/>
              </a:spcAft>
            </a:pPr>
            <a:r>
              <a:rPr lang="en-GB" altLang="en-US" sz="1800" dirty="0">
                <a:latin typeface="Comic Sans MS" panose="030F0702030302020204" pitchFamily="66" charset="0"/>
              </a:rPr>
              <a:t>The sample is spun round in the field of a large electromagnet and a radio-frequency (RF) field is applied.  The magnetic field is increased and the excitation or “flipping” of nuclei from one orientation to another is detected as an induced voltage resulting from the absorption of energy from the RF field.</a:t>
            </a:r>
          </a:p>
          <a:p>
            <a:pPr algn="l">
              <a:spcAft>
                <a:spcPts val="200"/>
              </a:spcAft>
            </a:pPr>
            <a:endParaRPr lang="en-GB" altLang="en-US" sz="1600" dirty="0">
              <a:latin typeface="Comic Sans MS" panose="030F0702030302020204" pitchFamily="66" charset="0"/>
            </a:endParaRPr>
          </a:p>
          <a:p>
            <a:pPr algn="l">
              <a:spcAft>
                <a:spcPts val="200"/>
              </a:spcAft>
            </a:pPr>
            <a:endParaRPr lang="en-GB" altLang="en-US" sz="1600" dirty="0">
              <a:latin typeface="Comic Sans MS" panose="030F0702030302020204" pitchFamily="66" charset="0"/>
            </a:endParaRPr>
          </a:p>
          <a:p>
            <a:pPr algn="l">
              <a:spcAft>
                <a:spcPts val="200"/>
              </a:spcAft>
            </a:pPr>
            <a:endParaRPr lang="en-GB" altLang="en-US" sz="1600" dirty="0">
              <a:latin typeface="Comic Sans MS" panose="030F0702030302020204" pitchFamily="66" charset="0"/>
            </a:endParaRPr>
          </a:p>
          <a:p>
            <a:pPr algn="l">
              <a:spcAft>
                <a:spcPts val="200"/>
              </a:spcAft>
            </a:pPr>
            <a:endParaRPr lang="en-GB" altLang="en-US" sz="1600" dirty="0">
              <a:latin typeface="Comic Sans MS" panose="030F0702030302020204" pitchFamily="66" charset="0"/>
            </a:endParaRPr>
          </a:p>
          <a:p>
            <a:pPr algn="l">
              <a:spcAft>
                <a:spcPts val="200"/>
              </a:spcAft>
            </a:pPr>
            <a:endParaRPr lang="en-GB" altLang="en-US" sz="1600" dirty="0">
              <a:latin typeface="Comic Sans MS" panose="030F0702030302020204" pitchFamily="66" charset="0"/>
            </a:endParaRPr>
          </a:p>
          <a:p>
            <a:pPr algn="l">
              <a:spcAft>
                <a:spcPts val="200"/>
              </a:spcAft>
            </a:pPr>
            <a:endParaRPr lang="en-GB" altLang="en-US" sz="1600" dirty="0">
              <a:latin typeface="Comic Sans MS" panose="030F0702030302020204" pitchFamily="66" charset="0"/>
            </a:endParaRPr>
          </a:p>
          <a:p>
            <a:pPr algn="l">
              <a:spcAft>
                <a:spcPts val="200"/>
              </a:spcAft>
            </a:pPr>
            <a:endParaRPr lang="en-GB" altLang="en-US" sz="1600" dirty="0">
              <a:latin typeface="Comic Sans MS" panose="030F0702030302020204" pitchFamily="66" charset="0"/>
            </a:endParaRPr>
          </a:p>
          <a:p>
            <a:pPr algn="l">
              <a:spcAft>
                <a:spcPts val="200"/>
              </a:spcAft>
            </a:pPr>
            <a:endParaRPr lang="en-GB" altLang="en-US" sz="1600" dirty="0">
              <a:latin typeface="Comic Sans MS" panose="030F0702030302020204" pitchFamily="66" charset="0"/>
            </a:endParaRPr>
          </a:p>
          <a:p>
            <a:pPr algn="l">
              <a:spcAft>
                <a:spcPts val="200"/>
              </a:spcAft>
            </a:pPr>
            <a:endParaRPr lang="en-GB" altLang="en-US" sz="1600" dirty="0">
              <a:latin typeface="Comic Sans MS" panose="030F0702030302020204" pitchFamily="66" charset="0"/>
            </a:endParaRPr>
          </a:p>
          <a:p>
            <a:pPr algn="l">
              <a:spcAft>
                <a:spcPts val="200"/>
              </a:spcAft>
            </a:pPr>
            <a:endParaRPr lang="en-GB" altLang="en-US" sz="1600" b="1" dirty="0">
              <a:latin typeface="Comic Sans MS" panose="030F0702030302020204" pitchFamily="66" charset="0"/>
            </a:endParaRPr>
          </a:p>
          <a:p>
            <a:pPr algn="l">
              <a:spcAft>
                <a:spcPts val="200"/>
              </a:spcAft>
            </a:pPr>
            <a:endParaRPr lang="en-GB" altLang="en-US" sz="1600" b="1" dirty="0">
              <a:latin typeface="Comic Sans MS" panose="030F0702030302020204" pitchFamily="66" charset="0"/>
            </a:endParaRPr>
          </a:p>
          <a:p>
            <a:pPr algn="l">
              <a:spcAft>
                <a:spcPts val="200"/>
              </a:spcAft>
            </a:pPr>
            <a:r>
              <a:rPr lang="en-GB" altLang="en-US" sz="1800" dirty="0">
                <a:latin typeface="Comic Sans MS" panose="030F0702030302020204" pitchFamily="66" charset="0"/>
              </a:rPr>
              <a:t>By observing the field strength at which protons absorb energy, one can deduce something about the structure of a molecule.	</a:t>
            </a:r>
            <a:endParaRPr lang="en-US" altLang="en-US" sz="1800" dirty="0">
              <a:latin typeface="Comic Sans MS" panose="030F0702030302020204" pitchFamily="66" charset="0"/>
            </a:endParaRPr>
          </a:p>
        </p:txBody>
      </p:sp>
      <p:sp>
        <p:nvSpPr>
          <p:cNvPr id="8195" name="Line 3075"/>
          <p:cNvSpPr>
            <a:spLocks noChangeShapeType="1"/>
          </p:cNvSpPr>
          <p:nvPr/>
        </p:nvSpPr>
        <p:spPr bwMode="auto">
          <a:xfrm>
            <a:off x="10350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6" name="AutoShape 3076">
            <a:hlinkClick r:id="" action="ppaction://hlinkshowjump?jump=nextslide" highlightClick="1"/>
          </p:cNvPr>
          <p:cNvSpPr>
            <a:spLocks noChangeArrowheads="1"/>
          </p:cNvSpPr>
          <p:nvPr/>
        </p:nvSpPr>
        <p:spPr bwMode="auto">
          <a:xfrm>
            <a:off x="10185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GB" altLang="en-US"/>
          </a:p>
        </p:txBody>
      </p:sp>
      <p:sp>
        <p:nvSpPr>
          <p:cNvPr id="8197" name="Line 3077"/>
          <p:cNvSpPr>
            <a:spLocks noChangeShapeType="1"/>
          </p:cNvSpPr>
          <p:nvPr/>
        </p:nvSpPr>
        <p:spPr bwMode="auto">
          <a:xfrm flipH="1">
            <a:off x="1663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8" name="AutoShape 3078">
            <a:hlinkClick r:id="" action="ppaction://hlinkshowjump?jump=previousslide" highlightClick="1"/>
          </p:cNvPr>
          <p:cNvSpPr>
            <a:spLocks noChangeArrowheads="1"/>
          </p:cNvSpPr>
          <p:nvPr/>
        </p:nvSpPr>
        <p:spPr bwMode="auto">
          <a:xfrm>
            <a:off x="1663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GB" altLang="en-US"/>
          </a:p>
        </p:txBody>
      </p:sp>
      <p:sp>
        <p:nvSpPr>
          <p:cNvPr id="8199" name="Text Box 3081"/>
          <p:cNvSpPr txBox="1">
            <a:spLocks noChangeArrowheads="1"/>
          </p:cNvSpPr>
          <p:nvPr/>
        </p:nvSpPr>
        <p:spPr bwMode="auto">
          <a:xfrm>
            <a:off x="2971800" y="241301"/>
            <a:ext cx="6248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b="1" dirty="0">
                <a:solidFill>
                  <a:srgbClr val="000066"/>
                </a:solidFill>
                <a:latin typeface="Comic Sans MS" panose="030F0702030302020204" pitchFamily="66" charset="0"/>
              </a:rPr>
              <a:t>NMR SPECTROMETERS</a:t>
            </a:r>
          </a:p>
        </p:txBody>
      </p:sp>
      <p:grpSp>
        <p:nvGrpSpPr>
          <p:cNvPr id="8200" name="Group 3090"/>
          <p:cNvGrpSpPr>
            <a:grpSpLocks/>
          </p:cNvGrpSpPr>
          <p:nvPr/>
        </p:nvGrpSpPr>
        <p:grpSpPr bwMode="auto">
          <a:xfrm>
            <a:off x="7169238" y="2323819"/>
            <a:ext cx="4872037" cy="2143125"/>
            <a:chOff x="1355" y="1094"/>
            <a:chExt cx="3069" cy="1350"/>
          </a:xfrm>
        </p:grpSpPr>
        <p:pic>
          <p:nvPicPr>
            <p:cNvPr id="8202" name="Picture 3087" descr="spinmr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5" y="1094"/>
              <a:ext cx="3054" cy="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3" name="Text Box 3088"/>
            <p:cNvSpPr txBox="1">
              <a:spLocks noChangeArrowheads="1"/>
            </p:cNvSpPr>
            <p:nvPr/>
          </p:nvSpPr>
          <p:spPr bwMode="auto">
            <a:xfrm>
              <a:off x="3454" y="1780"/>
              <a:ext cx="970" cy="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100" b="1" dirty="0">
                  <a:latin typeface="Comic Sans MS" panose="030F0702030302020204" pitchFamily="66" charset="0"/>
                </a:rPr>
                <a:t>RADIOFREQUENCY</a:t>
              </a:r>
            </a:p>
            <a:p>
              <a:pPr>
                <a:spcBef>
                  <a:spcPct val="50000"/>
                </a:spcBef>
              </a:pPr>
              <a:r>
                <a:rPr lang="en-US" altLang="en-US" sz="1100" b="1" dirty="0">
                  <a:latin typeface="Comic Sans MS" panose="030F0702030302020204" pitchFamily="66" charset="0"/>
                </a:rPr>
                <a:t>OSCILLATOR</a:t>
              </a:r>
              <a:endParaRPr lang="en-US" altLang="en-US" dirty="0">
                <a:latin typeface="Comic Sans MS" panose="030F0702030302020204" pitchFamily="66" charset="0"/>
              </a:endParaRPr>
            </a:p>
          </p:txBody>
        </p:sp>
      </p:grpSp>
      <p:sp>
        <p:nvSpPr>
          <p:cNvPr id="8201" name="Text Box 3089"/>
          <p:cNvSpPr txBox="1">
            <a:spLocks noChangeArrowheads="1"/>
          </p:cNvSpPr>
          <p:nvPr/>
        </p:nvSpPr>
        <p:spPr bwMode="auto">
          <a:xfrm>
            <a:off x="1663700" y="2203792"/>
            <a:ext cx="5315324" cy="2636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just">
              <a:spcAft>
                <a:spcPts val="200"/>
              </a:spcAft>
            </a:pPr>
            <a:r>
              <a:rPr lang="en-GB" altLang="en-US" sz="1800" dirty="0">
                <a:latin typeface="Comic Sans MS" panose="030F0702030302020204" pitchFamily="66" charset="0"/>
              </a:rPr>
              <a:t>An </a:t>
            </a:r>
            <a:r>
              <a:rPr lang="en-GB" altLang="en-US" sz="1800" dirty="0" smtClean="0">
                <a:latin typeface="Comic Sans MS" panose="030F0702030302020204" pitchFamily="66" charset="0"/>
              </a:rPr>
              <a:t>NMR spectrum </a:t>
            </a:r>
            <a:r>
              <a:rPr lang="en-GB" altLang="en-US" sz="1800" dirty="0">
                <a:latin typeface="Comic Sans MS" panose="030F0702030302020204" pitchFamily="66" charset="0"/>
              </a:rPr>
              <a:t>is the plot of the induced voltage against the sweep of the field.  The area under a peak is proportional to the number of nuclei “flipping</a:t>
            </a:r>
            <a:r>
              <a:rPr lang="en-GB" altLang="en-US" sz="1800" dirty="0" smtClean="0">
                <a:latin typeface="Comic Sans MS" panose="030F0702030302020204" pitchFamily="66" charset="0"/>
              </a:rPr>
              <a:t>”</a:t>
            </a:r>
          </a:p>
          <a:p>
            <a:pPr algn="just">
              <a:spcAft>
                <a:spcPts val="200"/>
              </a:spcAft>
            </a:pPr>
            <a:r>
              <a:rPr lang="en-GB" altLang="en-US" sz="1800" dirty="0">
                <a:latin typeface="Comic Sans MS" panose="030F0702030302020204" pitchFamily="66" charset="0"/>
              </a:rPr>
              <a:t>Not all hydrogen nuclei absorb energy at the same field strength at a given frequency;  the field strength required depends on the environment of the hydrogen.</a:t>
            </a:r>
          </a:p>
          <a:p>
            <a:pPr algn="just">
              <a:spcAft>
                <a:spcPts val="200"/>
              </a:spcAft>
            </a:pPr>
            <a:endParaRPr lang="en-GB" altLang="en-US" sz="1800" dirty="0">
              <a:latin typeface="Comic Sans MS" panose="030F0702030302020204" pitchFamily="66" charset="0"/>
            </a:endParaRPr>
          </a:p>
        </p:txBody>
      </p:sp>
    </p:spTree>
    <p:extLst>
      <p:ext uri="{BB962C8B-B14F-4D97-AF65-F5344CB8AC3E}">
        <p14:creationId xmlns:p14="http://schemas.microsoft.com/office/powerpoint/2010/main" val="181732038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8C3317B3-9333-44CA-9EE0-6DCB5E09CC12}" type="slidenum">
              <a:rPr lang="en-US" altLang="en-US"/>
              <a:pPr/>
              <a:t>15</a:t>
            </a:fld>
            <a:endParaRPr lang="en-US" altLang="en-US"/>
          </a:p>
        </p:txBody>
      </p:sp>
      <p:sp>
        <p:nvSpPr>
          <p:cNvPr id="41986" name="Rectangle 2"/>
          <p:cNvSpPr>
            <a:spLocks noGrp="1" noChangeArrowheads="1"/>
          </p:cNvSpPr>
          <p:nvPr>
            <p:ph type="title"/>
          </p:nvPr>
        </p:nvSpPr>
        <p:spPr>
          <a:xfrm>
            <a:off x="4047564" y="430304"/>
            <a:ext cx="6087035" cy="1223682"/>
          </a:xfrm>
        </p:spPr>
        <p:txBody>
          <a:bodyPr>
            <a:normAutofit/>
          </a:bodyPr>
          <a:lstStyle/>
          <a:p>
            <a:r>
              <a:rPr lang="en-US" altLang="en-US" sz="2800" dirty="0">
                <a:latin typeface="Comic Sans MS" panose="030F0702030302020204" pitchFamily="66" charset="0"/>
              </a:rPr>
              <a:t>Types of NMR Tubes</a:t>
            </a:r>
          </a:p>
        </p:txBody>
      </p:sp>
      <p:sp>
        <p:nvSpPr>
          <p:cNvPr id="41987" name="Rectangle 3"/>
          <p:cNvSpPr>
            <a:spLocks noGrp="1" noChangeArrowheads="1"/>
          </p:cNvSpPr>
          <p:nvPr>
            <p:ph type="body" idx="1"/>
          </p:nvPr>
        </p:nvSpPr>
        <p:spPr>
          <a:xfrm>
            <a:off x="4724400" y="3200400"/>
            <a:ext cx="1143000" cy="762000"/>
          </a:xfrm>
        </p:spPr>
        <p:txBody>
          <a:bodyPr/>
          <a:lstStyle/>
          <a:p>
            <a:pPr>
              <a:buFont typeface="Wingdings" panose="05000000000000000000" pitchFamily="2" charset="2"/>
              <a:buNone/>
            </a:pPr>
            <a:endParaRPr lang="en-US" altLang="en-US"/>
          </a:p>
        </p:txBody>
      </p:sp>
      <p:pic>
        <p:nvPicPr>
          <p:cNvPr id="41989" name="Picture 5" descr="C:\Documents and Settings\Notebook User\My Documents\My Pictures\NMR\Sampl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219200"/>
            <a:ext cx="7162800" cy="5372100"/>
          </a:xfrm>
          <a:prstGeom prst="rect">
            <a:avLst/>
          </a:prstGeom>
          <a:noFill/>
          <a:extLst>
            <a:ext uri="{909E8E84-426E-40DD-AFC4-6F175D3DCCD1}">
              <a14:hiddenFill xmlns:a14="http://schemas.microsoft.com/office/drawing/2010/main">
                <a:solidFill>
                  <a:srgbClr val="FFFFFF"/>
                </a:solidFill>
              </a14:hiddenFill>
            </a:ext>
          </a:extLst>
        </p:spPr>
      </p:pic>
      <p:sp>
        <p:nvSpPr>
          <p:cNvPr id="41990" name="Text Box 6"/>
          <p:cNvSpPr txBox="1">
            <a:spLocks noChangeArrowheads="1"/>
          </p:cNvSpPr>
          <p:nvPr/>
        </p:nvSpPr>
        <p:spPr bwMode="auto">
          <a:xfrm>
            <a:off x="3886200" y="1905001"/>
            <a:ext cx="1143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a:t>Solid State Sample Rotors</a:t>
            </a:r>
          </a:p>
        </p:txBody>
      </p:sp>
      <p:sp>
        <p:nvSpPr>
          <p:cNvPr id="41991" name="Text Box 7"/>
          <p:cNvSpPr txBox="1">
            <a:spLocks noChangeArrowheads="1"/>
          </p:cNvSpPr>
          <p:nvPr/>
        </p:nvSpPr>
        <p:spPr bwMode="auto">
          <a:xfrm>
            <a:off x="7467600" y="1524001"/>
            <a:ext cx="1219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a:t>Solution NMR</a:t>
            </a:r>
            <a:br>
              <a:rPr lang="en-US" altLang="en-US" sz="1200"/>
            </a:br>
            <a:r>
              <a:rPr lang="en-US" altLang="en-US" sz="1200"/>
              <a:t> Sample Tube</a:t>
            </a:r>
            <a:br>
              <a:rPr lang="en-US" altLang="en-US" sz="1200"/>
            </a:br>
            <a:r>
              <a:rPr lang="en-US" altLang="en-US" sz="1200"/>
              <a:t>     Spinners</a:t>
            </a:r>
          </a:p>
        </p:txBody>
      </p:sp>
      <p:sp>
        <p:nvSpPr>
          <p:cNvPr id="41992" name="Text Box 8"/>
          <p:cNvSpPr txBox="1">
            <a:spLocks noChangeArrowheads="1"/>
          </p:cNvSpPr>
          <p:nvPr/>
        </p:nvSpPr>
        <p:spPr bwMode="auto">
          <a:xfrm>
            <a:off x="6705600" y="4648201"/>
            <a:ext cx="1371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a:t>  NMR Sample Tubes with Caps</a:t>
            </a:r>
          </a:p>
        </p:txBody>
      </p:sp>
    </p:spTree>
    <p:extLst>
      <p:ext uri="{BB962C8B-B14F-4D97-AF65-F5344CB8AC3E}">
        <p14:creationId xmlns:p14="http://schemas.microsoft.com/office/powerpoint/2010/main" val="2482816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fld id="{C3741C3D-5159-4E48-8009-72CE316AE775}" type="slidenum">
              <a:rPr lang="en-US" altLang="en-US"/>
              <a:pPr/>
              <a:t>16</a:t>
            </a:fld>
            <a:endParaRPr lang="en-US" altLang="en-US"/>
          </a:p>
        </p:txBody>
      </p:sp>
      <p:sp>
        <p:nvSpPr>
          <p:cNvPr id="46082" name="Rectangle 2"/>
          <p:cNvSpPr>
            <a:spLocks noGrp="1" noChangeArrowheads="1"/>
          </p:cNvSpPr>
          <p:nvPr>
            <p:ph type="title"/>
          </p:nvPr>
        </p:nvSpPr>
        <p:spPr>
          <a:xfrm>
            <a:off x="3429000" y="152400"/>
            <a:ext cx="6096000" cy="762000"/>
          </a:xfrm>
        </p:spPr>
        <p:txBody>
          <a:bodyPr>
            <a:normAutofit fontScale="90000"/>
          </a:bodyPr>
          <a:lstStyle/>
          <a:p>
            <a:r>
              <a:rPr lang="en-US" altLang="en-US" sz="4000"/>
              <a:t>NMR Sample Preparation</a:t>
            </a:r>
          </a:p>
        </p:txBody>
      </p:sp>
      <p:sp>
        <p:nvSpPr>
          <p:cNvPr id="46085" name="Line 5"/>
          <p:cNvSpPr>
            <a:spLocks noChangeShapeType="1"/>
          </p:cNvSpPr>
          <p:nvPr/>
        </p:nvSpPr>
        <p:spPr bwMode="auto">
          <a:xfrm>
            <a:off x="2743200" y="1676400"/>
            <a:ext cx="0"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086" name="Line 6"/>
          <p:cNvSpPr>
            <a:spLocks noChangeShapeType="1"/>
          </p:cNvSpPr>
          <p:nvPr/>
        </p:nvSpPr>
        <p:spPr bwMode="auto">
          <a:xfrm>
            <a:off x="3276600" y="1676400"/>
            <a:ext cx="1588"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087" name="Oval 7"/>
          <p:cNvSpPr>
            <a:spLocks noChangeArrowheads="1"/>
          </p:cNvSpPr>
          <p:nvPr/>
        </p:nvSpPr>
        <p:spPr bwMode="auto">
          <a:xfrm>
            <a:off x="2743200" y="5562600"/>
            <a:ext cx="533400" cy="6096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088" name="Line 8"/>
          <p:cNvSpPr>
            <a:spLocks noChangeShapeType="1"/>
          </p:cNvSpPr>
          <p:nvPr/>
        </p:nvSpPr>
        <p:spPr bwMode="auto">
          <a:xfrm>
            <a:off x="2743200" y="16764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089" name="Rectangle 9"/>
          <p:cNvSpPr>
            <a:spLocks noChangeArrowheads="1"/>
          </p:cNvSpPr>
          <p:nvPr/>
        </p:nvSpPr>
        <p:spPr bwMode="auto">
          <a:xfrm>
            <a:off x="2743200" y="4572000"/>
            <a:ext cx="533400" cy="1295400"/>
          </a:xfrm>
          <a:prstGeom prst="rect">
            <a:avLst/>
          </a:prstGeom>
          <a:solidFill>
            <a:srgbClr val="33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30" name="Text Box 50"/>
          <p:cNvSpPr txBox="1">
            <a:spLocks noChangeArrowheads="1"/>
          </p:cNvSpPr>
          <p:nvPr/>
        </p:nvSpPr>
        <p:spPr bwMode="auto">
          <a:xfrm>
            <a:off x="4953000" y="1447800"/>
            <a:ext cx="4648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endParaRPr lang="en-US" altLang="en-US" sz="1400"/>
          </a:p>
        </p:txBody>
      </p:sp>
      <p:sp>
        <p:nvSpPr>
          <p:cNvPr id="46131" name="Text Box 51"/>
          <p:cNvSpPr txBox="1">
            <a:spLocks noChangeArrowheads="1"/>
          </p:cNvSpPr>
          <p:nvPr/>
        </p:nvSpPr>
        <p:spPr bwMode="auto">
          <a:xfrm>
            <a:off x="4724399" y="1394010"/>
            <a:ext cx="6181165" cy="4862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FontTx/>
              <a:buChar char="•"/>
            </a:pPr>
            <a:r>
              <a:rPr lang="en-US" altLang="en-US" dirty="0">
                <a:latin typeface="Comic Sans MS" panose="030F0702030302020204" pitchFamily="66" charset="0"/>
              </a:rPr>
              <a:t> </a:t>
            </a:r>
            <a:r>
              <a:rPr lang="en-US" altLang="en-US" sz="2000" dirty="0">
                <a:latin typeface="Comic Sans MS" panose="030F0702030302020204" pitchFamily="66" charset="0"/>
              </a:rPr>
              <a:t>Use clean + dry NMR tubes and caps</a:t>
            </a:r>
            <a:br>
              <a:rPr lang="en-US" altLang="en-US" sz="2000" dirty="0">
                <a:latin typeface="Comic Sans MS" panose="030F0702030302020204" pitchFamily="66" charset="0"/>
              </a:rPr>
            </a:br>
            <a:r>
              <a:rPr lang="en-US" altLang="en-US" sz="2000" dirty="0">
                <a:latin typeface="Comic Sans MS" panose="030F0702030302020204" pitchFamily="66" charset="0"/>
              </a:rPr>
              <a:t>   (tubes can be re-used, caps should not!)</a:t>
            </a:r>
          </a:p>
          <a:p>
            <a:pPr>
              <a:spcBef>
                <a:spcPct val="50000"/>
              </a:spcBef>
              <a:buFontTx/>
              <a:buChar char="•"/>
            </a:pPr>
            <a:r>
              <a:rPr lang="en-US" altLang="en-US" sz="2000" dirty="0">
                <a:latin typeface="Comic Sans MS" panose="030F0702030302020204" pitchFamily="66" charset="0"/>
              </a:rPr>
              <a:t> 0.5 ml deuterated solvent</a:t>
            </a:r>
            <a:br>
              <a:rPr lang="en-US" altLang="en-US" sz="2000" dirty="0">
                <a:latin typeface="Comic Sans MS" panose="030F0702030302020204" pitchFamily="66" charset="0"/>
              </a:rPr>
            </a:br>
            <a:r>
              <a:rPr lang="en-US" altLang="en-US" sz="2000" dirty="0">
                <a:latin typeface="Comic Sans MS" panose="030F0702030302020204" pitchFamily="66" charset="0"/>
              </a:rPr>
              <a:t>   (i.e. </a:t>
            </a:r>
            <a:r>
              <a:rPr lang="en-US" altLang="en-US" sz="2000" dirty="0" smtClean="0">
                <a:latin typeface="Comic Sans MS" panose="030F0702030302020204" pitchFamily="66" charset="0"/>
              </a:rPr>
              <a:t>CDCl</a:t>
            </a:r>
            <a:r>
              <a:rPr lang="en-US" altLang="en-US" sz="2000" baseline="-25000" dirty="0" smtClean="0">
                <a:latin typeface="Comic Sans MS" panose="030F0702030302020204" pitchFamily="66" charset="0"/>
              </a:rPr>
              <a:t>3</a:t>
            </a:r>
            <a:r>
              <a:rPr lang="en-US" altLang="en-US" sz="2000" dirty="0" smtClean="0">
                <a:latin typeface="Comic Sans MS" panose="030F0702030302020204" pitchFamily="66" charset="0"/>
              </a:rPr>
              <a:t>  </a:t>
            </a:r>
            <a:r>
              <a:rPr lang="en-US" altLang="en-US" sz="2000" dirty="0">
                <a:latin typeface="Comic Sans MS" panose="030F0702030302020204" pitchFamily="66" charset="0"/>
              </a:rPr>
              <a:t>,</a:t>
            </a:r>
            <a:r>
              <a:rPr lang="en-US" altLang="en-US" sz="2000" dirty="0" smtClean="0">
                <a:latin typeface="Comic Sans MS" panose="030F0702030302020204" pitchFamily="66" charset="0"/>
              </a:rPr>
              <a:t>C</a:t>
            </a:r>
            <a:r>
              <a:rPr lang="en-US" altLang="en-US" sz="2000" baseline="-25000" dirty="0" smtClean="0">
                <a:latin typeface="Comic Sans MS" panose="030F0702030302020204" pitchFamily="66" charset="0"/>
              </a:rPr>
              <a:t>6</a:t>
            </a:r>
            <a:r>
              <a:rPr lang="en-US" altLang="en-US" sz="2000" dirty="0" smtClean="0">
                <a:latin typeface="Comic Sans MS" panose="030F0702030302020204" pitchFamily="66" charset="0"/>
              </a:rPr>
              <a:t>D</a:t>
            </a:r>
            <a:r>
              <a:rPr lang="en-US" altLang="en-US" sz="2000" baseline="-25000" dirty="0" smtClean="0">
                <a:latin typeface="Comic Sans MS" panose="030F0702030302020204" pitchFamily="66" charset="0"/>
              </a:rPr>
              <a:t>6</a:t>
            </a:r>
            <a:r>
              <a:rPr lang="en-US" altLang="en-US" sz="2000" dirty="0" smtClean="0">
                <a:latin typeface="Comic Sans MS" panose="030F0702030302020204" pitchFamily="66" charset="0"/>
              </a:rPr>
              <a:t>  </a:t>
            </a:r>
            <a:r>
              <a:rPr lang="en-US" altLang="en-US" sz="2000" dirty="0">
                <a:latin typeface="Comic Sans MS" panose="030F0702030302020204" pitchFamily="66" charset="0"/>
              </a:rPr>
              <a:t>, </a:t>
            </a:r>
            <a:r>
              <a:rPr lang="en-US" altLang="en-US" sz="2000" dirty="0" smtClean="0">
                <a:latin typeface="Comic Sans MS" panose="030F0702030302020204" pitchFamily="66" charset="0"/>
              </a:rPr>
              <a:t>acetone-d</a:t>
            </a:r>
            <a:r>
              <a:rPr lang="en-US" altLang="en-US" sz="2000" baseline="-25000" dirty="0" smtClean="0">
                <a:latin typeface="Comic Sans MS" panose="030F0702030302020204" pitchFamily="66" charset="0"/>
              </a:rPr>
              <a:t>6</a:t>
            </a:r>
            <a:r>
              <a:rPr lang="en-US" altLang="en-US" sz="2000" dirty="0" smtClean="0">
                <a:latin typeface="Comic Sans MS" panose="030F0702030302020204" pitchFamily="66" charset="0"/>
              </a:rPr>
              <a:t>  </a:t>
            </a:r>
            <a:r>
              <a:rPr lang="en-US" altLang="en-US" sz="2000" dirty="0">
                <a:latin typeface="Comic Sans MS" panose="030F0702030302020204" pitchFamily="66" charset="0"/>
              </a:rPr>
              <a:t>,etc.)</a:t>
            </a:r>
          </a:p>
          <a:p>
            <a:pPr>
              <a:spcBef>
                <a:spcPct val="50000"/>
              </a:spcBef>
              <a:buFontTx/>
              <a:buChar char="•"/>
            </a:pPr>
            <a:r>
              <a:rPr lang="en-US" altLang="en-US" sz="2000" dirty="0">
                <a:latin typeface="Comic Sans MS" panose="030F0702030302020204" pitchFamily="66" charset="0"/>
              </a:rPr>
              <a:t> substrate requirements for routine spectra:</a:t>
            </a:r>
            <a:br>
              <a:rPr lang="en-US" altLang="en-US" sz="2000" dirty="0">
                <a:latin typeface="Comic Sans MS" panose="030F0702030302020204" pitchFamily="66" charset="0"/>
              </a:rPr>
            </a:br>
            <a:r>
              <a:rPr lang="en-US" altLang="en-US" sz="2000" dirty="0">
                <a:latin typeface="Comic Sans MS" panose="030F0702030302020204" pitchFamily="66" charset="0"/>
              </a:rPr>
              <a:t>     10 mg for proton NMR</a:t>
            </a:r>
            <a:br>
              <a:rPr lang="en-US" altLang="en-US" sz="2000" dirty="0">
                <a:latin typeface="Comic Sans MS" panose="030F0702030302020204" pitchFamily="66" charset="0"/>
              </a:rPr>
            </a:br>
            <a:r>
              <a:rPr lang="en-US" altLang="en-US" sz="2000" dirty="0">
                <a:latin typeface="Comic Sans MS" panose="030F0702030302020204" pitchFamily="66" charset="0"/>
              </a:rPr>
              <a:t>   100 mg for carbon-13 NMR</a:t>
            </a:r>
          </a:p>
          <a:p>
            <a:pPr>
              <a:spcBef>
                <a:spcPct val="50000"/>
              </a:spcBef>
              <a:buFontTx/>
              <a:buChar char="•"/>
            </a:pPr>
            <a:r>
              <a:rPr lang="en-US" altLang="en-US" sz="2000" dirty="0">
                <a:latin typeface="Comic Sans MS" panose="030F0702030302020204" pitchFamily="66" charset="0"/>
              </a:rPr>
              <a:t> min. filling height of tube: 2 inches (5 cm)</a:t>
            </a:r>
          </a:p>
          <a:p>
            <a:pPr>
              <a:spcBef>
                <a:spcPct val="50000"/>
              </a:spcBef>
              <a:buFontTx/>
              <a:buChar char="•"/>
            </a:pPr>
            <a:endParaRPr lang="en-US" altLang="en-US" sz="2000" dirty="0">
              <a:latin typeface="Comic Sans MS" panose="030F0702030302020204" pitchFamily="66" charset="0"/>
            </a:endParaRPr>
          </a:p>
          <a:p>
            <a:pPr>
              <a:spcBef>
                <a:spcPct val="50000"/>
              </a:spcBef>
              <a:buFontTx/>
              <a:buChar char="•"/>
            </a:pPr>
            <a:r>
              <a:rPr lang="en-US" altLang="en-US" sz="2000" dirty="0">
                <a:latin typeface="Comic Sans MS" panose="030F0702030302020204" pitchFamily="66" charset="0"/>
              </a:rPr>
              <a:t> Cleaning of tubes:</a:t>
            </a:r>
            <a:br>
              <a:rPr lang="en-US" altLang="en-US" sz="2000" dirty="0">
                <a:latin typeface="Comic Sans MS" panose="030F0702030302020204" pitchFamily="66" charset="0"/>
              </a:rPr>
            </a:br>
            <a:r>
              <a:rPr lang="en-US" altLang="en-US" sz="2000" dirty="0">
                <a:latin typeface="Comic Sans MS" panose="030F0702030302020204" pitchFamily="66" charset="0"/>
              </a:rPr>
              <a:t>   1. rinse with solvent you were using</a:t>
            </a:r>
            <a:br>
              <a:rPr lang="en-US" altLang="en-US" sz="2000" dirty="0">
                <a:latin typeface="Comic Sans MS" panose="030F0702030302020204" pitchFamily="66" charset="0"/>
              </a:rPr>
            </a:br>
            <a:r>
              <a:rPr lang="en-US" altLang="en-US" sz="2000" dirty="0">
                <a:latin typeface="Comic Sans MS" panose="030F0702030302020204" pitchFamily="66" charset="0"/>
              </a:rPr>
              <a:t>   2. rinse with acetone</a:t>
            </a:r>
            <a:br>
              <a:rPr lang="en-US" altLang="en-US" sz="2000" dirty="0">
                <a:latin typeface="Comic Sans MS" panose="030F0702030302020204" pitchFamily="66" charset="0"/>
              </a:rPr>
            </a:br>
            <a:r>
              <a:rPr lang="en-US" altLang="en-US" sz="2000" dirty="0">
                <a:latin typeface="Comic Sans MS" panose="030F0702030302020204" pitchFamily="66" charset="0"/>
              </a:rPr>
              <a:t>   3. dry in (vacuum-)oven at low temperature</a:t>
            </a:r>
          </a:p>
        </p:txBody>
      </p:sp>
      <p:sp>
        <p:nvSpPr>
          <p:cNvPr id="46132" name="Text Box 52"/>
          <p:cNvSpPr txBox="1">
            <a:spLocks noChangeArrowheads="1"/>
          </p:cNvSpPr>
          <p:nvPr/>
        </p:nvSpPr>
        <p:spPr bwMode="auto">
          <a:xfrm>
            <a:off x="5943600" y="2209801"/>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3</a:t>
            </a:r>
          </a:p>
        </p:txBody>
      </p:sp>
      <p:sp>
        <p:nvSpPr>
          <p:cNvPr id="46134" name="Text Box 54"/>
          <p:cNvSpPr txBox="1">
            <a:spLocks noChangeArrowheads="1"/>
          </p:cNvSpPr>
          <p:nvPr/>
        </p:nvSpPr>
        <p:spPr bwMode="auto">
          <a:xfrm>
            <a:off x="6629400" y="2209801"/>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6</a:t>
            </a:r>
          </a:p>
        </p:txBody>
      </p:sp>
      <p:sp>
        <p:nvSpPr>
          <p:cNvPr id="46135" name="Text Box 55"/>
          <p:cNvSpPr txBox="1">
            <a:spLocks noChangeArrowheads="1"/>
          </p:cNvSpPr>
          <p:nvPr/>
        </p:nvSpPr>
        <p:spPr bwMode="auto">
          <a:xfrm>
            <a:off x="7848600" y="2209801"/>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6</a:t>
            </a:r>
          </a:p>
        </p:txBody>
      </p:sp>
      <p:sp>
        <p:nvSpPr>
          <p:cNvPr id="46136" name="Line 56"/>
          <p:cNvSpPr>
            <a:spLocks noChangeShapeType="1"/>
          </p:cNvSpPr>
          <p:nvPr/>
        </p:nvSpPr>
        <p:spPr bwMode="auto">
          <a:xfrm flipH="1">
            <a:off x="2743200" y="14478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37" name="Line 57"/>
          <p:cNvSpPr>
            <a:spLocks noChangeShapeType="1"/>
          </p:cNvSpPr>
          <p:nvPr/>
        </p:nvSpPr>
        <p:spPr bwMode="auto">
          <a:xfrm>
            <a:off x="2743200" y="14478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38" name="Text Box 58"/>
          <p:cNvSpPr txBox="1">
            <a:spLocks noChangeArrowheads="1"/>
          </p:cNvSpPr>
          <p:nvPr/>
        </p:nvSpPr>
        <p:spPr bwMode="auto">
          <a:xfrm>
            <a:off x="2743200" y="1066800"/>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a:t>5 mm</a:t>
            </a:r>
          </a:p>
        </p:txBody>
      </p:sp>
    </p:spTree>
    <p:extLst>
      <p:ext uri="{BB962C8B-B14F-4D97-AF65-F5344CB8AC3E}">
        <p14:creationId xmlns:p14="http://schemas.microsoft.com/office/powerpoint/2010/main" val="2374134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lide Number Placeholder 5"/>
          <p:cNvSpPr>
            <a:spLocks noGrp="1"/>
          </p:cNvSpPr>
          <p:nvPr>
            <p:ph type="sldNum" sz="quarter" idx="12"/>
          </p:nvPr>
        </p:nvSpPr>
        <p:spPr/>
        <p:txBody>
          <a:bodyPr/>
          <a:lstStyle/>
          <a:p>
            <a:fld id="{5E7A5DAF-4901-4756-BCDF-6B88908BD645}" type="slidenum">
              <a:rPr lang="en-US" altLang="en-US"/>
              <a:pPr/>
              <a:t>17</a:t>
            </a:fld>
            <a:endParaRPr lang="en-US" altLang="en-US"/>
          </a:p>
        </p:txBody>
      </p:sp>
      <p:sp>
        <p:nvSpPr>
          <p:cNvPr id="47106" name="Rectangle 2"/>
          <p:cNvSpPr>
            <a:spLocks noGrp="1" noChangeArrowheads="1"/>
          </p:cNvSpPr>
          <p:nvPr>
            <p:ph type="title"/>
          </p:nvPr>
        </p:nvSpPr>
        <p:spPr>
          <a:xfrm>
            <a:off x="3872751" y="461681"/>
            <a:ext cx="6096000" cy="762000"/>
          </a:xfrm>
        </p:spPr>
        <p:txBody>
          <a:bodyPr>
            <a:normAutofit/>
          </a:bodyPr>
          <a:lstStyle/>
          <a:p>
            <a:r>
              <a:rPr lang="en-US" altLang="en-US" sz="2800" dirty="0">
                <a:latin typeface="Comic Sans MS" panose="030F0702030302020204" pitchFamily="66" charset="0"/>
              </a:rPr>
              <a:t>NMR Sample Preparation</a:t>
            </a:r>
          </a:p>
        </p:txBody>
      </p:sp>
      <p:sp>
        <p:nvSpPr>
          <p:cNvPr id="47108" name="Text Box 4"/>
          <p:cNvSpPr txBox="1">
            <a:spLocks noChangeArrowheads="1"/>
          </p:cNvSpPr>
          <p:nvPr/>
        </p:nvSpPr>
        <p:spPr bwMode="auto">
          <a:xfrm>
            <a:off x="7315200" y="4648200"/>
            <a:ext cx="1371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a:t>  </a:t>
            </a:r>
          </a:p>
        </p:txBody>
      </p:sp>
      <p:sp>
        <p:nvSpPr>
          <p:cNvPr id="47109" name="Line 5"/>
          <p:cNvSpPr>
            <a:spLocks noChangeShapeType="1"/>
          </p:cNvSpPr>
          <p:nvPr/>
        </p:nvSpPr>
        <p:spPr bwMode="auto">
          <a:xfrm>
            <a:off x="2743200" y="1676400"/>
            <a:ext cx="0"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10" name="Line 6"/>
          <p:cNvSpPr>
            <a:spLocks noChangeShapeType="1"/>
          </p:cNvSpPr>
          <p:nvPr/>
        </p:nvSpPr>
        <p:spPr bwMode="auto">
          <a:xfrm>
            <a:off x="3276600" y="1676400"/>
            <a:ext cx="1588"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11" name="Oval 7"/>
          <p:cNvSpPr>
            <a:spLocks noChangeArrowheads="1"/>
          </p:cNvSpPr>
          <p:nvPr/>
        </p:nvSpPr>
        <p:spPr bwMode="auto">
          <a:xfrm>
            <a:off x="2743200" y="5562600"/>
            <a:ext cx="533400" cy="6096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12" name="Line 8"/>
          <p:cNvSpPr>
            <a:spLocks noChangeShapeType="1"/>
          </p:cNvSpPr>
          <p:nvPr/>
        </p:nvSpPr>
        <p:spPr bwMode="auto">
          <a:xfrm>
            <a:off x="2743200" y="16764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13" name="Rectangle 9"/>
          <p:cNvSpPr>
            <a:spLocks noChangeArrowheads="1"/>
          </p:cNvSpPr>
          <p:nvPr/>
        </p:nvSpPr>
        <p:spPr bwMode="auto">
          <a:xfrm>
            <a:off x="2743200" y="4572000"/>
            <a:ext cx="533400" cy="1295400"/>
          </a:xfrm>
          <a:prstGeom prst="rect">
            <a:avLst/>
          </a:prstGeom>
          <a:solidFill>
            <a:srgbClr val="33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14" name="Line 10"/>
          <p:cNvSpPr>
            <a:spLocks noChangeShapeType="1"/>
          </p:cNvSpPr>
          <p:nvPr/>
        </p:nvSpPr>
        <p:spPr bwMode="auto">
          <a:xfrm>
            <a:off x="4800600" y="1676400"/>
            <a:ext cx="0"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15" name="Line 11"/>
          <p:cNvSpPr>
            <a:spLocks noChangeShapeType="1"/>
          </p:cNvSpPr>
          <p:nvPr/>
        </p:nvSpPr>
        <p:spPr bwMode="auto">
          <a:xfrm>
            <a:off x="5334000" y="1676400"/>
            <a:ext cx="1588"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16" name="Oval 12"/>
          <p:cNvSpPr>
            <a:spLocks noChangeArrowheads="1"/>
          </p:cNvSpPr>
          <p:nvPr/>
        </p:nvSpPr>
        <p:spPr bwMode="auto">
          <a:xfrm>
            <a:off x="4800600" y="5562600"/>
            <a:ext cx="533400" cy="6096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17" name="Line 13"/>
          <p:cNvSpPr>
            <a:spLocks noChangeShapeType="1"/>
          </p:cNvSpPr>
          <p:nvPr/>
        </p:nvSpPr>
        <p:spPr bwMode="auto">
          <a:xfrm>
            <a:off x="4800600" y="16764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18" name="Rectangle 14"/>
          <p:cNvSpPr>
            <a:spLocks noChangeArrowheads="1"/>
          </p:cNvSpPr>
          <p:nvPr/>
        </p:nvSpPr>
        <p:spPr bwMode="auto">
          <a:xfrm>
            <a:off x="4800600" y="4572000"/>
            <a:ext cx="533400" cy="1295400"/>
          </a:xfrm>
          <a:prstGeom prst="rect">
            <a:avLst/>
          </a:prstGeom>
          <a:solidFill>
            <a:srgbClr val="33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19" name="Line 15"/>
          <p:cNvSpPr>
            <a:spLocks noChangeShapeType="1"/>
          </p:cNvSpPr>
          <p:nvPr/>
        </p:nvSpPr>
        <p:spPr bwMode="auto">
          <a:xfrm>
            <a:off x="5791200" y="1676400"/>
            <a:ext cx="0"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20" name="Line 16"/>
          <p:cNvSpPr>
            <a:spLocks noChangeShapeType="1"/>
          </p:cNvSpPr>
          <p:nvPr/>
        </p:nvSpPr>
        <p:spPr bwMode="auto">
          <a:xfrm>
            <a:off x="6324600" y="1676400"/>
            <a:ext cx="0"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21" name="Oval 17"/>
          <p:cNvSpPr>
            <a:spLocks noChangeArrowheads="1"/>
          </p:cNvSpPr>
          <p:nvPr/>
        </p:nvSpPr>
        <p:spPr bwMode="auto">
          <a:xfrm>
            <a:off x="5791200" y="5562600"/>
            <a:ext cx="533400" cy="6096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22" name="Line 18"/>
          <p:cNvSpPr>
            <a:spLocks noChangeShapeType="1"/>
          </p:cNvSpPr>
          <p:nvPr/>
        </p:nvSpPr>
        <p:spPr bwMode="auto">
          <a:xfrm>
            <a:off x="5791200" y="16764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23" name="Rectangle 19"/>
          <p:cNvSpPr>
            <a:spLocks noChangeArrowheads="1"/>
          </p:cNvSpPr>
          <p:nvPr/>
        </p:nvSpPr>
        <p:spPr bwMode="auto">
          <a:xfrm>
            <a:off x="5791200" y="4572000"/>
            <a:ext cx="533400" cy="1295400"/>
          </a:xfrm>
          <a:prstGeom prst="rect">
            <a:avLst/>
          </a:prstGeom>
          <a:solidFill>
            <a:srgbClr val="33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24" name="Line 20"/>
          <p:cNvSpPr>
            <a:spLocks noChangeShapeType="1"/>
          </p:cNvSpPr>
          <p:nvPr/>
        </p:nvSpPr>
        <p:spPr bwMode="auto">
          <a:xfrm>
            <a:off x="6781800" y="1676400"/>
            <a:ext cx="0" cy="3810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25" name="Line 21"/>
          <p:cNvSpPr>
            <a:spLocks noChangeShapeType="1"/>
          </p:cNvSpPr>
          <p:nvPr/>
        </p:nvSpPr>
        <p:spPr bwMode="auto">
          <a:xfrm>
            <a:off x="7315200" y="1676400"/>
            <a:ext cx="0" cy="3810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26" name="Oval 22"/>
          <p:cNvSpPr>
            <a:spLocks noChangeArrowheads="1"/>
          </p:cNvSpPr>
          <p:nvPr/>
        </p:nvSpPr>
        <p:spPr bwMode="auto">
          <a:xfrm>
            <a:off x="6781800" y="5562600"/>
            <a:ext cx="533400" cy="6096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27" name="Line 23"/>
          <p:cNvSpPr>
            <a:spLocks noChangeShapeType="1"/>
          </p:cNvSpPr>
          <p:nvPr/>
        </p:nvSpPr>
        <p:spPr bwMode="auto">
          <a:xfrm>
            <a:off x="6781800" y="16764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28" name="Rectangle 24"/>
          <p:cNvSpPr>
            <a:spLocks noChangeArrowheads="1"/>
          </p:cNvSpPr>
          <p:nvPr/>
        </p:nvSpPr>
        <p:spPr bwMode="auto">
          <a:xfrm>
            <a:off x="6781800" y="5486400"/>
            <a:ext cx="533400" cy="381000"/>
          </a:xfrm>
          <a:prstGeom prst="rect">
            <a:avLst/>
          </a:prstGeom>
          <a:solidFill>
            <a:srgbClr val="33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29" name="Line 25"/>
          <p:cNvSpPr>
            <a:spLocks noChangeShapeType="1"/>
          </p:cNvSpPr>
          <p:nvPr/>
        </p:nvSpPr>
        <p:spPr bwMode="auto">
          <a:xfrm>
            <a:off x="7772400" y="1676400"/>
            <a:ext cx="0"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30" name="Line 26"/>
          <p:cNvSpPr>
            <a:spLocks noChangeShapeType="1"/>
          </p:cNvSpPr>
          <p:nvPr/>
        </p:nvSpPr>
        <p:spPr bwMode="auto">
          <a:xfrm>
            <a:off x="8305800" y="1676400"/>
            <a:ext cx="1588"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31" name="Oval 27"/>
          <p:cNvSpPr>
            <a:spLocks noChangeArrowheads="1"/>
          </p:cNvSpPr>
          <p:nvPr/>
        </p:nvSpPr>
        <p:spPr bwMode="auto">
          <a:xfrm>
            <a:off x="7772400" y="5562600"/>
            <a:ext cx="533400" cy="609600"/>
          </a:xfrm>
          <a:prstGeom prst="ellipse">
            <a:avLst/>
          </a:prstGeom>
          <a:solidFill>
            <a:srgbClr val="33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32" name="Line 28"/>
          <p:cNvSpPr>
            <a:spLocks noChangeShapeType="1"/>
          </p:cNvSpPr>
          <p:nvPr/>
        </p:nvSpPr>
        <p:spPr bwMode="auto">
          <a:xfrm>
            <a:off x="7772400" y="16764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33" name="Rectangle 29"/>
          <p:cNvSpPr>
            <a:spLocks noChangeArrowheads="1"/>
          </p:cNvSpPr>
          <p:nvPr/>
        </p:nvSpPr>
        <p:spPr bwMode="auto">
          <a:xfrm>
            <a:off x="7772400" y="4572000"/>
            <a:ext cx="533400" cy="1295400"/>
          </a:xfrm>
          <a:prstGeom prst="rect">
            <a:avLst/>
          </a:prstGeom>
          <a:solidFill>
            <a:srgbClr val="33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34" name="Line 30"/>
          <p:cNvSpPr>
            <a:spLocks noChangeShapeType="1"/>
          </p:cNvSpPr>
          <p:nvPr/>
        </p:nvSpPr>
        <p:spPr bwMode="auto">
          <a:xfrm>
            <a:off x="8763000" y="1676400"/>
            <a:ext cx="0"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35" name="Line 31"/>
          <p:cNvSpPr>
            <a:spLocks noChangeShapeType="1"/>
          </p:cNvSpPr>
          <p:nvPr/>
        </p:nvSpPr>
        <p:spPr bwMode="auto">
          <a:xfrm>
            <a:off x="9296400" y="1676400"/>
            <a:ext cx="0"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36" name="Oval 32"/>
          <p:cNvSpPr>
            <a:spLocks noChangeArrowheads="1"/>
          </p:cNvSpPr>
          <p:nvPr/>
        </p:nvSpPr>
        <p:spPr bwMode="auto">
          <a:xfrm>
            <a:off x="8763000" y="5562600"/>
            <a:ext cx="533400" cy="609600"/>
          </a:xfrm>
          <a:prstGeom prst="ellipse">
            <a:avLst/>
          </a:prstGeom>
          <a:gradFill rotWithShape="0">
            <a:gsLst>
              <a:gs pos="0">
                <a:srgbClr val="3399FF"/>
              </a:gs>
              <a:gs pos="100000">
                <a:srgbClr val="3399FF">
                  <a:gamma/>
                  <a:shade val="46275"/>
                  <a:invGamma/>
                </a:srgbClr>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37" name="Line 33"/>
          <p:cNvSpPr>
            <a:spLocks noChangeShapeType="1"/>
          </p:cNvSpPr>
          <p:nvPr/>
        </p:nvSpPr>
        <p:spPr bwMode="auto">
          <a:xfrm>
            <a:off x="8763000" y="16764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7138" name="Rectangle 34"/>
          <p:cNvSpPr>
            <a:spLocks noChangeArrowheads="1"/>
          </p:cNvSpPr>
          <p:nvPr/>
        </p:nvSpPr>
        <p:spPr bwMode="auto">
          <a:xfrm>
            <a:off x="8763000" y="4572000"/>
            <a:ext cx="533400" cy="1295400"/>
          </a:xfrm>
          <a:prstGeom prst="rect">
            <a:avLst/>
          </a:prstGeom>
          <a:gradFill rotWithShape="0">
            <a:gsLst>
              <a:gs pos="0">
                <a:srgbClr val="3399FF"/>
              </a:gs>
              <a:gs pos="100000">
                <a:srgbClr val="3399FF">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47139" name="Picture 35" descr="C:\Program Files\Common Files\Microsoft Shared\Clipart\cagcat50\SO01871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4572000"/>
            <a:ext cx="5334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47140" name="Picture 36" descr="C:\Program Files\Common Files\Microsoft Shared\Clipart\cagcat50\SO01871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4953000"/>
            <a:ext cx="5334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47141" name="Picture 37" descr="C:\Program Files\Common Files\Microsoft Shared\Clipart\cagcat50\SO01871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5334000"/>
            <a:ext cx="5334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47142" name="Picture 38" descr="C:\Program Files\Common Files\Microsoft Shared\Clipart\cagcat50\SO01871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5562600"/>
            <a:ext cx="5334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47143" name="Picture 39" descr="C:\Program Files\Common Files\Microsoft Shared\Clipart\cagcat50\SO01871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5791200"/>
            <a:ext cx="304800" cy="381000"/>
          </a:xfrm>
          <a:prstGeom prst="rect">
            <a:avLst/>
          </a:prstGeom>
          <a:noFill/>
          <a:extLst>
            <a:ext uri="{909E8E84-426E-40DD-AFC4-6F175D3DCCD1}">
              <a14:hiddenFill xmlns:a14="http://schemas.microsoft.com/office/drawing/2010/main">
                <a:solidFill>
                  <a:srgbClr val="FFFFFF"/>
                </a:solidFill>
              </a14:hiddenFill>
            </a:ext>
          </a:extLst>
        </p:spPr>
      </p:pic>
      <p:sp>
        <p:nvSpPr>
          <p:cNvPr id="47144" name="Oval 40"/>
          <p:cNvSpPr>
            <a:spLocks noChangeArrowheads="1"/>
          </p:cNvSpPr>
          <p:nvPr/>
        </p:nvSpPr>
        <p:spPr bwMode="auto">
          <a:xfrm>
            <a:off x="5867400" y="5943600"/>
            <a:ext cx="381000" cy="2286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45" name="Rectangle 41"/>
          <p:cNvSpPr>
            <a:spLocks noChangeArrowheads="1"/>
          </p:cNvSpPr>
          <p:nvPr/>
        </p:nvSpPr>
        <p:spPr bwMode="auto">
          <a:xfrm>
            <a:off x="7772400" y="4572000"/>
            <a:ext cx="533400" cy="228600"/>
          </a:xfrm>
          <a:prstGeom prst="rect">
            <a:avLst/>
          </a:prstGeom>
          <a:solidFill>
            <a:srgbClr val="0033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7146" name="Text Box 42"/>
          <p:cNvSpPr txBox="1">
            <a:spLocks noChangeArrowheads="1"/>
          </p:cNvSpPr>
          <p:nvPr/>
        </p:nvSpPr>
        <p:spPr bwMode="auto">
          <a:xfrm rot="16200000">
            <a:off x="1851327" y="2855738"/>
            <a:ext cx="235749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1600" b="1" dirty="0">
                <a:latin typeface="Comic Sans MS" panose="030F0702030302020204" pitchFamily="66" charset="0"/>
              </a:rPr>
              <a:t>Clean clear solution</a:t>
            </a:r>
          </a:p>
        </p:txBody>
      </p:sp>
      <p:sp>
        <p:nvSpPr>
          <p:cNvPr id="47147" name="Text Box 43"/>
          <p:cNvSpPr txBox="1">
            <a:spLocks noChangeArrowheads="1"/>
          </p:cNvSpPr>
          <p:nvPr/>
        </p:nvSpPr>
        <p:spPr bwMode="auto">
          <a:xfrm rot="16200000">
            <a:off x="3386643" y="2957162"/>
            <a:ext cx="332142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1600" b="1" dirty="0" smtClean="0">
                <a:latin typeface="Comic Sans MS" panose="030F0702030302020204" pitchFamily="66" charset="0"/>
              </a:rPr>
              <a:t>Suspension or opaque </a:t>
            </a:r>
            <a:r>
              <a:rPr lang="en-US" altLang="en-US" sz="1600" b="1" dirty="0">
                <a:latin typeface="Comic Sans MS" panose="030F0702030302020204" pitchFamily="66" charset="0"/>
              </a:rPr>
              <a:t>solution</a:t>
            </a:r>
          </a:p>
        </p:txBody>
      </p:sp>
      <p:sp>
        <p:nvSpPr>
          <p:cNvPr id="47148" name="Text Box 44"/>
          <p:cNvSpPr txBox="1">
            <a:spLocks noChangeArrowheads="1"/>
          </p:cNvSpPr>
          <p:nvPr/>
        </p:nvSpPr>
        <p:spPr bwMode="auto">
          <a:xfrm rot="16200000">
            <a:off x="5320855" y="2522676"/>
            <a:ext cx="147409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1600" b="1" dirty="0">
                <a:latin typeface="Comic Sans MS" panose="030F0702030302020204" pitchFamily="66" charset="0"/>
              </a:rPr>
              <a:t>Precipitate</a:t>
            </a:r>
          </a:p>
        </p:txBody>
      </p:sp>
      <p:sp>
        <p:nvSpPr>
          <p:cNvPr id="47149" name="Text Box 45"/>
          <p:cNvSpPr txBox="1">
            <a:spLocks noChangeArrowheads="1"/>
          </p:cNvSpPr>
          <p:nvPr/>
        </p:nvSpPr>
        <p:spPr bwMode="auto">
          <a:xfrm rot="16200000">
            <a:off x="5828098" y="2799271"/>
            <a:ext cx="24704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1600" b="1" dirty="0">
                <a:latin typeface="Comic Sans MS" panose="030F0702030302020204" pitchFamily="66" charset="0"/>
              </a:rPr>
              <a:t>Not enough solvent</a:t>
            </a:r>
          </a:p>
        </p:txBody>
      </p:sp>
      <p:sp>
        <p:nvSpPr>
          <p:cNvPr id="47150" name="Text Box 46"/>
          <p:cNvSpPr txBox="1">
            <a:spLocks noChangeArrowheads="1"/>
          </p:cNvSpPr>
          <p:nvPr/>
        </p:nvSpPr>
        <p:spPr bwMode="auto">
          <a:xfrm rot="16200000">
            <a:off x="7108905" y="2670850"/>
            <a:ext cx="18232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1600" b="1" dirty="0">
                <a:latin typeface="Comic Sans MS" panose="030F0702030302020204" pitchFamily="66" charset="0"/>
              </a:rPr>
              <a:t>Two phases</a:t>
            </a:r>
          </a:p>
        </p:txBody>
      </p:sp>
      <p:sp>
        <p:nvSpPr>
          <p:cNvPr id="47151" name="Text Box 47"/>
          <p:cNvSpPr txBox="1">
            <a:spLocks noChangeArrowheads="1"/>
          </p:cNvSpPr>
          <p:nvPr/>
        </p:nvSpPr>
        <p:spPr bwMode="auto">
          <a:xfrm rot="16200000">
            <a:off x="7616413" y="2984949"/>
            <a:ext cx="283554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1600" b="1" dirty="0">
                <a:latin typeface="Comic Sans MS" panose="030F0702030302020204" pitchFamily="66" charset="0"/>
              </a:rPr>
              <a:t>Concentration gradient</a:t>
            </a:r>
          </a:p>
        </p:txBody>
      </p:sp>
      <p:sp>
        <p:nvSpPr>
          <p:cNvPr id="47152" name="Text Box 48"/>
          <p:cNvSpPr txBox="1">
            <a:spLocks noChangeArrowheads="1"/>
          </p:cNvSpPr>
          <p:nvPr/>
        </p:nvSpPr>
        <p:spPr bwMode="auto">
          <a:xfrm>
            <a:off x="2438400" y="6172200"/>
            <a:ext cx="1371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latin typeface="Comic Sans MS" panose="030F0702030302020204" pitchFamily="66" charset="0"/>
              </a:rPr>
              <a:t>GOOD</a:t>
            </a:r>
            <a:r>
              <a:rPr lang="en-US" altLang="en-US" b="1" dirty="0" smtClean="0">
                <a:latin typeface="Comic Sans MS" panose="030F0702030302020204" pitchFamily="66" charset="0"/>
              </a:rPr>
              <a:t>! </a:t>
            </a:r>
            <a:endParaRPr lang="en-US" altLang="en-US" b="1" dirty="0">
              <a:latin typeface="Comic Sans MS" panose="030F0702030302020204" pitchFamily="66" charset="0"/>
            </a:endParaRPr>
          </a:p>
        </p:txBody>
      </p:sp>
      <p:sp>
        <p:nvSpPr>
          <p:cNvPr id="47153" name="Text Box 49"/>
          <p:cNvSpPr txBox="1">
            <a:spLocks noChangeArrowheads="1"/>
          </p:cNvSpPr>
          <p:nvPr/>
        </p:nvSpPr>
        <p:spPr bwMode="auto">
          <a:xfrm>
            <a:off x="5405719" y="6172200"/>
            <a:ext cx="3352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latin typeface="Comic Sans MS" panose="030F0702030302020204" pitchFamily="66" charset="0"/>
              </a:rPr>
              <a:t>B a d  S a m p l e s !</a:t>
            </a:r>
          </a:p>
        </p:txBody>
      </p:sp>
    </p:spTree>
    <p:extLst>
      <p:ext uri="{BB962C8B-B14F-4D97-AF65-F5344CB8AC3E}">
        <p14:creationId xmlns:p14="http://schemas.microsoft.com/office/powerpoint/2010/main" val="3362025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lide Number Placeholder 5"/>
          <p:cNvSpPr>
            <a:spLocks noGrp="1"/>
          </p:cNvSpPr>
          <p:nvPr>
            <p:ph type="sldNum" sz="quarter" idx="12"/>
          </p:nvPr>
        </p:nvSpPr>
        <p:spPr/>
        <p:txBody>
          <a:bodyPr/>
          <a:lstStyle/>
          <a:p>
            <a:fld id="{5E7A5DAF-4901-4756-BCDF-6B88908BD645}" type="slidenum">
              <a:rPr lang="en-US" altLang="en-US"/>
              <a:pPr/>
              <a:t>18</a:t>
            </a:fld>
            <a:endParaRPr lang="en-US" altLang="en-US"/>
          </a:p>
        </p:txBody>
      </p:sp>
      <p:sp>
        <p:nvSpPr>
          <p:cNvPr id="47106" name="Rectangle 2"/>
          <p:cNvSpPr>
            <a:spLocks noGrp="1" noChangeArrowheads="1"/>
          </p:cNvSpPr>
          <p:nvPr>
            <p:ph type="title"/>
          </p:nvPr>
        </p:nvSpPr>
        <p:spPr>
          <a:xfrm>
            <a:off x="3872751" y="461681"/>
            <a:ext cx="6096000" cy="762000"/>
          </a:xfrm>
        </p:spPr>
        <p:txBody>
          <a:bodyPr>
            <a:normAutofit/>
          </a:bodyPr>
          <a:lstStyle/>
          <a:p>
            <a:r>
              <a:rPr lang="en-US" altLang="en-US" sz="2800" dirty="0" smtClean="0">
                <a:latin typeface="Comic Sans MS" panose="030F0702030302020204" pitchFamily="66" charset="0"/>
              </a:rPr>
              <a:t>Interpretation of NMR spectra</a:t>
            </a:r>
            <a:endParaRPr lang="en-US" altLang="en-US" sz="2800" dirty="0">
              <a:latin typeface="Comic Sans MS" panose="030F0702030302020204" pitchFamily="66" charset="0"/>
            </a:endParaRPr>
          </a:p>
        </p:txBody>
      </p:sp>
      <p:sp>
        <p:nvSpPr>
          <p:cNvPr id="51" name="Text Box 2"/>
          <p:cNvSpPr txBox="1">
            <a:spLocks noChangeArrowheads="1"/>
          </p:cNvSpPr>
          <p:nvPr/>
        </p:nvSpPr>
        <p:spPr bwMode="auto">
          <a:xfrm>
            <a:off x="1797049" y="825501"/>
            <a:ext cx="9619503" cy="5775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Aft>
                <a:spcPts val="200"/>
              </a:spcAft>
            </a:pPr>
            <a:endParaRPr lang="en-GB" altLang="en-US" sz="1600" dirty="0">
              <a:latin typeface="Comic Sans MS" panose="030F0702030302020204" pitchFamily="66" charset="0"/>
            </a:endParaRPr>
          </a:p>
          <a:p>
            <a:pPr algn="l">
              <a:spcAft>
                <a:spcPts val="200"/>
              </a:spcAft>
            </a:pPr>
            <a:r>
              <a:rPr lang="en-GB" altLang="en-US" sz="1800" b="1" dirty="0" smtClean="0">
                <a:latin typeface="Comic Sans MS" panose="030F0702030302020204" pitchFamily="66" charset="0"/>
              </a:rPr>
              <a:t>  </a:t>
            </a:r>
            <a:r>
              <a:rPr lang="en-GB" altLang="en-US" sz="2000" b="1" dirty="0">
                <a:latin typeface="Comic Sans MS" panose="030F0702030302020204" pitchFamily="66" charset="0"/>
              </a:rPr>
              <a:t>The spectrum produced by 1H NMR spectroscopy is generally rich with information that can be </a:t>
            </a:r>
            <a:r>
              <a:rPr lang="en-GB" altLang="en-US" sz="2000" b="1" dirty="0" smtClean="0">
                <a:latin typeface="Comic Sans MS" panose="030F0702030302020204" pitchFamily="66" charset="0"/>
              </a:rPr>
              <a:t>interpreted </a:t>
            </a:r>
            <a:r>
              <a:rPr lang="en-GB" altLang="en-US" sz="2000" b="1" dirty="0">
                <a:latin typeface="Comic Sans MS" panose="030F0702030302020204" pitchFamily="66" charset="0"/>
              </a:rPr>
              <a:t>to determine a molecular </a:t>
            </a:r>
            <a:r>
              <a:rPr lang="en-GB" altLang="en-US" sz="2000" b="1" dirty="0" smtClean="0">
                <a:latin typeface="Comic Sans MS" panose="030F0702030302020204" pitchFamily="66" charset="0"/>
              </a:rPr>
              <a:t>structure:</a:t>
            </a:r>
            <a:endParaRPr lang="en-GB" altLang="en-US" sz="2000" b="1" dirty="0">
              <a:latin typeface="Comic Sans MS" panose="030F0702030302020204" pitchFamily="66" charset="0"/>
            </a:endParaRPr>
          </a:p>
          <a:p>
            <a:pPr algn="l">
              <a:spcAft>
                <a:spcPts val="200"/>
              </a:spcAft>
            </a:pPr>
            <a:endParaRPr lang="en-GB" altLang="en-US" sz="1800" dirty="0">
              <a:latin typeface="Comic Sans MS" panose="030F0702030302020204" pitchFamily="66" charset="0"/>
            </a:endParaRPr>
          </a:p>
          <a:p>
            <a:pPr algn="l">
              <a:spcAft>
                <a:spcPts val="200"/>
              </a:spcAft>
              <a:buFontTx/>
              <a:buChar char="•"/>
            </a:pPr>
            <a:r>
              <a:rPr lang="en-GB" altLang="en-US" sz="2000" dirty="0">
                <a:latin typeface="Comic Sans MS" panose="030F0702030302020204" pitchFamily="66" charset="0"/>
              </a:rPr>
              <a:t>  number of different signals in the spectrum</a:t>
            </a:r>
          </a:p>
          <a:p>
            <a:pPr algn="l">
              <a:spcAft>
                <a:spcPts val="200"/>
              </a:spcAft>
              <a:buFontTx/>
              <a:buChar char="•"/>
            </a:pPr>
            <a:r>
              <a:rPr lang="en-GB" altLang="en-US" sz="2000" dirty="0">
                <a:latin typeface="Comic Sans MS" panose="030F0702030302020204" pitchFamily="66" charset="0"/>
              </a:rPr>
              <a:t>  position of the signals (chemical shift)</a:t>
            </a:r>
          </a:p>
          <a:p>
            <a:pPr algn="l">
              <a:spcAft>
                <a:spcPts val="200"/>
              </a:spcAft>
              <a:buFontTx/>
              <a:buChar char="•"/>
            </a:pPr>
            <a:r>
              <a:rPr lang="en-GB" altLang="en-US" sz="2000" dirty="0">
                <a:latin typeface="Comic Sans MS" panose="030F0702030302020204" pitchFamily="66" charset="0"/>
              </a:rPr>
              <a:t>  intensity of the signals	</a:t>
            </a:r>
          </a:p>
          <a:p>
            <a:pPr algn="l">
              <a:spcAft>
                <a:spcPts val="200"/>
              </a:spcAft>
              <a:buFontTx/>
              <a:buChar char="•"/>
            </a:pPr>
            <a:r>
              <a:rPr lang="en-GB" altLang="en-US" sz="2000" dirty="0">
                <a:latin typeface="Comic Sans MS" panose="030F0702030302020204" pitchFamily="66" charset="0"/>
              </a:rPr>
              <a:t>  splitting pattern of the signals</a:t>
            </a:r>
          </a:p>
          <a:p>
            <a:pPr algn="l">
              <a:spcAft>
                <a:spcPts val="200"/>
              </a:spcAft>
            </a:pPr>
            <a:endParaRPr lang="en-GB" altLang="en-US" sz="1600" b="1" dirty="0">
              <a:solidFill>
                <a:srgbClr val="CC3300"/>
              </a:solidFill>
              <a:latin typeface="Comic Sans MS" panose="030F0702030302020204" pitchFamily="66" charset="0"/>
            </a:endParaRPr>
          </a:p>
          <a:p>
            <a:pPr>
              <a:spcAft>
                <a:spcPts val="200"/>
              </a:spcAft>
            </a:pPr>
            <a:r>
              <a:rPr lang="en-GB" altLang="en-US" sz="2000" b="1" dirty="0" smtClean="0">
                <a:solidFill>
                  <a:srgbClr val="CC3300"/>
                </a:solidFill>
                <a:latin typeface="Comic Sans MS" panose="030F0702030302020204" pitchFamily="66" charset="0"/>
              </a:rPr>
              <a:t>Obtaining spectra</a:t>
            </a:r>
            <a:endParaRPr lang="en-GB" altLang="en-US" sz="2000" b="1" dirty="0">
              <a:solidFill>
                <a:srgbClr val="CC3300"/>
              </a:solidFill>
              <a:latin typeface="Comic Sans MS" panose="030F0702030302020204" pitchFamily="66" charset="0"/>
            </a:endParaRPr>
          </a:p>
          <a:p>
            <a:pPr algn="l">
              <a:spcAft>
                <a:spcPts val="200"/>
              </a:spcAft>
            </a:pPr>
            <a:endParaRPr lang="en-GB" altLang="en-US" sz="1600" dirty="0">
              <a:latin typeface="Comic Sans MS" panose="030F0702030302020204" pitchFamily="66" charset="0"/>
            </a:endParaRPr>
          </a:p>
          <a:p>
            <a:pPr algn="l">
              <a:spcAft>
                <a:spcPts val="200"/>
              </a:spcAft>
              <a:buFontTx/>
              <a:buChar char="•"/>
            </a:pPr>
            <a:r>
              <a:rPr lang="en-GB" altLang="en-US" sz="2000" dirty="0">
                <a:latin typeface="Comic Sans MS" panose="030F0702030302020204" pitchFamily="66" charset="0"/>
              </a:rPr>
              <a:t>  a liquid sample is placed in a tube which spins in a magnetic field</a:t>
            </a:r>
          </a:p>
          <a:p>
            <a:pPr algn="l">
              <a:spcAft>
                <a:spcPts val="200"/>
              </a:spcAft>
              <a:buFontTx/>
              <a:buChar char="•"/>
            </a:pPr>
            <a:r>
              <a:rPr lang="en-GB" altLang="en-US" sz="2000" dirty="0">
                <a:latin typeface="Comic Sans MS" panose="030F0702030302020204" pitchFamily="66" charset="0"/>
              </a:rPr>
              <a:t>  solids are dissolved in solvents which won’t affect the spectrum -  CCl</a:t>
            </a:r>
            <a:r>
              <a:rPr lang="en-GB" altLang="en-US" sz="2000" baseline="-25000" dirty="0">
                <a:latin typeface="Comic Sans MS" panose="030F0702030302020204" pitchFamily="66" charset="0"/>
              </a:rPr>
              <a:t>4</a:t>
            </a:r>
            <a:r>
              <a:rPr lang="en-GB" altLang="en-US" sz="2000" dirty="0">
                <a:latin typeface="Comic Sans MS" panose="030F0702030302020204" pitchFamily="66" charset="0"/>
              </a:rPr>
              <a:t>, CDCl</a:t>
            </a:r>
            <a:r>
              <a:rPr lang="en-GB" altLang="en-US" sz="2000" baseline="-25000" dirty="0">
                <a:latin typeface="Comic Sans MS" panose="030F0702030302020204" pitchFamily="66" charset="0"/>
              </a:rPr>
              <a:t>3</a:t>
            </a:r>
            <a:endParaRPr lang="en-GB" altLang="en-US" sz="2000" dirty="0">
              <a:latin typeface="Comic Sans MS" panose="030F0702030302020204" pitchFamily="66" charset="0"/>
            </a:endParaRPr>
          </a:p>
          <a:p>
            <a:pPr algn="l">
              <a:spcAft>
                <a:spcPts val="200"/>
              </a:spcAft>
              <a:buFontTx/>
              <a:buChar char="•"/>
            </a:pPr>
            <a:r>
              <a:rPr lang="en-GB" altLang="en-US" sz="2000" dirty="0">
                <a:latin typeface="Comic Sans MS" panose="030F0702030302020204" pitchFamily="66" charset="0"/>
              </a:rPr>
              <a:t>  TMS, </a:t>
            </a:r>
            <a:r>
              <a:rPr lang="en-GB" altLang="en-US" sz="2000" dirty="0" err="1">
                <a:latin typeface="Comic Sans MS" panose="030F0702030302020204" pitchFamily="66" charset="0"/>
              </a:rPr>
              <a:t>tetramethylsilane</a:t>
            </a:r>
            <a:r>
              <a:rPr lang="en-GB" altLang="en-US" sz="2000" dirty="0">
                <a:latin typeface="Comic Sans MS" panose="030F0702030302020204" pitchFamily="66" charset="0"/>
              </a:rPr>
              <a:t>, (CH</a:t>
            </a:r>
            <a:r>
              <a:rPr lang="en-GB" altLang="en-US" sz="2000" baseline="-25000" dirty="0">
                <a:latin typeface="Comic Sans MS" panose="030F0702030302020204" pitchFamily="66" charset="0"/>
              </a:rPr>
              <a:t>3</a:t>
            </a:r>
            <a:r>
              <a:rPr lang="en-GB" altLang="en-US" sz="2000" dirty="0">
                <a:latin typeface="Comic Sans MS" panose="030F0702030302020204" pitchFamily="66" charset="0"/>
              </a:rPr>
              <a:t>)</a:t>
            </a:r>
            <a:r>
              <a:rPr lang="en-GB" altLang="en-US" sz="2000" baseline="-25000" dirty="0">
                <a:latin typeface="Comic Sans MS" panose="030F0702030302020204" pitchFamily="66" charset="0"/>
              </a:rPr>
              <a:t>4</a:t>
            </a:r>
            <a:r>
              <a:rPr lang="en-GB" altLang="en-US" sz="2000" dirty="0">
                <a:latin typeface="Comic Sans MS" panose="030F0702030302020204" pitchFamily="66" charset="0"/>
              </a:rPr>
              <a:t>Si, is added to provide a reference signal</a:t>
            </a:r>
          </a:p>
          <a:p>
            <a:pPr algn="l">
              <a:spcAft>
                <a:spcPts val="200"/>
              </a:spcAft>
              <a:buFontTx/>
              <a:buChar char="•"/>
            </a:pPr>
            <a:r>
              <a:rPr lang="en-GB" altLang="en-US" sz="2000" dirty="0">
                <a:latin typeface="Comic Sans MS" panose="030F0702030302020204" pitchFamily="66" charset="0"/>
              </a:rPr>
              <a:t>  when the spectrum has been run, it can be integrated to find the relative peak areas</a:t>
            </a:r>
          </a:p>
          <a:p>
            <a:pPr algn="l">
              <a:spcAft>
                <a:spcPts val="200"/>
              </a:spcAft>
              <a:buFontTx/>
              <a:buChar char="•"/>
            </a:pPr>
            <a:r>
              <a:rPr lang="en-GB" altLang="en-US" sz="2000" dirty="0">
                <a:latin typeface="Comic Sans MS" panose="030F0702030302020204" pitchFamily="66" charset="0"/>
              </a:rPr>
              <a:t>  spectrometers are now linked to computers to analyse data and store information</a:t>
            </a:r>
          </a:p>
        </p:txBody>
      </p:sp>
    </p:spTree>
    <p:extLst>
      <p:ext uri="{BB962C8B-B14F-4D97-AF65-F5344CB8AC3E}">
        <p14:creationId xmlns:p14="http://schemas.microsoft.com/office/powerpoint/2010/main" val="3988677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lide Number Placeholder 5"/>
          <p:cNvSpPr>
            <a:spLocks noGrp="1"/>
          </p:cNvSpPr>
          <p:nvPr>
            <p:ph type="sldNum" sz="quarter" idx="12"/>
          </p:nvPr>
        </p:nvSpPr>
        <p:spPr/>
        <p:txBody>
          <a:bodyPr/>
          <a:lstStyle/>
          <a:p>
            <a:fld id="{5E7A5DAF-4901-4756-BCDF-6B88908BD645}" type="slidenum">
              <a:rPr lang="en-US" altLang="en-US"/>
              <a:pPr/>
              <a:t>19</a:t>
            </a:fld>
            <a:endParaRPr lang="en-US" altLang="en-US"/>
          </a:p>
        </p:txBody>
      </p:sp>
      <p:sp>
        <p:nvSpPr>
          <p:cNvPr id="47106" name="Rectangle 2"/>
          <p:cNvSpPr>
            <a:spLocks noGrp="1" noChangeArrowheads="1"/>
          </p:cNvSpPr>
          <p:nvPr>
            <p:ph type="title"/>
          </p:nvPr>
        </p:nvSpPr>
        <p:spPr>
          <a:xfrm>
            <a:off x="2241921" y="448139"/>
            <a:ext cx="8757771" cy="762000"/>
          </a:xfrm>
        </p:spPr>
        <p:txBody>
          <a:bodyPr>
            <a:normAutofit/>
          </a:bodyPr>
          <a:lstStyle/>
          <a:p>
            <a:r>
              <a:rPr lang="en-US" altLang="en-US" sz="2800" dirty="0" err="1" smtClean="0">
                <a:latin typeface="Comic Sans MS" panose="030F0702030302020204" pitchFamily="66" charset="0"/>
              </a:rPr>
              <a:t>Tetramethylsilane</a:t>
            </a:r>
            <a:r>
              <a:rPr lang="en-US" altLang="en-US" sz="2800" dirty="0" smtClean="0">
                <a:latin typeface="Comic Sans MS" panose="030F0702030302020204" pitchFamily="66" charset="0"/>
              </a:rPr>
              <a:t> TMS (</a:t>
            </a:r>
            <a:r>
              <a:rPr lang="en-US" altLang="en-US" sz="2200" dirty="0" smtClean="0">
                <a:solidFill>
                  <a:srgbClr val="C00000"/>
                </a:solidFill>
                <a:latin typeface="Comic Sans MS" panose="030F0702030302020204" pitchFamily="66" charset="0"/>
              </a:rPr>
              <a:t>provides the reference signal</a:t>
            </a:r>
            <a:r>
              <a:rPr lang="en-US" altLang="en-US" sz="2800" dirty="0" smtClean="0">
                <a:latin typeface="Comic Sans MS" panose="030F0702030302020204" pitchFamily="66" charset="0"/>
              </a:rPr>
              <a:t>)</a:t>
            </a:r>
            <a:endParaRPr lang="en-US" altLang="en-US" sz="2800" dirty="0">
              <a:latin typeface="Comic Sans MS" panose="030F0702030302020204" pitchFamily="66" charset="0"/>
            </a:endParaRPr>
          </a:p>
        </p:txBody>
      </p:sp>
      <p:sp>
        <p:nvSpPr>
          <p:cNvPr id="51" name="Text Box 2"/>
          <p:cNvSpPr txBox="1">
            <a:spLocks noChangeArrowheads="1"/>
          </p:cNvSpPr>
          <p:nvPr/>
        </p:nvSpPr>
        <p:spPr bwMode="auto">
          <a:xfrm>
            <a:off x="1663700" y="3267629"/>
            <a:ext cx="9335992" cy="2929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marL="285750" indent="-285750" algn="l">
              <a:spcBef>
                <a:spcPct val="10000"/>
              </a:spcBef>
              <a:spcAft>
                <a:spcPts val="500"/>
              </a:spcAft>
              <a:buFont typeface="Wingdings" panose="05000000000000000000" pitchFamily="2" charset="2"/>
              <a:buChar char="§"/>
            </a:pPr>
            <a:r>
              <a:rPr lang="en-GB" altLang="en-US" sz="1600" b="1" dirty="0">
                <a:latin typeface="Comic Sans MS" panose="030F0702030302020204" pitchFamily="66" charset="0"/>
              </a:rPr>
              <a:t>  </a:t>
            </a:r>
            <a:r>
              <a:rPr lang="en-GB" altLang="en-US" sz="1600" b="1" dirty="0">
                <a:solidFill>
                  <a:srgbClr val="CC3300"/>
                </a:solidFill>
                <a:latin typeface="Comic Sans MS" panose="030F0702030302020204" pitchFamily="66" charset="0"/>
              </a:rPr>
              <a:t>non-toxic</a:t>
            </a:r>
            <a:r>
              <a:rPr lang="en-GB" altLang="en-US" sz="1600" b="1" dirty="0">
                <a:latin typeface="Comic Sans MS" panose="030F0702030302020204" pitchFamily="66" charset="0"/>
              </a:rPr>
              <a:t> liquid - </a:t>
            </a:r>
            <a:r>
              <a:rPr lang="en-GB" altLang="en-US" sz="1600" b="1" dirty="0">
                <a:solidFill>
                  <a:srgbClr val="000066"/>
                </a:solidFill>
                <a:latin typeface="Comic Sans MS" panose="030F0702030302020204" pitchFamily="66" charset="0"/>
              </a:rPr>
              <a:t>SAFE TO USE</a:t>
            </a:r>
            <a:endParaRPr lang="en-GB" altLang="en-US" sz="1600" b="1" dirty="0">
              <a:latin typeface="Comic Sans MS" panose="030F0702030302020204" pitchFamily="66" charset="0"/>
            </a:endParaRPr>
          </a:p>
          <a:p>
            <a:pPr marL="285750" indent="-285750" algn="l">
              <a:spcBef>
                <a:spcPct val="10000"/>
              </a:spcBef>
              <a:spcAft>
                <a:spcPts val="500"/>
              </a:spcAft>
              <a:buFont typeface="Wingdings" panose="05000000000000000000" pitchFamily="2" charset="2"/>
              <a:buChar char="§"/>
            </a:pPr>
            <a:r>
              <a:rPr lang="en-GB" altLang="en-US" sz="1600" b="1" dirty="0">
                <a:latin typeface="Comic Sans MS" panose="030F0702030302020204" pitchFamily="66" charset="0"/>
              </a:rPr>
              <a:t> </a:t>
            </a:r>
            <a:r>
              <a:rPr lang="en-GB" altLang="en-US" sz="1600" b="1" dirty="0">
                <a:solidFill>
                  <a:srgbClr val="CC3300"/>
                </a:solidFill>
                <a:latin typeface="Comic Sans MS" panose="030F0702030302020204" pitchFamily="66" charset="0"/>
              </a:rPr>
              <a:t> inert </a:t>
            </a:r>
            <a:r>
              <a:rPr lang="en-GB" altLang="en-US" sz="1600" b="1" dirty="0">
                <a:latin typeface="Comic Sans MS" panose="030F0702030302020204" pitchFamily="66" charset="0"/>
              </a:rPr>
              <a:t>- </a:t>
            </a:r>
            <a:r>
              <a:rPr lang="en-GB" altLang="en-US" sz="1600" b="1" dirty="0">
                <a:solidFill>
                  <a:srgbClr val="000066"/>
                </a:solidFill>
                <a:latin typeface="Comic Sans MS" panose="030F0702030302020204" pitchFamily="66" charset="0"/>
              </a:rPr>
              <a:t>DOESN’T REACT WITH COMPOUND BEING ANALYSED</a:t>
            </a:r>
            <a:endParaRPr lang="en-GB" altLang="en-US" sz="1600" b="1" dirty="0">
              <a:latin typeface="Comic Sans MS" panose="030F0702030302020204" pitchFamily="66" charset="0"/>
            </a:endParaRPr>
          </a:p>
          <a:p>
            <a:pPr marL="285750" indent="-285750" algn="l">
              <a:spcBef>
                <a:spcPct val="10000"/>
              </a:spcBef>
              <a:spcAft>
                <a:spcPts val="500"/>
              </a:spcAft>
              <a:buFont typeface="Wingdings" panose="05000000000000000000" pitchFamily="2" charset="2"/>
              <a:buChar char="§"/>
            </a:pPr>
            <a:r>
              <a:rPr lang="en-GB" altLang="en-US" sz="1600" b="1" dirty="0">
                <a:latin typeface="Comic Sans MS" panose="030F0702030302020204" pitchFamily="66" charset="0"/>
              </a:rPr>
              <a:t>  has a </a:t>
            </a:r>
            <a:r>
              <a:rPr lang="en-GB" altLang="en-US" sz="1600" b="1" dirty="0">
                <a:solidFill>
                  <a:srgbClr val="CC3300"/>
                </a:solidFill>
                <a:latin typeface="Comic Sans MS" panose="030F0702030302020204" pitchFamily="66" charset="0"/>
              </a:rPr>
              <a:t>low boiling point</a:t>
            </a:r>
            <a:r>
              <a:rPr lang="en-GB" altLang="en-US" sz="1600" b="1" dirty="0">
                <a:latin typeface="Comic Sans MS" panose="030F0702030302020204" pitchFamily="66" charset="0"/>
              </a:rPr>
              <a:t> - </a:t>
            </a:r>
            <a:r>
              <a:rPr lang="en-GB" altLang="en-US" sz="1600" b="1" dirty="0">
                <a:solidFill>
                  <a:srgbClr val="000066"/>
                </a:solidFill>
                <a:latin typeface="Comic Sans MS" panose="030F0702030302020204" pitchFamily="66" charset="0"/>
              </a:rPr>
              <a:t>CAN BE DISTILLED OFF AND USED AGAIN</a:t>
            </a:r>
            <a:endParaRPr lang="en-GB" altLang="en-US" sz="1600" b="1" dirty="0">
              <a:latin typeface="Comic Sans MS" panose="030F0702030302020204" pitchFamily="66" charset="0"/>
            </a:endParaRPr>
          </a:p>
          <a:p>
            <a:pPr marL="285750" indent="-285750" algn="l">
              <a:spcBef>
                <a:spcPct val="10000"/>
              </a:spcBef>
              <a:spcAft>
                <a:spcPts val="500"/>
              </a:spcAft>
              <a:buFont typeface="Wingdings" panose="05000000000000000000" pitchFamily="2" charset="2"/>
              <a:buChar char="§"/>
            </a:pPr>
            <a:r>
              <a:rPr lang="en-GB" altLang="en-US" sz="1600" b="1" dirty="0">
                <a:latin typeface="Comic Sans MS" panose="030F0702030302020204" pitchFamily="66" charset="0"/>
              </a:rPr>
              <a:t>  all the </a:t>
            </a:r>
            <a:r>
              <a:rPr lang="en-GB" altLang="en-US" sz="1600" b="1" dirty="0">
                <a:solidFill>
                  <a:srgbClr val="CC3300"/>
                </a:solidFill>
                <a:latin typeface="Comic Sans MS" panose="030F0702030302020204" pitchFamily="66" charset="0"/>
              </a:rPr>
              <a:t>hydrogen atoms are chemically equivalent</a:t>
            </a:r>
            <a:r>
              <a:rPr lang="en-GB" altLang="en-US" sz="1600" b="1" dirty="0">
                <a:latin typeface="Comic Sans MS" panose="030F0702030302020204" pitchFamily="66" charset="0"/>
              </a:rPr>
              <a:t> - </a:t>
            </a:r>
            <a:r>
              <a:rPr lang="en-GB" altLang="en-US" sz="1600" b="1" dirty="0">
                <a:solidFill>
                  <a:srgbClr val="000066"/>
                </a:solidFill>
                <a:latin typeface="Comic Sans MS" panose="030F0702030302020204" pitchFamily="66" charset="0"/>
              </a:rPr>
              <a:t>PRODUCES A SINGLE PEAK</a:t>
            </a:r>
            <a:endParaRPr lang="en-GB" altLang="en-US" sz="1600" b="1" dirty="0">
              <a:latin typeface="Comic Sans MS" panose="030F0702030302020204" pitchFamily="66" charset="0"/>
            </a:endParaRPr>
          </a:p>
          <a:p>
            <a:pPr marL="285750" indent="-285750" algn="l">
              <a:spcBef>
                <a:spcPct val="10000"/>
              </a:spcBef>
              <a:spcAft>
                <a:spcPts val="500"/>
              </a:spcAft>
              <a:buFont typeface="Wingdings" panose="05000000000000000000" pitchFamily="2" charset="2"/>
              <a:buChar char="§"/>
            </a:pPr>
            <a:r>
              <a:rPr lang="en-GB" altLang="en-US" sz="1600" b="1" dirty="0">
                <a:latin typeface="Comic Sans MS" panose="030F0702030302020204" pitchFamily="66" charset="0"/>
              </a:rPr>
              <a:t>  twelve hydrogens so it produces an </a:t>
            </a:r>
            <a:r>
              <a:rPr lang="en-GB" altLang="en-US" sz="1600" b="1" dirty="0">
                <a:solidFill>
                  <a:srgbClr val="CC3300"/>
                </a:solidFill>
                <a:latin typeface="Comic Sans MS" panose="030F0702030302020204" pitchFamily="66" charset="0"/>
              </a:rPr>
              <a:t>intense peak</a:t>
            </a:r>
            <a:r>
              <a:rPr lang="en-GB" altLang="en-US" sz="1600" b="1" dirty="0">
                <a:latin typeface="Comic Sans MS" panose="030F0702030302020204" pitchFamily="66" charset="0"/>
              </a:rPr>
              <a:t> - </a:t>
            </a:r>
            <a:r>
              <a:rPr lang="en-GB" altLang="en-US" sz="1600" b="1" dirty="0">
                <a:solidFill>
                  <a:srgbClr val="000066"/>
                </a:solidFill>
                <a:latin typeface="Comic Sans MS" panose="030F0702030302020204" pitchFamily="66" charset="0"/>
              </a:rPr>
              <a:t>DON’T NEED TO USE MUCH</a:t>
            </a:r>
            <a:endParaRPr lang="en-GB" altLang="en-US" sz="1600" b="1" dirty="0">
              <a:latin typeface="Comic Sans MS" panose="030F0702030302020204" pitchFamily="66" charset="0"/>
            </a:endParaRPr>
          </a:p>
          <a:p>
            <a:pPr marL="285750" indent="-285750" algn="l">
              <a:spcBef>
                <a:spcPct val="10000"/>
              </a:spcBef>
              <a:spcAft>
                <a:spcPts val="500"/>
              </a:spcAft>
              <a:buFont typeface="Wingdings" panose="05000000000000000000" pitchFamily="2" charset="2"/>
              <a:buChar char="§"/>
            </a:pPr>
            <a:r>
              <a:rPr lang="en-GB" altLang="en-US" sz="1600" b="1" dirty="0">
                <a:latin typeface="Comic Sans MS" panose="030F0702030302020204" pitchFamily="66" charset="0"/>
              </a:rPr>
              <a:t>  </a:t>
            </a:r>
            <a:r>
              <a:rPr lang="en-GB" altLang="en-US" sz="1600" b="1" dirty="0">
                <a:solidFill>
                  <a:srgbClr val="CC3300"/>
                </a:solidFill>
                <a:latin typeface="Comic Sans MS" panose="030F0702030302020204" pitchFamily="66" charset="0"/>
              </a:rPr>
              <a:t>signal is outside the range</a:t>
            </a:r>
            <a:r>
              <a:rPr lang="en-GB" altLang="en-US" sz="1600" b="1" dirty="0">
                <a:latin typeface="Comic Sans MS" panose="030F0702030302020204" pitchFamily="66" charset="0"/>
              </a:rPr>
              <a:t> shown by most protons - </a:t>
            </a:r>
            <a:r>
              <a:rPr lang="en-GB" altLang="en-US" sz="1600" b="1" dirty="0">
                <a:solidFill>
                  <a:srgbClr val="000066"/>
                </a:solidFill>
                <a:latin typeface="Comic Sans MS" panose="030F0702030302020204" pitchFamily="66" charset="0"/>
              </a:rPr>
              <a:t>WON’T OBSCURE MAIN SIGNALS</a:t>
            </a:r>
            <a:endParaRPr lang="en-GB" altLang="en-US" sz="1600" b="1" dirty="0">
              <a:latin typeface="Comic Sans MS" panose="030F0702030302020204" pitchFamily="66" charset="0"/>
            </a:endParaRPr>
          </a:p>
          <a:p>
            <a:pPr marL="285750" indent="-285750" algn="l">
              <a:spcBef>
                <a:spcPct val="10000"/>
              </a:spcBef>
              <a:spcAft>
                <a:spcPts val="500"/>
              </a:spcAft>
              <a:buFont typeface="Wingdings" panose="05000000000000000000" pitchFamily="2" charset="2"/>
              <a:buChar char="§"/>
            </a:pPr>
            <a:r>
              <a:rPr lang="en-GB" altLang="en-US" sz="1600" b="1" dirty="0">
                <a:latin typeface="Comic Sans MS" panose="030F0702030302020204" pitchFamily="66" charset="0"/>
              </a:rPr>
              <a:t>  given the chemical shift of d = 0</a:t>
            </a:r>
          </a:p>
          <a:p>
            <a:pPr marL="285750" indent="-285750" algn="l">
              <a:spcBef>
                <a:spcPct val="10000"/>
              </a:spcBef>
              <a:spcAft>
                <a:spcPts val="500"/>
              </a:spcAft>
              <a:buFont typeface="Wingdings" panose="05000000000000000000" pitchFamily="2" charset="2"/>
              <a:buChar char="§"/>
            </a:pPr>
            <a:r>
              <a:rPr lang="en-GB" altLang="en-US" sz="1600" b="1" dirty="0">
                <a:latin typeface="Comic Sans MS" panose="030F0702030302020204" pitchFamily="66" charset="0"/>
              </a:rPr>
              <a:t>  the position of all other signals is measured relative to TMS</a:t>
            </a:r>
            <a:endParaRPr lang="en-US" altLang="en-US" sz="1600" dirty="0">
              <a:latin typeface="Comic Sans MS" panose="030F0702030302020204" pitchFamily="66" charset="0"/>
            </a:endParaRPr>
          </a:p>
        </p:txBody>
      </p:sp>
      <p:pic>
        <p:nvPicPr>
          <p:cNvPr id="56" name="Picture 55"/>
          <p:cNvPicPr>
            <a:picLocks noChangeAspect="1"/>
          </p:cNvPicPr>
          <p:nvPr/>
        </p:nvPicPr>
        <p:blipFill rotWithShape="1">
          <a:blip r:embed="rId2"/>
          <a:srcRect l="55699" t="38426" r="16176" b="25086"/>
          <a:stretch/>
        </p:blipFill>
        <p:spPr>
          <a:xfrm>
            <a:off x="4518214" y="1008544"/>
            <a:ext cx="2880000" cy="2100703"/>
          </a:xfrm>
          <a:prstGeom prst="rect">
            <a:avLst/>
          </a:prstGeom>
        </p:spPr>
      </p:pic>
      <p:sp>
        <p:nvSpPr>
          <p:cNvPr id="3" name="Rectangular Callout 2"/>
          <p:cNvSpPr/>
          <p:nvPr/>
        </p:nvSpPr>
        <p:spPr>
          <a:xfrm rot="5400000">
            <a:off x="9607926" y="353263"/>
            <a:ext cx="1465730" cy="3496245"/>
          </a:xfrm>
          <a:prstGeom prst="wedgeRectCallout">
            <a:avLst>
              <a:gd name="adj1" fmla="val -6132"/>
              <a:gd name="adj2" fmla="val 8677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n>
                <a:solidFill>
                  <a:schemeClr val="tx1"/>
                </a:solidFill>
              </a:ln>
            </a:endParaRPr>
          </a:p>
        </p:txBody>
      </p:sp>
      <p:sp>
        <p:nvSpPr>
          <p:cNvPr id="53" name="Text Box 11"/>
          <p:cNvSpPr txBox="1">
            <a:spLocks noChangeArrowheads="1"/>
          </p:cNvSpPr>
          <p:nvPr/>
        </p:nvSpPr>
        <p:spPr bwMode="auto">
          <a:xfrm>
            <a:off x="8538891" y="1465731"/>
            <a:ext cx="3550023"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just">
              <a:spcAft>
                <a:spcPts val="200"/>
              </a:spcAft>
            </a:pPr>
            <a:r>
              <a:rPr lang="en-GB" altLang="en-US" sz="1400" b="1" dirty="0">
                <a:solidFill>
                  <a:srgbClr val="0070C0"/>
                </a:solidFill>
                <a:latin typeface="Comic Sans MS" panose="030F0702030302020204" pitchFamily="66" charset="0"/>
              </a:rPr>
              <a:t>The molecule contains four methyl groups attached to a silicon atom in a tetrahedral arrangement.  All the hydrogen atoms are chemically equivalent.</a:t>
            </a:r>
            <a:endParaRPr lang="en-US" altLang="en-US" sz="1400" b="1"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816485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D539919-84FB-4AC3-A2C6-0141E598DABC}" type="slidenum">
              <a:rPr lang="en-US" altLang="en-US" sz="2000">
                <a:solidFill>
                  <a:schemeClr val="bg1"/>
                </a:solidFill>
              </a:rPr>
              <a:pPr>
                <a:spcBef>
                  <a:spcPct val="0"/>
                </a:spcBef>
                <a:buFontTx/>
                <a:buNone/>
              </a:pPr>
              <a:t>2</a:t>
            </a:fld>
            <a:endParaRPr lang="en-US" altLang="en-US" sz="2000" dirty="0">
              <a:solidFill>
                <a:schemeClr val="bg1"/>
              </a:solidFill>
            </a:endParaRPr>
          </a:p>
        </p:txBody>
      </p:sp>
      <p:sp>
        <p:nvSpPr>
          <p:cNvPr id="10243" name="Text Box 2"/>
          <p:cNvSpPr txBox="1">
            <a:spLocks noChangeArrowheads="1"/>
          </p:cNvSpPr>
          <p:nvPr/>
        </p:nvSpPr>
        <p:spPr bwMode="auto">
          <a:xfrm>
            <a:off x="2286000" y="152401"/>
            <a:ext cx="769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spcBef>
                <a:spcPct val="50000"/>
              </a:spcBef>
              <a:buFontTx/>
              <a:buNone/>
            </a:pPr>
            <a:endParaRPr lang="en-US" altLang="en-US" sz="2800" b="1">
              <a:latin typeface="Arial" panose="020B0604020202020204" pitchFamily="34" charset="0"/>
            </a:endParaRPr>
          </a:p>
        </p:txBody>
      </p:sp>
      <p:sp>
        <p:nvSpPr>
          <p:cNvPr id="10244" name="Text Box 3"/>
          <p:cNvSpPr txBox="1">
            <a:spLocks noChangeArrowheads="1"/>
          </p:cNvSpPr>
          <p:nvPr/>
        </p:nvSpPr>
        <p:spPr bwMode="auto">
          <a:xfrm>
            <a:off x="1752600" y="914400"/>
            <a:ext cx="8686800" cy="5484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3838" indent="-2238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r>
              <a:rPr lang="en-US" altLang="en-US" sz="2400" dirty="0">
                <a:latin typeface="Comic Sans MS" panose="030F0702030302020204" pitchFamily="66" charset="0"/>
              </a:rPr>
              <a:t>Nuclear magnetic resonance spectroscopy is a powerful analytical technique used to characterize organic molecules by identifying carbon-hydrogen frameworks within molecules.</a:t>
            </a:r>
          </a:p>
          <a:p>
            <a:pPr algn="just" eaLnBrk="1" hangingPunct="1"/>
            <a:r>
              <a:rPr lang="en-US" altLang="en-US" sz="2400" dirty="0">
                <a:latin typeface="Comic Sans MS" panose="030F0702030302020204" pitchFamily="66" charset="0"/>
              </a:rPr>
              <a:t>Two common types of NMR spectroscopy are used to characterize organic structure: </a:t>
            </a:r>
            <a:r>
              <a:rPr lang="en-US" altLang="en-US" sz="2400" baseline="30000" dirty="0">
                <a:solidFill>
                  <a:schemeClr val="accent2"/>
                </a:solidFill>
                <a:latin typeface="Comic Sans MS" panose="030F0702030302020204" pitchFamily="66" charset="0"/>
              </a:rPr>
              <a:t>1</a:t>
            </a:r>
            <a:r>
              <a:rPr lang="en-US" altLang="en-US" sz="2400" dirty="0">
                <a:solidFill>
                  <a:schemeClr val="accent2"/>
                </a:solidFill>
                <a:latin typeface="Comic Sans MS" panose="030F0702030302020204" pitchFamily="66" charset="0"/>
              </a:rPr>
              <a:t>H NMR</a:t>
            </a:r>
            <a:r>
              <a:rPr lang="en-US" altLang="en-US" sz="2400" dirty="0">
                <a:latin typeface="Comic Sans MS" panose="030F0702030302020204" pitchFamily="66" charset="0"/>
              </a:rPr>
              <a:t> is used to determine the type and number of H atoms in a molecule; </a:t>
            </a:r>
            <a:r>
              <a:rPr lang="en-US" altLang="en-US" sz="2400" baseline="30000" dirty="0">
                <a:solidFill>
                  <a:schemeClr val="accent2"/>
                </a:solidFill>
                <a:latin typeface="Comic Sans MS" panose="030F0702030302020204" pitchFamily="66" charset="0"/>
              </a:rPr>
              <a:t>13</a:t>
            </a:r>
            <a:r>
              <a:rPr lang="en-US" altLang="en-US" sz="2400" dirty="0">
                <a:solidFill>
                  <a:schemeClr val="accent2"/>
                </a:solidFill>
                <a:latin typeface="Comic Sans MS" panose="030F0702030302020204" pitchFamily="66" charset="0"/>
              </a:rPr>
              <a:t>C NMR</a:t>
            </a:r>
            <a:r>
              <a:rPr lang="en-US" altLang="en-US" sz="2400" dirty="0">
                <a:latin typeface="Comic Sans MS" panose="030F0702030302020204" pitchFamily="66" charset="0"/>
              </a:rPr>
              <a:t> is used to determine the type of carbon atoms in the molecule.</a:t>
            </a:r>
          </a:p>
          <a:p>
            <a:pPr algn="just" eaLnBrk="1" hangingPunct="1"/>
            <a:r>
              <a:rPr lang="en-US" altLang="en-US" sz="2400" dirty="0">
                <a:latin typeface="Comic Sans MS" panose="030F0702030302020204" pitchFamily="66" charset="0"/>
              </a:rPr>
              <a:t>The source of energy in NMR is </a:t>
            </a:r>
            <a:r>
              <a:rPr lang="en-US" altLang="en-US" sz="2400" dirty="0">
                <a:solidFill>
                  <a:schemeClr val="accent2"/>
                </a:solidFill>
                <a:latin typeface="Comic Sans MS" panose="030F0702030302020204" pitchFamily="66" charset="0"/>
              </a:rPr>
              <a:t>radio waves</a:t>
            </a:r>
            <a:r>
              <a:rPr lang="en-US" altLang="en-US" sz="2400" dirty="0">
                <a:latin typeface="Comic Sans MS" panose="030F0702030302020204" pitchFamily="66" charset="0"/>
              </a:rPr>
              <a:t> which have long wavelengths, and thus low energy and frequency.</a:t>
            </a:r>
          </a:p>
          <a:p>
            <a:pPr algn="just" eaLnBrk="1" hangingPunct="1"/>
            <a:r>
              <a:rPr lang="en-US" altLang="en-US" sz="2400" dirty="0">
                <a:latin typeface="Comic Sans MS" panose="030F0702030302020204" pitchFamily="66" charset="0"/>
              </a:rPr>
              <a:t>When low-energy radio waves interact with a molecule, they can change the </a:t>
            </a:r>
            <a:r>
              <a:rPr lang="en-US" altLang="en-US" sz="2400" dirty="0">
                <a:solidFill>
                  <a:schemeClr val="accent2"/>
                </a:solidFill>
                <a:latin typeface="Comic Sans MS" panose="030F0702030302020204" pitchFamily="66" charset="0"/>
              </a:rPr>
              <a:t>nuclear spins</a:t>
            </a:r>
            <a:r>
              <a:rPr lang="en-US" altLang="en-US" sz="2400" dirty="0">
                <a:latin typeface="Comic Sans MS" panose="030F0702030302020204" pitchFamily="66" charset="0"/>
              </a:rPr>
              <a:t> of some elements, including </a:t>
            </a:r>
            <a:r>
              <a:rPr lang="en-US" altLang="en-US" sz="2400" baseline="30000" dirty="0">
                <a:latin typeface="Comic Sans MS" panose="030F0702030302020204" pitchFamily="66" charset="0"/>
              </a:rPr>
              <a:t>1</a:t>
            </a:r>
            <a:r>
              <a:rPr lang="en-US" altLang="en-US" sz="2400" dirty="0">
                <a:latin typeface="Comic Sans MS" panose="030F0702030302020204" pitchFamily="66" charset="0"/>
              </a:rPr>
              <a:t>H and </a:t>
            </a:r>
            <a:r>
              <a:rPr lang="en-US" altLang="en-US" sz="2400" baseline="30000" dirty="0">
                <a:latin typeface="Comic Sans MS" panose="030F0702030302020204" pitchFamily="66" charset="0"/>
              </a:rPr>
              <a:t>13</a:t>
            </a:r>
            <a:r>
              <a:rPr lang="en-US" altLang="en-US" sz="2400" dirty="0">
                <a:latin typeface="Comic Sans MS" panose="030F0702030302020204" pitchFamily="66" charset="0"/>
              </a:rPr>
              <a:t>C.</a:t>
            </a:r>
            <a:endParaRPr lang="en-US" altLang="en-US" sz="2400" dirty="0">
              <a:latin typeface="Arial" panose="020B0604020202020204" pitchFamily="34" charset="0"/>
            </a:endParaRPr>
          </a:p>
        </p:txBody>
      </p:sp>
      <p:sp>
        <p:nvSpPr>
          <p:cNvPr id="10245" name="Text Box 5"/>
          <p:cNvSpPr txBox="1">
            <a:spLocks noChangeArrowheads="1"/>
          </p:cNvSpPr>
          <p:nvPr/>
        </p:nvSpPr>
        <p:spPr bwMode="auto">
          <a:xfrm>
            <a:off x="1752600" y="304801"/>
            <a:ext cx="8763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2800" b="1">
                <a:latin typeface="Comic Sans MS" panose="030F0702030302020204" pitchFamily="66" charset="0"/>
              </a:rPr>
              <a:t>Introduction to NMR Spectroscopy</a:t>
            </a:r>
            <a:endParaRPr lang="en-US" altLang="en-US" sz="2800" b="1">
              <a:latin typeface="Arial" panose="020B0604020202020204" pitchFamily="34" charset="0"/>
            </a:endParaRPr>
          </a:p>
        </p:txBody>
      </p:sp>
    </p:spTree>
    <p:extLst>
      <p:ext uri="{BB962C8B-B14F-4D97-AF65-F5344CB8AC3E}">
        <p14:creationId xmlns:p14="http://schemas.microsoft.com/office/powerpoint/2010/main" val="1797432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434F708-A06B-45B3-A10F-02565D9C1D3E}" type="slidenum">
              <a:rPr lang="en-US" altLang="en-US" sz="2000">
                <a:solidFill>
                  <a:schemeClr val="bg1"/>
                </a:solidFill>
              </a:rPr>
              <a:pPr>
                <a:spcBef>
                  <a:spcPct val="0"/>
                </a:spcBef>
                <a:buFontTx/>
                <a:buNone/>
              </a:pPr>
              <a:t>3</a:t>
            </a:fld>
            <a:endParaRPr lang="en-US" altLang="en-US" sz="1400" dirty="0">
              <a:solidFill>
                <a:schemeClr val="bg1"/>
              </a:solidFill>
            </a:endParaRPr>
          </a:p>
        </p:txBody>
      </p:sp>
      <p:sp>
        <p:nvSpPr>
          <p:cNvPr id="11267" name="Text Box 3"/>
          <p:cNvSpPr txBox="1">
            <a:spLocks noChangeArrowheads="1"/>
          </p:cNvSpPr>
          <p:nvPr/>
        </p:nvSpPr>
        <p:spPr bwMode="auto">
          <a:xfrm>
            <a:off x="1752600" y="1219201"/>
            <a:ext cx="8686800" cy="313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3838" indent="-2238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r>
              <a:rPr lang="en-US" altLang="en-US" sz="2100" dirty="0">
                <a:latin typeface="Comic Sans MS" panose="030F0702030302020204" pitchFamily="66" charset="0"/>
              </a:rPr>
              <a:t>When a charged particle such as a proton spins on its axis, it creates a </a:t>
            </a:r>
            <a:r>
              <a:rPr lang="en-US" altLang="en-US" sz="2100" dirty="0">
                <a:solidFill>
                  <a:schemeClr val="accent2"/>
                </a:solidFill>
                <a:latin typeface="Comic Sans MS" panose="030F0702030302020204" pitchFamily="66" charset="0"/>
              </a:rPr>
              <a:t>magnetic field</a:t>
            </a:r>
            <a:r>
              <a:rPr lang="en-US" altLang="en-US" sz="2100" dirty="0">
                <a:latin typeface="Comic Sans MS" panose="030F0702030302020204" pitchFamily="66" charset="0"/>
              </a:rPr>
              <a:t>. Thus, the nucleus can be considered to be a tiny bar magnet.</a:t>
            </a:r>
          </a:p>
          <a:p>
            <a:pPr algn="just" eaLnBrk="1" hangingPunct="1"/>
            <a:r>
              <a:rPr lang="en-US" altLang="en-US" sz="2100" dirty="0">
                <a:latin typeface="Comic Sans MS" panose="030F0702030302020204" pitchFamily="66" charset="0"/>
              </a:rPr>
              <a:t>Normally, these tiny bar magnets are randomly oriented in space.  However, in the presence of a magnetic field </a:t>
            </a:r>
            <a:r>
              <a:rPr lang="en-US" altLang="en-US" sz="2100" dirty="0">
                <a:solidFill>
                  <a:schemeClr val="accent2"/>
                </a:solidFill>
                <a:latin typeface="Comic Sans MS" panose="030F0702030302020204" pitchFamily="66" charset="0"/>
              </a:rPr>
              <a:t>B</a:t>
            </a:r>
            <a:r>
              <a:rPr lang="en-US" altLang="en-US" sz="2100" baseline="-25000" dirty="0">
                <a:solidFill>
                  <a:schemeClr val="accent2"/>
                </a:solidFill>
                <a:latin typeface="Comic Sans MS" panose="030F0702030302020204" pitchFamily="66" charset="0"/>
              </a:rPr>
              <a:t>0</a:t>
            </a:r>
            <a:r>
              <a:rPr lang="en-US" altLang="en-US" sz="2100" dirty="0">
                <a:latin typeface="Comic Sans MS" panose="030F0702030302020204" pitchFamily="66" charset="0"/>
              </a:rPr>
              <a:t>, they are oriented with or against this applied field. More nuclei are oriented with the applied field because this arrangement is lower in energy.</a:t>
            </a:r>
          </a:p>
          <a:p>
            <a:pPr algn="just" eaLnBrk="1" hangingPunct="1"/>
            <a:r>
              <a:rPr lang="en-US" altLang="en-US" sz="2100" dirty="0">
                <a:latin typeface="Comic Sans MS" panose="030F0702030302020204" pitchFamily="66" charset="0"/>
              </a:rPr>
              <a:t>The energy difference between these two states is very small (&lt;0.1 </a:t>
            </a:r>
            <a:r>
              <a:rPr lang="en-US" altLang="en-US" sz="2100" dirty="0" err="1">
                <a:latin typeface="Comic Sans MS" panose="030F0702030302020204" pitchFamily="66" charset="0"/>
              </a:rPr>
              <a:t>cal</a:t>
            </a:r>
            <a:r>
              <a:rPr lang="en-US" altLang="en-US" sz="2100" dirty="0">
                <a:latin typeface="Comic Sans MS" panose="030F0702030302020204" pitchFamily="66" charset="0"/>
              </a:rPr>
              <a:t>).</a:t>
            </a:r>
            <a:endParaRPr lang="en-US" altLang="en-US" sz="2100" dirty="0">
              <a:latin typeface="Arial" panose="020B0604020202020204" pitchFamily="34" charset="0"/>
            </a:endParaRPr>
          </a:p>
        </p:txBody>
      </p:sp>
      <p:pic>
        <p:nvPicPr>
          <p:cNvPr id="11268" name="Picture 5" descr="000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67000" y="4724400"/>
            <a:ext cx="7010400" cy="202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7"/>
          <p:cNvSpPr txBox="1">
            <a:spLocks noChangeArrowheads="1"/>
          </p:cNvSpPr>
          <p:nvPr/>
        </p:nvSpPr>
        <p:spPr bwMode="auto">
          <a:xfrm>
            <a:off x="1676400" y="381001"/>
            <a:ext cx="8763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3000" b="1">
                <a:latin typeface="Comic Sans MS" panose="030F0702030302020204" pitchFamily="66" charset="0"/>
              </a:rPr>
              <a:t>Introduction to NMR Spectroscopy</a:t>
            </a:r>
            <a:endParaRPr lang="en-US" altLang="en-US" sz="3000" b="1">
              <a:latin typeface="Arial" panose="020B0604020202020204" pitchFamily="34" charset="0"/>
            </a:endParaRPr>
          </a:p>
        </p:txBody>
      </p:sp>
    </p:spTree>
    <p:extLst>
      <p:ext uri="{BB962C8B-B14F-4D97-AF65-F5344CB8AC3E}">
        <p14:creationId xmlns:p14="http://schemas.microsoft.com/office/powerpoint/2010/main" val="3094263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57400" y="152400"/>
            <a:ext cx="8229600" cy="1219200"/>
          </a:xfrm>
        </p:spPr>
        <p:txBody>
          <a:bodyPr>
            <a:normAutofit/>
          </a:bodyPr>
          <a:lstStyle/>
          <a:p>
            <a:r>
              <a:rPr lang="en-US" sz="2800" dirty="0" smtClean="0">
                <a:solidFill>
                  <a:srgbClr val="002060"/>
                </a:solidFill>
                <a:latin typeface="Arial Rounded MT Bold" panose="020F0704030504030204" pitchFamily="34" charset="0"/>
              </a:rPr>
              <a:t>NMR Active Nuclei</a:t>
            </a:r>
            <a:endParaRPr lang="en-US" sz="2800" dirty="0">
              <a:solidFill>
                <a:srgbClr val="002060"/>
              </a:solidFill>
              <a:latin typeface="Arial Rounded MT Bold" panose="020F0704030504030204" pitchFamily="34" charset="0"/>
            </a:endParaRPr>
          </a:p>
        </p:txBody>
      </p:sp>
      <p:sp>
        <p:nvSpPr>
          <p:cNvPr id="2" name="Content Placeholder 1"/>
          <p:cNvSpPr>
            <a:spLocks noGrp="1"/>
          </p:cNvSpPr>
          <p:nvPr>
            <p:ph idx="1"/>
          </p:nvPr>
        </p:nvSpPr>
        <p:spPr>
          <a:xfrm>
            <a:off x="1981199" y="1255060"/>
            <a:ext cx="9825319" cy="2667000"/>
          </a:xfrm>
        </p:spPr>
        <p:txBody>
          <a:bodyPr>
            <a:noAutofit/>
          </a:bodyPr>
          <a:lstStyle/>
          <a:p>
            <a:r>
              <a:rPr lang="en-US" sz="2400" dirty="0">
                <a:latin typeface="Comic Sans MS" panose="030F0702030302020204" pitchFamily="66" charset="0"/>
              </a:rPr>
              <a:t>Most elements possess at least one NMR active nucleus, but many of them several (i.e.,</a:t>
            </a:r>
            <a:r>
              <a:rPr lang="en-US" sz="2400" baseline="30000" dirty="0">
                <a:latin typeface="Comic Sans MS" panose="030F0702030302020204" pitchFamily="66" charset="0"/>
              </a:rPr>
              <a:t>115</a:t>
            </a:r>
            <a:r>
              <a:rPr lang="en-US" sz="2400" dirty="0">
                <a:latin typeface="Comic Sans MS" panose="030F0702030302020204" pitchFamily="66" charset="0"/>
              </a:rPr>
              <a:t>Sn</a:t>
            </a:r>
            <a:r>
              <a:rPr lang="en-US" sz="2400" dirty="0" smtClean="0">
                <a:latin typeface="Comic Sans MS" panose="030F0702030302020204" pitchFamily="66" charset="0"/>
              </a:rPr>
              <a:t>, </a:t>
            </a:r>
            <a:r>
              <a:rPr lang="en-US" sz="2400" baseline="30000" dirty="0">
                <a:latin typeface="Comic Sans MS" panose="030F0702030302020204" pitchFamily="66" charset="0"/>
              </a:rPr>
              <a:t>117</a:t>
            </a:r>
            <a:r>
              <a:rPr lang="en-US" sz="2400" dirty="0">
                <a:latin typeface="Comic Sans MS" panose="030F0702030302020204" pitchFamily="66" charset="0"/>
              </a:rPr>
              <a:t>Sn and </a:t>
            </a:r>
            <a:r>
              <a:rPr lang="en-US" sz="2400" baseline="30000" dirty="0">
                <a:latin typeface="Comic Sans MS" panose="030F0702030302020204" pitchFamily="66" charset="0"/>
              </a:rPr>
              <a:t>119</a:t>
            </a:r>
            <a:r>
              <a:rPr lang="en-US" sz="2400" dirty="0">
                <a:latin typeface="Comic Sans MS" panose="030F0702030302020204" pitchFamily="66" charset="0"/>
              </a:rPr>
              <a:t>Sn, </a:t>
            </a:r>
            <a:r>
              <a:rPr lang="en-US" sz="2400" baseline="30000" dirty="0">
                <a:latin typeface="Comic Sans MS" panose="030F0702030302020204" pitchFamily="66" charset="0"/>
              </a:rPr>
              <a:t>95</a:t>
            </a:r>
            <a:r>
              <a:rPr lang="en-US" sz="2400" dirty="0">
                <a:latin typeface="Comic Sans MS" panose="030F0702030302020204" pitchFamily="66" charset="0"/>
              </a:rPr>
              <a:t>Mo and </a:t>
            </a:r>
            <a:r>
              <a:rPr lang="en-US" sz="2400" baseline="30000" dirty="0">
                <a:latin typeface="Comic Sans MS" panose="030F0702030302020204" pitchFamily="66" charset="0"/>
              </a:rPr>
              <a:t>97</a:t>
            </a:r>
            <a:r>
              <a:rPr lang="en-US" sz="2400" dirty="0">
                <a:latin typeface="Comic Sans MS" panose="030F0702030302020204" pitchFamily="66" charset="0"/>
              </a:rPr>
              <a:t>Mo, etc</a:t>
            </a:r>
            <a:r>
              <a:rPr lang="en-US" sz="2400" dirty="0" smtClean="0">
                <a:latin typeface="Comic Sans MS" panose="030F0702030302020204" pitchFamily="66" charset="0"/>
              </a:rPr>
              <a:t>.).</a:t>
            </a:r>
          </a:p>
          <a:p>
            <a:r>
              <a:rPr lang="en-US" sz="2400" dirty="0" smtClean="0">
                <a:latin typeface="Comic Sans MS" panose="030F0702030302020204" pitchFamily="66" charset="0"/>
              </a:rPr>
              <a:t> </a:t>
            </a:r>
            <a:r>
              <a:rPr lang="en-US" sz="2400" dirty="0">
                <a:latin typeface="Comic Sans MS" panose="030F0702030302020204" pitchFamily="66" charset="0"/>
              </a:rPr>
              <a:t>In order for an atom to be NMR </a:t>
            </a:r>
            <a:r>
              <a:rPr lang="en-US" sz="2400" dirty="0" smtClean="0">
                <a:latin typeface="Comic Sans MS" panose="030F0702030302020204" pitchFamily="66" charset="0"/>
              </a:rPr>
              <a:t>active:</a:t>
            </a:r>
          </a:p>
          <a:p>
            <a:r>
              <a:rPr lang="en-US" sz="2400" u="sng" dirty="0">
                <a:solidFill>
                  <a:srgbClr val="FF0000"/>
                </a:solidFill>
                <a:latin typeface="Comic Sans MS" panose="030F0702030302020204" pitchFamily="66" charset="0"/>
              </a:rPr>
              <a:t>Odd number </a:t>
            </a:r>
            <a:r>
              <a:rPr lang="en-US" sz="2400" dirty="0">
                <a:latin typeface="Comic Sans MS" panose="030F0702030302020204" pitchFamily="66" charset="0"/>
              </a:rPr>
              <a:t>of neutrons or protons. If it is </a:t>
            </a:r>
            <a:r>
              <a:rPr lang="en-US" sz="2400" b="1" i="1" dirty="0">
                <a:latin typeface="Comic Sans MS" panose="030F0702030302020204" pitchFamily="66" charset="0"/>
              </a:rPr>
              <a:t>even</a:t>
            </a:r>
            <a:r>
              <a:rPr lang="en-US" sz="2400" dirty="0">
                <a:latin typeface="Comic Sans MS" panose="030F0702030302020204" pitchFamily="66" charset="0"/>
              </a:rPr>
              <a:t>, the spin quantum number will be </a:t>
            </a:r>
            <a:r>
              <a:rPr lang="en-US" sz="2400" b="1" i="1" u="sng" dirty="0">
                <a:latin typeface="Comic Sans MS" panose="030F0702030302020204" pitchFamily="66" charset="0"/>
              </a:rPr>
              <a:t>zero</a:t>
            </a:r>
            <a:r>
              <a:rPr lang="en-US" sz="2400" dirty="0">
                <a:latin typeface="Comic Sans MS" panose="030F0702030302020204" pitchFamily="66" charset="0"/>
              </a:rPr>
              <a:t>. Both </a:t>
            </a:r>
            <a:r>
              <a:rPr lang="en-US" sz="2400" baseline="30000" dirty="0">
                <a:latin typeface="Comic Sans MS" panose="030F0702030302020204" pitchFamily="66" charset="0"/>
              </a:rPr>
              <a:t>12</a:t>
            </a:r>
            <a:r>
              <a:rPr lang="en-US" sz="2400" dirty="0">
                <a:latin typeface="Comic Sans MS" panose="030F0702030302020204" pitchFamily="66" charset="0"/>
              </a:rPr>
              <a:t>C and </a:t>
            </a:r>
            <a:r>
              <a:rPr lang="en-US" sz="2400" baseline="30000" dirty="0">
                <a:latin typeface="Comic Sans MS" panose="030F0702030302020204" pitchFamily="66" charset="0"/>
              </a:rPr>
              <a:t>16</a:t>
            </a:r>
            <a:r>
              <a:rPr lang="en-US" sz="2400" dirty="0">
                <a:latin typeface="Comic Sans MS" panose="030F0702030302020204" pitchFamily="66" charset="0"/>
              </a:rPr>
              <a:t>O will not be observable, but </a:t>
            </a:r>
            <a:r>
              <a:rPr lang="en-US" sz="2400" baseline="30000" dirty="0">
                <a:latin typeface="Comic Sans MS" panose="030F0702030302020204" pitchFamily="66" charset="0"/>
              </a:rPr>
              <a:t>13</a:t>
            </a:r>
            <a:r>
              <a:rPr lang="en-US" sz="2400" dirty="0">
                <a:latin typeface="Comic Sans MS" panose="030F0702030302020204" pitchFamily="66" charset="0"/>
              </a:rPr>
              <a:t>C, </a:t>
            </a:r>
            <a:r>
              <a:rPr lang="en-US" sz="2400" baseline="30000" dirty="0">
                <a:latin typeface="Comic Sans MS" panose="030F0702030302020204" pitchFamily="66" charset="0"/>
              </a:rPr>
              <a:t>1</a:t>
            </a:r>
            <a:r>
              <a:rPr lang="en-US" sz="2400" dirty="0">
                <a:latin typeface="Comic Sans MS" panose="030F0702030302020204" pitchFamily="66" charset="0"/>
              </a:rPr>
              <a:t>H and </a:t>
            </a:r>
            <a:r>
              <a:rPr lang="en-US" sz="2400" baseline="30000" dirty="0">
                <a:latin typeface="Comic Sans MS" panose="030F0702030302020204" pitchFamily="66" charset="0"/>
              </a:rPr>
              <a:t>17</a:t>
            </a:r>
            <a:r>
              <a:rPr lang="en-US" sz="2400" dirty="0">
                <a:latin typeface="Comic Sans MS" panose="030F0702030302020204" pitchFamily="66" charset="0"/>
              </a:rPr>
              <a:t>O are NMR active nuclei. </a:t>
            </a:r>
            <a:endParaRPr lang="en-US" sz="2400" dirty="0" smtClean="0">
              <a:latin typeface="Comic Sans MS" panose="030F0702030302020204" pitchFamily="66" charset="0"/>
            </a:endParaRPr>
          </a:p>
          <a:p>
            <a:r>
              <a:rPr lang="en-US" sz="2400" dirty="0" smtClean="0">
                <a:latin typeface="Comic Sans MS" panose="030F0702030302020204" pitchFamily="66" charset="0"/>
              </a:rPr>
              <a:t> The </a:t>
            </a:r>
            <a:r>
              <a:rPr lang="en-US" sz="2400" dirty="0">
                <a:latin typeface="Comic Sans MS" panose="030F0702030302020204" pitchFamily="66" charset="0"/>
              </a:rPr>
              <a:t>spin quantum number (</a:t>
            </a:r>
            <a:r>
              <a:rPr lang="en-US" sz="2400" b="1" dirty="0">
                <a:latin typeface="Comic Sans MS" panose="030F0702030302020204" pitchFamily="66" charset="0"/>
              </a:rPr>
              <a:t>I</a:t>
            </a:r>
            <a:r>
              <a:rPr lang="en-US" sz="2400" dirty="0">
                <a:latin typeface="Comic Sans MS" panose="030F0702030302020204" pitchFamily="66" charset="0"/>
              </a:rPr>
              <a:t>) </a:t>
            </a:r>
            <a:r>
              <a:rPr lang="en-US" sz="2400" u="sng" dirty="0">
                <a:solidFill>
                  <a:srgbClr val="FF0000"/>
                </a:solidFill>
                <a:latin typeface="Comic Sans MS" panose="030F0702030302020204" pitchFamily="66" charset="0"/>
              </a:rPr>
              <a:t>must not equal </a:t>
            </a:r>
            <a:r>
              <a:rPr lang="en-US" sz="2400" u="sng" dirty="0" smtClean="0">
                <a:solidFill>
                  <a:srgbClr val="FF0000"/>
                </a:solidFill>
                <a:latin typeface="Comic Sans MS" panose="030F0702030302020204" pitchFamily="66" charset="0"/>
              </a:rPr>
              <a:t>zero</a:t>
            </a:r>
            <a:r>
              <a:rPr lang="en-US" sz="2400" dirty="0">
                <a:latin typeface="Comic Sans MS" panose="030F0702030302020204" pitchFamily="66" charset="0"/>
              </a:rPr>
              <a:t>,</a:t>
            </a:r>
            <a:r>
              <a:rPr lang="en-US" sz="2400" dirty="0" smtClean="0">
                <a:latin typeface="Comic Sans MS" panose="030F0702030302020204" pitchFamily="66" charset="0"/>
              </a:rPr>
              <a:t> </a:t>
            </a:r>
            <a:r>
              <a:rPr lang="en-US" sz="2400" dirty="0" err="1">
                <a:latin typeface="Comic Sans MS" panose="030F0702030302020204" pitchFamily="66" charset="0"/>
              </a:rPr>
              <a:t>i</a:t>
            </a:r>
            <a:r>
              <a:rPr lang="en-US" sz="2400" dirty="0" err="1" smtClean="0">
                <a:latin typeface="Comic Sans MS" panose="030F0702030302020204" pitchFamily="66" charset="0"/>
              </a:rPr>
              <a:t>.e</a:t>
            </a:r>
            <a:r>
              <a:rPr lang="en-US" sz="2400" dirty="0" smtClean="0">
                <a:latin typeface="Comic Sans MS" panose="030F0702030302020204" pitchFamily="66" charset="0"/>
              </a:rPr>
              <a:t>,  I = (½). Nuclei </a:t>
            </a:r>
            <a:r>
              <a:rPr lang="en-US" sz="2400" dirty="0">
                <a:latin typeface="Comic Sans MS" panose="030F0702030302020204" pitchFamily="66" charset="0"/>
              </a:rPr>
              <a:t>with a spin quantum number larger than I</a:t>
            </a:r>
            <a:r>
              <a:rPr lang="en-US" sz="2400" dirty="0" smtClean="0">
                <a:latin typeface="Comic Sans MS" panose="030F0702030302020204" pitchFamily="66" charset="0"/>
              </a:rPr>
              <a:t>= (½) </a:t>
            </a:r>
            <a:r>
              <a:rPr lang="en-US" sz="2400" dirty="0">
                <a:latin typeface="Comic Sans MS" panose="030F0702030302020204" pitchFamily="66" charset="0"/>
              </a:rPr>
              <a:t>often show </a:t>
            </a:r>
            <a:r>
              <a:rPr lang="en-US" sz="2400" b="1" dirty="0">
                <a:latin typeface="Comic Sans MS" panose="030F0702030302020204" pitchFamily="66" charset="0"/>
              </a:rPr>
              <a:t>broad lines </a:t>
            </a:r>
            <a:r>
              <a:rPr lang="en-US" sz="2400" dirty="0">
                <a:latin typeface="Comic Sans MS" panose="030F0702030302020204" pitchFamily="66" charset="0"/>
              </a:rPr>
              <a:t>because of their quadrupole moment  </a:t>
            </a:r>
          </a:p>
          <a:p>
            <a:endParaRPr lang="en-US" sz="2800" dirty="0">
              <a:latin typeface="Comic Sans MS" panose="030F0702030302020204" pitchFamily="66" charset="0"/>
            </a:endParaRPr>
          </a:p>
        </p:txBody>
      </p:sp>
      <p:sp>
        <p:nvSpPr>
          <p:cNvPr id="4" name="Slide Number Placeholder 3"/>
          <p:cNvSpPr>
            <a:spLocks noGrp="1"/>
          </p:cNvSpPr>
          <p:nvPr>
            <p:ph type="sldNum" sz="quarter" idx="12"/>
          </p:nvPr>
        </p:nvSpPr>
        <p:spPr/>
        <p:txBody>
          <a:bodyPr/>
          <a:lstStyle/>
          <a:p>
            <a:fld id="{97A92199-DFD4-4428-9FFF-DBBDDFCE1B7E}" type="slidenum">
              <a:rPr lang="en-US" smtClean="0"/>
              <a:t>4</a:t>
            </a:fld>
            <a:endParaRPr lang="en-US" dirty="0"/>
          </a:p>
        </p:txBody>
      </p:sp>
    </p:spTree>
    <p:extLst>
      <p:ext uri="{BB962C8B-B14F-4D97-AF65-F5344CB8AC3E}">
        <p14:creationId xmlns:p14="http://schemas.microsoft.com/office/powerpoint/2010/main" val="45243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57400" y="152400"/>
            <a:ext cx="8229600" cy="1219200"/>
          </a:xfrm>
        </p:spPr>
        <p:txBody>
          <a:bodyPr>
            <a:normAutofit/>
          </a:bodyPr>
          <a:lstStyle/>
          <a:p>
            <a:r>
              <a:rPr lang="en-US" sz="2800" dirty="0" smtClean="0">
                <a:solidFill>
                  <a:srgbClr val="002060"/>
                </a:solidFill>
                <a:latin typeface="Arial Rounded MT Bold" panose="020F0704030504030204" pitchFamily="34" charset="0"/>
              </a:rPr>
              <a:t>NMR Active Nuclei</a:t>
            </a:r>
            <a:endParaRPr lang="en-US" sz="2800" dirty="0">
              <a:solidFill>
                <a:srgbClr val="002060"/>
              </a:solidFill>
              <a:latin typeface="Arial Rounded MT Bold" panose="020F0704030504030204" pitchFamily="34" charset="0"/>
            </a:endParaRPr>
          </a:p>
        </p:txBody>
      </p:sp>
      <p:sp>
        <p:nvSpPr>
          <p:cNvPr id="2" name="Content Placeholder 1"/>
          <p:cNvSpPr>
            <a:spLocks noGrp="1"/>
          </p:cNvSpPr>
          <p:nvPr>
            <p:ph idx="1"/>
          </p:nvPr>
        </p:nvSpPr>
        <p:spPr>
          <a:xfrm>
            <a:off x="1981199" y="959226"/>
            <a:ext cx="9126071" cy="2667000"/>
          </a:xfrm>
        </p:spPr>
        <p:txBody>
          <a:bodyPr>
            <a:noAutofit/>
          </a:bodyPr>
          <a:lstStyle/>
          <a:p>
            <a:r>
              <a:rPr lang="en-US" sz="2400" dirty="0" smtClean="0">
                <a:latin typeface="Comic Sans MS" panose="030F0702030302020204" pitchFamily="66" charset="0"/>
              </a:rPr>
              <a:t>There </a:t>
            </a:r>
            <a:r>
              <a:rPr lang="en-US" sz="2400" dirty="0">
                <a:latin typeface="Comic Sans MS" panose="030F0702030302020204" pitchFamily="66" charset="0"/>
              </a:rPr>
              <a:t>is a significant difference in abundance in these NMR active nuclei and the </a:t>
            </a:r>
            <a:r>
              <a:rPr lang="en-US" sz="2400" dirty="0" smtClean="0">
                <a:latin typeface="Comic Sans MS" panose="030F0702030302020204" pitchFamily="66" charset="0"/>
              </a:rPr>
              <a:t>sensitivity of </a:t>
            </a:r>
            <a:r>
              <a:rPr lang="en-US" sz="2400" dirty="0">
                <a:latin typeface="Comic Sans MS" panose="030F0702030302020204" pitchFamily="66" charset="0"/>
              </a:rPr>
              <a:t>these experiments differs quite a bit as well. </a:t>
            </a:r>
          </a:p>
          <a:p>
            <a:endParaRPr lang="en-US" dirty="0">
              <a:latin typeface="Comic Sans MS" panose="030F0702030302020204" pitchFamily="66" charset="0"/>
            </a:endParaRPr>
          </a:p>
        </p:txBody>
      </p:sp>
      <p:sp>
        <p:nvSpPr>
          <p:cNvPr id="4" name="Slide Number Placeholder 3"/>
          <p:cNvSpPr>
            <a:spLocks noGrp="1"/>
          </p:cNvSpPr>
          <p:nvPr>
            <p:ph type="sldNum" sz="quarter" idx="12"/>
          </p:nvPr>
        </p:nvSpPr>
        <p:spPr/>
        <p:txBody>
          <a:bodyPr/>
          <a:lstStyle/>
          <a:p>
            <a:fld id="{97A92199-DFD4-4428-9FFF-DBBDDFCE1B7E}" type="slidenum">
              <a:rPr lang="en-US" smtClean="0"/>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2511050"/>
              </p:ext>
            </p:extLst>
          </p:nvPr>
        </p:nvGraphicFramePr>
        <p:xfrm>
          <a:off x="2138085" y="2586324"/>
          <a:ext cx="8568000" cy="3996000"/>
        </p:xfrm>
        <a:graphic>
          <a:graphicData uri="http://schemas.openxmlformats.org/drawingml/2006/table">
            <a:tbl>
              <a:tblPr firstRow="1" bandRow="1">
                <a:tableStyleId>{21E4AEA4-8DFA-4A89-87EB-49C32662AFE0}</a:tableStyleId>
              </a:tblPr>
              <a:tblGrid>
                <a:gridCol w="1004889"/>
                <a:gridCol w="1352453"/>
                <a:gridCol w="901615"/>
                <a:gridCol w="976864"/>
                <a:gridCol w="1527453"/>
                <a:gridCol w="1682838"/>
                <a:gridCol w="1121888"/>
              </a:tblGrid>
              <a:tr h="919993">
                <a:tc>
                  <a:txBody>
                    <a:bodyPr/>
                    <a:lstStyle/>
                    <a:p>
                      <a:pPr marL="0" marR="0" algn="ctr">
                        <a:spcBef>
                          <a:spcPts val="0"/>
                        </a:spcBef>
                        <a:spcAft>
                          <a:spcPts val="0"/>
                        </a:spcAft>
                      </a:pPr>
                      <a:r>
                        <a:rPr lang="en-US" sz="1600" dirty="0">
                          <a:solidFill>
                            <a:schemeClr val="tx1"/>
                          </a:solidFill>
                          <a:effectLst/>
                        </a:rPr>
                        <a:t>Nucleus</a:t>
                      </a:r>
                      <a:endParaRPr lang="en-US" sz="1600"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solidFill>
                            <a:schemeClr val="tx1"/>
                          </a:solidFill>
                          <a:effectLst/>
                        </a:rPr>
                        <a:t>Spin Quantum Number, I</a:t>
                      </a:r>
                      <a:endParaRPr lang="en-US" sz="1600"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smtClean="0">
                          <a:solidFill>
                            <a:schemeClr val="tx1"/>
                          </a:solidFill>
                          <a:effectLst/>
                          <a:latin typeface="Times"/>
                          <a:ea typeface="Times"/>
                          <a:cs typeface="Times New Roman"/>
                        </a:rPr>
                        <a:t>Protons</a:t>
                      </a:r>
                      <a:endParaRPr lang="en-US" sz="1600"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smtClean="0">
                          <a:solidFill>
                            <a:schemeClr val="tx1"/>
                          </a:solidFill>
                          <a:effectLst/>
                          <a:latin typeface="Times"/>
                          <a:ea typeface="Times"/>
                          <a:cs typeface="Times New Roman"/>
                        </a:rPr>
                        <a:t>Neutrons</a:t>
                      </a:r>
                      <a:endParaRPr lang="en-US" sz="1600"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a:solidFill>
                            <a:schemeClr val="tx1"/>
                          </a:solidFill>
                          <a:effectLst/>
                        </a:rPr>
                        <a:t>Natural Abundance</a:t>
                      </a:r>
                      <a:endParaRPr lang="en-US" sz="1600"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600" dirty="0" err="1">
                          <a:solidFill>
                            <a:schemeClr val="tx1"/>
                          </a:solidFill>
                          <a:effectLst/>
                        </a:rPr>
                        <a:t>Magnetogyric</a:t>
                      </a:r>
                      <a:r>
                        <a:rPr lang="en-US" sz="1600" dirty="0">
                          <a:solidFill>
                            <a:schemeClr val="tx1"/>
                          </a:solidFill>
                          <a:effectLst/>
                        </a:rPr>
                        <a:t> ratio, </a:t>
                      </a:r>
                      <a:br>
                        <a:rPr lang="en-US" sz="1600" dirty="0">
                          <a:solidFill>
                            <a:schemeClr val="tx1"/>
                          </a:solidFill>
                          <a:effectLst/>
                        </a:rPr>
                      </a:br>
                      <a:r>
                        <a:rPr lang="en-US" sz="1600" dirty="0">
                          <a:solidFill>
                            <a:schemeClr val="tx1"/>
                          </a:solidFill>
                          <a:effectLst/>
                        </a:rPr>
                        <a:t>g (10</a:t>
                      </a:r>
                      <a:r>
                        <a:rPr lang="en-US" sz="1600" baseline="30000" dirty="0">
                          <a:solidFill>
                            <a:schemeClr val="tx1"/>
                          </a:solidFill>
                          <a:effectLst/>
                        </a:rPr>
                        <a:t>7</a:t>
                      </a:r>
                      <a:r>
                        <a:rPr lang="en-US" sz="1600" dirty="0">
                          <a:solidFill>
                            <a:schemeClr val="tx1"/>
                          </a:solidFill>
                          <a:effectLst/>
                        </a:rPr>
                        <a:t> rad T</a:t>
                      </a:r>
                      <a:r>
                        <a:rPr lang="en-US" sz="1600" baseline="30000" dirty="0">
                          <a:solidFill>
                            <a:schemeClr val="tx1"/>
                          </a:solidFill>
                          <a:effectLst/>
                        </a:rPr>
                        <a:t>-1</a:t>
                      </a:r>
                      <a:r>
                        <a:rPr lang="en-US" sz="1600" dirty="0">
                          <a:solidFill>
                            <a:schemeClr val="tx1"/>
                          </a:solidFill>
                          <a:effectLst/>
                        </a:rPr>
                        <a:t>s</a:t>
                      </a:r>
                      <a:r>
                        <a:rPr lang="en-US" sz="1600" baseline="30000" dirty="0">
                          <a:solidFill>
                            <a:schemeClr val="tx1"/>
                          </a:solidFill>
                          <a:effectLst/>
                        </a:rPr>
                        <a:t>-1</a:t>
                      </a:r>
                      <a:r>
                        <a:rPr lang="en-US" sz="1600" dirty="0">
                          <a:solidFill>
                            <a:schemeClr val="tx1"/>
                          </a:solidFill>
                          <a:effectLst/>
                        </a:rPr>
                        <a:t>)</a:t>
                      </a:r>
                      <a:endParaRPr lang="en-US" sz="1600"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tabLst>
                          <a:tab pos="1188720" algn="l"/>
                        </a:tabLst>
                      </a:pPr>
                      <a:r>
                        <a:rPr lang="en-US" sz="1600" dirty="0">
                          <a:solidFill>
                            <a:schemeClr val="tx1"/>
                          </a:solidFill>
                          <a:effectLst/>
                        </a:rPr>
                        <a:t>NMR Active</a:t>
                      </a:r>
                      <a:endParaRPr lang="en-US" sz="1600"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dirty="0">
                          <a:solidFill>
                            <a:schemeClr val="tx1"/>
                          </a:solidFill>
                          <a:effectLst/>
                        </a:rPr>
                        <a:t>1</a:t>
                      </a:r>
                      <a:r>
                        <a:rPr lang="en-US" sz="1600" b="1" dirty="0">
                          <a:solidFill>
                            <a:schemeClr val="tx1"/>
                          </a:solidFill>
                          <a:effectLst/>
                        </a:rPr>
                        <a:t>H</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a:solidFill>
                            <a:schemeClr val="tx1"/>
                          </a:solidFill>
                          <a:effectLst/>
                        </a:rPr>
                        <a:t>½</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1</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0</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chemeClr val="tx1"/>
                          </a:solidFill>
                          <a:effectLst/>
                        </a:rPr>
                        <a:t>99.985 %</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chemeClr val="tx1"/>
                          </a:solidFill>
                          <a:effectLst/>
                        </a:rPr>
                        <a:t>26.7519</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smtClean="0">
                          <a:solidFill>
                            <a:schemeClr val="tx1"/>
                          </a:solidFill>
                          <a:effectLst/>
                        </a:rPr>
                        <a:t>YES</a:t>
                      </a:r>
                      <a:endParaRPr lang="en-US" sz="1600" b="1">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dirty="0">
                          <a:solidFill>
                            <a:schemeClr val="tx1"/>
                          </a:solidFill>
                          <a:effectLst/>
                        </a:rPr>
                        <a:t>2</a:t>
                      </a:r>
                      <a:r>
                        <a:rPr lang="en-US" sz="1600" b="1" dirty="0">
                          <a:solidFill>
                            <a:schemeClr val="tx1"/>
                          </a:solidFill>
                          <a:effectLst/>
                        </a:rPr>
                        <a:t>H</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a:solidFill>
                            <a:schemeClr val="tx1"/>
                          </a:solidFill>
                          <a:effectLst/>
                        </a:rPr>
                        <a:t>1</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1</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1</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chemeClr val="tx1"/>
                          </a:solidFill>
                          <a:effectLst/>
                        </a:rPr>
                        <a:t>0.015 %</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chemeClr val="tx1"/>
                          </a:solidFill>
                          <a:effectLst/>
                        </a:rPr>
                        <a:t>4.1066</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smtClean="0">
                          <a:solidFill>
                            <a:schemeClr val="tx1"/>
                          </a:solidFill>
                          <a:effectLst/>
                        </a:rPr>
                        <a:t>YES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a:solidFill>
                            <a:schemeClr val="tx1"/>
                          </a:solidFill>
                          <a:effectLst/>
                        </a:rPr>
                        <a:t>3</a:t>
                      </a:r>
                      <a:r>
                        <a:rPr lang="en-US" sz="1600" b="1">
                          <a:solidFill>
                            <a:schemeClr val="tx1"/>
                          </a:solidFill>
                          <a:effectLst/>
                        </a:rPr>
                        <a:t>H</a:t>
                      </a:r>
                      <a:endParaRPr lang="en-US" sz="1600" b="1">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a:solidFill>
                            <a:schemeClr val="tx1"/>
                          </a:solidFill>
                          <a:effectLst/>
                        </a:rPr>
                        <a:t>½</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1</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2</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a:solidFill>
                            <a:schemeClr val="tx1"/>
                          </a:solidFill>
                          <a:effectLst/>
                        </a:rPr>
                        <a:t>trace</a:t>
                      </a:r>
                      <a:endParaRPr lang="en-US" sz="1600" b="1">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chemeClr val="tx1"/>
                          </a:solidFill>
                          <a:effectLst/>
                        </a:rPr>
                        <a:t>28.535</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a:solidFill>
                            <a:schemeClr val="tx1"/>
                          </a:solidFill>
                          <a:effectLst/>
                        </a:rPr>
                        <a:t>YES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dirty="0">
                          <a:solidFill>
                            <a:srgbClr val="C00000"/>
                          </a:solidFill>
                          <a:effectLst/>
                        </a:rPr>
                        <a:t>12</a:t>
                      </a:r>
                      <a:r>
                        <a:rPr lang="en-US" sz="1600" b="1" dirty="0">
                          <a:solidFill>
                            <a:srgbClr val="C00000"/>
                          </a:solidFill>
                          <a:effectLst/>
                        </a:rPr>
                        <a:t>C</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a:solidFill>
                            <a:srgbClr val="C00000"/>
                          </a:solidFill>
                          <a:effectLst/>
                        </a:rPr>
                        <a:t>0</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rgbClr val="C00000"/>
                          </a:solidFill>
                          <a:effectLst/>
                          <a:latin typeface="Times"/>
                          <a:ea typeface="Times"/>
                          <a:cs typeface="Times New Roman"/>
                        </a:rPr>
                        <a:t>6</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rgbClr val="C00000"/>
                          </a:solidFill>
                          <a:effectLst/>
                          <a:latin typeface="Times"/>
                          <a:ea typeface="Times"/>
                          <a:cs typeface="Times New Roman"/>
                        </a:rPr>
                        <a:t>6</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rgbClr val="C00000"/>
                          </a:solidFill>
                          <a:effectLst/>
                        </a:rPr>
                        <a:t>98.89 %</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rgbClr val="C00000"/>
                          </a:solidFill>
                          <a:effectLst/>
                        </a:rPr>
                        <a:t> </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a:solidFill>
                            <a:srgbClr val="C00000"/>
                          </a:solidFill>
                          <a:effectLst/>
                        </a:rPr>
                        <a:t>NO </a:t>
                      </a:r>
                      <a:r>
                        <a:rPr lang="en-US" sz="1600" b="1" dirty="0">
                          <a:solidFill>
                            <a:srgbClr val="C00000"/>
                          </a:solidFill>
                          <a:effectLst/>
                          <a:sym typeface="Wingdings"/>
                        </a:rPr>
                        <a:t></a:t>
                      </a:r>
                      <a:endParaRPr lang="en-US" sz="1600" b="1" dirty="0">
                        <a:solidFill>
                          <a:srgbClr val="C00000"/>
                        </a:solidFill>
                        <a:effectLst/>
                        <a:latin typeface="Times"/>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dirty="0">
                          <a:solidFill>
                            <a:schemeClr val="tx1"/>
                          </a:solidFill>
                          <a:effectLst/>
                        </a:rPr>
                        <a:t>13</a:t>
                      </a:r>
                      <a:r>
                        <a:rPr lang="en-US" sz="1600" b="1" dirty="0">
                          <a:solidFill>
                            <a:schemeClr val="tx1"/>
                          </a:solidFill>
                          <a:effectLst/>
                        </a:rPr>
                        <a:t>C</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a:solidFill>
                            <a:schemeClr val="tx1"/>
                          </a:solidFill>
                          <a:effectLst/>
                        </a:rPr>
                        <a:t>½</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6</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7</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chemeClr val="tx1"/>
                          </a:solidFill>
                          <a:effectLst/>
                        </a:rPr>
                        <a:t>1.11 %</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chemeClr val="tx1"/>
                          </a:solidFill>
                          <a:effectLst/>
                        </a:rPr>
                        <a:t>6.7283</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a:solidFill>
                            <a:schemeClr val="tx1"/>
                          </a:solidFill>
                          <a:effectLst/>
                        </a:rPr>
                        <a:t>YES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a:solidFill>
                            <a:schemeClr val="tx1"/>
                          </a:solidFill>
                          <a:effectLst/>
                        </a:rPr>
                        <a:t>14</a:t>
                      </a:r>
                      <a:r>
                        <a:rPr lang="en-US" sz="1600" b="1">
                          <a:solidFill>
                            <a:schemeClr val="tx1"/>
                          </a:solidFill>
                          <a:effectLst/>
                        </a:rPr>
                        <a:t>N</a:t>
                      </a:r>
                      <a:endParaRPr lang="en-US" sz="1600" b="1">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a:solidFill>
                            <a:schemeClr val="tx1"/>
                          </a:solidFill>
                          <a:effectLst/>
                        </a:rPr>
                        <a:t>1</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7</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7</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chemeClr val="tx1"/>
                          </a:solidFill>
                          <a:effectLst/>
                        </a:rPr>
                        <a:t>99.6 %</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chemeClr val="tx1"/>
                          </a:solidFill>
                          <a:effectLst/>
                        </a:rPr>
                        <a:t>1.934</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a:solidFill>
                            <a:schemeClr val="tx1"/>
                          </a:solidFill>
                          <a:effectLst/>
                        </a:rPr>
                        <a:t>YES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a:solidFill>
                            <a:schemeClr val="tx1"/>
                          </a:solidFill>
                          <a:effectLst/>
                        </a:rPr>
                        <a:t>15</a:t>
                      </a:r>
                      <a:r>
                        <a:rPr lang="en-US" sz="1600" b="1">
                          <a:solidFill>
                            <a:schemeClr val="tx1"/>
                          </a:solidFill>
                          <a:effectLst/>
                        </a:rPr>
                        <a:t>N</a:t>
                      </a:r>
                      <a:endParaRPr lang="en-US" sz="1600" b="1">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a:solidFill>
                            <a:schemeClr val="tx1"/>
                          </a:solidFill>
                          <a:effectLst/>
                        </a:rPr>
                        <a:t>½</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7</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8</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chemeClr val="tx1"/>
                          </a:solidFill>
                          <a:effectLst/>
                        </a:rPr>
                        <a:t>0.37 %</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chemeClr val="tx1"/>
                          </a:solidFill>
                          <a:effectLst/>
                        </a:rPr>
                        <a:t>-2.712</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a:solidFill>
                            <a:schemeClr val="tx1"/>
                          </a:solidFill>
                          <a:effectLst/>
                        </a:rPr>
                        <a:t>YES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dirty="0">
                          <a:solidFill>
                            <a:srgbClr val="C00000"/>
                          </a:solidFill>
                          <a:effectLst/>
                        </a:rPr>
                        <a:t>16</a:t>
                      </a:r>
                      <a:r>
                        <a:rPr lang="en-US" sz="1600" b="1" dirty="0">
                          <a:solidFill>
                            <a:srgbClr val="C00000"/>
                          </a:solidFill>
                          <a:effectLst/>
                        </a:rPr>
                        <a:t>O</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a:solidFill>
                            <a:srgbClr val="C00000"/>
                          </a:solidFill>
                          <a:effectLst/>
                        </a:rPr>
                        <a:t>0</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rgbClr val="C00000"/>
                          </a:solidFill>
                          <a:effectLst/>
                          <a:latin typeface="Times"/>
                          <a:ea typeface="Times"/>
                          <a:cs typeface="Times New Roman"/>
                        </a:rPr>
                        <a:t>8</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rgbClr val="C00000"/>
                          </a:solidFill>
                          <a:effectLst/>
                          <a:latin typeface="Times"/>
                          <a:ea typeface="Times"/>
                          <a:cs typeface="Times New Roman"/>
                        </a:rPr>
                        <a:t>8</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rgbClr val="C00000"/>
                          </a:solidFill>
                          <a:effectLst/>
                        </a:rPr>
                        <a:t>99.76 %</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rgbClr val="C00000"/>
                          </a:solidFill>
                          <a:effectLst/>
                        </a:rPr>
                        <a:t> </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a:solidFill>
                            <a:srgbClr val="C00000"/>
                          </a:solidFill>
                          <a:effectLst/>
                        </a:rPr>
                        <a:t>NO </a:t>
                      </a:r>
                      <a:r>
                        <a:rPr lang="en-US" sz="1600" b="1" dirty="0">
                          <a:solidFill>
                            <a:srgbClr val="C00000"/>
                          </a:solidFill>
                          <a:effectLst/>
                          <a:sym typeface="Wingdings"/>
                        </a:rPr>
                        <a:t></a:t>
                      </a:r>
                      <a:endParaRPr lang="en-US" sz="1600" b="1" dirty="0">
                        <a:solidFill>
                          <a:srgbClr val="C00000"/>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a:solidFill>
                            <a:schemeClr val="tx1"/>
                          </a:solidFill>
                          <a:effectLst/>
                        </a:rPr>
                        <a:t>17</a:t>
                      </a:r>
                      <a:r>
                        <a:rPr lang="en-US" sz="1600" b="1">
                          <a:solidFill>
                            <a:schemeClr val="tx1"/>
                          </a:solidFill>
                          <a:effectLst/>
                        </a:rPr>
                        <a:t>O</a:t>
                      </a:r>
                      <a:endParaRPr lang="en-US" sz="1600" b="1">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baseline="30000" dirty="0">
                          <a:solidFill>
                            <a:schemeClr val="tx1"/>
                          </a:solidFill>
                          <a:effectLst/>
                        </a:rPr>
                        <a:t>5</a:t>
                      </a:r>
                      <a:r>
                        <a:rPr lang="en-US" sz="1600" b="1" dirty="0">
                          <a:solidFill>
                            <a:schemeClr val="tx1"/>
                          </a:solidFill>
                          <a:effectLst/>
                        </a:rPr>
                        <a:t>∕</a:t>
                      </a:r>
                      <a:r>
                        <a:rPr lang="en-US" sz="1600" b="1" baseline="-25000" dirty="0">
                          <a:solidFill>
                            <a:schemeClr val="tx1"/>
                          </a:solidFill>
                          <a:effectLst/>
                        </a:rPr>
                        <a:t>2</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8</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9</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chemeClr val="tx1"/>
                          </a:solidFill>
                          <a:effectLst/>
                        </a:rPr>
                        <a:t>0.04 %</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chemeClr val="tx1"/>
                          </a:solidFill>
                          <a:effectLst/>
                        </a:rPr>
                        <a:t>-3.62808</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a:solidFill>
                            <a:schemeClr val="tx1"/>
                          </a:solidFill>
                          <a:effectLst/>
                        </a:rPr>
                        <a:t>YES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a:solidFill>
                            <a:schemeClr val="tx1"/>
                          </a:solidFill>
                          <a:effectLst/>
                        </a:rPr>
                        <a:t>19</a:t>
                      </a:r>
                      <a:r>
                        <a:rPr lang="en-US" sz="1600" b="1">
                          <a:solidFill>
                            <a:schemeClr val="tx1"/>
                          </a:solidFill>
                          <a:effectLst/>
                        </a:rPr>
                        <a:t>F</a:t>
                      </a:r>
                      <a:endParaRPr lang="en-US" sz="1600" b="1">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a:solidFill>
                            <a:schemeClr val="tx1"/>
                          </a:solidFill>
                          <a:effectLst/>
                        </a:rPr>
                        <a:t>½</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9</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91440" algn="ctr">
                        <a:lnSpc>
                          <a:spcPts val="1400"/>
                        </a:lnSpc>
                        <a:spcBef>
                          <a:spcPts val="0"/>
                        </a:spcBef>
                        <a:spcAft>
                          <a:spcPts val="0"/>
                        </a:spcAft>
                      </a:pPr>
                      <a:r>
                        <a:rPr lang="en-US" sz="1600" b="1" dirty="0" smtClean="0">
                          <a:solidFill>
                            <a:schemeClr val="tx1"/>
                          </a:solidFill>
                          <a:effectLst/>
                          <a:latin typeface="Times"/>
                          <a:ea typeface="Times"/>
                          <a:cs typeface="Times New Roman"/>
                        </a:rPr>
                        <a:t>10</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chemeClr val="tx1"/>
                          </a:solidFill>
                          <a:effectLst/>
                        </a:rPr>
                        <a:t>100 %</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chemeClr val="tx1"/>
                          </a:solidFill>
                          <a:effectLst/>
                        </a:rPr>
                        <a:t>25.181</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a:solidFill>
                            <a:schemeClr val="tx1"/>
                          </a:solidFill>
                          <a:effectLst/>
                        </a:rPr>
                        <a:t>YES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637">
                <a:tc>
                  <a:txBody>
                    <a:bodyPr/>
                    <a:lstStyle/>
                    <a:p>
                      <a:pPr marL="0" marR="142240" algn="ctr">
                        <a:lnSpc>
                          <a:spcPts val="1400"/>
                        </a:lnSpc>
                        <a:spcBef>
                          <a:spcPts val="0"/>
                        </a:spcBef>
                        <a:spcAft>
                          <a:spcPts val="0"/>
                        </a:spcAft>
                      </a:pPr>
                      <a:r>
                        <a:rPr lang="en-US" sz="1600" b="1" baseline="30000">
                          <a:solidFill>
                            <a:schemeClr val="tx1"/>
                          </a:solidFill>
                          <a:effectLst/>
                        </a:rPr>
                        <a:t>31</a:t>
                      </a:r>
                      <a:r>
                        <a:rPr lang="en-US" sz="1600" b="1">
                          <a:solidFill>
                            <a:schemeClr val="tx1"/>
                          </a:solidFill>
                          <a:effectLst/>
                        </a:rPr>
                        <a:t>P</a:t>
                      </a:r>
                      <a:endParaRPr lang="en-US" sz="1600" b="1">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ctr">
                        <a:lnSpc>
                          <a:spcPts val="1400"/>
                        </a:lnSpc>
                        <a:spcBef>
                          <a:spcPts val="0"/>
                        </a:spcBef>
                        <a:spcAft>
                          <a:spcPts val="0"/>
                        </a:spcAft>
                      </a:pPr>
                      <a:r>
                        <a:rPr lang="en-US" sz="1600" b="1" dirty="0">
                          <a:solidFill>
                            <a:schemeClr val="tx1"/>
                          </a:solidFill>
                          <a:effectLst/>
                        </a:rPr>
                        <a:t>½</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ctr">
                        <a:lnSpc>
                          <a:spcPts val="1400"/>
                        </a:lnSpc>
                        <a:spcBef>
                          <a:spcPts val="0"/>
                        </a:spcBef>
                        <a:spcAft>
                          <a:spcPts val="0"/>
                        </a:spcAft>
                      </a:pPr>
                      <a:r>
                        <a:rPr lang="en-US" sz="1600" b="1" dirty="0" smtClean="0">
                          <a:solidFill>
                            <a:schemeClr val="tx1"/>
                          </a:solidFill>
                          <a:effectLst/>
                          <a:latin typeface="Times"/>
                          <a:ea typeface="Times"/>
                          <a:cs typeface="Times New Roman"/>
                        </a:rPr>
                        <a:t>15</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102870" algn="ctr">
                        <a:lnSpc>
                          <a:spcPts val="1400"/>
                        </a:lnSpc>
                        <a:spcBef>
                          <a:spcPts val="0"/>
                        </a:spcBef>
                        <a:spcAft>
                          <a:spcPts val="0"/>
                        </a:spcAft>
                      </a:pPr>
                      <a:r>
                        <a:rPr lang="en-US" sz="1600" b="1" dirty="0" smtClean="0">
                          <a:solidFill>
                            <a:schemeClr val="tx1"/>
                          </a:solidFill>
                          <a:effectLst/>
                          <a:latin typeface="Times"/>
                          <a:ea typeface="Times"/>
                          <a:cs typeface="Times New Roman"/>
                        </a:rPr>
                        <a:t>16</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smtClean="0">
                          <a:solidFill>
                            <a:schemeClr val="tx1"/>
                          </a:solidFill>
                          <a:effectLst/>
                        </a:rPr>
                        <a:t>100 %</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pPr>
                      <a:r>
                        <a:rPr lang="en-US" sz="1600" b="1" dirty="0">
                          <a:solidFill>
                            <a:schemeClr val="tx1"/>
                          </a:solidFill>
                          <a:effectLst/>
                        </a:rPr>
                        <a:t>10.841</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0"/>
                        </a:spcBef>
                        <a:spcAft>
                          <a:spcPts val="0"/>
                        </a:spcAft>
                        <a:tabLst>
                          <a:tab pos="1188720" algn="l"/>
                        </a:tabLst>
                      </a:pPr>
                      <a:r>
                        <a:rPr lang="en-US" sz="1600" b="1" dirty="0">
                          <a:solidFill>
                            <a:schemeClr val="tx1"/>
                          </a:solidFill>
                          <a:effectLst/>
                        </a:rPr>
                        <a:t>YES</a:t>
                      </a:r>
                      <a:endParaRPr lang="en-US" sz="1600" b="1" dirty="0">
                        <a:solidFill>
                          <a:schemeClr val="tx1"/>
                        </a:solidFill>
                        <a:effectLst/>
                        <a:latin typeface="Times"/>
                        <a:ea typeface="Times"/>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8404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dirty="0">
                <a:solidFill>
                  <a:srgbClr val="002060"/>
                </a:solidFill>
                <a:latin typeface="Comic Sans MS" panose="030F0702030302020204" pitchFamily="66" charset="0"/>
                <a:cs typeface="Times New Roman" pitchFamily="18" charset="0"/>
              </a:rPr>
              <a:t>Physical Background of NMR Spectroscopy I</a:t>
            </a:r>
          </a:p>
        </p:txBody>
      </p:sp>
      <p:sp>
        <p:nvSpPr>
          <p:cNvPr id="2" name="Content Placeholder 1"/>
          <p:cNvSpPr>
            <a:spLocks noGrp="1"/>
          </p:cNvSpPr>
          <p:nvPr>
            <p:ph idx="1"/>
          </p:nvPr>
        </p:nvSpPr>
        <p:spPr>
          <a:xfrm>
            <a:off x="1981200" y="1524000"/>
            <a:ext cx="8229600" cy="2819400"/>
          </a:xfrm>
        </p:spPr>
        <p:txBody>
          <a:bodyPr>
            <a:noAutofit/>
          </a:bodyPr>
          <a:lstStyle/>
          <a:p>
            <a:endParaRPr lang="en-US" sz="1400" dirty="0">
              <a:solidFill>
                <a:srgbClr val="002060"/>
              </a:solidFill>
              <a:latin typeface="Arial Rounded MT Bold" panose="020F0704030504030204" pitchFamily="34" charset="0"/>
              <a:cs typeface="Times New Roman" pitchFamily="18" charset="0"/>
            </a:endParaRPr>
          </a:p>
        </p:txBody>
      </p:sp>
      <p:sp>
        <p:nvSpPr>
          <p:cNvPr id="20" name="Slide Number Placeholder 19"/>
          <p:cNvSpPr>
            <a:spLocks noGrp="1"/>
          </p:cNvSpPr>
          <p:nvPr>
            <p:ph type="sldNum" sz="quarter" idx="12"/>
          </p:nvPr>
        </p:nvSpPr>
        <p:spPr/>
        <p:txBody>
          <a:bodyPr/>
          <a:lstStyle/>
          <a:p>
            <a:fld id="{97A92199-DFD4-4428-9FFF-DBBDDFCE1B7E}" type="slidenum">
              <a:rPr lang="en-US" smtClean="0"/>
              <a:t>6</a:t>
            </a:fld>
            <a:endParaRPr lang="en-US" dirty="0"/>
          </a:p>
        </p:txBody>
      </p:sp>
      <p:grpSp>
        <p:nvGrpSpPr>
          <p:cNvPr id="23" name="Group 22"/>
          <p:cNvGrpSpPr>
            <a:grpSpLocks noChangeAspect="1"/>
          </p:cNvGrpSpPr>
          <p:nvPr/>
        </p:nvGrpSpPr>
        <p:grpSpPr>
          <a:xfrm>
            <a:off x="7382395" y="1524000"/>
            <a:ext cx="2641113" cy="2170814"/>
            <a:chOff x="5432778" y="4156277"/>
            <a:chExt cx="3096428" cy="2431782"/>
          </a:xfrm>
        </p:grpSpPr>
        <p:sp>
          <p:nvSpPr>
            <p:cNvPr id="15" name="Rectangle 14"/>
            <p:cNvSpPr/>
            <p:nvPr/>
          </p:nvSpPr>
          <p:spPr>
            <a:xfrm>
              <a:off x="5432778" y="4183643"/>
              <a:ext cx="3048000" cy="2362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 name="Group 4"/>
            <p:cNvGrpSpPr/>
            <p:nvPr/>
          </p:nvGrpSpPr>
          <p:grpSpPr>
            <a:xfrm>
              <a:off x="5486400" y="4305300"/>
              <a:ext cx="2857500" cy="1943100"/>
              <a:chOff x="0" y="0"/>
              <a:chExt cx="2857500" cy="1943100"/>
            </a:xfrm>
          </p:grpSpPr>
          <p:cxnSp>
            <p:nvCxnSpPr>
              <p:cNvPr id="6" name="Line 9"/>
              <p:cNvCxnSpPr>
                <a:cxnSpLocks noChangeShapeType="1"/>
              </p:cNvCxnSpPr>
              <p:nvPr/>
            </p:nvCxnSpPr>
            <p:spPr bwMode="auto">
              <a:xfrm>
                <a:off x="204716" y="989462"/>
                <a:ext cx="2286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 name="Line 10"/>
              <p:cNvCxnSpPr>
                <a:cxnSpLocks noChangeShapeType="1"/>
              </p:cNvCxnSpPr>
              <p:nvPr/>
            </p:nvCxnSpPr>
            <p:spPr bwMode="auto">
              <a:xfrm>
                <a:off x="204716" y="1091820"/>
                <a:ext cx="2286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 name="Line 11"/>
              <p:cNvCxnSpPr>
                <a:cxnSpLocks noChangeShapeType="1"/>
              </p:cNvCxnSpPr>
              <p:nvPr/>
            </p:nvCxnSpPr>
            <p:spPr bwMode="auto">
              <a:xfrm flipV="1">
                <a:off x="436728" y="416256"/>
                <a:ext cx="1257300" cy="5715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 name="Line 12"/>
              <p:cNvCxnSpPr>
                <a:cxnSpLocks noChangeShapeType="1"/>
              </p:cNvCxnSpPr>
              <p:nvPr/>
            </p:nvCxnSpPr>
            <p:spPr bwMode="auto">
              <a:xfrm>
                <a:off x="436728" y="1091820"/>
                <a:ext cx="1257300" cy="457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 name="Line 13"/>
              <p:cNvCxnSpPr>
                <a:cxnSpLocks noChangeShapeType="1"/>
              </p:cNvCxnSpPr>
              <p:nvPr/>
            </p:nvCxnSpPr>
            <p:spPr bwMode="auto">
              <a:xfrm>
                <a:off x="1808328" y="354841"/>
                <a:ext cx="0" cy="228600"/>
              </a:xfrm>
              <a:prstGeom prst="line">
                <a:avLst/>
              </a:prstGeom>
              <a:noFill/>
              <a:ln w="31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Line 14"/>
              <p:cNvCxnSpPr>
                <a:cxnSpLocks noChangeShapeType="1"/>
              </p:cNvCxnSpPr>
              <p:nvPr/>
            </p:nvCxnSpPr>
            <p:spPr bwMode="auto">
              <a:xfrm flipV="1">
                <a:off x="1808328" y="1439838"/>
                <a:ext cx="0" cy="228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15"/>
              <p:cNvCxnSpPr>
                <a:cxnSpLocks noChangeShapeType="1"/>
              </p:cNvCxnSpPr>
              <p:nvPr/>
            </p:nvCxnSpPr>
            <p:spPr bwMode="auto">
              <a:xfrm flipV="1">
                <a:off x="0" y="0"/>
                <a:ext cx="0" cy="19431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16"/>
              <p:cNvCxnSpPr>
                <a:cxnSpLocks noChangeShapeType="1"/>
              </p:cNvCxnSpPr>
              <p:nvPr/>
            </p:nvCxnSpPr>
            <p:spPr bwMode="auto">
              <a:xfrm>
                <a:off x="0" y="1937982"/>
                <a:ext cx="28575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AutoShape 3072"/>
              <p:cNvCxnSpPr>
                <a:cxnSpLocks noChangeShapeType="1"/>
              </p:cNvCxnSpPr>
              <p:nvPr/>
            </p:nvCxnSpPr>
            <p:spPr bwMode="auto">
              <a:xfrm flipV="1">
                <a:off x="1433015" y="518614"/>
                <a:ext cx="6350" cy="94170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16" name="TextBox 15"/>
            <p:cNvSpPr txBox="1"/>
            <p:nvPr/>
          </p:nvSpPr>
          <p:spPr>
            <a:xfrm>
              <a:off x="5531609" y="4156277"/>
              <a:ext cx="889296" cy="586120"/>
            </a:xfrm>
            <a:prstGeom prst="rect">
              <a:avLst/>
            </a:prstGeom>
            <a:noFill/>
          </p:spPr>
          <p:txBody>
            <a:bodyPr wrap="square" rtlCol="0">
              <a:spAutoFit/>
            </a:bodyPr>
            <a:lstStyle/>
            <a:p>
              <a:r>
                <a:rPr lang="en-US" sz="1400" dirty="0">
                  <a:latin typeface="Times New Roman" pitchFamily="18" charset="0"/>
                  <a:cs typeface="Times New Roman" pitchFamily="18" charset="0"/>
                </a:rPr>
                <a:t>Energy</a:t>
              </a:r>
            </a:p>
            <a:p>
              <a:endParaRPr lang="en-US" sz="1400" dirty="0">
                <a:latin typeface="Times New Roman" pitchFamily="18" charset="0"/>
                <a:cs typeface="Times New Roman" pitchFamily="18" charset="0"/>
              </a:endParaRPr>
            </a:p>
          </p:txBody>
        </p:sp>
        <p:sp>
          <p:nvSpPr>
            <p:cNvPr id="17" name="TextBox 16"/>
            <p:cNvSpPr txBox="1"/>
            <p:nvPr/>
          </p:nvSpPr>
          <p:spPr>
            <a:xfrm>
              <a:off x="7359646" y="4511928"/>
              <a:ext cx="1066800" cy="586120"/>
            </a:xfrm>
            <a:prstGeom prst="rect">
              <a:avLst/>
            </a:prstGeom>
            <a:noFill/>
          </p:spPr>
          <p:txBody>
            <a:bodyPr wrap="square" rtlCol="0">
              <a:spAutoFit/>
            </a:bodyPr>
            <a:lstStyle/>
            <a:p>
              <a:r>
                <a:rPr lang="en-US" sz="1400" dirty="0" err="1">
                  <a:latin typeface="Times New Roman" pitchFamily="18" charset="0"/>
                  <a:cs typeface="Times New Roman" pitchFamily="18" charset="0"/>
                </a:rPr>
                <a:t>m</a:t>
              </a:r>
              <a:r>
                <a:rPr lang="en-US" sz="1400" baseline="-25000" dirty="0" err="1">
                  <a:latin typeface="Times New Roman" pitchFamily="18" charset="0"/>
                  <a:cs typeface="Times New Roman" pitchFamily="18" charset="0"/>
                </a:rPr>
                <a:t>I</a:t>
              </a:r>
              <a:r>
                <a:rPr lang="en-US" sz="1400" dirty="0">
                  <a:latin typeface="Times New Roman" pitchFamily="18" charset="0"/>
                  <a:cs typeface="Times New Roman" pitchFamily="18" charset="0"/>
                </a:rPr>
                <a:t>= -½</a:t>
              </a:r>
            </a:p>
            <a:p>
              <a:endParaRPr lang="en-US" sz="1400" dirty="0">
                <a:latin typeface="Times New Roman" pitchFamily="18" charset="0"/>
                <a:cs typeface="Times New Roman" pitchFamily="18" charset="0"/>
              </a:endParaRPr>
            </a:p>
          </p:txBody>
        </p:sp>
        <p:sp>
          <p:nvSpPr>
            <p:cNvPr id="18" name="TextBox 17"/>
            <p:cNvSpPr txBox="1"/>
            <p:nvPr/>
          </p:nvSpPr>
          <p:spPr>
            <a:xfrm>
              <a:off x="7413978" y="5710389"/>
              <a:ext cx="1066800" cy="586120"/>
            </a:xfrm>
            <a:prstGeom prst="rect">
              <a:avLst/>
            </a:prstGeom>
            <a:noFill/>
          </p:spPr>
          <p:txBody>
            <a:bodyPr wrap="square" rtlCol="0">
              <a:spAutoFit/>
            </a:bodyPr>
            <a:lstStyle/>
            <a:p>
              <a:r>
                <a:rPr lang="en-US" sz="1400" dirty="0" err="1">
                  <a:latin typeface="Times New Roman" pitchFamily="18" charset="0"/>
                  <a:cs typeface="Times New Roman" pitchFamily="18" charset="0"/>
                </a:rPr>
                <a:t>m</a:t>
              </a:r>
              <a:r>
                <a:rPr lang="en-US" sz="1400" baseline="-25000" dirty="0" err="1">
                  <a:latin typeface="Times New Roman" pitchFamily="18" charset="0"/>
                  <a:cs typeface="Times New Roman" pitchFamily="18" charset="0"/>
                </a:rPr>
                <a:t>I</a:t>
              </a:r>
              <a:r>
                <a:rPr lang="en-US" sz="1400" dirty="0">
                  <a:latin typeface="Times New Roman" pitchFamily="18" charset="0"/>
                  <a:cs typeface="Times New Roman" pitchFamily="18" charset="0"/>
                </a:rPr>
                <a:t>= +½</a:t>
              </a:r>
            </a:p>
            <a:p>
              <a:endParaRPr lang="en-US" sz="1400" dirty="0">
                <a:latin typeface="Times New Roman" pitchFamily="18" charset="0"/>
                <a:cs typeface="Times New Roman" pitchFamily="18" charset="0"/>
              </a:endParaRPr>
            </a:p>
          </p:txBody>
        </p:sp>
        <p:sp>
          <p:nvSpPr>
            <p:cNvPr id="19" name="TextBox 18"/>
            <p:cNvSpPr txBox="1"/>
            <p:nvPr/>
          </p:nvSpPr>
          <p:spPr>
            <a:xfrm>
              <a:off x="6993399" y="5164209"/>
              <a:ext cx="1535807" cy="344777"/>
            </a:xfrm>
            <a:prstGeom prst="rect">
              <a:avLst/>
            </a:prstGeom>
            <a:noFill/>
          </p:spPr>
          <p:txBody>
            <a:bodyPr wrap="none" rtlCol="0">
              <a:spAutoFit/>
            </a:bodyPr>
            <a:lstStyle/>
            <a:p>
              <a:r>
                <a:rPr lang="en-US" sz="1400" dirty="0">
                  <a:latin typeface="Symbol" pitchFamily="18" charset="2"/>
                  <a:cs typeface="Times New Roman" pitchFamily="18" charset="0"/>
                </a:rPr>
                <a:t>D</a:t>
              </a:r>
              <a:r>
                <a:rPr lang="en-US" sz="1400" dirty="0">
                  <a:latin typeface="Times New Roman" pitchFamily="18" charset="0"/>
                  <a:cs typeface="Times New Roman" pitchFamily="18" charset="0"/>
                </a:rPr>
                <a:t>E= f(</a:t>
              </a:r>
              <a:r>
                <a:rPr lang="en-US" sz="1400" dirty="0" err="1">
                  <a:latin typeface="Symbol" pitchFamily="18" charset="2"/>
                  <a:cs typeface="Times New Roman" pitchFamily="18" charset="0"/>
                </a:rPr>
                <a:t>g</a:t>
              </a:r>
              <a:r>
                <a:rPr lang="en-US" sz="1400" dirty="0" err="1">
                  <a:latin typeface="Times New Roman" pitchFamily="18" charset="0"/>
                  <a:cs typeface="Times New Roman" pitchFamily="18" charset="0"/>
                </a:rPr>
                <a:t>B</a:t>
              </a:r>
              <a:r>
                <a:rPr lang="en-US" sz="1400" baseline="-25000" dirty="0" err="1">
                  <a:latin typeface="Times New Roman" pitchFamily="18" charset="0"/>
                  <a:cs typeface="Times New Roman" pitchFamily="18" charset="0"/>
                </a:rPr>
                <a:t>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a:t>
              </a:r>
              <a:r>
                <a:rPr lang="en-US" sz="1400" dirty="0" err="1">
                  <a:latin typeface="Symbol" pitchFamily="18" charset="2"/>
                  <a:cs typeface="Times New Roman" pitchFamily="18" charset="0"/>
                </a:rPr>
                <a:t>n</a:t>
              </a:r>
              <a:endParaRPr lang="en-US" sz="1400" dirty="0">
                <a:latin typeface="Symbol" pitchFamily="18" charset="2"/>
                <a:cs typeface="Times New Roman" pitchFamily="18" charset="0"/>
              </a:endParaRPr>
            </a:p>
          </p:txBody>
        </p:sp>
        <p:sp>
          <p:nvSpPr>
            <p:cNvPr id="22" name="TextBox 21"/>
            <p:cNvSpPr txBox="1"/>
            <p:nvPr/>
          </p:nvSpPr>
          <p:spPr>
            <a:xfrm>
              <a:off x="5884885" y="6243282"/>
              <a:ext cx="2550658" cy="344777"/>
            </a:xfrm>
            <a:prstGeom prst="rect">
              <a:avLst/>
            </a:prstGeom>
            <a:noFill/>
          </p:spPr>
          <p:txBody>
            <a:bodyPr wrap="none" rtlCol="0">
              <a:spAutoFit/>
            </a:bodyPr>
            <a:lstStyle/>
            <a:p>
              <a:r>
                <a:rPr lang="en-US" sz="1400" dirty="0">
                  <a:latin typeface="Times New Roman" pitchFamily="18" charset="0"/>
                  <a:cs typeface="Times New Roman" pitchFamily="18" charset="0"/>
                </a:rPr>
                <a:t>Increased magnetic field B</a:t>
              </a:r>
              <a:r>
                <a:rPr lang="en-US" sz="1400" baseline="-25000" dirty="0">
                  <a:latin typeface="Times New Roman" pitchFamily="18" charset="0"/>
                  <a:cs typeface="Times New Roman" pitchFamily="18" charset="0"/>
                </a:rPr>
                <a:t>o</a:t>
              </a:r>
              <a:endParaRPr lang="en-US" sz="1400" dirty="0">
                <a:latin typeface="Times New Roman" pitchFamily="18" charset="0"/>
                <a:cs typeface="Times New Roman" pitchFamily="18" charset="0"/>
              </a:endParaRPr>
            </a:p>
          </p:txBody>
        </p:sp>
      </p:grpSp>
      <p:pic>
        <p:nvPicPr>
          <p:cNvPr id="23554" name="Picture 2" descr="http://upload.wikimedia.org/wikipedia/commons/thumb/3/38/NMR_EPR.gif/300px-NMR_EPR.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324013" y="1376890"/>
            <a:ext cx="4949999" cy="2376000"/>
          </a:xfrm>
          <a:prstGeom prst="rect">
            <a:avLst/>
          </a:prstGeom>
          <a:noFill/>
          <a:ln>
            <a:noFill/>
          </a:ln>
          <a:extLst/>
        </p:spPr>
      </p:pic>
      <p:sp>
        <p:nvSpPr>
          <p:cNvPr id="4" name="TextBox 3"/>
          <p:cNvSpPr txBox="1"/>
          <p:nvPr/>
        </p:nvSpPr>
        <p:spPr>
          <a:xfrm>
            <a:off x="1427017" y="4211775"/>
            <a:ext cx="9975273" cy="2308324"/>
          </a:xfrm>
          <a:prstGeom prst="rect">
            <a:avLst/>
          </a:prstGeom>
          <a:noFill/>
        </p:spPr>
        <p:txBody>
          <a:bodyPr wrap="square" rtlCol="0">
            <a:spAutoFit/>
          </a:bodyPr>
          <a:lstStyle/>
          <a:p>
            <a:pPr algn="just"/>
            <a:r>
              <a:rPr lang="en-GB" dirty="0">
                <a:latin typeface="Comic Sans MS" panose="030F0702030302020204" pitchFamily="66" charset="0"/>
              </a:rPr>
              <a:t>The principle behind NMR is that many nuclei have spin and all nuclei are electrically charged. If an external magnetic field is applied, an energy transfer is possible between the base energy to a higher energy level (generally a single energy gap). The energy transfer takes place at a wavelength that corresponds to radio frequencies and when the spin returns to its base level, energy is emitted at the same frequency. The signal that matches this transfer is measured in many ways and processed in order to yield an NMR spectrum for the nucleus concerned.</a:t>
            </a:r>
          </a:p>
          <a:p>
            <a:endParaRPr lang="en-GB" dirty="0">
              <a:latin typeface="Comic Sans MS" panose="030F0702030302020204" pitchFamily="66" charset="0"/>
            </a:endParaRPr>
          </a:p>
        </p:txBody>
      </p:sp>
    </p:spTree>
    <p:extLst>
      <p:ext uri="{BB962C8B-B14F-4D97-AF65-F5344CB8AC3E}">
        <p14:creationId xmlns:p14="http://schemas.microsoft.com/office/powerpoint/2010/main" val="272669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23554"/>
                                        </p:tgtEl>
                                        <p:attrNameLst>
                                          <p:attrName>style.visibility</p:attrName>
                                        </p:attrNameLst>
                                      </p:cBhvr>
                                      <p:to>
                                        <p:strVal val="visible"/>
                                      </p:to>
                                    </p:set>
                                    <p:anim calcmode="lin" valueType="num">
                                      <p:cBhvr>
                                        <p:cTn id="10" dur="500" fill="hold"/>
                                        <p:tgtEl>
                                          <p:spTgt spid="23554"/>
                                        </p:tgtEl>
                                        <p:attrNameLst>
                                          <p:attrName>ppt_w</p:attrName>
                                        </p:attrNameLst>
                                      </p:cBhvr>
                                      <p:tavLst>
                                        <p:tav tm="0">
                                          <p:val>
                                            <p:fltVal val="0"/>
                                          </p:val>
                                        </p:tav>
                                        <p:tav tm="100000">
                                          <p:val>
                                            <p:strVal val="#ppt_w"/>
                                          </p:val>
                                        </p:tav>
                                      </p:tavLst>
                                    </p:anim>
                                    <p:anim calcmode="lin" valueType="num">
                                      <p:cBhvr>
                                        <p:cTn id="11" dur="500" fill="hold"/>
                                        <p:tgtEl>
                                          <p:spTgt spid="23554"/>
                                        </p:tgtEl>
                                        <p:attrNameLst>
                                          <p:attrName>ppt_h</p:attrName>
                                        </p:attrNameLst>
                                      </p:cBhvr>
                                      <p:tavLst>
                                        <p:tav tm="0">
                                          <p:val>
                                            <p:fltVal val="0"/>
                                          </p:val>
                                        </p:tav>
                                        <p:tav tm="100000">
                                          <p:val>
                                            <p:strVal val="#ppt_h"/>
                                          </p:val>
                                        </p:tav>
                                      </p:tavLst>
                                    </p:anim>
                                    <p:animEffect transition="in" filter="fade">
                                      <p:cBhvr>
                                        <p:cTn id="12" dur="500"/>
                                        <p:tgtEl>
                                          <p:spTgt spid="23554"/>
                                        </p:tgtEl>
                                      </p:cBhvr>
                                    </p:animEffect>
                                  </p:childTnLst>
                                </p:cTn>
                              </p:par>
                              <p:par>
                                <p:cTn id="13" presetID="53" presetClass="entr" presetSubtype="16"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p:cTn id="15" dur="500" fill="hold"/>
                                        <p:tgtEl>
                                          <p:spTgt spid="23"/>
                                        </p:tgtEl>
                                        <p:attrNameLst>
                                          <p:attrName>ppt_w</p:attrName>
                                        </p:attrNameLst>
                                      </p:cBhvr>
                                      <p:tavLst>
                                        <p:tav tm="0">
                                          <p:val>
                                            <p:fltVal val="0"/>
                                          </p:val>
                                        </p:tav>
                                        <p:tav tm="100000">
                                          <p:val>
                                            <p:strVal val="#ppt_w"/>
                                          </p:val>
                                        </p:tav>
                                      </p:tavLst>
                                    </p:anim>
                                    <p:anim calcmode="lin" valueType="num">
                                      <p:cBhvr>
                                        <p:cTn id="16" dur="500" fill="hold"/>
                                        <p:tgtEl>
                                          <p:spTgt spid="23"/>
                                        </p:tgtEl>
                                        <p:attrNameLst>
                                          <p:attrName>ppt_h</p:attrName>
                                        </p:attrNameLst>
                                      </p:cBhvr>
                                      <p:tavLst>
                                        <p:tav tm="0">
                                          <p:val>
                                            <p:fltVal val="0"/>
                                          </p:val>
                                        </p:tav>
                                        <p:tav tm="100000">
                                          <p:val>
                                            <p:strVal val="#ppt_h"/>
                                          </p:val>
                                        </p:tav>
                                      </p:tavLst>
                                    </p:anim>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3"/>
          <p:cNvSpPr>
            <a:spLocks noChangeShapeType="1"/>
          </p:cNvSpPr>
          <p:nvPr/>
        </p:nvSpPr>
        <p:spPr bwMode="auto">
          <a:xfrm>
            <a:off x="10350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71" name="AutoShape 4">
            <a:hlinkClick r:id="" action="ppaction://hlinkshowjump?jump=nextslide" highlightClick="1"/>
          </p:cNvPr>
          <p:cNvSpPr>
            <a:spLocks noChangeArrowheads="1"/>
          </p:cNvSpPr>
          <p:nvPr/>
        </p:nvSpPr>
        <p:spPr bwMode="auto">
          <a:xfrm>
            <a:off x="10185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GB" altLang="en-US"/>
          </a:p>
        </p:txBody>
      </p:sp>
      <p:sp>
        <p:nvSpPr>
          <p:cNvPr id="7172" name="Line 5"/>
          <p:cNvSpPr>
            <a:spLocks noChangeShapeType="1"/>
          </p:cNvSpPr>
          <p:nvPr/>
        </p:nvSpPr>
        <p:spPr bwMode="auto">
          <a:xfrm flipH="1">
            <a:off x="1663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73" name="AutoShape 6">
            <a:hlinkClick r:id="" action="ppaction://hlinkshowjump?jump=previousslide" highlightClick="1"/>
          </p:cNvPr>
          <p:cNvSpPr>
            <a:spLocks noChangeArrowheads="1"/>
          </p:cNvSpPr>
          <p:nvPr/>
        </p:nvSpPr>
        <p:spPr bwMode="auto">
          <a:xfrm>
            <a:off x="1663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GB" altLang="en-US"/>
          </a:p>
        </p:txBody>
      </p:sp>
      <p:grpSp>
        <p:nvGrpSpPr>
          <p:cNvPr id="2" name="Group 1"/>
          <p:cNvGrpSpPr/>
          <p:nvPr/>
        </p:nvGrpSpPr>
        <p:grpSpPr>
          <a:xfrm>
            <a:off x="3072192" y="1205197"/>
            <a:ext cx="6264000" cy="2016000"/>
            <a:chOff x="4398963" y="4257675"/>
            <a:chExt cx="4475162" cy="1570038"/>
          </a:xfrm>
        </p:grpSpPr>
        <p:grpSp>
          <p:nvGrpSpPr>
            <p:cNvPr id="7180" name="Group 24"/>
            <p:cNvGrpSpPr>
              <a:grpSpLocks/>
            </p:cNvGrpSpPr>
            <p:nvPr/>
          </p:nvGrpSpPr>
          <p:grpSpPr bwMode="auto">
            <a:xfrm>
              <a:off x="4837113" y="4257675"/>
              <a:ext cx="4037012" cy="1549400"/>
              <a:chOff x="2108" y="2478"/>
              <a:chExt cx="2543" cy="976"/>
            </a:xfrm>
          </p:grpSpPr>
          <p:sp>
            <p:nvSpPr>
              <p:cNvPr id="7183" name="Line 11"/>
              <p:cNvSpPr>
                <a:spLocks noChangeShapeType="1"/>
              </p:cNvSpPr>
              <p:nvPr/>
            </p:nvSpPr>
            <p:spPr bwMode="auto">
              <a:xfrm>
                <a:off x="2348" y="2610"/>
                <a:ext cx="967"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84" name="Line 12"/>
              <p:cNvSpPr>
                <a:spLocks noChangeShapeType="1"/>
              </p:cNvSpPr>
              <p:nvPr/>
            </p:nvSpPr>
            <p:spPr bwMode="auto">
              <a:xfrm>
                <a:off x="2356" y="3362"/>
                <a:ext cx="967"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85" name="Line 14"/>
              <p:cNvSpPr>
                <a:spLocks noChangeShapeType="1"/>
              </p:cNvSpPr>
              <p:nvPr/>
            </p:nvSpPr>
            <p:spPr bwMode="auto">
              <a:xfrm>
                <a:off x="2590" y="2501"/>
                <a:ext cx="0" cy="234"/>
              </a:xfrm>
              <a:prstGeom prst="line">
                <a:avLst/>
              </a:prstGeom>
              <a:noFill/>
              <a:ln w="38100">
                <a:solidFill>
                  <a:schemeClr val="accent2"/>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86" name="Line 15"/>
              <p:cNvSpPr>
                <a:spLocks noChangeShapeType="1"/>
              </p:cNvSpPr>
              <p:nvPr/>
            </p:nvSpPr>
            <p:spPr bwMode="auto">
              <a:xfrm flipV="1">
                <a:off x="2588" y="3220"/>
                <a:ext cx="0" cy="234"/>
              </a:xfrm>
              <a:prstGeom prst="line">
                <a:avLst/>
              </a:prstGeom>
              <a:noFill/>
              <a:ln w="38100">
                <a:solidFill>
                  <a:srgbClr val="CC3300"/>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87" name="Text Box 16"/>
              <p:cNvSpPr txBox="1">
                <a:spLocks noChangeArrowheads="1"/>
              </p:cNvSpPr>
              <p:nvPr/>
            </p:nvSpPr>
            <p:spPr bwMode="auto">
              <a:xfrm>
                <a:off x="3094" y="2864"/>
                <a:ext cx="590"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1800" b="1">
                    <a:latin typeface="Symbol" panose="05050102010706020507" pitchFamily="18" charset="2"/>
                  </a:rPr>
                  <a:t>DE = </a:t>
                </a:r>
                <a:r>
                  <a:rPr lang="en-US" altLang="en-US" sz="1800"/>
                  <a:t>h</a:t>
                </a:r>
                <a:r>
                  <a:rPr lang="en-US" altLang="en-US" sz="1800" b="1">
                    <a:latin typeface="Symbol" panose="05050102010706020507" pitchFamily="18" charset="2"/>
                    <a:sym typeface="Symbol" panose="05050102010706020507" pitchFamily="18" charset="2"/>
                  </a:rPr>
                  <a:t></a:t>
                </a:r>
                <a:endParaRPr lang="en-US" altLang="en-US"/>
              </a:p>
            </p:txBody>
          </p:sp>
          <p:sp>
            <p:nvSpPr>
              <p:cNvPr id="7188" name="Line 17"/>
              <p:cNvSpPr>
                <a:spLocks noChangeShapeType="1"/>
              </p:cNvSpPr>
              <p:nvPr/>
            </p:nvSpPr>
            <p:spPr bwMode="auto">
              <a:xfrm>
                <a:off x="2880" y="2610"/>
                <a:ext cx="0" cy="747"/>
              </a:xfrm>
              <a:prstGeom prst="line">
                <a:avLst/>
              </a:prstGeom>
              <a:noFill/>
              <a:ln w="28575">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89" name="Text Box 18"/>
              <p:cNvSpPr txBox="1">
                <a:spLocks noChangeArrowheads="1"/>
              </p:cNvSpPr>
              <p:nvPr/>
            </p:nvSpPr>
            <p:spPr bwMode="auto">
              <a:xfrm>
                <a:off x="3332" y="3247"/>
                <a:ext cx="1319"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Aft>
                    <a:spcPts val="200"/>
                  </a:spcAft>
                </a:pPr>
                <a:r>
                  <a:rPr lang="en-GB" altLang="en-US" sz="1300" b="1" dirty="0">
                    <a:latin typeface="Arial" panose="020B0604020202020204" pitchFamily="34" charset="0"/>
                  </a:rPr>
                  <a:t>aligned with the field</a:t>
                </a:r>
              </a:p>
            </p:txBody>
          </p:sp>
          <p:sp>
            <p:nvSpPr>
              <p:cNvPr id="7190" name="Text Box 19"/>
              <p:cNvSpPr txBox="1">
                <a:spLocks noChangeArrowheads="1"/>
              </p:cNvSpPr>
              <p:nvPr/>
            </p:nvSpPr>
            <p:spPr bwMode="auto">
              <a:xfrm>
                <a:off x="2123" y="2478"/>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Aft>
                    <a:spcPts val="200"/>
                  </a:spcAft>
                </a:pPr>
                <a:r>
                  <a:rPr lang="en-GB" altLang="en-US" sz="1800" b="1">
                    <a:solidFill>
                      <a:schemeClr val="accent2"/>
                    </a:solidFill>
                    <a:latin typeface="Symbol" panose="05050102010706020507" pitchFamily="18" charset="2"/>
                  </a:rPr>
                  <a:t>b</a:t>
                </a:r>
                <a:endParaRPr lang="en-GB" altLang="en-US" sz="1800">
                  <a:latin typeface="Arial" panose="020B0604020202020204" pitchFamily="34" charset="0"/>
                </a:endParaRPr>
              </a:p>
            </p:txBody>
          </p:sp>
          <p:sp>
            <p:nvSpPr>
              <p:cNvPr id="7191" name="Text Box 20"/>
              <p:cNvSpPr txBox="1">
                <a:spLocks noChangeArrowheads="1"/>
              </p:cNvSpPr>
              <p:nvPr/>
            </p:nvSpPr>
            <p:spPr bwMode="auto">
              <a:xfrm>
                <a:off x="2108" y="3212"/>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Aft>
                    <a:spcPts val="200"/>
                  </a:spcAft>
                </a:pPr>
                <a:r>
                  <a:rPr lang="en-GB" altLang="en-US" sz="1800" b="1">
                    <a:solidFill>
                      <a:srgbClr val="CC3300"/>
                    </a:solidFill>
                    <a:latin typeface="Symbol" panose="05050102010706020507" pitchFamily="18" charset="2"/>
                  </a:rPr>
                  <a:t>a</a:t>
                </a:r>
                <a:r>
                  <a:rPr lang="en-GB" altLang="en-US" sz="1300">
                    <a:latin typeface="Arial" panose="020B0604020202020204" pitchFamily="34" charset="0"/>
                  </a:rPr>
                  <a:t> </a:t>
                </a:r>
              </a:p>
            </p:txBody>
          </p:sp>
          <p:sp>
            <p:nvSpPr>
              <p:cNvPr id="7192" name="Text Box 22"/>
              <p:cNvSpPr txBox="1">
                <a:spLocks noChangeArrowheads="1"/>
              </p:cNvSpPr>
              <p:nvPr/>
            </p:nvSpPr>
            <p:spPr bwMode="auto">
              <a:xfrm>
                <a:off x="3326" y="2502"/>
                <a:ext cx="1319"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Aft>
                    <a:spcPts val="200"/>
                  </a:spcAft>
                </a:pPr>
                <a:r>
                  <a:rPr lang="en-GB" altLang="en-US" sz="1300" b="1">
                    <a:latin typeface="Arial" panose="020B0604020202020204" pitchFamily="34" charset="0"/>
                  </a:rPr>
                  <a:t>aligned against the field</a:t>
                </a:r>
              </a:p>
            </p:txBody>
          </p:sp>
        </p:grpSp>
        <p:sp>
          <p:nvSpPr>
            <p:cNvPr id="7181" name="Line 25"/>
            <p:cNvSpPr>
              <a:spLocks noChangeShapeType="1"/>
            </p:cNvSpPr>
            <p:nvPr/>
          </p:nvSpPr>
          <p:spPr bwMode="auto">
            <a:xfrm flipV="1">
              <a:off x="4705350" y="4292600"/>
              <a:ext cx="0" cy="1535113"/>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82" name="Text Box 29"/>
            <p:cNvSpPr txBox="1">
              <a:spLocks noChangeArrowheads="1"/>
            </p:cNvSpPr>
            <p:nvPr/>
          </p:nvSpPr>
          <p:spPr bwMode="auto">
            <a:xfrm rot="16200000">
              <a:off x="4006850" y="4940300"/>
              <a:ext cx="10588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Aft>
                  <a:spcPts val="200"/>
                </a:spcAft>
              </a:pPr>
              <a:r>
                <a:rPr lang="en-GB" altLang="en-US" sz="1200" b="1">
                  <a:latin typeface="Arial" panose="020B0604020202020204" pitchFamily="34" charset="0"/>
                </a:rPr>
                <a:t>ENERGY</a:t>
              </a:r>
            </a:p>
          </p:txBody>
        </p:sp>
      </p:grpSp>
      <p:sp>
        <p:nvSpPr>
          <p:cNvPr id="7177" name="Text Box 32"/>
          <p:cNvSpPr txBox="1">
            <a:spLocks noChangeArrowheads="1"/>
          </p:cNvSpPr>
          <p:nvPr/>
        </p:nvSpPr>
        <p:spPr bwMode="auto">
          <a:xfrm>
            <a:off x="2838450" y="6024563"/>
            <a:ext cx="4127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   </a:t>
            </a:r>
          </a:p>
        </p:txBody>
      </p:sp>
      <p:sp>
        <p:nvSpPr>
          <p:cNvPr id="7179" name="Text Box 34"/>
          <p:cNvSpPr txBox="1">
            <a:spLocks noChangeArrowheads="1"/>
          </p:cNvSpPr>
          <p:nvPr/>
        </p:nvSpPr>
        <p:spPr bwMode="auto">
          <a:xfrm>
            <a:off x="1863726" y="3879850"/>
            <a:ext cx="992934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Aft>
                <a:spcPts val="200"/>
              </a:spcAft>
            </a:pPr>
            <a:r>
              <a:rPr lang="en-GB" altLang="en-US" sz="2000" dirty="0">
                <a:latin typeface="Comic Sans MS" panose="030F0702030302020204" pitchFamily="66" charset="0"/>
              </a:rPr>
              <a:t>A spinning nucleus such as </a:t>
            </a:r>
            <a:r>
              <a:rPr lang="en-GB" altLang="en-US" sz="2000" baseline="30000" dirty="0">
                <a:latin typeface="Comic Sans MS" panose="030F0702030302020204" pitchFamily="66" charset="0"/>
              </a:rPr>
              <a:t>1</a:t>
            </a:r>
            <a:r>
              <a:rPr lang="en-GB" altLang="en-US" sz="2000" dirty="0">
                <a:latin typeface="Comic Sans MS" panose="030F0702030302020204" pitchFamily="66" charset="0"/>
              </a:rPr>
              <a:t>H behaves as a spinning charge and generates a magnetic field.  It can be likened to a bar magnet.  When it is placed in an externally applied field it can align with, or against, the field. The energy difference between the two states (DE) depends on the applied field.</a:t>
            </a:r>
          </a:p>
        </p:txBody>
      </p:sp>
    </p:spTree>
    <p:extLst>
      <p:ext uri="{BB962C8B-B14F-4D97-AF65-F5344CB8AC3E}">
        <p14:creationId xmlns:p14="http://schemas.microsoft.com/office/powerpoint/2010/main" val="242810715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dirty="0">
                <a:solidFill>
                  <a:srgbClr val="002060"/>
                </a:solidFill>
                <a:latin typeface="Comic Sans MS" panose="030F0702030302020204" pitchFamily="66" charset="0"/>
                <a:cs typeface="Times New Roman" pitchFamily="18" charset="0"/>
              </a:rPr>
              <a:t>Physical Background of NMR Spectroscopy II</a:t>
            </a:r>
            <a:endParaRPr lang="en-US" sz="2800" dirty="0">
              <a:latin typeface="Comic Sans MS" panose="030F0702030302020204" pitchFamily="66" charset="0"/>
            </a:endParaRPr>
          </a:p>
        </p:txBody>
      </p:sp>
      <p:sp>
        <p:nvSpPr>
          <p:cNvPr id="2" name="Content Placeholder 1"/>
          <p:cNvSpPr>
            <a:spLocks noGrp="1"/>
          </p:cNvSpPr>
          <p:nvPr>
            <p:ph idx="1"/>
          </p:nvPr>
        </p:nvSpPr>
        <p:spPr>
          <a:xfrm>
            <a:off x="1648691" y="1285615"/>
            <a:ext cx="9525815" cy="5047129"/>
          </a:xfrm>
        </p:spPr>
        <p:txBody>
          <a:bodyPr>
            <a:noAutofit/>
          </a:bodyPr>
          <a:lstStyle/>
          <a:p>
            <a:r>
              <a:rPr lang="en-US" dirty="0">
                <a:latin typeface="Comic Sans MS" panose="030F0702030302020204" pitchFamily="66" charset="0"/>
                <a:cs typeface="Times New Roman" pitchFamily="18" charset="0"/>
              </a:rPr>
              <a:t>A resonance phenomenon occurs when the aligned nuclei interact with the applied field and are forced to change their spin orientation </a:t>
            </a:r>
          </a:p>
          <a:p>
            <a:r>
              <a:rPr lang="en-US" dirty="0">
                <a:latin typeface="Comic Sans MS" panose="030F0702030302020204" pitchFamily="66" charset="0"/>
                <a:cs typeface="Times New Roman" pitchFamily="18" charset="0"/>
              </a:rPr>
              <a:t>The energy, which is absorbed, is equal to energy difference DE between the two spin states. This resonance energy is about 10</a:t>
            </a:r>
            <a:r>
              <a:rPr lang="en-US" baseline="30000" dirty="0">
                <a:latin typeface="Comic Sans MS" panose="030F0702030302020204" pitchFamily="66" charset="0"/>
                <a:cs typeface="Times New Roman" pitchFamily="18" charset="0"/>
              </a:rPr>
              <a:t>-6</a:t>
            </a:r>
            <a:r>
              <a:rPr lang="en-US" dirty="0">
                <a:latin typeface="Comic Sans MS" panose="030F0702030302020204" pitchFamily="66" charset="0"/>
                <a:cs typeface="Times New Roman" pitchFamily="18" charset="0"/>
              </a:rPr>
              <a:t> kJ/mol (the radio-frequency</a:t>
            </a:r>
            <a:r>
              <a:rPr lang="en-US" dirty="0" smtClean="0">
                <a:latin typeface="Comic Sans MS" panose="030F0702030302020204" pitchFamily="66" charset="0"/>
                <a:cs typeface="Times New Roman" pitchFamily="18" charset="0"/>
              </a:rPr>
              <a:t>)</a:t>
            </a:r>
            <a:endParaRPr lang="en-US" sz="2000" dirty="0">
              <a:solidFill>
                <a:schemeClr val="bg1"/>
              </a:solidFill>
              <a:latin typeface="Comic Sans MS" panose="030F0702030302020204" pitchFamily="66" charset="0"/>
              <a:cs typeface="Times New Roman" pitchFamily="18" charset="0"/>
            </a:endParaRPr>
          </a:p>
          <a:p>
            <a:r>
              <a:rPr lang="en-US" dirty="0">
                <a:latin typeface="Comic Sans MS" panose="030F0702030302020204" pitchFamily="66" charset="0"/>
                <a:cs typeface="Times New Roman" pitchFamily="18" charset="0"/>
              </a:rPr>
              <a:t>The stronger the applied field, the greater energy difference between the spin states (DE) becomes, which allows distinguishing even between very similar atoms </a:t>
            </a:r>
          </a:p>
          <a:p>
            <a:pPr lvl="1">
              <a:buFont typeface="Arial" panose="020B0604020202020204" pitchFamily="34" charset="0"/>
              <a:buChar char="•"/>
            </a:pPr>
            <a:r>
              <a:rPr lang="en-US" dirty="0">
                <a:solidFill>
                  <a:srgbClr val="FF0000"/>
                </a:solidFill>
                <a:latin typeface="Comic Sans MS" panose="030F0702030302020204" pitchFamily="66" charset="0"/>
                <a:cs typeface="Times New Roman" pitchFamily="18" charset="0"/>
              </a:rPr>
              <a:t>The NMR spectrometers with stronger magnetic fields provide better resolution </a:t>
            </a:r>
          </a:p>
          <a:p>
            <a:endParaRPr lang="en-US" sz="2000" dirty="0">
              <a:solidFill>
                <a:schemeClr val="bg1"/>
              </a:solidFill>
              <a:latin typeface="Comic Sans MS" panose="030F0702030302020204" pitchFamily="66" charset="0"/>
              <a:cs typeface="Times New Roman" pitchFamily="18" charset="0"/>
            </a:endParaRPr>
          </a:p>
          <a:p>
            <a:endParaRPr lang="en-US" dirty="0">
              <a:latin typeface="Comic Sans MS" panose="030F0702030302020204" pitchFamily="66" charset="0"/>
            </a:endParaRPr>
          </a:p>
        </p:txBody>
      </p:sp>
      <p:sp>
        <p:nvSpPr>
          <p:cNvPr id="4" name="Slide Number Placeholder 3"/>
          <p:cNvSpPr>
            <a:spLocks noGrp="1"/>
          </p:cNvSpPr>
          <p:nvPr>
            <p:ph type="sldNum" sz="quarter" idx="12"/>
          </p:nvPr>
        </p:nvSpPr>
        <p:spPr/>
        <p:txBody>
          <a:bodyPr/>
          <a:lstStyle/>
          <a:p>
            <a:fld id="{97A92199-DFD4-4428-9FFF-DBBDDFCE1B7E}" type="slidenum">
              <a:rPr lang="en-US" smtClean="0"/>
              <a:t>8</a:t>
            </a:fld>
            <a:endParaRPr lang="en-US" dirty="0"/>
          </a:p>
        </p:txBody>
      </p:sp>
      <p:grpSp>
        <p:nvGrpSpPr>
          <p:cNvPr id="10" name="Group 9"/>
          <p:cNvGrpSpPr/>
          <p:nvPr/>
        </p:nvGrpSpPr>
        <p:grpSpPr>
          <a:xfrm>
            <a:off x="4038585" y="4128640"/>
            <a:ext cx="4536000" cy="2114887"/>
            <a:chOff x="6324600" y="2794708"/>
            <a:chExt cx="4069080" cy="1941772"/>
          </a:xfrm>
        </p:grpSpPr>
        <p:graphicFrame>
          <p:nvGraphicFramePr>
            <p:cNvPr id="6" name="Object 5"/>
            <p:cNvGraphicFramePr>
              <a:graphicFrameLocks noChangeAspect="1"/>
            </p:cNvGraphicFramePr>
            <p:nvPr>
              <p:extLst>
                <p:ext uri="{D42A27DB-BD31-4B8C-83A1-F6EECF244321}">
                  <p14:modId xmlns:p14="http://schemas.microsoft.com/office/powerpoint/2010/main" val="1440423467"/>
                </p:ext>
              </p:extLst>
            </p:nvPr>
          </p:nvGraphicFramePr>
          <p:xfrm>
            <a:off x="6324600" y="2794708"/>
            <a:ext cx="2011680" cy="1917079"/>
          </p:xfrm>
          <a:graphic>
            <a:graphicData uri="http://schemas.openxmlformats.org/presentationml/2006/ole">
              <mc:AlternateContent xmlns:mc="http://schemas.openxmlformats.org/markup-compatibility/2006">
                <mc:Choice xmlns:v="urn:schemas-microsoft-com:vml" Requires="v">
                  <p:oleObj spid="_x0000_s1138" name="ChemSketch" r:id="rId3" imgW="9162360" imgH="8751240" progId="ACD.ChemSketch.20">
                    <p:embed/>
                  </p:oleObj>
                </mc:Choice>
                <mc:Fallback>
                  <p:oleObj name="ChemSketch" r:id="rId3" imgW="9162360" imgH="8751240" progId="ACD.ChemSketch.20">
                    <p:embed/>
                    <p:pic>
                      <p:nvPicPr>
                        <p:cNvPr id="0" name=""/>
                        <p:cNvPicPr/>
                        <p:nvPr/>
                      </p:nvPicPr>
                      <p:blipFill>
                        <a:blip r:embed="rId4"/>
                        <a:stretch>
                          <a:fillRect/>
                        </a:stretch>
                      </p:blipFill>
                      <p:spPr>
                        <a:xfrm>
                          <a:off x="6324600" y="2794708"/>
                          <a:ext cx="2011680" cy="1917079"/>
                        </a:xfrm>
                        <a:prstGeom prst="rect">
                          <a:avLst/>
                        </a:prstGeom>
                        <a:solidFill>
                          <a:schemeClr val="bg1"/>
                        </a:solid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91263954"/>
                </p:ext>
              </p:extLst>
            </p:nvPr>
          </p:nvGraphicFramePr>
          <p:xfrm>
            <a:off x="8382000" y="2819401"/>
            <a:ext cx="2011680" cy="1917079"/>
          </p:xfrm>
          <a:graphic>
            <a:graphicData uri="http://schemas.openxmlformats.org/presentationml/2006/ole">
              <mc:AlternateContent xmlns:mc="http://schemas.openxmlformats.org/markup-compatibility/2006">
                <mc:Choice xmlns:v="urn:schemas-microsoft-com:vml" Requires="v">
                  <p:oleObj spid="_x0000_s1139" name="ChemSketch" r:id="rId5" imgW="9162360" imgH="8751240" progId="ACD.ChemSketch.20">
                    <p:embed/>
                  </p:oleObj>
                </mc:Choice>
                <mc:Fallback>
                  <p:oleObj name="ChemSketch" r:id="rId5" imgW="9162360" imgH="8751240" progId="ACD.ChemSketch.20">
                    <p:embed/>
                    <p:pic>
                      <p:nvPicPr>
                        <p:cNvPr id="0" name=""/>
                        <p:cNvPicPr/>
                        <p:nvPr/>
                      </p:nvPicPr>
                      <p:blipFill>
                        <a:blip r:embed="rId6"/>
                        <a:stretch>
                          <a:fillRect/>
                        </a:stretch>
                      </p:blipFill>
                      <p:spPr>
                        <a:xfrm>
                          <a:off x="8382000" y="2819401"/>
                          <a:ext cx="2011680" cy="1917079"/>
                        </a:xfrm>
                        <a:prstGeom prst="rect">
                          <a:avLst/>
                        </a:prstGeom>
                        <a:solidFill>
                          <a:schemeClr val="bg1"/>
                        </a:solidFill>
                      </p:spPr>
                    </p:pic>
                  </p:oleObj>
                </mc:Fallback>
              </mc:AlternateContent>
            </a:graphicData>
          </a:graphic>
        </p:graphicFrame>
        <p:sp>
          <p:nvSpPr>
            <p:cNvPr id="8" name="TextBox 7"/>
            <p:cNvSpPr txBox="1"/>
            <p:nvPr/>
          </p:nvSpPr>
          <p:spPr>
            <a:xfrm>
              <a:off x="6934201" y="2819401"/>
              <a:ext cx="798617" cy="307777"/>
            </a:xfrm>
            <a:prstGeom prst="rect">
              <a:avLst/>
            </a:prstGeom>
            <a:noFill/>
          </p:spPr>
          <p:txBody>
            <a:bodyPr wrap="none" rtlCol="0">
              <a:spAutoFit/>
            </a:bodyPr>
            <a:lstStyle/>
            <a:p>
              <a:r>
                <a:rPr lang="en-US" sz="1400" b="1" dirty="0"/>
                <a:t>60 MHz</a:t>
              </a:r>
            </a:p>
          </p:txBody>
        </p:sp>
        <p:sp>
          <p:nvSpPr>
            <p:cNvPr id="9" name="TextBox 8"/>
            <p:cNvSpPr txBox="1"/>
            <p:nvPr/>
          </p:nvSpPr>
          <p:spPr>
            <a:xfrm>
              <a:off x="8915401" y="2819401"/>
              <a:ext cx="904415" cy="307777"/>
            </a:xfrm>
            <a:prstGeom prst="rect">
              <a:avLst/>
            </a:prstGeom>
            <a:noFill/>
          </p:spPr>
          <p:txBody>
            <a:bodyPr wrap="none" rtlCol="0">
              <a:spAutoFit/>
            </a:bodyPr>
            <a:lstStyle/>
            <a:p>
              <a:r>
                <a:rPr lang="en-US" sz="1400" b="1" dirty="0"/>
                <a:t>600 MHz</a:t>
              </a:r>
            </a:p>
          </p:txBody>
        </p:sp>
      </p:grpSp>
    </p:spTree>
    <p:extLst>
      <p:ext uri="{BB962C8B-B14F-4D97-AF65-F5344CB8AC3E}">
        <p14:creationId xmlns:p14="http://schemas.microsoft.com/office/powerpoint/2010/main" val="316426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circle(in)">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dirty="0">
                <a:solidFill>
                  <a:srgbClr val="002060"/>
                </a:solidFill>
                <a:latin typeface="Comic Sans MS" panose="030F0702030302020204" pitchFamily="66" charset="0"/>
                <a:cs typeface="Times New Roman" pitchFamily="18" charset="0"/>
              </a:rPr>
              <a:t>Physical Background of NMR Spectroscopy II</a:t>
            </a:r>
            <a:endParaRPr lang="en-US" sz="2800" dirty="0">
              <a:latin typeface="Comic Sans MS" panose="030F0702030302020204" pitchFamily="66" charset="0"/>
            </a:endParaRPr>
          </a:p>
        </p:txBody>
      </p:sp>
      <p:sp>
        <p:nvSpPr>
          <p:cNvPr id="2" name="Content Placeholder 1"/>
          <p:cNvSpPr>
            <a:spLocks noGrp="1"/>
          </p:cNvSpPr>
          <p:nvPr>
            <p:ph idx="1"/>
          </p:nvPr>
        </p:nvSpPr>
        <p:spPr>
          <a:xfrm>
            <a:off x="1648691" y="1285615"/>
            <a:ext cx="10090591" cy="5047129"/>
          </a:xfrm>
        </p:spPr>
        <p:txBody>
          <a:bodyPr>
            <a:noAutofit/>
          </a:bodyPr>
          <a:lstStyle/>
          <a:p>
            <a:r>
              <a:rPr lang="en-GB" sz="2000" dirty="0">
                <a:latin typeface="Comic Sans MS" panose="030F0702030302020204" pitchFamily="66" charset="0"/>
              </a:rPr>
              <a:t>T</a:t>
            </a:r>
            <a:r>
              <a:rPr lang="en-GB" sz="2000" dirty="0" smtClean="0">
                <a:latin typeface="Comic Sans MS" panose="030F0702030302020204" pitchFamily="66" charset="0"/>
              </a:rPr>
              <a:t>he </a:t>
            </a:r>
            <a:r>
              <a:rPr lang="en-GB" sz="2000" dirty="0">
                <a:latin typeface="Comic Sans MS" panose="030F0702030302020204" pitchFamily="66" charset="0"/>
              </a:rPr>
              <a:t>strength of the magnetic field determines the range of frequencies that must be used. </a:t>
            </a:r>
            <a:r>
              <a:rPr lang="en-GB" sz="2000" dirty="0"/>
              <a:t> </a:t>
            </a:r>
          </a:p>
          <a:p>
            <a:r>
              <a:rPr lang="en-GB" sz="2000" dirty="0">
                <a:latin typeface="Comic Sans MS" panose="030F0702030302020204" pitchFamily="66" charset="0"/>
              </a:rPr>
              <a:t>Most spectrometers employ three chambers to achieve this low temperature</a:t>
            </a:r>
            <a:r>
              <a:rPr lang="en-GB" sz="2000" dirty="0" smtClean="0">
                <a:latin typeface="Comic Sans MS" panose="030F0702030302020204" pitchFamily="66" charset="0"/>
              </a:rPr>
              <a:t>;</a:t>
            </a: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pPr marL="0" indent="0">
              <a:buNone/>
            </a:pPr>
            <a:r>
              <a:rPr lang="en-GB" sz="2000" dirty="0" smtClean="0">
                <a:latin typeface="Comic Sans MS" panose="030F0702030302020204" pitchFamily="66" charset="0"/>
              </a:rPr>
              <a:t> </a:t>
            </a:r>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US" sz="2000" dirty="0">
              <a:latin typeface="Comic Sans MS" panose="030F0702030302020204" pitchFamily="66" charset="0"/>
            </a:endParaRPr>
          </a:p>
        </p:txBody>
      </p:sp>
      <p:sp>
        <p:nvSpPr>
          <p:cNvPr id="4" name="Slide Number Placeholder 3"/>
          <p:cNvSpPr>
            <a:spLocks noGrp="1"/>
          </p:cNvSpPr>
          <p:nvPr>
            <p:ph type="sldNum" sz="quarter" idx="12"/>
          </p:nvPr>
        </p:nvSpPr>
        <p:spPr/>
        <p:txBody>
          <a:bodyPr/>
          <a:lstStyle/>
          <a:p>
            <a:fld id="{97A92199-DFD4-4428-9FFF-DBBDDFCE1B7E}" type="slidenum">
              <a:rPr lang="en-US" smtClean="0"/>
              <a:t>9</a:t>
            </a:fld>
            <a:endParaRPr lang="en-US" dirty="0"/>
          </a:p>
        </p:txBody>
      </p:sp>
      <p:pic>
        <p:nvPicPr>
          <p:cNvPr id="11" name="Picture 6" descr="c-mag-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7510" y="2568396"/>
            <a:ext cx="2628000" cy="3120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648691" y="2877671"/>
            <a:ext cx="6755721" cy="4154984"/>
          </a:xfrm>
          <a:prstGeom prst="rect">
            <a:avLst/>
          </a:prstGeom>
          <a:noFill/>
        </p:spPr>
        <p:txBody>
          <a:bodyPr wrap="square" rtlCol="0">
            <a:spAutoFit/>
          </a:bodyPr>
          <a:lstStyle/>
          <a:p>
            <a:pPr marL="285750" indent="-285750">
              <a:buFont typeface="Wingdings" panose="05000000000000000000" pitchFamily="2" charset="2"/>
              <a:buChar char="v"/>
            </a:pPr>
            <a:r>
              <a:rPr lang="en-GB" dirty="0">
                <a:latin typeface="Comic Sans MS" panose="030F0702030302020204" pitchFamily="66" charset="0"/>
              </a:rPr>
              <a:t>The </a:t>
            </a:r>
            <a:r>
              <a:rPr lang="en-GB" b="1" dirty="0">
                <a:solidFill>
                  <a:srgbClr val="FF0000"/>
                </a:solidFill>
                <a:latin typeface="Comic Sans MS" panose="030F0702030302020204" pitchFamily="66" charset="0"/>
              </a:rPr>
              <a:t>innermost</a:t>
            </a:r>
            <a:r>
              <a:rPr lang="en-GB" dirty="0">
                <a:latin typeface="Comic Sans MS" panose="030F0702030302020204" pitchFamily="66" charset="0"/>
              </a:rPr>
              <a:t> chamber contains liquid </a:t>
            </a:r>
            <a:r>
              <a:rPr lang="en-GB" b="1" dirty="0">
                <a:solidFill>
                  <a:srgbClr val="FF0000"/>
                </a:solidFill>
                <a:latin typeface="Comic Sans MS" panose="030F0702030302020204" pitchFamily="66" charset="0"/>
              </a:rPr>
              <a:t>helium</a:t>
            </a:r>
            <a:r>
              <a:rPr lang="en-GB" dirty="0" smtClean="0">
                <a:solidFill>
                  <a:srgbClr val="FF0000"/>
                </a:solidFill>
                <a:latin typeface="Comic Sans MS" panose="030F0702030302020204" pitchFamily="66" charset="0"/>
              </a:rPr>
              <a:t>, (</a:t>
            </a:r>
            <a:r>
              <a:rPr lang="en-GB" b="1" dirty="0" err="1" smtClean="0">
                <a:solidFill>
                  <a:srgbClr val="FF0000"/>
                </a:solidFill>
                <a:latin typeface="Comic Sans MS" panose="030F0702030302020204" pitchFamily="66" charset="0"/>
              </a:rPr>
              <a:t>b.p</a:t>
            </a:r>
            <a:r>
              <a:rPr lang="en-GB" b="1" dirty="0" smtClean="0">
                <a:solidFill>
                  <a:srgbClr val="FF0000"/>
                </a:solidFill>
                <a:latin typeface="Comic Sans MS" panose="030F0702030302020204" pitchFamily="66" charset="0"/>
              </a:rPr>
              <a:t> 4.3K)</a:t>
            </a:r>
            <a:r>
              <a:rPr lang="en-GB" dirty="0" smtClean="0">
                <a:latin typeface="Comic Sans MS" panose="030F0702030302020204" pitchFamily="66" charset="0"/>
              </a:rPr>
              <a:t>.</a:t>
            </a:r>
          </a:p>
          <a:p>
            <a:pPr marL="285750" indent="-285750">
              <a:buFont typeface="Wingdings" panose="05000000000000000000" pitchFamily="2" charset="2"/>
              <a:buChar char="v"/>
            </a:pPr>
            <a:r>
              <a:rPr lang="en-GB" dirty="0" smtClean="0">
                <a:latin typeface="Comic Sans MS" panose="030F0702030302020204" pitchFamily="66" charset="0"/>
              </a:rPr>
              <a:t> </a:t>
            </a:r>
            <a:r>
              <a:rPr lang="en-GB" dirty="0">
                <a:latin typeface="Comic Sans MS" panose="030F0702030302020204" pitchFamily="66" charset="0"/>
              </a:rPr>
              <a:t>Surrounding </a:t>
            </a:r>
            <a:r>
              <a:rPr lang="en-GB" dirty="0" smtClean="0">
                <a:latin typeface="Comic Sans MS" panose="030F0702030302020204" pitchFamily="66" charset="0"/>
              </a:rPr>
              <a:t>by </a:t>
            </a:r>
            <a:r>
              <a:rPr lang="en-GB" dirty="0">
                <a:latin typeface="Comic Sans MS" panose="030F0702030302020204" pitchFamily="66" charset="0"/>
              </a:rPr>
              <a:t>a chamber </a:t>
            </a:r>
            <a:r>
              <a:rPr lang="en-GB" dirty="0" smtClean="0">
                <a:latin typeface="Comic Sans MS" panose="030F0702030302020204" pitchFamily="66" charset="0"/>
              </a:rPr>
              <a:t>of </a:t>
            </a:r>
            <a:r>
              <a:rPr lang="en-GB" dirty="0">
                <a:latin typeface="Comic Sans MS" panose="030F0702030302020204" pitchFamily="66" charset="0"/>
              </a:rPr>
              <a:t>liquid </a:t>
            </a:r>
            <a:r>
              <a:rPr lang="en-GB" b="1" dirty="0">
                <a:solidFill>
                  <a:srgbClr val="FF0000"/>
                </a:solidFill>
                <a:latin typeface="Comic Sans MS" panose="030F0702030302020204" pitchFamily="66" charset="0"/>
              </a:rPr>
              <a:t>nitrogen (</a:t>
            </a:r>
            <a:r>
              <a:rPr lang="en-GB" b="1" dirty="0" err="1" smtClean="0">
                <a:solidFill>
                  <a:srgbClr val="FF0000"/>
                </a:solidFill>
                <a:latin typeface="Comic Sans MS" panose="030F0702030302020204" pitchFamily="66" charset="0"/>
              </a:rPr>
              <a:t>b.p</a:t>
            </a:r>
            <a:r>
              <a:rPr lang="en-GB" b="1" dirty="0" smtClean="0">
                <a:solidFill>
                  <a:srgbClr val="FF0000"/>
                </a:solidFill>
                <a:latin typeface="Comic Sans MS" panose="030F0702030302020204" pitchFamily="66" charset="0"/>
              </a:rPr>
              <a:t> 77) </a:t>
            </a:r>
            <a:r>
              <a:rPr lang="en-GB" b="1" dirty="0">
                <a:solidFill>
                  <a:srgbClr val="FF0000"/>
                </a:solidFill>
                <a:latin typeface="Comic Sans MS" panose="030F0702030302020204" pitchFamily="66" charset="0"/>
              </a:rPr>
              <a:t>K)</a:t>
            </a:r>
            <a:r>
              <a:rPr lang="en-GB" dirty="0">
                <a:latin typeface="Comic Sans MS" panose="030F0702030302020204" pitchFamily="66" charset="0"/>
              </a:rPr>
              <a:t>. </a:t>
            </a:r>
            <a:endParaRPr lang="en-GB" dirty="0" smtClean="0">
              <a:latin typeface="Comic Sans MS" panose="030F0702030302020204" pitchFamily="66" charset="0"/>
            </a:endParaRPr>
          </a:p>
          <a:p>
            <a:pPr marL="285750" indent="-285750">
              <a:buFont typeface="Wingdings" panose="05000000000000000000" pitchFamily="2" charset="2"/>
              <a:buChar char="v"/>
            </a:pPr>
            <a:r>
              <a:rPr lang="en-GB" dirty="0" smtClean="0">
                <a:latin typeface="Comic Sans MS" panose="030F0702030302020204" pitchFamily="66" charset="0"/>
              </a:rPr>
              <a:t>The </a:t>
            </a:r>
            <a:r>
              <a:rPr lang="en-GB" b="1" dirty="0">
                <a:latin typeface="Comic Sans MS" panose="030F0702030302020204" pitchFamily="66" charset="0"/>
              </a:rPr>
              <a:t>third</a:t>
            </a:r>
            <a:r>
              <a:rPr lang="en-GB" dirty="0">
                <a:latin typeface="Comic Sans MS" panose="030F0702030302020204" pitchFamily="66" charset="0"/>
              </a:rPr>
              <a:t> and outermost chamber is </a:t>
            </a:r>
            <a:r>
              <a:rPr lang="en-GB" b="1" dirty="0">
                <a:solidFill>
                  <a:srgbClr val="FF0000"/>
                </a:solidFill>
                <a:latin typeface="Comic Sans MS" panose="030F0702030302020204" pitchFamily="66" charset="0"/>
              </a:rPr>
              <a:t>a vacuum</a:t>
            </a:r>
            <a:r>
              <a:rPr lang="en-GB" dirty="0">
                <a:solidFill>
                  <a:srgbClr val="FF0000"/>
                </a:solidFill>
                <a:latin typeface="Comic Sans MS" panose="030F0702030302020204" pitchFamily="66" charset="0"/>
              </a:rPr>
              <a:t> </a:t>
            </a:r>
            <a:r>
              <a:rPr lang="en-GB" dirty="0">
                <a:latin typeface="Comic Sans MS" panose="030F0702030302020204" pitchFamily="66" charset="0"/>
              </a:rPr>
              <a:t>that minimizes heat transfer from the environment. </a:t>
            </a:r>
            <a:endParaRPr lang="en-GB" dirty="0" smtClean="0">
              <a:latin typeface="Comic Sans MS" panose="030F0702030302020204" pitchFamily="66" charset="0"/>
            </a:endParaRPr>
          </a:p>
          <a:p>
            <a:pPr marL="285750" indent="-285750">
              <a:buFont typeface="Wingdings" panose="05000000000000000000" pitchFamily="2" charset="2"/>
              <a:buChar char="v"/>
            </a:pPr>
            <a:endParaRPr lang="en-GB" dirty="0">
              <a:latin typeface="Comic Sans MS" panose="030F0702030302020204" pitchFamily="66" charset="0"/>
            </a:endParaRPr>
          </a:p>
          <a:p>
            <a:pPr marL="285750" indent="-285750">
              <a:buFont typeface="Wingdings" panose="05000000000000000000" pitchFamily="2" charset="2"/>
              <a:buChar char="v"/>
            </a:pPr>
            <a:endParaRPr lang="en-GB" dirty="0" smtClean="0">
              <a:latin typeface="Comic Sans MS" panose="030F0702030302020204" pitchFamily="66" charset="0"/>
            </a:endParaRPr>
          </a:p>
          <a:p>
            <a:pPr algn="just"/>
            <a:r>
              <a:rPr lang="en-GB" sz="2000" dirty="0">
                <a:latin typeface="Comic Sans MS" panose="030F0702030302020204" pitchFamily="66" charset="0"/>
              </a:rPr>
              <a:t>Any heat developed in the system is transferred from the liquid helium to the liquid nitrogen. In this way, the innermost chamber can be maintained at 4 degrees above absolute zero. This extremely cold environment enables the use of superconductors that generate the large magnetic fields required in NMR spectroscopy.</a:t>
            </a:r>
          </a:p>
          <a:p>
            <a:pPr marL="285750" indent="-285750">
              <a:buFont typeface="Wingdings" panose="05000000000000000000" pitchFamily="2" charset="2"/>
              <a:buChar char="v"/>
            </a:pPr>
            <a:endParaRPr lang="en-GB" dirty="0">
              <a:latin typeface="Comic Sans MS" panose="030F0702030302020204" pitchFamily="66" charset="0"/>
            </a:endParaRPr>
          </a:p>
          <a:p>
            <a:endParaRPr lang="en-GB" dirty="0"/>
          </a:p>
        </p:txBody>
      </p:sp>
    </p:spTree>
    <p:extLst>
      <p:ext uri="{BB962C8B-B14F-4D97-AF65-F5344CB8AC3E}">
        <p14:creationId xmlns:p14="http://schemas.microsoft.com/office/powerpoint/2010/main" val="1711851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1048</TotalTime>
  <Words>1753</Words>
  <Application>Microsoft Office PowerPoint</Application>
  <PresentationFormat>Widescreen</PresentationFormat>
  <Paragraphs>264</Paragraphs>
  <Slides>19</Slides>
  <Notes>3</Notes>
  <HiddenSlides>1</HiddenSlides>
  <MMClips>0</MMClips>
  <ScaleCrop>false</ScaleCrop>
  <HeadingPairs>
    <vt:vector size="8" baseType="variant">
      <vt:variant>
        <vt:lpstr>Fonts Used</vt:lpstr>
      </vt:variant>
      <vt:variant>
        <vt:i4>16</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38" baseType="lpstr">
      <vt:lpstr>新細明體</vt:lpstr>
      <vt:lpstr>新細明體</vt:lpstr>
      <vt:lpstr>Arial</vt:lpstr>
      <vt:lpstr>Arial Rounded MT Bold</vt:lpstr>
      <vt:lpstr>Calibri</vt:lpstr>
      <vt:lpstr>Century Gothic</vt:lpstr>
      <vt:lpstr>Comic Sans MS</vt:lpstr>
      <vt:lpstr>Cordia New</vt:lpstr>
      <vt:lpstr>DilleniaUPC</vt:lpstr>
      <vt:lpstr>Symbol</vt:lpstr>
      <vt:lpstr>Times</vt:lpstr>
      <vt:lpstr>Times New Roman</vt:lpstr>
      <vt:lpstr>Times-Roman</vt:lpstr>
      <vt:lpstr>Wingdings</vt:lpstr>
      <vt:lpstr>Wingdings 3</vt:lpstr>
      <vt:lpstr>幼圆</vt:lpstr>
      <vt:lpstr>Wisp</vt:lpstr>
      <vt:lpstr>ChemSketch</vt:lpstr>
      <vt:lpstr>Equation</vt:lpstr>
      <vt:lpstr> NMR Spectroscopy</vt:lpstr>
      <vt:lpstr>PowerPoint Presentation</vt:lpstr>
      <vt:lpstr>PowerPoint Presentation</vt:lpstr>
      <vt:lpstr>NMR Active Nuclei</vt:lpstr>
      <vt:lpstr>NMR Active Nuclei</vt:lpstr>
      <vt:lpstr>Physical Background of NMR Spectroscopy I</vt:lpstr>
      <vt:lpstr>PowerPoint Presentation</vt:lpstr>
      <vt:lpstr>Physical Background of NMR Spectroscopy II</vt:lpstr>
      <vt:lpstr>Physical Background of NMR Spectroscopy II</vt:lpstr>
      <vt:lpstr>      Physical Background of NMR Spectroscopy III</vt:lpstr>
      <vt:lpstr>PowerPoint Presentation</vt:lpstr>
      <vt:lpstr>Type of NMR Spectroscopy</vt:lpstr>
      <vt:lpstr>             Solvents in NMR spectroscopy</vt:lpstr>
      <vt:lpstr>PowerPoint Presentation</vt:lpstr>
      <vt:lpstr>Types of NMR Tubes</vt:lpstr>
      <vt:lpstr>NMR Sample Preparation</vt:lpstr>
      <vt:lpstr>NMR Sample Preparation</vt:lpstr>
      <vt:lpstr>Interpretation of NMR spectra</vt:lpstr>
      <vt:lpstr>Tetramethylsilane TMS (provides the reference signal)</vt:lpstr>
    </vt:vector>
  </TitlesOfParts>
  <Company>University of Nottingham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NMR Spectroscopy</dc:title>
  <dc:creator>Al-Hachami Wathiq</dc:creator>
  <cp:lastModifiedBy>Al-Hachami Wathiq</cp:lastModifiedBy>
  <cp:revision>60</cp:revision>
  <dcterms:created xsi:type="dcterms:W3CDTF">2020-03-22T19:49:42Z</dcterms:created>
  <dcterms:modified xsi:type="dcterms:W3CDTF">2020-03-26T17:28:07Z</dcterms:modified>
</cp:coreProperties>
</file>