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9" r:id="rId8"/>
    <p:sldId id="261" r:id="rId9"/>
    <p:sldId id="266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03D0-2BA9-4368-931A-B8DBE37B834D}" type="datetimeFigureOut">
              <a:rPr lang="ar-IQ" smtClean="0"/>
              <a:t>01/08/1441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3FFC-26C9-4EA2-A620-AB614A2DAB0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2690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03D0-2BA9-4368-931A-B8DBE37B834D}" type="datetimeFigureOut">
              <a:rPr lang="ar-IQ" smtClean="0"/>
              <a:t>01/08/1441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3FFC-26C9-4EA2-A620-AB614A2DAB0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451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03D0-2BA9-4368-931A-B8DBE37B834D}" type="datetimeFigureOut">
              <a:rPr lang="ar-IQ" smtClean="0"/>
              <a:t>01/08/1441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3FFC-26C9-4EA2-A620-AB614A2DAB0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59463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03D0-2BA9-4368-931A-B8DBE37B834D}" type="datetimeFigureOut">
              <a:rPr lang="ar-IQ" smtClean="0"/>
              <a:t>01/08/1441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3FFC-26C9-4EA2-A620-AB614A2DAB0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9724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03D0-2BA9-4368-931A-B8DBE37B834D}" type="datetimeFigureOut">
              <a:rPr lang="ar-IQ" smtClean="0"/>
              <a:t>01/08/1441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3FFC-26C9-4EA2-A620-AB614A2DAB0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3740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03D0-2BA9-4368-931A-B8DBE37B834D}" type="datetimeFigureOut">
              <a:rPr lang="ar-IQ" smtClean="0"/>
              <a:t>01/08/1441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3FFC-26C9-4EA2-A620-AB614A2DAB0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04927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03D0-2BA9-4368-931A-B8DBE37B834D}" type="datetimeFigureOut">
              <a:rPr lang="ar-IQ" smtClean="0"/>
              <a:t>01/08/1441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3FFC-26C9-4EA2-A620-AB614A2DAB0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202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03D0-2BA9-4368-931A-B8DBE37B834D}" type="datetimeFigureOut">
              <a:rPr lang="ar-IQ" smtClean="0"/>
              <a:t>01/08/1441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3FFC-26C9-4EA2-A620-AB614A2DAB0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817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03D0-2BA9-4368-931A-B8DBE37B834D}" type="datetimeFigureOut">
              <a:rPr lang="ar-IQ" smtClean="0"/>
              <a:t>01/08/1441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3FFC-26C9-4EA2-A620-AB614A2DAB0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1830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03D0-2BA9-4368-931A-B8DBE37B834D}" type="datetimeFigureOut">
              <a:rPr lang="ar-IQ" smtClean="0"/>
              <a:t>01/08/1441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3FFC-26C9-4EA2-A620-AB614A2DAB0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2911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03D0-2BA9-4368-931A-B8DBE37B834D}" type="datetimeFigureOut">
              <a:rPr lang="ar-IQ" smtClean="0"/>
              <a:t>01/08/1441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3FFC-26C9-4EA2-A620-AB614A2DAB0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613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B03D0-2BA9-4368-931A-B8DBE37B834D}" type="datetimeFigureOut">
              <a:rPr lang="ar-IQ" smtClean="0"/>
              <a:t>01/08/1441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73FFC-26C9-4EA2-A620-AB614A2DAB0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37969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Sentence structure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Dr </a:t>
            </a:r>
            <a:r>
              <a:rPr lang="en-US" dirty="0" err="1" smtClean="0">
                <a:solidFill>
                  <a:schemeClr val="tx1"/>
                </a:solidFill>
              </a:rPr>
              <a:t>Fitua</a:t>
            </a:r>
            <a:r>
              <a:rPr lang="en-US" dirty="0" smtClean="0">
                <a:solidFill>
                  <a:schemeClr val="tx1"/>
                </a:solidFill>
              </a:rPr>
              <a:t> Al-</a:t>
            </a:r>
            <a:r>
              <a:rPr lang="en-US" dirty="0" err="1" smtClean="0">
                <a:solidFill>
                  <a:schemeClr val="tx1"/>
                </a:solidFill>
              </a:rPr>
              <a:t>Saedi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40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784" y="404664"/>
            <a:ext cx="7564600" cy="4839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t">
              <a:lnSpc>
                <a:spcPct val="115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574319"/>
                </a:solidFill>
                <a:effectLst/>
                <a:ea typeface="Times New Roman"/>
                <a:cs typeface="Arial"/>
              </a:rPr>
              <a:t>Compound Sentences</a:t>
            </a:r>
            <a:endParaRPr lang="en-US" dirty="0">
              <a:ea typeface="Calibri"/>
              <a:cs typeface="Arial"/>
            </a:endParaRP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+mj-cs"/>
              </a:rPr>
              <a:t>A  compound sentence  contains at least </a:t>
            </a:r>
            <a:r>
              <a:rPr lang="en-US" sz="2000" b="1" dirty="0" smtClean="0">
                <a:solidFill>
                  <a:srgbClr val="333333"/>
                </a:solidFill>
                <a:effectLst/>
                <a:ea typeface="Times New Roman"/>
                <a:cs typeface="+mj-cs"/>
              </a:rPr>
              <a:t>two </a:t>
            </a: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+mj-cs"/>
              </a:rPr>
              <a:t>independent clauses.  These two independent clauses can be combined with a comma and a  coordinating conjunction  or with a  semicolon.</a:t>
            </a: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endParaRPr lang="en-US" sz="2000" dirty="0" smtClean="0">
              <a:solidFill>
                <a:srgbClr val="333333"/>
              </a:solidFill>
              <a:effectLst/>
              <a:ea typeface="Times New Roman"/>
              <a:cs typeface="+mj-cs"/>
            </a:endParaRP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+mj-cs"/>
              </a:rPr>
              <a:t>Here are a few examples:</a:t>
            </a:r>
            <a:endParaRPr lang="en-US" sz="2000" dirty="0">
              <a:solidFill>
                <a:srgbClr val="333333"/>
              </a:solidFill>
              <a:cs typeface="+mj-cs"/>
            </a:endParaRPr>
          </a:p>
          <a:p>
            <a:pPr marL="285750" indent="-285750" algn="l" rtl="0" fontAlgn="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33333"/>
                </a:solidFill>
                <a:cs typeface="+mj-cs"/>
              </a:rPr>
              <a:t> </a:t>
            </a:r>
            <a:r>
              <a:rPr lang="en-US" sz="2000" b="1" dirty="0" smtClean="0">
                <a:cs typeface="+mj-cs"/>
              </a:rPr>
              <a:t>I </a:t>
            </a:r>
            <a:r>
              <a:rPr lang="en-US" sz="2000" b="1" dirty="0">
                <a:cs typeface="+mj-cs"/>
              </a:rPr>
              <a:t>used to jog, but the ice cubes kept falling out of my glass</a:t>
            </a:r>
            <a:r>
              <a:rPr lang="en-US" sz="2000" b="1" dirty="0" smtClean="0">
                <a:cs typeface="+mj-cs"/>
              </a:rPr>
              <a:t>.</a:t>
            </a: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r>
              <a:rPr lang="en-US" sz="2000" b="1" dirty="0" smtClean="0">
                <a:cs typeface="+mj-cs"/>
              </a:rPr>
              <a:t> </a:t>
            </a:r>
            <a:endParaRPr lang="en-US" sz="2000" b="1" dirty="0">
              <a:ea typeface="Calibri"/>
              <a:cs typeface="+mj-cs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b="1" dirty="0" smtClean="0">
                <a:effectLst/>
                <a:ea typeface="Times New Roman"/>
                <a:cs typeface="+mj-cs"/>
              </a:rPr>
              <a:t>She completed her literature review, and she created her reference list</a:t>
            </a:r>
            <a:r>
              <a:rPr lang="en-US" sz="2000" b="1" i="1" dirty="0" smtClean="0">
                <a:effectLst/>
                <a:ea typeface="Times New Roman"/>
                <a:cs typeface="+mj-cs"/>
              </a:rPr>
              <a:t>.</a:t>
            </a:r>
            <a:endParaRPr lang="en-US" sz="2000" b="1" dirty="0">
              <a:ea typeface="Calibri"/>
              <a:cs typeface="+mj-cs"/>
            </a:endParaRPr>
          </a:p>
          <a:p>
            <a:pPr lvl="0" algn="l" rtl="0" fontAlgn="t"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endParaRPr lang="en-US" sz="2000" b="1" dirty="0">
              <a:solidFill>
                <a:srgbClr val="333333"/>
              </a:solidFill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9221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147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574319"/>
                </a:solidFill>
                <a:latin typeface="Times New Roman"/>
                <a:ea typeface="Times New Roman"/>
                <a:cs typeface="Arial"/>
              </a:rPr>
              <a:t>Complex Sentences</a:t>
            </a:r>
            <a:endParaRPr lang="en-US" sz="1600" dirty="0">
              <a:ea typeface="Calibri"/>
              <a:cs typeface="Arial"/>
            </a:endParaRP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r>
              <a:rPr lang="en-US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A complex sentence  contains at least </a:t>
            </a:r>
            <a:r>
              <a:rPr lang="en-US" b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one </a:t>
            </a:r>
            <a:r>
              <a:rPr lang="en-US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independent clause and at least </a:t>
            </a:r>
            <a:r>
              <a:rPr lang="en-US" b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one</a:t>
            </a:r>
            <a:r>
              <a:rPr lang="en-US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 dependent clause. </a:t>
            </a: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endParaRPr lang="en-US" dirty="0">
              <a:solidFill>
                <a:srgbClr val="333333"/>
              </a:solidFill>
              <a:latin typeface="Arial"/>
              <a:ea typeface="Times New Roman"/>
              <a:cs typeface="Arial"/>
            </a:endParaRP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r>
              <a:rPr lang="en-US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If a sentence begins with a dependent clause, note the comma after this clause. If, on the other hand, the sentence begins with an independent clause, there is not a comma separating the two clauses.</a:t>
            </a:r>
            <a:endParaRPr lang="en-US" sz="1600" dirty="0">
              <a:ea typeface="Calibri"/>
              <a:cs typeface="Arial"/>
            </a:endParaRP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r>
              <a:rPr lang="en-US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Here are a few examples:</a:t>
            </a:r>
            <a:endParaRPr lang="en-US" sz="1600" dirty="0">
              <a:ea typeface="Calibri"/>
              <a:cs typeface="Arial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i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Although she completed her literature review</a:t>
            </a:r>
            <a:r>
              <a:rPr lang="en-US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,</a:t>
            </a:r>
            <a:r>
              <a:rPr lang="en-US" b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 she still needed to work on her methods section.</a:t>
            </a:r>
            <a:endParaRPr lang="en-US" sz="1600" dirty="0">
              <a:solidFill>
                <a:srgbClr val="333333"/>
              </a:solidFill>
              <a:ea typeface="Calibri"/>
              <a:cs typeface="Arial"/>
            </a:endParaRPr>
          </a:p>
          <a:p>
            <a:pPr lvl="1" algn="l" rtl="0" fontAlgn="t">
              <a:lnSpc>
                <a:spcPct val="115000"/>
              </a:lnSpc>
              <a:spcAft>
                <a:spcPts val="1000"/>
              </a:spcAft>
              <a:buSzPts val="1000"/>
              <a:tabLst>
                <a:tab pos="914400" algn="l"/>
              </a:tabLst>
            </a:pPr>
            <a:r>
              <a:rPr lang="en-US" sz="2400" b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* </a:t>
            </a:r>
            <a:r>
              <a:rPr lang="en-US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Note </a:t>
            </a:r>
            <a:r>
              <a:rPr lang="en-US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the comma in this sentence because it begins with a dependent clause.</a:t>
            </a:r>
          </a:p>
          <a:p>
            <a:pPr marL="742950" lvl="1" indent="-28575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914400" algn="l"/>
              </a:tabLst>
            </a:pPr>
            <a:endParaRPr lang="en-US" sz="1600" dirty="0">
              <a:solidFill>
                <a:srgbClr val="333333"/>
              </a:solidFill>
              <a:ea typeface="Calibri"/>
              <a:cs typeface="Times New Roman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b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They studied the rules for many hours</a:t>
            </a:r>
            <a:r>
              <a:rPr lang="en-US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 </a:t>
            </a:r>
            <a:r>
              <a:rPr lang="en-US" i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as they were so interesting</a:t>
            </a:r>
            <a:r>
              <a:rPr lang="en-US" b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.</a:t>
            </a:r>
            <a:endParaRPr lang="en-US" sz="1600" dirty="0">
              <a:solidFill>
                <a:srgbClr val="333333"/>
              </a:solidFill>
              <a:ea typeface="Calibri"/>
              <a:cs typeface="Arial"/>
            </a:endParaRPr>
          </a:p>
          <a:p>
            <a:pPr lvl="1" algn="l" rtl="0" fontAlgn="t">
              <a:lnSpc>
                <a:spcPct val="115000"/>
              </a:lnSpc>
              <a:spcAft>
                <a:spcPts val="1000"/>
              </a:spcAft>
              <a:buSzPts val="1000"/>
              <a:tabLst>
                <a:tab pos="914400" algn="l"/>
              </a:tabLst>
            </a:pPr>
            <a:r>
              <a:rPr lang="en-US" sz="2400" b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* </a:t>
            </a:r>
            <a:r>
              <a:rPr lang="en-US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Note </a:t>
            </a:r>
            <a:r>
              <a:rPr lang="en-US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Times New Roman"/>
              </a:rPr>
              <a:t>that there is no comma in this sentence because it begins with an independent clause.</a:t>
            </a:r>
            <a:endParaRPr lang="en-US" sz="1600" dirty="0">
              <a:solidFill>
                <a:srgbClr val="333333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806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6"/>
            <a:ext cx="7848872" cy="4514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574319"/>
                </a:solidFill>
                <a:effectLst/>
                <a:latin typeface="Times New Roman"/>
                <a:ea typeface="Times New Roman"/>
                <a:cs typeface="Arial"/>
              </a:rPr>
              <a:t>Compound-Complex Sentences</a:t>
            </a:r>
          </a:p>
          <a:p>
            <a:pPr algn="l" rtl="0" fontAlgn="t">
              <a:lnSpc>
                <a:spcPct val="115000"/>
              </a:lnSpc>
              <a:spcAft>
                <a:spcPts val="0"/>
              </a:spcAft>
            </a:pPr>
            <a:endParaRPr lang="en-US" sz="1600" dirty="0">
              <a:ea typeface="Calibri"/>
              <a:cs typeface="Arial"/>
            </a:endParaRP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r>
              <a:rPr lang="en-US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Sentence types can also be combined. A compound-complex sentence contains at least </a:t>
            </a:r>
            <a:r>
              <a:rPr lang="en-US" b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two</a:t>
            </a:r>
            <a:r>
              <a:rPr lang="en-US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 independent clauses and at least </a:t>
            </a:r>
            <a:r>
              <a:rPr lang="en-US" b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one</a:t>
            </a:r>
            <a:r>
              <a:rPr lang="en-US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 dependent clause.</a:t>
            </a: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endParaRPr lang="en-US" sz="1600" dirty="0">
              <a:solidFill>
                <a:srgbClr val="333333"/>
              </a:solidFill>
              <a:latin typeface="Arial"/>
              <a:ea typeface="Calibri"/>
              <a:cs typeface="Arial"/>
            </a:endParaRP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endParaRPr lang="en-US" sz="1600" dirty="0">
              <a:ea typeface="Calibri"/>
              <a:cs typeface="Arial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b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She completed her literature review</a:t>
            </a:r>
            <a:r>
              <a:rPr lang="en-US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,</a:t>
            </a:r>
            <a:r>
              <a:rPr lang="en-US" b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 </a:t>
            </a:r>
            <a:r>
              <a:rPr lang="en-US" b="1" u="sng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but</a:t>
            </a:r>
            <a:r>
              <a:rPr lang="en-US" b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 she still needs to work on her methods section </a:t>
            </a:r>
            <a:r>
              <a:rPr lang="en-US" i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even though she finished her methods course last semester</a:t>
            </a:r>
            <a:r>
              <a:rPr lang="en-US" b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.</a:t>
            </a:r>
            <a:endParaRPr lang="en-US" sz="1600" dirty="0">
              <a:solidFill>
                <a:srgbClr val="333333"/>
              </a:solidFill>
              <a:ea typeface="Times New Roman"/>
              <a:cs typeface="Arial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en-US" sz="1600" b="1" dirty="0">
              <a:solidFill>
                <a:srgbClr val="333333"/>
              </a:solidFill>
              <a:effectLst/>
              <a:latin typeface="Arial"/>
              <a:ea typeface="Times New Roman"/>
              <a:cs typeface="Arial"/>
            </a:endParaRPr>
          </a:p>
          <a:p>
            <a:pPr lvl="0" algn="l" rtl="0" fontAlgn="t"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n-US" b="1" dirty="0" smtClean="0">
                <a:solidFill>
                  <a:srgbClr val="333333"/>
                </a:solidFill>
                <a:effectLst/>
                <a:latin typeface="Arial"/>
                <a:ea typeface="Times New Roman"/>
                <a:cs typeface="Arial"/>
              </a:rPr>
              <a:t> </a:t>
            </a:r>
            <a:endParaRPr lang="en-US" sz="1600" dirty="0">
              <a:solidFill>
                <a:srgbClr val="333333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134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764704"/>
            <a:ext cx="712879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/>
              <a:t>What is a complete sentence</a:t>
            </a:r>
            <a:r>
              <a:rPr lang="en-US" sz="2800" b="1" dirty="0" smtClean="0"/>
              <a:t>?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Sentences provide us with the framework for the clear written expression of our ideas</a:t>
            </a:r>
            <a:r>
              <a:rPr lang="en-US" sz="2400" dirty="0" smtClean="0"/>
              <a:t>.</a:t>
            </a:r>
          </a:p>
          <a:p>
            <a:pPr algn="l" rtl="0"/>
            <a:r>
              <a:rPr lang="en-US" sz="2400" dirty="0" smtClean="0"/>
              <a:t> </a:t>
            </a:r>
          </a:p>
          <a:p>
            <a:pPr algn="l" rtl="0"/>
            <a:r>
              <a:rPr lang="en-US" sz="2400" dirty="0" smtClean="0"/>
              <a:t>The </a:t>
            </a:r>
            <a:r>
              <a:rPr lang="en-US" sz="2400" dirty="0" smtClean="0"/>
              <a:t>goal </a:t>
            </a:r>
            <a:r>
              <a:rPr lang="en-US" sz="2400" dirty="0"/>
              <a:t>in writing is always to write in complete sentences which are correctly punctuated. </a:t>
            </a:r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A </a:t>
            </a:r>
            <a:r>
              <a:rPr lang="en-US" sz="2400" dirty="0"/>
              <a:t>complete sentence always comprises a verb, expresses a complete idea and makes sense standing alone.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 smtClean="0"/>
              <a:t>Sentences </a:t>
            </a:r>
            <a:r>
              <a:rPr lang="en-US" sz="2400" dirty="0"/>
              <a:t>always </a:t>
            </a:r>
            <a:r>
              <a:rPr lang="en-US" sz="2400" dirty="0" smtClean="0"/>
              <a:t>start </a:t>
            </a:r>
            <a:r>
              <a:rPr lang="en-US" sz="2400" dirty="0"/>
              <a:t>with a capital letter and end in either a full stop, exclamation or question mark. </a:t>
            </a:r>
            <a:endParaRPr lang="en-US" sz="2400" dirty="0" smtClean="0"/>
          </a:p>
          <a:p>
            <a:pPr algn="l" rt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83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04664"/>
            <a:ext cx="7704856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r>
              <a:rPr lang="en-US" sz="2400" b="1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Independent clause</a:t>
            </a: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: An independent clause can stand alone as a sentence. It contains a subject and a verb and is a complete idea.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457200" algn="l"/>
              </a:tabLst>
            </a:pPr>
            <a:r>
              <a:rPr lang="en-US" sz="2400" b="1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I</a:t>
            </a: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 </a:t>
            </a:r>
            <a:r>
              <a:rPr lang="en-US" sz="2400" u="sng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like</a:t>
            </a: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 </a:t>
            </a:r>
            <a:r>
              <a:rPr lang="en-US" sz="2400" dirty="0" smtClean="0">
                <a:solidFill>
                  <a:srgbClr val="333333"/>
                </a:solidFill>
                <a:ea typeface="Times New Roman"/>
                <a:cs typeface="Times New Roman"/>
              </a:rPr>
              <a:t>pizza.</a:t>
            </a:r>
            <a:endParaRPr lang="en-US" sz="2000" dirty="0">
              <a:solidFill>
                <a:srgbClr val="333333"/>
              </a:solidFill>
              <a:ea typeface="Calibri"/>
              <a:cs typeface="Times New Roman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457200" algn="l"/>
              </a:tabLst>
            </a:pPr>
            <a:r>
              <a:rPr lang="en-US" sz="2400" b="1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He</a:t>
            </a: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 </a:t>
            </a:r>
            <a:r>
              <a:rPr lang="en-US" sz="2400" u="sng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reads</a:t>
            </a: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 many books.</a:t>
            </a:r>
            <a:endParaRPr lang="en-US" sz="2000" dirty="0">
              <a:solidFill>
                <a:srgbClr val="333333"/>
              </a:solidFill>
              <a:ea typeface="Calibri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3284984"/>
            <a:ext cx="7200800" cy="2871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r>
              <a:rPr lang="en-US" sz="2400" b="1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Dependent clause</a:t>
            </a: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: A dependent clause is not a complete sentence. It must be attached to an independent clause to become complete. This is also known as a subordinate clause.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457200" algn="l"/>
              </a:tabLst>
            </a:pPr>
            <a:r>
              <a:rPr lang="en-US" sz="2400" b="1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Although I like </a:t>
            </a:r>
            <a:r>
              <a:rPr lang="en-US" sz="2400" b="1" dirty="0" smtClean="0">
                <a:solidFill>
                  <a:srgbClr val="333333"/>
                </a:solidFill>
                <a:ea typeface="Times New Roman"/>
                <a:cs typeface="Times New Roman"/>
              </a:rPr>
              <a:t>pizza</a:t>
            </a:r>
            <a:r>
              <a:rPr lang="en-US" sz="2400" b="1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,…</a:t>
            </a:r>
            <a:endParaRPr lang="en-US" sz="2000" dirty="0">
              <a:solidFill>
                <a:srgbClr val="333333"/>
              </a:solidFill>
              <a:ea typeface="Calibri"/>
              <a:cs typeface="Times New Roman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457200" algn="l"/>
              </a:tabLst>
            </a:pPr>
            <a:r>
              <a:rPr lang="en-US" sz="2400" b="1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Because he reads many books,…</a:t>
            </a:r>
            <a:endParaRPr lang="en-US" sz="2000" dirty="0">
              <a:solidFill>
                <a:srgbClr val="333333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64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20" y="476672"/>
            <a:ext cx="8930168" cy="4633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r>
              <a:rPr lang="en-US" sz="2400" b="1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Subject</a:t>
            </a: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: A person, animal, place, thing, or concept that does an action. </a:t>
            </a: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endParaRPr lang="en-US" sz="2400" b="1" dirty="0">
              <a:solidFill>
                <a:srgbClr val="333333"/>
              </a:solidFill>
              <a:ea typeface="Times New Roman"/>
              <a:cs typeface="Arial"/>
            </a:endParaRPr>
          </a:p>
          <a:p>
            <a:pPr marL="342900" indent="-342900" algn="l" rtl="0" fontAlgn="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  </a:t>
            </a:r>
            <a:r>
              <a:rPr lang="en-US" sz="2400" b="1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I</a:t>
            </a: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 like pizza.</a:t>
            </a:r>
            <a:endParaRPr lang="en-US" sz="2000" dirty="0">
              <a:solidFill>
                <a:srgbClr val="333333"/>
              </a:solidFill>
              <a:ea typeface="Times New Roman"/>
              <a:cs typeface="Times New Roman"/>
            </a:endParaRPr>
          </a:p>
          <a:p>
            <a:pPr marL="342900" indent="-342900" algn="l" rtl="0" fontAlgn="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He</a:t>
            </a: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 </a:t>
            </a:r>
            <a:r>
              <a:rPr lang="en-US" sz="2400" dirty="0" smtClean="0">
                <a:solidFill>
                  <a:srgbClr val="333333"/>
                </a:solidFill>
                <a:ea typeface="Times New Roman"/>
                <a:cs typeface="Times New Roman"/>
              </a:rPr>
              <a:t>writes stories</a:t>
            </a: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.</a:t>
            </a:r>
            <a:endParaRPr lang="en-US" sz="2000" dirty="0">
              <a:solidFill>
                <a:srgbClr val="333333"/>
              </a:solidFill>
              <a:ea typeface="Calibri"/>
              <a:cs typeface="Times New Roman"/>
            </a:endParaRP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endParaRPr lang="en-US" sz="2400" b="1" dirty="0">
              <a:solidFill>
                <a:srgbClr val="333333"/>
              </a:solidFill>
              <a:ea typeface="Times New Roman"/>
              <a:cs typeface="Arial"/>
            </a:endParaRP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r>
              <a:rPr lang="en-US" sz="2400" b="1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Verb</a:t>
            </a: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: Expresses what the person, animal, place, thing, or concept does. </a:t>
            </a:r>
          </a:p>
          <a:p>
            <a:pPr marL="342900" indent="-342900" algn="l" rtl="0" fontAlgn="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He </a:t>
            </a:r>
            <a:r>
              <a:rPr lang="en-US" sz="2400" u="sng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reads</a:t>
            </a: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 many books.</a:t>
            </a:r>
          </a:p>
          <a:p>
            <a:pPr marL="342900" indent="-342900" algn="l" rtl="0" fontAlgn="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The movie </a:t>
            </a:r>
            <a:r>
              <a:rPr lang="en-US" sz="2400" u="sng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is</a:t>
            </a: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 good.</a:t>
            </a:r>
            <a:endParaRPr lang="en-US" sz="2000" dirty="0">
              <a:solidFill>
                <a:srgbClr val="333333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2489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548680"/>
            <a:ext cx="7056784" cy="488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r>
              <a:rPr lang="en-US" sz="2400" b="1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Object</a:t>
            </a: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: A person, animal, place, thing, or concept that receives the action. </a:t>
            </a:r>
          </a:p>
          <a:p>
            <a:pPr marL="285750" indent="-285750" algn="l" rtl="0" fontAlgn="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He reads </a:t>
            </a:r>
            <a:r>
              <a:rPr lang="en-US" sz="2400" i="1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many books</a:t>
            </a: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.</a:t>
            </a:r>
          </a:p>
          <a:p>
            <a:pPr marL="285750" indent="-285750" algn="l" rtl="0" fontAlgn="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333333"/>
              </a:solidFill>
              <a:ea typeface="Calibri"/>
              <a:cs typeface="Times New Roman"/>
            </a:endParaRP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r>
              <a:rPr lang="en-US" sz="2400" b="1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Prepositional Phrase</a:t>
            </a: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: A phrase that begins with a preposition (i.e., in, at for, behind, until, after, of, during) and modifies a word in the sentence. </a:t>
            </a: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endParaRPr lang="en-US" sz="2400" dirty="0">
              <a:solidFill>
                <a:srgbClr val="333333"/>
              </a:solidFill>
              <a:ea typeface="Times New Roman"/>
              <a:cs typeface="Arial"/>
            </a:endParaRPr>
          </a:p>
          <a:p>
            <a:pPr marL="285750" indent="-285750" algn="l" rtl="0" fontAlgn="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I like pizza for dinner.</a:t>
            </a:r>
            <a:endParaRPr lang="en-US" sz="2000" dirty="0">
              <a:solidFill>
                <a:srgbClr val="333333"/>
              </a:solidFill>
              <a:ea typeface="Times New Roman"/>
              <a:cs typeface="Times New Roman"/>
            </a:endParaRPr>
          </a:p>
          <a:p>
            <a:pPr marL="285750" indent="-285750" algn="l" rtl="0" fontAlgn="t">
              <a:lnSpc>
                <a:spcPct val="115000"/>
              </a:lnSpc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He reads many books in the library.</a:t>
            </a:r>
            <a:endParaRPr lang="en-US" sz="2000" dirty="0">
              <a:solidFill>
                <a:srgbClr val="333333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816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056" y="332656"/>
            <a:ext cx="8886720" cy="4340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574319"/>
                </a:solidFill>
                <a:ea typeface="Times New Roman"/>
                <a:cs typeface="Arial"/>
              </a:rPr>
              <a:t>English Sentence </a:t>
            </a:r>
            <a:r>
              <a:rPr lang="en-US" sz="2400" b="1" dirty="0" smtClean="0">
                <a:solidFill>
                  <a:srgbClr val="574319"/>
                </a:solidFill>
                <a:ea typeface="Times New Roman"/>
                <a:cs typeface="Arial"/>
              </a:rPr>
              <a:t>Structure</a:t>
            </a:r>
          </a:p>
          <a:p>
            <a:pPr algn="l" rtl="0" fontAlgn="t">
              <a:lnSpc>
                <a:spcPct val="115000"/>
              </a:lnSpc>
              <a:spcAft>
                <a:spcPts val="0"/>
              </a:spcAft>
            </a:pPr>
            <a:endParaRPr lang="en-US" sz="1400" dirty="0">
              <a:ea typeface="Calibri"/>
              <a:cs typeface="Arial"/>
            </a:endParaRP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The following statements are true about sentences in English:</a:t>
            </a:r>
            <a:endParaRPr lang="en-US" dirty="0">
              <a:ea typeface="Calibri"/>
              <a:cs typeface="Arial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A new sentence begins with a capital letter.</a:t>
            </a:r>
            <a:endParaRPr lang="en-US" dirty="0">
              <a:solidFill>
                <a:srgbClr val="333333"/>
              </a:solidFill>
              <a:ea typeface="Calibri"/>
              <a:cs typeface="Arial"/>
            </a:endParaRPr>
          </a:p>
          <a:p>
            <a:pPr lvl="1" algn="l" rtl="0" fontAlgn="t">
              <a:lnSpc>
                <a:spcPct val="115000"/>
              </a:lnSpc>
              <a:spcAft>
                <a:spcPts val="1000"/>
              </a:spcAft>
              <a:buSzPts val="1000"/>
              <a:tabLst>
                <a:tab pos="914400" algn="l"/>
              </a:tabLst>
            </a:pPr>
            <a:r>
              <a:rPr lang="en-US" sz="2000" b="1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H</a:t>
            </a: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e </a:t>
            </a:r>
            <a:r>
              <a:rPr lang="en-US" sz="2000" dirty="0" smtClean="0">
                <a:solidFill>
                  <a:srgbClr val="333333"/>
                </a:solidFill>
                <a:ea typeface="Times New Roman"/>
                <a:cs typeface="Times New Roman"/>
              </a:rPr>
              <a:t>wrote a </a:t>
            </a:r>
            <a:r>
              <a:rPr lang="en-US" sz="2000" dirty="0">
                <a:solidFill>
                  <a:srgbClr val="333333"/>
                </a:solidFill>
                <a:ea typeface="Times New Roman"/>
                <a:cs typeface="Arial"/>
              </a:rPr>
              <a:t>literature </a:t>
            </a:r>
            <a:r>
              <a:rPr lang="en-US" sz="2000" dirty="0" smtClean="0">
                <a:solidFill>
                  <a:srgbClr val="333333"/>
                </a:solidFill>
                <a:ea typeface="Times New Roman"/>
                <a:cs typeface="Times New Roman"/>
              </a:rPr>
              <a:t>review</a:t>
            </a: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.</a:t>
            </a:r>
            <a:endParaRPr lang="en-US" dirty="0">
              <a:solidFill>
                <a:srgbClr val="333333"/>
              </a:solidFill>
              <a:ea typeface="Calibri"/>
              <a:cs typeface="Times New Roman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A sentence ends with punctuation (a period, a question mark, or an exclamation </a:t>
            </a: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point).</a:t>
            </a:r>
            <a:endParaRPr lang="en-US" dirty="0">
              <a:solidFill>
                <a:srgbClr val="333333"/>
              </a:solidFill>
              <a:ea typeface="Calibri"/>
              <a:cs typeface="Arial"/>
            </a:endParaRPr>
          </a:p>
          <a:p>
            <a:pPr lvl="1" algn="l" rtl="0" fontAlgn="t">
              <a:lnSpc>
                <a:spcPct val="115000"/>
              </a:lnSpc>
              <a:spcAft>
                <a:spcPts val="1000"/>
              </a:spcAft>
              <a:buSzPts val="1000"/>
              <a:tabLst>
                <a:tab pos="914400" algn="l"/>
              </a:tabLst>
            </a:pPr>
            <a:r>
              <a:rPr lang="en-US" sz="2000" dirty="0" smtClean="0">
                <a:solidFill>
                  <a:srgbClr val="333333"/>
                </a:solidFill>
                <a:ea typeface="Times New Roman"/>
                <a:cs typeface="Times New Roman"/>
              </a:rPr>
              <a:t>She</a:t>
            </a: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 </a:t>
            </a: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obtained </a:t>
            </a: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her </a:t>
            </a: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degree</a:t>
            </a:r>
            <a:r>
              <a:rPr lang="en-US" sz="2000" b="1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.</a:t>
            </a:r>
            <a:endParaRPr lang="en-US" dirty="0">
              <a:solidFill>
                <a:srgbClr val="333333"/>
              </a:solidFill>
              <a:ea typeface="Calibri"/>
              <a:cs typeface="Times New Roman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A sentence contains a subject that is only given once</a:t>
            </a: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.</a:t>
            </a:r>
            <a:endParaRPr lang="en-US" dirty="0" smtClean="0">
              <a:solidFill>
                <a:srgbClr val="333333"/>
              </a:solidFill>
              <a:ea typeface="Calibri"/>
              <a:cs typeface="Arial"/>
            </a:endParaRPr>
          </a:p>
          <a:p>
            <a:pPr lvl="1" algn="l" rtl="0" fontAlgn="t">
              <a:lnSpc>
                <a:spcPct val="115000"/>
              </a:lnSpc>
              <a:spcAft>
                <a:spcPts val="1000"/>
              </a:spcAft>
              <a:buSzPts val="1000"/>
              <a:tabLst>
                <a:tab pos="914400" algn="l"/>
              </a:tabLst>
            </a:pPr>
            <a:r>
              <a:rPr lang="en-US" sz="2000" strike="sngStrike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Sarah </a:t>
            </a: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 </a:t>
            </a: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She </a:t>
            </a: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obtained </a:t>
            </a: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her </a:t>
            </a: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Times New Roman"/>
              </a:rPr>
              <a:t>degree.</a:t>
            </a:r>
            <a:endParaRPr lang="en-US" dirty="0">
              <a:solidFill>
                <a:srgbClr val="333333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3710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0114"/>
            <a:ext cx="4045788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574319"/>
                </a:solidFill>
                <a:ea typeface="Times New Roman"/>
                <a:cs typeface="Arial"/>
              </a:rPr>
              <a:t>~~~English </a:t>
            </a:r>
            <a:r>
              <a:rPr lang="en-US" sz="2400" b="1" dirty="0">
                <a:solidFill>
                  <a:srgbClr val="574319"/>
                </a:solidFill>
                <a:ea typeface="Times New Roman"/>
                <a:cs typeface="Arial"/>
              </a:rPr>
              <a:t>Sentence Structure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1484784"/>
            <a:ext cx="8136904" cy="3211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dirty="0">
                <a:solidFill>
                  <a:srgbClr val="333333"/>
                </a:solidFill>
                <a:ea typeface="Times New Roman"/>
                <a:cs typeface="Arial"/>
              </a:rPr>
              <a:t>A sentence contains a verb or a verb phrase.</a:t>
            </a:r>
            <a:endParaRPr lang="en-US" dirty="0">
              <a:solidFill>
                <a:srgbClr val="333333"/>
              </a:solidFill>
              <a:ea typeface="Calibri"/>
              <a:cs typeface="Arial"/>
            </a:endParaRPr>
          </a:p>
          <a:p>
            <a:pPr marL="742950" lvl="1" indent="-28575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914400" algn="l"/>
              </a:tabLst>
            </a:pPr>
            <a:r>
              <a:rPr lang="en-US" sz="2000" dirty="0">
                <a:solidFill>
                  <a:srgbClr val="333333"/>
                </a:solidFill>
                <a:ea typeface="Times New Roman"/>
                <a:cs typeface="Times New Roman"/>
              </a:rPr>
              <a:t>He </a:t>
            </a:r>
            <a:r>
              <a:rPr lang="en-US" sz="2000" b="1" dirty="0">
                <a:solidFill>
                  <a:srgbClr val="333333"/>
                </a:solidFill>
                <a:ea typeface="Times New Roman"/>
                <a:cs typeface="Times New Roman"/>
              </a:rPr>
              <a:t>obtained</a:t>
            </a:r>
            <a:r>
              <a:rPr lang="en-US" sz="2000" dirty="0">
                <a:solidFill>
                  <a:srgbClr val="333333"/>
                </a:solidFill>
                <a:ea typeface="Times New Roman"/>
                <a:cs typeface="Times New Roman"/>
              </a:rPr>
              <a:t> his degree.</a:t>
            </a:r>
            <a:endParaRPr lang="en-US" dirty="0">
              <a:solidFill>
                <a:srgbClr val="333333"/>
              </a:solidFill>
              <a:ea typeface="Calibri"/>
              <a:cs typeface="Times New Roman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dirty="0">
                <a:solidFill>
                  <a:srgbClr val="333333"/>
                </a:solidFill>
                <a:ea typeface="Times New Roman"/>
                <a:cs typeface="Arial"/>
              </a:rPr>
              <a:t>A sentence follows Subject + Verb + Object word order.</a:t>
            </a:r>
            <a:endParaRPr lang="en-US" dirty="0">
              <a:solidFill>
                <a:srgbClr val="333333"/>
              </a:solidFill>
              <a:ea typeface="Calibri"/>
              <a:cs typeface="Arial"/>
            </a:endParaRPr>
          </a:p>
          <a:p>
            <a:pPr marL="742950" lvl="1" indent="-28575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914400" algn="l"/>
              </a:tabLst>
            </a:pPr>
            <a:r>
              <a:rPr lang="en-US" sz="2000" b="1" dirty="0">
                <a:solidFill>
                  <a:srgbClr val="333333"/>
                </a:solidFill>
                <a:ea typeface="Times New Roman"/>
                <a:cs typeface="Times New Roman"/>
              </a:rPr>
              <a:t>He </a:t>
            </a:r>
            <a:r>
              <a:rPr lang="en-US" sz="2000" dirty="0">
                <a:solidFill>
                  <a:srgbClr val="333333"/>
                </a:solidFill>
                <a:ea typeface="Times New Roman"/>
                <a:cs typeface="Times New Roman"/>
              </a:rPr>
              <a:t>(subject) </a:t>
            </a:r>
            <a:r>
              <a:rPr lang="en-US" sz="2000" b="1" dirty="0">
                <a:solidFill>
                  <a:srgbClr val="333333"/>
                </a:solidFill>
                <a:ea typeface="Times New Roman"/>
                <a:cs typeface="Times New Roman"/>
              </a:rPr>
              <a:t>obtained</a:t>
            </a:r>
            <a:r>
              <a:rPr lang="en-US" sz="2000" dirty="0">
                <a:solidFill>
                  <a:srgbClr val="333333"/>
                </a:solidFill>
                <a:ea typeface="Times New Roman"/>
                <a:cs typeface="Times New Roman"/>
              </a:rPr>
              <a:t> (verb) </a:t>
            </a:r>
            <a:r>
              <a:rPr lang="en-US" sz="2000" b="1" dirty="0">
                <a:solidFill>
                  <a:srgbClr val="333333"/>
                </a:solidFill>
                <a:ea typeface="Times New Roman"/>
                <a:cs typeface="Times New Roman"/>
              </a:rPr>
              <a:t>his degree</a:t>
            </a:r>
            <a:r>
              <a:rPr lang="en-US" sz="2000" dirty="0">
                <a:solidFill>
                  <a:srgbClr val="333333"/>
                </a:solidFill>
                <a:ea typeface="Times New Roman"/>
                <a:cs typeface="Times New Roman"/>
              </a:rPr>
              <a:t> (object).</a:t>
            </a:r>
            <a:endParaRPr lang="en-US" dirty="0">
              <a:solidFill>
                <a:srgbClr val="333333"/>
              </a:solidFill>
              <a:ea typeface="Calibri"/>
              <a:cs typeface="Times New Roman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dirty="0">
                <a:solidFill>
                  <a:srgbClr val="333333"/>
                </a:solidFill>
                <a:ea typeface="Times New Roman"/>
                <a:cs typeface="Arial"/>
              </a:rPr>
              <a:t>A sentence must have a complete idea that stands alone. This is also called an independent clause.</a:t>
            </a:r>
            <a:endParaRPr lang="en-US" dirty="0">
              <a:solidFill>
                <a:srgbClr val="333333"/>
              </a:solidFill>
              <a:ea typeface="Calibri"/>
              <a:cs typeface="Arial"/>
            </a:endParaRPr>
          </a:p>
          <a:p>
            <a:pPr marL="742950" lvl="1" indent="-28575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Courier New"/>
              <a:buChar char="o"/>
              <a:tabLst>
                <a:tab pos="914400" algn="l"/>
              </a:tabLst>
            </a:pPr>
            <a:r>
              <a:rPr lang="en-US" sz="2000" b="1" dirty="0">
                <a:solidFill>
                  <a:srgbClr val="333333"/>
                </a:solidFill>
                <a:ea typeface="Times New Roman"/>
                <a:cs typeface="Times New Roman"/>
              </a:rPr>
              <a:t>He obtained his degree.</a:t>
            </a:r>
            <a:endParaRPr lang="en-US" dirty="0">
              <a:solidFill>
                <a:srgbClr val="333333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68940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404664"/>
            <a:ext cx="5760640" cy="4501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t">
              <a:lnSpc>
                <a:spcPct val="115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574319"/>
                </a:solidFill>
                <a:effectLst/>
                <a:ea typeface="Times New Roman"/>
                <a:cs typeface="Arial"/>
              </a:rPr>
              <a:t>Simple Sentences</a:t>
            </a:r>
          </a:p>
          <a:p>
            <a:pPr algn="l" rtl="0" fontAlgn="t">
              <a:lnSpc>
                <a:spcPct val="115000"/>
              </a:lnSpc>
              <a:spcAft>
                <a:spcPts val="0"/>
              </a:spcAft>
            </a:pPr>
            <a:endParaRPr lang="en-US" dirty="0">
              <a:ea typeface="Calibri"/>
              <a:cs typeface="Arial"/>
            </a:endParaRP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r>
              <a:rPr lang="en-US" sz="2000" dirty="0" smtClean="0"/>
              <a:t>A </a:t>
            </a:r>
            <a:r>
              <a:rPr lang="en-US" sz="2000" dirty="0"/>
              <a:t>simple sentence is a </a:t>
            </a:r>
            <a:r>
              <a:rPr lang="en-US" sz="2000" dirty="0" smtClean="0"/>
              <a:t> sentence </a:t>
            </a:r>
            <a:r>
              <a:rPr lang="en-US" sz="2000" dirty="0"/>
              <a:t> that consists of just </a:t>
            </a:r>
            <a:r>
              <a:rPr lang="en-US" sz="2000" dirty="0" smtClean="0"/>
              <a:t>one independent clause .</a:t>
            </a:r>
            <a:endParaRPr lang="en-US" sz="2000" dirty="0">
              <a:cs typeface="Arial"/>
            </a:endParaRP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endParaRPr lang="en-US" sz="2000" dirty="0" smtClean="0">
              <a:solidFill>
                <a:srgbClr val="333333"/>
              </a:solidFill>
              <a:effectLst/>
              <a:ea typeface="Times New Roman"/>
              <a:cs typeface="Arial"/>
            </a:endParaRPr>
          </a:p>
          <a:p>
            <a:pPr algn="l" rtl="0" fontAlgn="t">
              <a:lnSpc>
                <a:spcPct val="115000"/>
              </a:lnSpc>
              <a:spcAft>
                <a:spcPts val="750"/>
              </a:spcAft>
            </a:pP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Here are a few examples:</a:t>
            </a:r>
            <a:endParaRPr lang="en-US" sz="2000" dirty="0">
              <a:ea typeface="Calibri"/>
              <a:cs typeface="Arial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dirty="0"/>
              <a:t>A day without sunshine is like night</a:t>
            </a:r>
            <a:r>
              <a:rPr lang="en-US" sz="2000" dirty="0" smtClean="0"/>
              <a:t>.</a:t>
            </a: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b="1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She</a:t>
            </a: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 completed her literature review.</a:t>
            </a:r>
            <a:endParaRPr lang="en-US" sz="2000" dirty="0">
              <a:solidFill>
                <a:srgbClr val="333333"/>
              </a:solidFill>
              <a:ea typeface="Calibri"/>
              <a:cs typeface="Arial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dirty="0"/>
              <a:t>The </a:t>
            </a:r>
            <a:r>
              <a:rPr lang="en-US" sz="2000" dirty="0" smtClean="0"/>
              <a:t>bus </a:t>
            </a:r>
            <a:r>
              <a:rPr lang="en-US" sz="2000" dirty="0"/>
              <a:t>was </a:t>
            </a:r>
            <a:r>
              <a:rPr lang="en-US" sz="2000" dirty="0" smtClean="0"/>
              <a:t>late.</a:t>
            </a:r>
            <a:endParaRPr lang="en-US" sz="2000" b="1" dirty="0">
              <a:solidFill>
                <a:srgbClr val="333333"/>
              </a:solidFill>
              <a:effectLst/>
              <a:ea typeface="Times New Roman"/>
              <a:cs typeface="Arial"/>
            </a:endParaRPr>
          </a:p>
          <a:p>
            <a:pPr marL="342900" lvl="0" indent="-342900" algn="l" rtl="0" fontAlgn="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dirty="0" smtClean="0"/>
              <a:t>He waited </a:t>
            </a:r>
            <a:r>
              <a:rPr lang="en-US" sz="2000" dirty="0"/>
              <a:t>for the train</a:t>
            </a:r>
            <a:r>
              <a:rPr lang="en-US" sz="2000" dirty="0" smtClean="0">
                <a:solidFill>
                  <a:srgbClr val="333333"/>
                </a:solidFill>
                <a:effectLst/>
                <a:ea typeface="Times New Roman"/>
                <a:cs typeface="Arial"/>
              </a:rPr>
              <a:t>.</a:t>
            </a:r>
            <a:endParaRPr lang="en-US" sz="2000" dirty="0">
              <a:solidFill>
                <a:srgbClr val="333333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005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1536" y="317847"/>
            <a:ext cx="40041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0"/>
            <a:r>
              <a:rPr lang="en-US" sz="2400" b="1" dirty="0"/>
              <a:t>More about Simple Sentences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395536" y="1196752"/>
            <a:ext cx="6984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 smtClean="0"/>
              <a:t>A simple sentence is not always a short sentence. A simple sentence could have a compound subject.</a:t>
            </a:r>
            <a:r>
              <a:rPr lang="en-US" dirty="0" smtClean="0"/>
              <a:t> </a:t>
            </a:r>
            <a:endParaRPr lang="ar-IQ" dirty="0"/>
          </a:p>
        </p:txBody>
      </p:sp>
      <p:sp>
        <p:nvSpPr>
          <p:cNvPr id="4" name="Rectangle 3"/>
          <p:cNvSpPr/>
          <p:nvPr/>
        </p:nvSpPr>
        <p:spPr>
          <a:xfrm>
            <a:off x="429464" y="2108320"/>
            <a:ext cx="3182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0"/>
            <a:r>
              <a:rPr lang="en-US" sz="2000" dirty="0" smtClean="0"/>
              <a:t>Alice and Daniel like </a:t>
            </a:r>
            <a:r>
              <a:rPr lang="en-US" sz="2000" dirty="0"/>
              <a:t>walking</a:t>
            </a:r>
            <a:r>
              <a:rPr lang="en-US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429464" y="2924944"/>
            <a:ext cx="6734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 smtClean="0"/>
              <a:t>A </a:t>
            </a:r>
            <a:r>
              <a:rPr lang="en-US" sz="2000" dirty="0"/>
              <a:t>simple sentence could also have a </a:t>
            </a:r>
            <a:r>
              <a:rPr lang="en-US" sz="2000" dirty="0" smtClean="0"/>
              <a:t>compound predicate (</a:t>
            </a:r>
            <a:r>
              <a:rPr lang="en-US" sz="2000" dirty="0"/>
              <a:t>when two or more verbs share the same subject). For example</a:t>
            </a:r>
            <a:r>
              <a:rPr lang="en-US" dirty="0"/>
              <a:t>:</a:t>
            </a:r>
          </a:p>
        </p:txBody>
      </p:sp>
      <p:sp>
        <p:nvSpPr>
          <p:cNvPr id="6" name="Rectangle 5"/>
          <p:cNvSpPr/>
          <p:nvPr/>
        </p:nvSpPr>
        <p:spPr>
          <a:xfrm>
            <a:off x="4860032" y="1504528"/>
            <a:ext cx="15319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000" dirty="0"/>
              <a:t>For example:</a:t>
            </a:r>
          </a:p>
        </p:txBody>
      </p:sp>
      <p:sp>
        <p:nvSpPr>
          <p:cNvPr id="7" name="Rectangle 6"/>
          <p:cNvSpPr/>
          <p:nvPr/>
        </p:nvSpPr>
        <p:spPr>
          <a:xfrm>
            <a:off x="429464" y="3940607"/>
            <a:ext cx="6950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sz="2000" dirty="0" smtClean="0"/>
              <a:t>Alice </a:t>
            </a:r>
            <a:r>
              <a:rPr lang="en-US" sz="2000" dirty="0" smtClean="0">
                <a:solidFill>
                  <a:srgbClr val="FF0000"/>
                </a:solidFill>
              </a:rPr>
              <a:t>likes</a:t>
            </a:r>
            <a:r>
              <a:rPr lang="en-US" sz="2000" dirty="0" smtClean="0"/>
              <a:t> </a:t>
            </a:r>
            <a:r>
              <a:rPr lang="en-US" sz="2000" dirty="0"/>
              <a:t>fishing but </a:t>
            </a:r>
            <a:r>
              <a:rPr lang="en-US" sz="2000" dirty="0">
                <a:solidFill>
                  <a:srgbClr val="FF0000"/>
                </a:solidFill>
              </a:rPr>
              <a:t>hates</a:t>
            </a:r>
            <a:r>
              <a:rPr lang="en-US" sz="2000" dirty="0"/>
              <a:t> hunting.</a:t>
            </a:r>
          </a:p>
          <a:p>
            <a:pPr lvl="0" algn="l" rtl="0"/>
            <a:r>
              <a:rPr lang="en-US" sz="2000" dirty="0" smtClean="0"/>
              <a:t>Alice </a:t>
            </a:r>
            <a:r>
              <a:rPr lang="en-US" sz="2000" dirty="0" smtClean="0">
                <a:solidFill>
                  <a:srgbClr val="FF0000"/>
                </a:solidFill>
              </a:rPr>
              <a:t>likes</a:t>
            </a:r>
            <a:r>
              <a:rPr lang="en-US" sz="2000" dirty="0" smtClean="0"/>
              <a:t> </a:t>
            </a:r>
            <a:r>
              <a:rPr lang="en-US" sz="2000" dirty="0"/>
              <a:t>walking and fishing but </a:t>
            </a:r>
            <a:r>
              <a:rPr lang="en-US" sz="2000" dirty="0">
                <a:solidFill>
                  <a:srgbClr val="FF0000"/>
                </a:solidFill>
              </a:rPr>
              <a:t>hates</a:t>
            </a:r>
            <a:r>
              <a:rPr lang="en-US" sz="2000" dirty="0"/>
              <a:t> running and hunting.</a:t>
            </a:r>
          </a:p>
          <a:p>
            <a:pPr algn="l" rtl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6541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354</Words>
  <Application>Microsoft Office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Sentence structure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Sentence structure</dc:title>
  <dc:creator>ببببب</dc:creator>
  <cp:lastModifiedBy>ببببب</cp:lastModifiedBy>
  <cp:revision>45</cp:revision>
  <dcterms:created xsi:type="dcterms:W3CDTF">2020-02-29T19:01:56Z</dcterms:created>
  <dcterms:modified xsi:type="dcterms:W3CDTF">2020-03-25T08:11:11Z</dcterms:modified>
</cp:coreProperties>
</file>