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7" r:id="rId6"/>
    <p:sldId id="260" r:id="rId7"/>
    <p:sldId id="261" r:id="rId8"/>
    <p:sldId id="262" r:id="rId9"/>
    <p:sldId id="263" r:id="rId10"/>
    <p:sldId id="264" r:id="rId11"/>
    <p:sldId id="265"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2C7917FA-A2F0-4D28-94D0-F20C1EA9D94A}" type="datetimeFigureOut">
              <a:rPr lang="en-US" smtClean="0"/>
              <a:pPr/>
              <a:t>11/24/2018</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0591AD7-2F98-4F42-9BB9-E7E19F5951DD}" type="slidenum">
              <a:rPr lang="en-US" smtClean="0"/>
              <a:pPr/>
              <a:t>‹#›</a:t>
            </a:fld>
            <a:endParaRPr lang="en-US" dirty="0"/>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7917FA-A2F0-4D28-94D0-F20C1EA9D94A}" type="datetimeFigureOut">
              <a:rPr lang="en-US" smtClean="0"/>
              <a:pPr/>
              <a:t>11/24/2018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591AD7-2F98-4F42-9BB9-E7E19F5951D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7917FA-A2F0-4D28-94D0-F20C1EA9D94A}" type="datetimeFigureOut">
              <a:rPr lang="en-US" smtClean="0"/>
              <a:pPr/>
              <a:t>11/24/2018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591AD7-2F98-4F42-9BB9-E7E19F5951D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2C7917FA-A2F0-4D28-94D0-F20C1EA9D94A}" type="datetimeFigureOut">
              <a:rPr lang="en-US" smtClean="0"/>
              <a:pPr/>
              <a:t>11/24/2018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591AD7-2F98-4F42-9BB9-E7E19F5951DD}" type="slidenum">
              <a:rPr lang="en-US" smtClean="0"/>
              <a:pPr/>
              <a:t>‹#›</a:t>
            </a:fld>
            <a:endParaRPr lang="en-US" dirty="0"/>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C7917FA-A2F0-4D28-94D0-F20C1EA9D94A}" type="datetimeFigureOut">
              <a:rPr lang="en-US" smtClean="0"/>
              <a:pPr/>
              <a:t>11/24/2018</a:t>
            </a:fld>
            <a:endParaRPr lang="en-US" dirty="0"/>
          </a:p>
        </p:txBody>
      </p:sp>
      <p:sp>
        <p:nvSpPr>
          <p:cNvPr id="5" name="Footer Placeholder 4"/>
          <p:cNvSpPr>
            <a:spLocks noGrp="1"/>
          </p:cNvSpPr>
          <p:nvPr>
            <p:ph type="ftr" sz="quarter" idx="11"/>
          </p:nvPr>
        </p:nvSpPr>
        <p:spPr>
          <a:xfrm>
            <a:off x="800100" y="6172200"/>
            <a:ext cx="4000500" cy="457200"/>
          </a:xfrm>
        </p:spPr>
        <p:txBody>
          <a:bodyPr/>
          <a:lstStyle/>
          <a:p>
            <a:endParaRPr lang="en-US" dirty="0"/>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146304" y="6208776"/>
            <a:ext cx="457200" cy="457200"/>
          </a:xfrm>
        </p:spPr>
        <p:txBody>
          <a:bodyPr/>
          <a:lstStyle/>
          <a:p>
            <a:fld id="{B0591AD7-2F98-4F42-9BB9-E7E19F5951DD}"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2C7917FA-A2F0-4D28-94D0-F20C1EA9D94A}" type="datetimeFigureOut">
              <a:rPr lang="en-US" smtClean="0"/>
              <a:pPr/>
              <a:t>11/24/2018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0591AD7-2F98-4F42-9BB9-E7E19F5951DD}" type="slidenum">
              <a:rPr lang="en-US" smtClean="0"/>
              <a:pPr/>
              <a:t>‹#›</a:t>
            </a:fld>
            <a:endParaRPr lang="en-US" dirty="0"/>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2C7917FA-A2F0-4D28-94D0-F20C1EA9D94A}" type="datetimeFigureOut">
              <a:rPr lang="en-US" smtClean="0"/>
              <a:pPr/>
              <a:t>11/24/2018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0591AD7-2F98-4F42-9BB9-E7E19F5951DD}" type="slidenum">
              <a:rPr lang="en-US" smtClean="0"/>
              <a:pPr/>
              <a:t>‹#›</a:t>
            </a:fld>
            <a:endParaRPr lang="en-US" dirty="0"/>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C7917FA-A2F0-4D28-94D0-F20C1EA9D94A}" type="datetimeFigureOut">
              <a:rPr lang="en-US" smtClean="0"/>
              <a:pPr/>
              <a:t>11/24/2018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0591AD7-2F98-4F42-9BB9-E7E19F5951D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7917FA-A2F0-4D28-94D0-F20C1EA9D94A}" type="datetimeFigureOut">
              <a:rPr lang="en-US" smtClean="0"/>
              <a:pPr/>
              <a:t>11/24/2018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0591AD7-2F98-4F42-9BB9-E7E19F5951D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C7917FA-A2F0-4D28-94D0-F20C1EA9D94A}" type="datetimeFigureOut">
              <a:rPr lang="en-US" smtClean="0"/>
              <a:pPr/>
              <a:t>11/24/2018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0591AD7-2F98-4F42-9BB9-E7E19F5951DD}" type="slidenum">
              <a:rPr lang="en-US" smtClean="0"/>
              <a:pPr/>
              <a:t>‹#›</a:t>
            </a:fld>
            <a:endParaRPr lang="en-US" dirty="0"/>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C7917FA-A2F0-4D28-94D0-F20C1EA9D94A}" type="datetimeFigureOut">
              <a:rPr lang="en-US" smtClean="0"/>
              <a:pPr/>
              <a:t>11/24/2018</a:t>
            </a:fld>
            <a:endParaRPr lang="en-US" dirty="0"/>
          </a:p>
        </p:txBody>
      </p:sp>
      <p:sp>
        <p:nvSpPr>
          <p:cNvPr id="6" name="Footer Placeholder 5"/>
          <p:cNvSpPr>
            <a:spLocks noGrp="1"/>
          </p:cNvSpPr>
          <p:nvPr>
            <p:ph type="ftr" sz="quarter" idx="11"/>
          </p:nvPr>
        </p:nvSpPr>
        <p:spPr>
          <a:xfrm>
            <a:off x="914400" y="6172200"/>
            <a:ext cx="3886200" cy="457200"/>
          </a:xfrm>
        </p:spPr>
        <p:txBody>
          <a:bodyPr/>
          <a:lstStyle/>
          <a:p>
            <a:endParaRPr lang="en-US" dirty="0"/>
          </a:p>
        </p:txBody>
      </p:sp>
      <p:sp>
        <p:nvSpPr>
          <p:cNvPr id="7" name="Slide Number Placeholder 6"/>
          <p:cNvSpPr>
            <a:spLocks noGrp="1"/>
          </p:cNvSpPr>
          <p:nvPr>
            <p:ph type="sldNum" sz="quarter" idx="12"/>
          </p:nvPr>
        </p:nvSpPr>
        <p:spPr>
          <a:xfrm>
            <a:off x="146304" y="6208776"/>
            <a:ext cx="457200" cy="457200"/>
          </a:xfrm>
        </p:spPr>
        <p:txBody>
          <a:bodyPr/>
          <a:lstStyle/>
          <a:p>
            <a:fld id="{B0591AD7-2F98-4F42-9BB9-E7E19F5951DD}" type="slidenum">
              <a:rPr lang="en-US" smtClean="0"/>
              <a:pPr/>
              <a:t>‹#›</a:t>
            </a:fld>
            <a:endParaRPr lang="en-US"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dirty="0"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2C7917FA-A2F0-4D28-94D0-F20C1EA9D94A}" type="datetimeFigureOut">
              <a:rPr lang="en-US" smtClean="0"/>
              <a:pPr/>
              <a:t>11/24/2018</a:t>
            </a:fld>
            <a:endParaRPr lang="en-US" dirty="0"/>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0591AD7-2F98-4F42-9BB9-E7E19F5951D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00400" y="3429000"/>
            <a:ext cx="2438400" cy="1600200"/>
          </a:xfrm>
        </p:spPr>
        <p:txBody>
          <a:bodyPr>
            <a:normAutofit/>
          </a:bodyPr>
          <a:lstStyle/>
          <a:p>
            <a:r>
              <a:rPr lang="en-US" sz="4000" dirty="0" smtClean="0">
                <a:solidFill>
                  <a:schemeClr val="accent1">
                    <a:lumMod val="50000"/>
                  </a:schemeClr>
                </a:solidFill>
                <a:latin typeface="Arial Rounded MT Bold" pitchFamily="34" charset="0"/>
              </a:rPr>
              <a:t>Lab.4</a:t>
            </a:r>
            <a:endParaRPr lang="en-US" sz="4000" dirty="0">
              <a:solidFill>
                <a:schemeClr val="accent1">
                  <a:lumMod val="50000"/>
                </a:schemeClr>
              </a:solidFill>
              <a:latin typeface="Arial Rounded MT Bold" pitchFamily="34" charset="0"/>
            </a:endParaRPr>
          </a:p>
        </p:txBody>
      </p:sp>
      <p:sp>
        <p:nvSpPr>
          <p:cNvPr id="2" name="Title 1"/>
          <p:cNvSpPr>
            <a:spLocks noGrp="1"/>
          </p:cNvSpPr>
          <p:nvPr>
            <p:ph type="ctrTitle"/>
          </p:nvPr>
        </p:nvSpPr>
        <p:spPr>
          <a:xfrm>
            <a:off x="0" y="1505930"/>
            <a:ext cx="9144000" cy="1470025"/>
          </a:xfrm>
        </p:spPr>
        <p:txBody>
          <a:bodyPr/>
          <a:lstStyle/>
          <a:p>
            <a:r>
              <a:rPr b="1" smtClean="0">
                <a:latin typeface="Arial Rounded MT Bold" pitchFamily="34" charset="0"/>
              </a:rPr>
              <a:t>ANTHRAQUINONE GLYCOSIDES</a:t>
            </a:r>
            <a:endParaRPr lang="en-US" dirty="0">
              <a:latin typeface="Arial Rounded MT Bold" pitchFamily="34" charset="0"/>
            </a:endParaRPr>
          </a:p>
        </p:txBody>
      </p:sp>
      <p:sp>
        <p:nvSpPr>
          <p:cNvPr id="4" name="Rectangle 3"/>
          <p:cNvSpPr/>
          <p:nvPr/>
        </p:nvSpPr>
        <p:spPr>
          <a:xfrm>
            <a:off x="2133600" y="457200"/>
            <a:ext cx="4572000" cy="830997"/>
          </a:xfrm>
          <a:prstGeom prst="rect">
            <a:avLst/>
          </a:prstGeom>
        </p:spPr>
        <p:txBody>
          <a:bodyPr>
            <a:spAutoFit/>
          </a:bodyPr>
          <a:lstStyle/>
          <a:p>
            <a:pPr algn="ctr"/>
            <a:r>
              <a:rPr lang="en-US" sz="2400" dirty="0" smtClean="0">
                <a:solidFill>
                  <a:schemeClr val="accent1">
                    <a:lumMod val="50000"/>
                  </a:schemeClr>
                </a:solidFill>
                <a:latin typeface="Arial Rounded MT Bold" pitchFamily="34" charset="0"/>
              </a:rPr>
              <a:t>Pharmacognosy</a:t>
            </a:r>
          </a:p>
          <a:p>
            <a:pPr algn="ctr"/>
            <a:r>
              <a:rPr lang="en-US" sz="2400" dirty="0" smtClean="0">
                <a:solidFill>
                  <a:schemeClr val="accent1">
                    <a:lumMod val="50000"/>
                  </a:schemeClr>
                </a:solidFill>
                <a:latin typeface="Arial Rounded MT Bold" pitchFamily="34" charset="0"/>
              </a:rPr>
              <a:t> 3rd Class, 1st Semester</a:t>
            </a:r>
            <a:endParaRPr lang="en-US" sz="2400" dirty="0">
              <a:solidFill>
                <a:schemeClr val="accent1">
                  <a:lumMod val="50000"/>
                </a:schemeClr>
              </a:solidFill>
              <a:latin typeface="Arial Rounded MT Bold"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686800" cy="1676400"/>
          </a:xfrm>
        </p:spPr>
        <p:txBody>
          <a:bodyPr>
            <a:normAutofit/>
          </a:bodyPr>
          <a:lstStyle/>
          <a:p>
            <a:r>
              <a:rPr lang="en-US" sz="2700" dirty="0" smtClean="0">
                <a:latin typeface="Arial Rounded MT Bold" pitchFamily="34" charset="0"/>
              </a:rPr>
              <a:t>Identification  by chromatography by the use of T.L.C technique </a:t>
            </a:r>
            <a:r>
              <a:rPr lang="en-US" dirty="0" smtClean="0"/>
              <a:t/>
            </a:r>
            <a:br>
              <a:rPr lang="en-US" dirty="0" smtClean="0"/>
            </a:br>
            <a:endParaRPr lang="en-US" dirty="0"/>
          </a:p>
        </p:txBody>
      </p:sp>
      <p:sp>
        <p:nvSpPr>
          <p:cNvPr id="3" name="Content Placeholder 2"/>
          <p:cNvSpPr>
            <a:spLocks noGrp="1"/>
          </p:cNvSpPr>
          <p:nvPr>
            <p:ph sz="quarter" idx="1"/>
          </p:nvPr>
        </p:nvSpPr>
        <p:spPr>
          <a:xfrm>
            <a:off x="228600" y="1143000"/>
            <a:ext cx="8763000" cy="5334000"/>
          </a:xfrm>
        </p:spPr>
        <p:txBody>
          <a:bodyPr/>
          <a:lstStyle/>
          <a:p>
            <a:pPr>
              <a:buFont typeface="Wingdings" pitchFamily="2" charset="2"/>
              <a:buChar char="v"/>
            </a:pPr>
            <a:r>
              <a:rPr lang="en-US" sz="2000" dirty="0" smtClean="0">
                <a:latin typeface="Arial Rounded MT Bold" pitchFamily="34" charset="0"/>
              </a:rPr>
              <a:t>The stationary phase = silica gel G </a:t>
            </a:r>
          </a:p>
          <a:p>
            <a:pPr>
              <a:buNone/>
            </a:pPr>
            <a:endParaRPr lang="en-US" sz="2000" dirty="0" smtClean="0">
              <a:latin typeface="Arial Rounded MT Bold" pitchFamily="34" charset="0"/>
            </a:endParaRPr>
          </a:p>
          <a:p>
            <a:pPr>
              <a:buFont typeface="Wingdings" pitchFamily="2" charset="2"/>
              <a:buChar char="v"/>
            </a:pPr>
            <a:r>
              <a:rPr lang="en-US" sz="2000" dirty="0" smtClean="0">
                <a:latin typeface="Arial Rounded MT Bold" pitchFamily="34" charset="0"/>
              </a:rPr>
              <a:t>The mobile phase = n-</a:t>
            </a:r>
            <a:r>
              <a:rPr lang="en-US" sz="2000" dirty="0" err="1" smtClean="0">
                <a:latin typeface="Arial Rounded MT Bold" pitchFamily="34" charset="0"/>
              </a:rPr>
              <a:t>propanol</a:t>
            </a:r>
            <a:r>
              <a:rPr lang="en-US" sz="2000" dirty="0" smtClean="0">
                <a:latin typeface="Arial Rounded MT Bold" pitchFamily="34" charset="0"/>
              </a:rPr>
              <a:t> : ethyl acetate: water (40: 40:30)</a:t>
            </a:r>
          </a:p>
          <a:p>
            <a:pPr>
              <a:buNone/>
            </a:pPr>
            <a:endParaRPr lang="en-US" sz="2000" dirty="0" smtClean="0">
              <a:latin typeface="Arial Rounded MT Bold" pitchFamily="34" charset="0"/>
            </a:endParaRPr>
          </a:p>
          <a:p>
            <a:pPr>
              <a:buFont typeface="Wingdings" pitchFamily="2" charset="2"/>
              <a:buChar char="v"/>
            </a:pPr>
            <a:r>
              <a:rPr lang="en-US" sz="2000" dirty="0" smtClean="0">
                <a:latin typeface="Arial Rounded MT Bold" pitchFamily="34" charset="0"/>
              </a:rPr>
              <a:t>Spray reagent =alcoholic KOH (5%w/v)</a:t>
            </a:r>
          </a:p>
          <a:p>
            <a:pPr>
              <a:buNone/>
            </a:pPr>
            <a:endParaRPr lang="en-US" sz="2000" dirty="0" smtClean="0">
              <a:latin typeface="Arial Rounded MT Bold" pitchFamily="34" charset="0"/>
            </a:endParaRPr>
          </a:p>
          <a:p>
            <a:pPr>
              <a:buFont typeface="Wingdings" pitchFamily="2" charset="2"/>
              <a:buChar char="v"/>
            </a:pPr>
            <a:r>
              <a:rPr lang="en-US" sz="2000" dirty="0" smtClean="0">
                <a:latin typeface="Arial Rounded MT Bold" pitchFamily="34" charset="0"/>
              </a:rPr>
              <a:t>(For better result spray first with 25 %( w/v) nitric acid then heat in the oven, after that spray with KOH reagent. This step is done to intensity the color of the spots.)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7772400" cy="685800"/>
          </a:xfrm>
        </p:spPr>
        <p:txBody>
          <a:bodyPr>
            <a:normAutofit/>
          </a:bodyPr>
          <a:lstStyle/>
          <a:p>
            <a:r>
              <a:rPr lang="en-US" sz="3200" b="1" dirty="0" smtClean="0">
                <a:latin typeface="Arial Rounded MT Bold" pitchFamily="34" charset="0"/>
              </a:rPr>
              <a:t>Procedure</a:t>
            </a:r>
            <a:endParaRPr lang="en-US" sz="3200" dirty="0">
              <a:latin typeface="Arial Rounded MT Bold" pitchFamily="34" charset="0"/>
            </a:endParaRPr>
          </a:p>
        </p:txBody>
      </p:sp>
      <p:sp>
        <p:nvSpPr>
          <p:cNvPr id="4" name="Flowchart: Alternate Process 3"/>
          <p:cNvSpPr/>
          <p:nvPr/>
        </p:nvSpPr>
        <p:spPr>
          <a:xfrm>
            <a:off x="1219200" y="914400"/>
            <a:ext cx="6324600" cy="612648"/>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latin typeface="Arial Rounded MT Bold" pitchFamily="34" charset="0"/>
              </a:rPr>
              <a:t>Prepare the solvent system and place it in the glass tank, leave it for 45minutes before use.</a:t>
            </a:r>
          </a:p>
        </p:txBody>
      </p:sp>
      <p:sp>
        <p:nvSpPr>
          <p:cNvPr id="5" name="Down Arrow 4"/>
          <p:cNvSpPr/>
          <p:nvPr/>
        </p:nvSpPr>
        <p:spPr>
          <a:xfrm>
            <a:off x="4114800" y="1524000"/>
            <a:ext cx="381000" cy="381000"/>
          </a:xfrm>
          <a:prstGeom prst="down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p>
        </p:txBody>
      </p:sp>
      <p:sp>
        <p:nvSpPr>
          <p:cNvPr id="6" name="Flowchart: Alternate Process 5"/>
          <p:cNvSpPr/>
          <p:nvPr/>
        </p:nvSpPr>
        <p:spPr>
          <a:xfrm>
            <a:off x="1143000" y="2971800"/>
            <a:ext cx="6553200" cy="1295400"/>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latin typeface="Arial Rounded MT Bold" pitchFamily="34" charset="0"/>
              </a:rPr>
              <a:t>P</a:t>
            </a:r>
            <a:r>
              <a:rPr lang="en-US" dirty="0" smtClean="0">
                <a:latin typeface="Arial Rounded MT Bold" pitchFamily="34" charset="0"/>
              </a:rPr>
              <a:t>lace the three plate in the tank and allow the mobile phase to rise to about two –third the plates then after drying at room temperature, spray first with 25%nitric acid solution and heat for 10 minutes at 110 c .</a:t>
            </a:r>
          </a:p>
        </p:txBody>
      </p:sp>
      <p:sp>
        <p:nvSpPr>
          <p:cNvPr id="7" name="Flowchart: Alternate Process 6"/>
          <p:cNvSpPr/>
          <p:nvPr/>
        </p:nvSpPr>
        <p:spPr>
          <a:xfrm>
            <a:off x="1219200" y="1905000"/>
            <a:ext cx="6324600" cy="612648"/>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latin typeface="Arial Rounded MT Bold" pitchFamily="34" charset="0"/>
              </a:rPr>
              <a:t>Apply the sample fraction A, B, C, each sample with standard on the separated plate. </a:t>
            </a:r>
            <a:endParaRPr lang="en-US" dirty="0">
              <a:latin typeface="Arial Rounded MT Bold" pitchFamily="34" charset="0"/>
            </a:endParaRPr>
          </a:p>
        </p:txBody>
      </p:sp>
      <p:sp>
        <p:nvSpPr>
          <p:cNvPr id="8" name="Flowchart: Alternate Process 7"/>
          <p:cNvSpPr/>
          <p:nvPr/>
        </p:nvSpPr>
        <p:spPr>
          <a:xfrm>
            <a:off x="1219200" y="4724400"/>
            <a:ext cx="6400800" cy="612648"/>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latin typeface="Arial Rounded MT Bold" pitchFamily="34" charset="0"/>
              </a:rPr>
              <a:t>Allow to cool, and then spray with 5% w/v alcoholic KOH solution. </a:t>
            </a:r>
            <a:endParaRPr lang="en-US" dirty="0">
              <a:latin typeface="Arial Rounded MT Bold" pitchFamily="34" charset="0"/>
            </a:endParaRPr>
          </a:p>
        </p:txBody>
      </p:sp>
      <p:sp>
        <p:nvSpPr>
          <p:cNvPr id="9" name="Flowchart: Alternate Process 8"/>
          <p:cNvSpPr/>
          <p:nvPr/>
        </p:nvSpPr>
        <p:spPr>
          <a:xfrm>
            <a:off x="1219200" y="5791200"/>
            <a:ext cx="6400800" cy="612648"/>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latin typeface="Arial Rounded MT Bold" pitchFamily="34" charset="0"/>
              </a:rPr>
              <a:t>Detect the spots formed and calculate the </a:t>
            </a:r>
            <a:r>
              <a:rPr lang="en-US" dirty="0" err="1" smtClean="0">
                <a:latin typeface="Arial Rounded MT Bold" pitchFamily="34" charset="0"/>
              </a:rPr>
              <a:t>Rf</a:t>
            </a:r>
            <a:r>
              <a:rPr lang="en-US" dirty="0" smtClean="0">
                <a:latin typeface="Arial Rounded MT Bold" pitchFamily="34" charset="0"/>
              </a:rPr>
              <a:t> value.</a:t>
            </a:r>
          </a:p>
        </p:txBody>
      </p:sp>
      <p:sp>
        <p:nvSpPr>
          <p:cNvPr id="10" name="Down Arrow 9"/>
          <p:cNvSpPr/>
          <p:nvPr/>
        </p:nvSpPr>
        <p:spPr>
          <a:xfrm>
            <a:off x="4114800" y="2514600"/>
            <a:ext cx="381000" cy="457200"/>
          </a:xfrm>
          <a:prstGeom prst="down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p>
        </p:txBody>
      </p:sp>
      <p:sp>
        <p:nvSpPr>
          <p:cNvPr id="11" name="Down Arrow 10"/>
          <p:cNvSpPr/>
          <p:nvPr/>
        </p:nvSpPr>
        <p:spPr>
          <a:xfrm>
            <a:off x="4114800" y="4267200"/>
            <a:ext cx="381000" cy="457200"/>
          </a:xfrm>
          <a:prstGeom prst="down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p>
        </p:txBody>
      </p:sp>
      <p:sp>
        <p:nvSpPr>
          <p:cNvPr id="12" name="Down Arrow 11"/>
          <p:cNvSpPr/>
          <p:nvPr/>
        </p:nvSpPr>
        <p:spPr>
          <a:xfrm>
            <a:off x="4114800" y="5334000"/>
            <a:ext cx="381000" cy="457200"/>
          </a:xfrm>
          <a:prstGeom prst="down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Cascara.jpg"/>
          <p:cNvPicPr>
            <a:picLocks noGrp="1" noChangeAspect="1"/>
          </p:cNvPicPr>
          <p:nvPr>
            <p:ph type="pic" idx="1"/>
          </p:nvPr>
        </p:nvPicPr>
        <p:blipFill>
          <a:blip r:embed="rId2"/>
          <a:srcRect t="14370" b="14370"/>
          <a:stretch>
            <a:fillRect/>
          </a:stretch>
        </p:blipFill>
        <p:spPr>
          <a:xfrm>
            <a:off x="1295400" y="228600"/>
            <a:ext cx="6477000" cy="4124325"/>
          </a:xfrm>
          <a:prstGeom prst="roundRect">
            <a:avLst>
              <a:gd name="adj" fmla="val 4167"/>
            </a:avLst>
          </a:prstGeom>
          <a:solidFill>
            <a:srgbClr val="FFFFFF"/>
          </a:solidFill>
          <a:ln w="76200" cap="sq">
            <a:solidFill>
              <a:schemeClr val="accent1">
                <a:lumMod val="75000"/>
              </a:schemeClr>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6" name="Up Ribbon 5"/>
          <p:cNvSpPr/>
          <p:nvPr/>
        </p:nvSpPr>
        <p:spPr>
          <a:xfrm>
            <a:off x="1295400" y="5105400"/>
            <a:ext cx="6477000" cy="1219200"/>
          </a:xfrm>
          <a:prstGeom prst="ribbon2">
            <a:avLst/>
          </a:prstGeom>
        </p:spPr>
        <p:style>
          <a:lnRef idx="1">
            <a:schemeClr val="accent5"/>
          </a:lnRef>
          <a:fillRef idx="3">
            <a:schemeClr val="accent5"/>
          </a:fillRef>
          <a:effectRef idx="2">
            <a:schemeClr val="accent5"/>
          </a:effectRef>
          <a:fontRef idx="minor">
            <a:schemeClr val="lt1"/>
          </a:fontRef>
        </p:style>
        <p:txBody>
          <a:bodyPr rtlCol="0" anchor="ct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sz="36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Rounded MT Bold" pitchFamily="34" charset="0"/>
              </a:rPr>
              <a:t>Thank You</a:t>
            </a:r>
            <a:endParaRPr lang="en-US" sz="36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Rounded MT Bold"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763000" cy="609600"/>
          </a:xfrm>
        </p:spPr>
        <p:txBody>
          <a:bodyPr>
            <a:normAutofit fontScale="90000"/>
          </a:bodyPr>
          <a:lstStyle/>
          <a:p>
            <a:r>
              <a:rPr lang="en-US" sz="3600" dirty="0" smtClean="0">
                <a:latin typeface="Arial Rounded MT Bold" pitchFamily="34" charset="0"/>
              </a:rPr>
              <a:t>Introduction</a:t>
            </a:r>
            <a:endParaRPr lang="en-US" sz="3600" dirty="0">
              <a:latin typeface="Arial Rounded MT Bold" pitchFamily="34" charset="0"/>
            </a:endParaRPr>
          </a:p>
        </p:txBody>
      </p:sp>
      <p:sp>
        <p:nvSpPr>
          <p:cNvPr id="3" name="Content Placeholder 2"/>
          <p:cNvSpPr>
            <a:spLocks noGrp="1"/>
          </p:cNvSpPr>
          <p:nvPr>
            <p:ph sz="quarter" idx="1"/>
          </p:nvPr>
        </p:nvSpPr>
        <p:spPr>
          <a:xfrm>
            <a:off x="228600" y="990600"/>
            <a:ext cx="8763000" cy="5562600"/>
          </a:xfrm>
        </p:spPr>
        <p:txBody>
          <a:bodyPr>
            <a:normAutofit/>
          </a:bodyPr>
          <a:lstStyle/>
          <a:p>
            <a:pPr algn="just">
              <a:buFont typeface="Wingdings" pitchFamily="2" charset="2"/>
              <a:buChar char="v"/>
            </a:pPr>
            <a:r>
              <a:rPr lang="en-US" sz="2000" dirty="0" smtClean="0">
                <a:latin typeface="Arial Rounded MT Bold" pitchFamily="34" charset="0"/>
              </a:rPr>
              <a:t>Anthraquinone and related glycosides are organic compounds found in some plants and have a stimulant cathartics effect which exert their action by increasing the tone of the smooth muscle in the wall of the colon and stimulate the secretion of the water and electrolytes into the large intestine.</a:t>
            </a:r>
          </a:p>
          <a:p>
            <a:pPr algn="just">
              <a:buNone/>
            </a:pPr>
            <a:endParaRPr lang="en-US" sz="2000" dirty="0" smtClean="0">
              <a:latin typeface="Arial Rounded MT Bold" pitchFamily="34" charset="0"/>
            </a:endParaRPr>
          </a:p>
          <a:p>
            <a:pPr algn="just">
              <a:buFont typeface="Wingdings" pitchFamily="2" charset="2"/>
              <a:buChar char="v"/>
            </a:pPr>
            <a:r>
              <a:rPr lang="en-US" sz="2000" dirty="0" smtClean="0">
                <a:latin typeface="Arial Rounded MT Bold" pitchFamily="34" charset="0"/>
              </a:rPr>
              <a:t>After the oral administration, the Anthraquinone glycosides are hydrolyzed in the colon by the action of enzymes of the micro flora, to the pharmacologically active free aglycone which usually produce their effect in 8-12 hour after administration, these agents are indicated for constipation in patient who do not respond to milder drugs and for bowel evacuation before investigation procedures or surgery.</a:t>
            </a:r>
          </a:p>
          <a:p>
            <a:pPr algn="just">
              <a:buFont typeface="Wingdings" pitchFamily="2" charset="2"/>
              <a:buChar char="v"/>
            </a:pPr>
            <a:endParaRPr lang="en-US" sz="2000" dirty="0" smtClean="0">
              <a:latin typeface="Arial Rounded MT Bold" pitchFamily="34" charset="0"/>
            </a:endParaRPr>
          </a:p>
          <a:p>
            <a:pPr>
              <a:buFont typeface="Wingdings" pitchFamily="2" charset="2"/>
              <a:buChar char="v"/>
            </a:pPr>
            <a:endParaRPr lang="en-US" sz="2000" dirty="0">
              <a:latin typeface="Arial Rounded MT Bold"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52400"/>
            <a:ext cx="8610600" cy="6324600"/>
          </a:xfrm>
        </p:spPr>
        <p:txBody>
          <a:bodyPr>
            <a:normAutofit/>
          </a:bodyPr>
          <a:lstStyle/>
          <a:p>
            <a:pPr algn="just">
              <a:buFont typeface="Wingdings" pitchFamily="2" charset="2"/>
              <a:buChar char="v"/>
            </a:pPr>
            <a:endParaRPr lang="en-US" sz="2000" dirty="0" smtClean="0">
              <a:latin typeface="Arial Rounded MT Bold" pitchFamily="34" charset="0"/>
            </a:endParaRPr>
          </a:p>
          <a:p>
            <a:pPr algn="just">
              <a:buFont typeface="Wingdings" pitchFamily="2" charset="2"/>
              <a:buChar char="v"/>
            </a:pPr>
            <a:r>
              <a:rPr lang="en-US" sz="2000" dirty="0" smtClean="0">
                <a:latin typeface="Arial Rounded MT Bold" pitchFamily="34" charset="0"/>
              </a:rPr>
              <a:t>Stimulant laxative are habit –forming so the long term use may result in laxative dependence and loss of the normal bowel function and become lazy so for this reason  its better just to eat foods with lots of fiber and drink water, fresh juices that will cleanse  system.</a:t>
            </a:r>
          </a:p>
          <a:p>
            <a:pPr algn="just">
              <a:buFont typeface="Wingdings" pitchFamily="2" charset="2"/>
              <a:buChar char="v"/>
            </a:pPr>
            <a:endParaRPr lang="en-US" sz="2000" dirty="0" smtClean="0">
              <a:latin typeface="Arial Rounded MT Bold" pitchFamily="34" charset="0"/>
            </a:endParaRPr>
          </a:p>
          <a:p>
            <a:pPr algn="just">
              <a:buFont typeface="Wingdings" pitchFamily="2" charset="2"/>
              <a:buChar char="v"/>
            </a:pPr>
            <a:r>
              <a:rPr lang="en-US" sz="2000" dirty="0" smtClean="0">
                <a:latin typeface="Arial Rounded MT Bold" pitchFamily="34" charset="0"/>
              </a:rPr>
              <a:t>The glycoside of anthranols and anthrones which is </a:t>
            </a:r>
            <a:r>
              <a:rPr lang="en-ZA" sz="2000" dirty="0" smtClean="0">
                <a:latin typeface="Arial Rounded MT Bold" pitchFamily="34" charset="0"/>
              </a:rPr>
              <a:t>reduced anthraquinone derivatives </a:t>
            </a:r>
            <a:r>
              <a:rPr lang="en-US" sz="2000" dirty="0" smtClean="0">
                <a:latin typeface="Arial Rounded MT Bold" pitchFamily="34" charset="0"/>
              </a:rPr>
              <a:t>elicit a more drastic reaction than do other anthraquinone, and cause discomfort and gripping action.</a:t>
            </a:r>
          </a:p>
          <a:p>
            <a:pPr algn="just">
              <a:buFont typeface="Wingdings" pitchFamily="2" charset="2"/>
              <a:buChar char="v"/>
            </a:pPr>
            <a:endParaRPr lang="en-US" sz="2000" dirty="0" smtClean="0">
              <a:latin typeface="Arial Rounded MT Bold" pitchFamily="34" charset="0"/>
            </a:endParaRPr>
          </a:p>
          <a:p>
            <a:pPr algn="just">
              <a:buFont typeface="Wingdings" pitchFamily="2" charset="2"/>
              <a:buChar char="v"/>
            </a:pPr>
            <a:r>
              <a:rPr lang="en-US" sz="2000" dirty="0" smtClean="0">
                <a:latin typeface="Arial Rounded MT Bold" pitchFamily="34" charset="0"/>
              </a:rPr>
              <a:t>The drugs mostly used are, cascara, frangula, casanthranol and senna. The aloe and rhubarb are not recommended due to their irritating action, which increase the chance for gripping effect.</a:t>
            </a:r>
          </a:p>
          <a:p>
            <a:pPr algn="just">
              <a:buFont typeface="Wingdings" pitchFamily="2" charset="2"/>
              <a:buChar char="v"/>
            </a:pPr>
            <a:endParaRPr lang="en-US" sz="2000" dirty="0" smtClean="0">
              <a:latin typeface="Arial Rounded MT Bold" pitchFamily="34" charset="0"/>
            </a:endParaRPr>
          </a:p>
          <a:p>
            <a:pPr>
              <a:buFont typeface="Wingdings" pitchFamily="2" charset="2"/>
              <a:buChar char="v"/>
            </a:pPr>
            <a:r>
              <a:rPr lang="en-US" sz="2000" dirty="0" smtClean="0">
                <a:latin typeface="Arial Rounded MT Bold" pitchFamily="34" charset="0"/>
              </a:rPr>
              <a:t>The Anthraquinone hydrolyzed to give aglycone, which are </a:t>
            </a:r>
          </a:p>
          <a:p>
            <a:pPr>
              <a:buNone/>
            </a:pPr>
            <a:r>
              <a:rPr lang="en-US" sz="2000" dirty="0" smtClean="0">
                <a:latin typeface="Arial Rounded MT Bold" pitchFamily="34" charset="0"/>
              </a:rPr>
              <a:t>    Di, Tri or Tetra- hydroxyanthraquinone. </a:t>
            </a:r>
          </a:p>
          <a:p>
            <a:pPr>
              <a:buFont typeface="Wingdings" pitchFamily="2" charset="2"/>
              <a:buChar char="v"/>
            </a:pPr>
            <a:r>
              <a:rPr lang="en-US" sz="2000" dirty="0" smtClean="0">
                <a:latin typeface="Arial Rounded MT Bold" pitchFamily="34" charset="0"/>
              </a:rPr>
              <a:t>Also there are anthrone,dianthrone and oxanthrone.</a:t>
            </a:r>
          </a:p>
          <a:p>
            <a:pPr algn="just">
              <a:buNone/>
            </a:pPr>
            <a:endParaRPr lang="en-US" sz="2000" dirty="0">
              <a:latin typeface="Arial Rounded MT Bold"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Anthraquinone Structure.jpg"/>
          <p:cNvPicPr>
            <a:picLocks noGrp="1" noChangeAspect="1"/>
          </p:cNvPicPr>
          <p:nvPr>
            <p:ph sz="quarter" idx="1"/>
          </p:nvPr>
        </p:nvPicPr>
        <p:blipFill>
          <a:blip r:embed="rId2"/>
          <a:stretch>
            <a:fillRect/>
          </a:stretch>
        </p:blipFill>
        <p:spPr>
          <a:xfrm>
            <a:off x="1905000" y="228600"/>
            <a:ext cx="5231121" cy="4572000"/>
          </a:xfrm>
        </p:spPr>
      </p:pic>
      <p:sp>
        <p:nvSpPr>
          <p:cNvPr id="5" name="TextBox 4"/>
          <p:cNvSpPr txBox="1"/>
          <p:nvPr/>
        </p:nvSpPr>
        <p:spPr>
          <a:xfrm>
            <a:off x="2057400" y="5029200"/>
            <a:ext cx="4998761" cy="369332"/>
          </a:xfrm>
          <a:prstGeom prst="rect">
            <a:avLst/>
          </a:prstGeom>
          <a:noFill/>
        </p:spPr>
        <p:txBody>
          <a:bodyPr wrap="square" rtlCol="0">
            <a:spAutoFit/>
          </a:bodyPr>
          <a:lstStyle/>
          <a:p>
            <a:pPr algn="ctr"/>
            <a:r>
              <a:rPr lang="en-US" dirty="0" smtClean="0">
                <a:latin typeface="Arial Rounded MT Bold" pitchFamily="34" charset="0"/>
              </a:rPr>
              <a:t>General Anthraquinone Structure</a:t>
            </a:r>
            <a:endParaRPr lang="en-US" dirty="0">
              <a:latin typeface="Arial Rounded MT Bold"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1026"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976053" y="1447800"/>
            <a:ext cx="5649093"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15775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rial Rounded MT Bold" pitchFamily="34" charset="0"/>
              </a:rPr>
              <a:t>Senna Plant</a:t>
            </a:r>
            <a:endParaRPr lang="en-US" dirty="0">
              <a:latin typeface="Arial Rounded MT Bold" pitchFamily="34" charset="0"/>
            </a:endParaRPr>
          </a:p>
        </p:txBody>
      </p:sp>
      <p:pic>
        <p:nvPicPr>
          <p:cNvPr id="4" name="Content Placeholder 3" descr="Senna.jpg"/>
          <p:cNvPicPr>
            <a:picLocks noGrp="1" noChangeAspect="1"/>
          </p:cNvPicPr>
          <p:nvPr>
            <p:ph sz="quarter" idx="1"/>
          </p:nvPr>
        </p:nvPicPr>
        <p:blipFill>
          <a:blip r:embed="rId2"/>
          <a:stretch>
            <a:fillRect/>
          </a:stretch>
        </p:blipFill>
        <p:spPr>
          <a:xfrm>
            <a:off x="1905000" y="1752600"/>
            <a:ext cx="5257800" cy="41148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152400" y="228600"/>
            <a:ext cx="73914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i="0" strike="noStrike" cap="none" normalizeH="0" baseline="0" dirty="0" smtClean="0">
                <a:ln>
                  <a:noFill/>
                </a:ln>
                <a:solidFill>
                  <a:schemeClr val="tx2">
                    <a:lumMod val="75000"/>
                  </a:schemeClr>
                </a:solidFill>
                <a:effectLst/>
                <a:latin typeface="Arial Rounded MT Bold" pitchFamily="34" charset="0"/>
                <a:ea typeface="Times New Roman" pitchFamily="18" charset="0"/>
                <a:cs typeface="Times New Roman" pitchFamily="18" charset="0"/>
              </a:rPr>
              <a:t>Extraction OF Anthraquinone glycosides (Senna)</a:t>
            </a:r>
            <a:endParaRPr kumimoji="0" lang="en-US" sz="2400" b="0" i="0" u="none" strike="noStrike" cap="none" normalizeH="0" baseline="0" dirty="0" smtClean="0">
              <a:ln>
                <a:noFill/>
              </a:ln>
              <a:solidFill>
                <a:schemeClr val="tx2">
                  <a:lumMod val="75000"/>
                </a:schemeClr>
              </a:solidFill>
              <a:effectLst/>
              <a:latin typeface="Arial" pitchFamily="34" charset="0"/>
              <a:cs typeface="Arial" pitchFamily="34" charset="0"/>
            </a:endParaRPr>
          </a:p>
        </p:txBody>
      </p:sp>
      <p:sp>
        <p:nvSpPr>
          <p:cNvPr id="7" name="Down Arrow 6"/>
          <p:cNvSpPr/>
          <p:nvPr/>
        </p:nvSpPr>
        <p:spPr>
          <a:xfrm>
            <a:off x="4495800" y="1752600"/>
            <a:ext cx="228600" cy="381000"/>
          </a:xfrm>
          <a:prstGeom prst="down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p>
        </p:txBody>
      </p:sp>
      <p:sp>
        <p:nvSpPr>
          <p:cNvPr id="8" name="Down Arrow 7"/>
          <p:cNvSpPr/>
          <p:nvPr/>
        </p:nvSpPr>
        <p:spPr>
          <a:xfrm>
            <a:off x="4495800" y="4724400"/>
            <a:ext cx="228600" cy="457200"/>
          </a:xfrm>
          <a:prstGeom prst="down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p>
        </p:txBody>
      </p:sp>
      <p:sp>
        <p:nvSpPr>
          <p:cNvPr id="9" name="Down Arrow 8"/>
          <p:cNvSpPr/>
          <p:nvPr/>
        </p:nvSpPr>
        <p:spPr>
          <a:xfrm>
            <a:off x="4495800" y="3581400"/>
            <a:ext cx="228600" cy="381000"/>
          </a:xfrm>
          <a:prstGeom prst="down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p>
        </p:txBody>
      </p:sp>
      <p:sp>
        <p:nvSpPr>
          <p:cNvPr id="10" name="Down Arrow 9"/>
          <p:cNvSpPr/>
          <p:nvPr/>
        </p:nvSpPr>
        <p:spPr>
          <a:xfrm>
            <a:off x="4495800" y="2590800"/>
            <a:ext cx="228600" cy="381000"/>
          </a:xfrm>
          <a:prstGeom prst="down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p>
        </p:txBody>
      </p:sp>
      <p:sp>
        <p:nvSpPr>
          <p:cNvPr id="11" name="Rounded Rectangle 10"/>
          <p:cNvSpPr/>
          <p:nvPr/>
        </p:nvSpPr>
        <p:spPr>
          <a:xfrm>
            <a:off x="2133600" y="1143000"/>
            <a:ext cx="4953000" cy="6096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5362" name="Rectangle 2"/>
          <p:cNvSpPr>
            <a:spLocks noChangeArrowheads="1"/>
          </p:cNvSpPr>
          <p:nvPr/>
        </p:nvSpPr>
        <p:spPr bwMode="auto">
          <a:xfrm>
            <a:off x="2819400" y="1143000"/>
            <a:ext cx="35814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Rounded MT Bold" pitchFamily="34" charset="0"/>
                <a:ea typeface="Times New Roman" pitchFamily="18" charset="0"/>
                <a:cs typeface="Arial" pitchFamily="34" charset="0"/>
              </a:rPr>
              <a:t>Place 0.5 gm of powdered drug in a beaker </a:t>
            </a:r>
            <a:endParaRPr kumimoji="0" lang="en-US" sz="1600" b="0" i="0" u="none" strike="noStrike" cap="none" normalizeH="0" baseline="0" dirty="0" smtClean="0">
              <a:ln>
                <a:noFill/>
              </a:ln>
              <a:solidFill>
                <a:schemeClr val="tx1"/>
              </a:solidFill>
              <a:effectLst/>
              <a:latin typeface="Arial Rounded MT Bold" pitchFamily="34" charset="0"/>
              <a:cs typeface="Arial" pitchFamily="34" charset="0"/>
            </a:endParaRPr>
          </a:p>
        </p:txBody>
      </p:sp>
      <p:sp>
        <p:nvSpPr>
          <p:cNvPr id="13" name="Flowchart: Alternate Process 12"/>
          <p:cNvSpPr/>
          <p:nvPr/>
        </p:nvSpPr>
        <p:spPr>
          <a:xfrm>
            <a:off x="2133600" y="2133600"/>
            <a:ext cx="4953000" cy="457200"/>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600" dirty="0" smtClean="0">
                <a:latin typeface="Arial Rounded MT Bold" pitchFamily="34" charset="0"/>
              </a:rPr>
              <a:t>Add </a:t>
            </a:r>
            <a:r>
              <a:rPr lang="en-US" sz="1600" dirty="0">
                <a:latin typeface="Arial Rounded MT Bold" pitchFamily="34" charset="0"/>
              </a:rPr>
              <a:t>50 ml of water</a:t>
            </a:r>
          </a:p>
        </p:txBody>
      </p:sp>
      <p:sp>
        <p:nvSpPr>
          <p:cNvPr id="14" name="Flowchart: Alternate Process 13"/>
          <p:cNvSpPr/>
          <p:nvPr/>
        </p:nvSpPr>
        <p:spPr>
          <a:xfrm>
            <a:off x="2133600" y="2971800"/>
            <a:ext cx="5029200" cy="612648"/>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9" name="Flowchart: Alternate Process 18"/>
          <p:cNvSpPr/>
          <p:nvPr/>
        </p:nvSpPr>
        <p:spPr>
          <a:xfrm>
            <a:off x="2133600" y="3962400"/>
            <a:ext cx="5029200" cy="762000"/>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600" dirty="0">
                <a:latin typeface="Arial Rounded MT Bold" pitchFamily="34" charset="0"/>
              </a:rPr>
              <a:t>Place the filtrate in separatory funnel and extract by shaking with two quantities </a:t>
            </a:r>
            <a:r>
              <a:rPr lang="en-US" sz="1600" dirty="0" smtClean="0">
                <a:latin typeface="Arial Rounded MT Bold" pitchFamily="34" charset="0"/>
              </a:rPr>
              <a:t>of</a:t>
            </a:r>
          </a:p>
          <a:p>
            <a:pPr algn="ctr"/>
            <a:r>
              <a:rPr lang="en-US" sz="1600" dirty="0" smtClean="0">
                <a:latin typeface="Arial Rounded MT Bold" pitchFamily="34" charset="0"/>
              </a:rPr>
              <a:t> </a:t>
            </a:r>
            <a:r>
              <a:rPr lang="en-US" sz="1600" dirty="0">
                <a:latin typeface="Arial Rounded MT Bold" pitchFamily="34" charset="0"/>
              </a:rPr>
              <a:t>(2*30 ml) chloroform</a:t>
            </a:r>
          </a:p>
        </p:txBody>
      </p:sp>
      <p:sp>
        <p:nvSpPr>
          <p:cNvPr id="15363" name="Rectangle 3"/>
          <p:cNvSpPr>
            <a:spLocks noChangeArrowheads="1"/>
          </p:cNvSpPr>
          <p:nvPr/>
        </p:nvSpPr>
        <p:spPr bwMode="auto">
          <a:xfrm>
            <a:off x="2133600" y="2971800"/>
            <a:ext cx="49530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ctr" defTabSz="914400" rtl="0" eaLnBrk="1" fontAlgn="base" latinLnBrk="0" hangingPunct="1">
              <a:lnSpc>
                <a:spcPct val="100000"/>
              </a:lnSpc>
              <a:spcBef>
                <a:spcPct val="0"/>
              </a:spcBef>
              <a:spcAft>
                <a:spcPct val="0"/>
              </a:spcAft>
              <a:buClrTx/>
              <a:buSzTx/>
              <a:tabLst>
                <a:tab pos="1343025" algn="l"/>
              </a:tabLst>
            </a:pPr>
            <a:r>
              <a:rPr lang="en-US" sz="1600" dirty="0">
                <a:latin typeface="Arial Rounded MT Bold" pitchFamily="34" charset="0"/>
                <a:ea typeface="Times New Roman" pitchFamily="18" charset="0"/>
                <a:cs typeface="Times New Roman" pitchFamily="18" charset="0"/>
              </a:rPr>
              <a:t>B</a:t>
            </a:r>
            <a:r>
              <a:rPr kumimoji="0" lang="en-US" sz="1600" b="0" i="0" u="none" strike="noStrike" cap="none" normalizeH="0" baseline="0" dirty="0" smtClean="0">
                <a:ln>
                  <a:noFill/>
                </a:ln>
                <a:solidFill>
                  <a:schemeClr val="tx1"/>
                </a:solidFill>
                <a:effectLst/>
                <a:latin typeface="Arial Rounded MT Bold" pitchFamily="34" charset="0"/>
                <a:ea typeface="Times New Roman" pitchFamily="18" charset="0"/>
                <a:cs typeface="Times New Roman" pitchFamily="18" charset="0"/>
              </a:rPr>
              <a:t>oil gently for 15 minutes, cool and centrifuge or can use filter</a:t>
            </a:r>
            <a:endParaRPr kumimoji="0" lang="en-US" sz="1600" b="0" i="0" u="none" strike="noStrike" cap="none" normalizeH="0" baseline="0" dirty="0" smtClean="0">
              <a:ln>
                <a:noFill/>
              </a:ln>
              <a:solidFill>
                <a:schemeClr val="tx1"/>
              </a:solidFill>
              <a:effectLst/>
              <a:latin typeface="Arial Rounded MT Bold" pitchFamily="34" charset="0"/>
              <a:cs typeface="Arial" pitchFamily="34" charset="0"/>
            </a:endParaRPr>
          </a:p>
        </p:txBody>
      </p:sp>
      <p:sp>
        <p:nvSpPr>
          <p:cNvPr id="21" name="Flowchart: Alternate Process 20"/>
          <p:cNvSpPr/>
          <p:nvPr/>
        </p:nvSpPr>
        <p:spPr>
          <a:xfrm>
            <a:off x="2133600" y="5181600"/>
            <a:ext cx="5029200" cy="612648"/>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600" dirty="0">
                <a:latin typeface="Arial Rounded MT Bold" pitchFamily="34" charset="0"/>
              </a:rPr>
              <a:t>O</a:t>
            </a:r>
            <a:r>
              <a:rPr lang="en-US" sz="1600" dirty="0" smtClean="0">
                <a:latin typeface="Arial Rounded MT Bold" pitchFamily="34" charset="0"/>
              </a:rPr>
              <a:t>btain two layers</a:t>
            </a:r>
          </a:p>
          <a:p>
            <a:pPr algn="ctr"/>
            <a:r>
              <a:rPr lang="en-US" sz="1600" dirty="0" smtClean="0">
                <a:latin typeface="Arial Rounded MT Bold" pitchFamily="34" charset="0"/>
              </a:rPr>
              <a:t>(</a:t>
            </a:r>
            <a:r>
              <a:rPr lang="en-US" sz="1600" dirty="0" smtClean="0">
                <a:solidFill>
                  <a:srgbClr val="FF0000"/>
                </a:solidFill>
                <a:latin typeface="Arial Rounded MT Bold" pitchFamily="34" charset="0"/>
              </a:rPr>
              <a:t>Aqueous</a:t>
            </a:r>
            <a:r>
              <a:rPr lang="en-US" sz="1600" dirty="0" smtClean="0">
                <a:latin typeface="Arial Rounded MT Bold" pitchFamily="34" charset="0"/>
              </a:rPr>
              <a:t> &amp; </a:t>
            </a:r>
            <a:r>
              <a:rPr lang="en-US" sz="1600" dirty="0" smtClean="0">
                <a:solidFill>
                  <a:srgbClr val="FF0000"/>
                </a:solidFill>
                <a:latin typeface="Arial Rounded MT Bold" pitchFamily="34" charset="0"/>
              </a:rPr>
              <a:t>Organic</a:t>
            </a:r>
            <a:r>
              <a:rPr lang="en-US" sz="1600" dirty="0" smtClean="0">
                <a:latin typeface="Arial Rounded MT Bold" pitchFamily="34" charset="0"/>
              </a:rPr>
              <a:t> )</a:t>
            </a:r>
            <a:endParaRPr lang="en-US" sz="1600" dirty="0">
              <a:latin typeface="Arial Rounded MT Bold" pitchFamily="34" charset="0"/>
            </a:endParaRPr>
          </a:p>
        </p:txBody>
      </p:sp>
      <p:sp>
        <p:nvSpPr>
          <p:cNvPr id="16" name="Down Arrow 15"/>
          <p:cNvSpPr/>
          <p:nvPr/>
        </p:nvSpPr>
        <p:spPr>
          <a:xfrm>
            <a:off x="4495800" y="5791200"/>
            <a:ext cx="228600" cy="381000"/>
          </a:xfrm>
          <a:prstGeom prst="down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own Arrow 7"/>
          <p:cNvSpPr/>
          <p:nvPr/>
        </p:nvSpPr>
        <p:spPr>
          <a:xfrm>
            <a:off x="1219200" y="4038600"/>
            <a:ext cx="228600" cy="609600"/>
          </a:xfrm>
          <a:prstGeom prst="down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p>
        </p:txBody>
      </p:sp>
      <p:sp>
        <p:nvSpPr>
          <p:cNvPr id="9" name="Down Arrow 8"/>
          <p:cNvSpPr/>
          <p:nvPr/>
        </p:nvSpPr>
        <p:spPr>
          <a:xfrm>
            <a:off x="5638800" y="4648200"/>
            <a:ext cx="228600" cy="457200"/>
          </a:xfrm>
          <a:prstGeom prst="down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p>
        </p:txBody>
      </p:sp>
      <p:sp>
        <p:nvSpPr>
          <p:cNvPr id="10" name="Left-Up Arrow 9"/>
          <p:cNvSpPr/>
          <p:nvPr/>
        </p:nvSpPr>
        <p:spPr>
          <a:xfrm rot="13389699">
            <a:off x="3866018" y="132943"/>
            <a:ext cx="1379187" cy="1377670"/>
          </a:xfrm>
          <a:prstGeom prst="leftUpArrow">
            <a:avLst>
              <a:gd name="adj1" fmla="val 7271"/>
              <a:gd name="adj2" fmla="val 25000"/>
              <a:gd name="adj3" fmla="val 25000"/>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p>
        </p:txBody>
      </p:sp>
      <p:sp>
        <p:nvSpPr>
          <p:cNvPr id="11" name="Flowchart: Alternate Process 10"/>
          <p:cNvSpPr/>
          <p:nvPr/>
        </p:nvSpPr>
        <p:spPr>
          <a:xfrm>
            <a:off x="4800600" y="1066800"/>
            <a:ext cx="4114800" cy="914400"/>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solidFill>
                  <a:srgbClr val="FF0000"/>
                </a:solidFill>
                <a:latin typeface="Arial Rounded MT Bold" pitchFamily="34" charset="0"/>
              </a:rPr>
              <a:t>Fraction B</a:t>
            </a:r>
          </a:p>
          <a:p>
            <a:pPr algn="ctr"/>
            <a:r>
              <a:rPr lang="en-US" sz="1600" dirty="0" smtClean="0">
                <a:solidFill>
                  <a:srgbClr val="FF0000"/>
                </a:solidFill>
                <a:latin typeface="Arial Rounded MT Bold" pitchFamily="34" charset="0"/>
              </a:rPr>
              <a:t>Organic Layer </a:t>
            </a:r>
          </a:p>
          <a:p>
            <a:pPr algn="ctr"/>
            <a:r>
              <a:rPr lang="en-US" sz="1600" dirty="0" smtClean="0">
                <a:latin typeface="Arial Rounded MT Bold" pitchFamily="34" charset="0"/>
              </a:rPr>
              <a:t>concentrate </a:t>
            </a:r>
            <a:r>
              <a:rPr lang="en-US" sz="1600" dirty="0">
                <a:latin typeface="Arial Rounded MT Bold" pitchFamily="34" charset="0"/>
              </a:rPr>
              <a:t>to about 1ml </a:t>
            </a:r>
            <a:r>
              <a:rPr lang="en-US" sz="1600" dirty="0" smtClean="0">
                <a:latin typeface="Arial Rounded MT Bold" pitchFamily="34" charset="0"/>
              </a:rPr>
              <a:t> </a:t>
            </a:r>
            <a:endParaRPr lang="en-US" sz="1600" dirty="0">
              <a:latin typeface="Arial Rounded MT Bold" pitchFamily="34" charset="0"/>
            </a:endParaRPr>
          </a:p>
        </p:txBody>
      </p:sp>
      <p:sp>
        <p:nvSpPr>
          <p:cNvPr id="12" name="Flowchart: Alternate Process 11"/>
          <p:cNvSpPr/>
          <p:nvPr/>
        </p:nvSpPr>
        <p:spPr>
          <a:xfrm>
            <a:off x="228600" y="1066800"/>
            <a:ext cx="4038600" cy="762000"/>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solidFill>
                  <a:srgbClr val="FF0000"/>
                </a:solidFill>
                <a:latin typeface="Arial Rounded MT Bold" pitchFamily="34" charset="0"/>
              </a:rPr>
              <a:t>Aqueous Layer</a:t>
            </a:r>
            <a:endParaRPr lang="en-US" dirty="0">
              <a:solidFill>
                <a:srgbClr val="FF0000"/>
              </a:solidFill>
              <a:latin typeface="Arial Rounded MT Bold" pitchFamily="34" charset="0"/>
            </a:endParaRPr>
          </a:p>
        </p:txBody>
      </p:sp>
      <p:sp>
        <p:nvSpPr>
          <p:cNvPr id="14" name="Left-Up Arrow 13"/>
          <p:cNvSpPr/>
          <p:nvPr/>
        </p:nvSpPr>
        <p:spPr>
          <a:xfrm rot="13389699">
            <a:off x="2157471" y="1687953"/>
            <a:ext cx="875488" cy="861661"/>
          </a:xfrm>
          <a:prstGeom prst="leftUpArrow">
            <a:avLst>
              <a:gd name="adj1" fmla="val 6249"/>
              <a:gd name="adj2" fmla="val 26575"/>
              <a:gd name="adj3" fmla="val 13960"/>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p>
        </p:txBody>
      </p:sp>
      <p:sp>
        <p:nvSpPr>
          <p:cNvPr id="15" name="Flowchart: Alternate Process 14"/>
          <p:cNvSpPr/>
          <p:nvPr/>
        </p:nvSpPr>
        <p:spPr>
          <a:xfrm>
            <a:off x="2743200" y="2286000"/>
            <a:ext cx="6019800" cy="2362200"/>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0" anchor="ctr"/>
          <a:lstStyle/>
          <a:p>
            <a:pPr marL="800100" lvl="1" indent="-342900">
              <a:buFont typeface="+mj-lt"/>
              <a:buAutoNum type="arabicParenR"/>
            </a:pPr>
            <a:r>
              <a:rPr lang="en-US" sz="1400" dirty="0" smtClean="0">
                <a:latin typeface="Arial Rounded MT Bold" pitchFamily="34" charset="0"/>
              </a:rPr>
              <a:t>The </a:t>
            </a:r>
            <a:r>
              <a:rPr lang="en-US" sz="1400" dirty="0">
                <a:latin typeface="Arial Rounded MT Bold" pitchFamily="34" charset="0"/>
              </a:rPr>
              <a:t>other part is place in a 250 ml round bottom flask </a:t>
            </a:r>
            <a:endParaRPr lang="en-US" sz="1400" dirty="0" smtClean="0">
              <a:latin typeface="Arial Rounded MT Bold" pitchFamily="34" charset="0"/>
            </a:endParaRPr>
          </a:p>
          <a:p>
            <a:pPr marL="800100" lvl="1" indent="-342900">
              <a:buFont typeface="+mj-lt"/>
              <a:buAutoNum type="arabicParenR"/>
            </a:pPr>
            <a:r>
              <a:rPr lang="en-US" sz="1400" dirty="0">
                <a:latin typeface="Arial Rounded MT Bold" pitchFamily="34" charset="0"/>
              </a:rPr>
              <a:t>A</a:t>
            </a:r>
            <a:r>
              <a:rPr lang="en-US" sz="1400" dirty="0" smtClean="0">
                <a:latin typeface="Arial Rounded MT Bold" pitchFamily="34" charset="0"/>
              </a:rPr>
              <a:t>dding </a:t>
            </a:r>
            <a:r>
              <a:rPr lang="en-US" sz="1400" dirty="0">
                <a:latin typeface="Arial Rounded MT Bold" pitchFamily="34" charset="0"/>
              </a:rPr>
              <a:t>to it 3.5 of ferric chloride solution (60%w/v</a:t>
            </a:r>
            <a:r>
              <a:rPr lang="en-US" sz="1400" dirty="0" smtClean="0">
                <a:latin typeface="Arial Rounded MT Bold" pitchFamily="34" charset="0"/>
              </a:rPr>
              <a:t>).</a:t>
            </a:r>
          </a:p>
          <a:p>
            <a:pPr marL="800100" lvl="1" indent="-342900">
              <a:buFont typeface="+mj-lt"/>
              <a:buAutoNum type="arabicParenR"/>
            </a:pPr>
            <a:r>
              <a:rPr lang="en-US" sz="1400" dirty="0">
                <a:latin typeface="Arial Rounded MT Bold" pitchFamily="34" charset="0"/>
              </a:rPr>
              <a:t>R</a:t>
            </a:r>
            <a:r>
              <a:rPr lang="en-US" sz="1400" dirty="0" smtClean="0">
                <a:latin typeface="Arial Rounded MT Bold" pitchFamily="34" charset="0"/>
              </a:rPr>
              <a:t>eflux </a:t>
            </a:r>
            <a:r>
              <a:rPr lang="en-US" sz="1400" dirty="0">
                <a:latin typeface="Arial Rounded MT Bold" pitchFamily="34" charset="0"/>
              </a:rPr>
              <a:t>for 20 minutes  </a:t>
            </a:r>
            <a:endParaRPr lang="en-US" sz="1400" dirty="0" smtClean="0">
              <a:latin typeface="Arial Rounded MT Bold" pitchFamily="34" charset="0"/>
            </a:endParaRPr>
          </a:p>
          <a:p>
            <a:pPr marL="800100" lvl="1" indent="-342900">
              <a:buFont typeface="+mj-lt"/>
              <a:buAutoNum type="arabicParenR"/>
            </a:pPr>
            <a:r>
              <a:rPr lang="en-US" sz="1400" dirty="0" smtClean="0">
                <a:latin typeface="Arial Rounded MT Bold" pitchFamily="34" charset="0"/>
              </a:rPr>
              <a:t>Add 2ml </a:t>
            </a:r>
            <a:r>
              <a:rPr lang="en-US" sz="1400" dirty="0">
                <a:latin typeface="Arial Rounded MT Bold" pitchFamily="34" charset="0"/>
              </a:rPr>
              <a:t>of concentrated HCL acid , continue heating for further 20 minutes , shaking the flask occasionally to dissolve as possible of the precipitate, and allow </a:t>
            </a:r>
            <a:r>
              <a:rPr lang="en-US" sz="1400" dirty="0" smtClean="0">
                <a:latin typeface="Arial Rounded MT Bold" pitchFamily="34" charset="0"/>
              </a:rPr>
              <a:t>cooling.</a:t>
            </a:r>
          </a:p>
          <a:p>
            <a:pPr marL="800100" lvl="1" indent="-342900">
              <a:buFont typeface="+mj-lt"/>
              <a:buAutoNum type="arabicParenR"/>
            </a:pPr>
            <a:r>
              <a:rPr lang="en-US" sz="1400" dirty="0" smtClean="0">
                <a:latin typeface="Arial Rounded MT Bold" pitchFamily="34" charset="0"/>
              </a:rPr>
              <a:t>Place </a:t>
            </a:r>
            <a:r>
              <a:rPr lang="en-US" sz="1400" dirty="0">
                <a:latin typeface="Arial Rounded MT Bold" pitchFamily="34" charset="0"/>
              </a:rPr>
              <a:t>the hydrolysate in a separatory funnel and </a:t>
            </a:r>
            <a:r>
              <a:rPr lang="en-US" sz="1400" dirty="0" smtClean="0">
                <a:latin typeface="Arial Rounded MT Bold" pitchFamily="34" charset="0"/>
              </a:rPr>
              <a:t>        extract </a:t>
            </a:r>
            <a:r>
              <a:rPr lang="en-US" sz="1400" dirty="0">
                <a:latin typeface="Arial Rounded MT Bold" pitchFamily="34" charset="0"/>
              </a:rPr>
              <a:t>with two quantities of (2*30ml) chloroform</a:t>
            </a:r>
          </a:p>
        </p:txBody>
      </p:sp>
      <p:sp>
        <p:nvSpPr>
          <p:cNvPr id="16" name="Flowchart: Alternate Process 15"/>
          <p:cNvSpPr/>
          <p:nvPr/>
        </p:nvSpPr>
        <p:spPr>
          <a:xfrm>
            <a:off x="152400" y="2362200"/>
            <a:ext cx="2362200" cy="1676400"/>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latin typeface="Arial Rounded MT Bold" pitchFamily="34" charset="0"/>
              </a:rPr>
              <a:t>Placed </a:t>
            </a:r>
            <a:r>
              <a:rPr lang="en-US" sz="1400" dirty="0">
                <a:latin typeface="Arial Rounded MT Bold" pitchFamily="34" charset="0"/>
              </a:rPr>
              <a:t>in small flask and evaporate carefully almost to dryness on a rotary evaporator</a:t>
            </a:r>
          </a:p>
        </p:txBody>
      </p:sp>
      <p:sp>
        <p:nvSpPr>
          <p:cNvPr id="17" name="Flowchart: Alternate Process 16"/>
          <p:cNvSpPr/>
          <p:nvPr/>
        </p:nvSpPr>
        <p:spPr>
          <a:xfrm>
            <a:off x="152400" y="4648200"/>
            <a:ext cx="2286000" cy="914400"/>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solidFill>
                  <a:srgbClr val="FF0000"/>
                </a:solidFill>
                <a:latin typeface="Arial Rounded MT Bold" pitchFamily="34" charset="0"/>
              </a:rPr>
              <a:t>Fraction A</a:t>
            </a:r>
            <a:endParaRPr lang="en-US" dirty="0">
              <a:solidFill>
                <a:srgbClr val="FF0000"/>
              </a:solidFill>
              <a:latin typeface="Arial Rounded MT Bold" pitchFamily="34" charset="0"/>
            </a:endParaRPr>
          </a:p>
        </p:txBody>
      </p:sp>
      <p:sp>
        <p:nvSpPr>
          <p:cNvPr id="18" name="Flowchart: Alternate Process 17"/>
          <p:cNvSpPr/>
          <p:nvPr/>
        </p:nvSpPr>
        <p:spPr>
          <a:xfrm>
            <a:off x="4648200" y="5105400"/>
            <a:ext cx="2286000" cy="1371600"/>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solidFill>
                  <a:srgbClr val="FF0000"/>
                </a:solidFill>
                <a:latin typeface="Arial Rounded MT Bold" pitchFamily="34" charset="0"/>
              </a:rPr>
              <a:t>Fraction C</a:t>
            </a:r>
          </a:p>
          <a:p>
            <a:pPr algn="ctr"/>
            <a:r>
              <a:rPr lang="en-US" sz="1600" dirty="0">
                <a:latin typeface="Arial Rounded MT Bold" pitchFamily="34" charset="0"/>
              </a:rPr>
              <a:t>Concentrate the bulked chloroform extracts to about 3ml</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7772400" cy="609600"/>
          </a:xfrm>
        </p:spPr>
        <p:txBody>
          <a:bodyPr>
            <a:normAutofit fontScale="90000"/>
          </a:bodyPr>
          <a:lstStyle/>
          <a:p>
            <a:r>
              <a:rPr lang="en-US" b="1" dirty="0" smtClean="0">
                <a:latin typeface="Arial Rounded MT Bold" pitchFamily="34" charset="0"/>
              </a:rPr>
              <a:t>Discussion</a:t>
            </a:r>
            <a:endParaRPr lang="en-US" dirty="0">
              <a:latin typeface="Arial Rounded MT Bold" pitchFamily="34" charset="0"/>
            </a:endParaRPr>
          </a:p>
        </p:txBody>
      </p:sp>
      <p:sp>
        <p:nvSpPr>
          <p:cNvPr id="3" name="Content Placeholder 2"/>
          <p:cNvSpPr>
            <a:spLocks noGrp="1"/>
          </p:cNvSpPr>
          <p:nvPr>
            <p:ph sz="quarter" idx="1"/>
          </p:nvPr>
        </p:nvSpPr>
        <p:spPr>
          <a:xfrm>
            <a:off x="304800" y="990600"/>
            <a:ext cx="8534400" cy="5486400"/>
          </a:xfrm>
        </p:spPr>
        <p:txBody>
          <a:bodyPr/>
          <a:lstStyle/>
          <a:p>
            <a:pPr>
              <a:buFont typeface="Wingdings" pitchFamily="2" charset="2"/>
              <a:buChar char="v"/>
            </a:pPr>
            <a:r>
              <a:rPr lang="en-US" sz="2000" dirty="0" smtClean="0">
                <a:latin typeface="Arial Rounded MT Bold" pitchFamily="34" charset="0"/>
              </a:rPr>
              <a:t>The chloroform layer will contain the free aglycone (fraction B) , while the aqueous layer will contain the glycoside as a whole , since sugar is water soluble (fraction A) . </a:t>
            </a:r>
          </a:p>
          <a:p>
            <a:pPr>
              <a:buFont typeface="Wingdings" pitchFamily="2" charset="2"/>
              <a:buChar char="v"/>
            </a:pPr>
            <a:endParaRPr lang="en-US" sz="2000" dirty="0" smtClean="0">
              <a:latin typeface="Arial Rounded MT Bold" pitchFamily="34" charset="0"/>
            </a:endParaRPr>
          </a:p>
          <a:p>
            <a:pPr>
              <a:buNone/>
            </a:pPr>
            <a:endParaRPr lang="en-US" sz="2000" dirty="0" smtClean="0">
              <a:latin typeface="Arial Rounded MT Bold" pitchFamily="34" charset="0"/>
            </a:endParaRPr>
          </a:p>
          <a:p>
            <a:pPr>
              <a:buFont typeface="Wingdings" pitchFamily="2" charset="2"/>
              <a:buChar char="v"/>
            </a:pPr>
            <a:r>
              <a:rPr lang="en-US" sz="2000" dirty="0" smtClean="0">
                <a:latin typeface="Arial Rounded MT Bold" pitchFamily="34" charset="0"/>
              </a:rPr>
              <a:t>The use of ferric chloride and HCL  and reflux is to break the C-C bond in the dimmer, which is very strong bond so need strong conditions.</a:t>
            </a:r>
          </a:p>
          <a:p>
            <a:pPr>
              <a:buNone/>
            </a:pP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641</TotalTime>
  <Words>691</Words>
  <Application>Microsoft Office PowerPoint</Application>
  <PresentationFormat>On-screen Show (4:3)</PresentationFormat>
  <Paragraphs>61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Equity</vt:lpstr>
      <vt:lpstr>ANTHRAQUINONE GLYCOSIDES</vt:lpstr>
      <vt:lpstr>Introduction</vt:lpstr>
      <vt:lpstr>PowerPoint Presentation</vt:lpstr>
      <vt:lpstr>PowerPoint Presentation</vt:lpstr>
      <vt:lpstr>PowerPoint Presentation</vt:lpstr>
      <vt:lpstr>Senna Plant</vt:lpstr>
      <vt:lpstr>PowerPoint Presentation</vt:lpstr>
      <vt:lpstr>PowerPoint Presentation</vt:lpstr>
      <vt:lpstr>Discussion</vt:lpstr>
      <vt:lpstr>Identification  by chromatography by the use of T.L.C technique  </vt:lpstr>
      <vt:lpstr>Procedure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ANTHRAQUINONE GLYCOSIDES</dc:title>
  <dc:creator>Sarah</dc:creator>
  <cp:lastModifiedBy>Estabraq</cp:lastModifiedBy>
  <cp:revision>54</cp:revision>
  <dcterms:created xsi:type="dcterms:W3CDTF">2012-10-20T08:39:40Z</dcterms:created>
  <dcterms:modified xsi:type="dcterms:W3CDTF">2018-11-24T18:44:41Z</dcterms:modified>
</cp:coreProperties>
</file>