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62" r:id="rId6"/>
    <p:sldId id="263" r:id="rId7"/>
    <p:sldId id="266" r:id="rId8"/>
    <p:sldId id="268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</p:sldIdLst>
  <p:sldSz cx="12192000" cy="6858000"/>
  <p:notesSz cx="6735763" cy="9799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54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49A0E-6B40-44F5-9A1F-50D341848FF4}" type="datetimeFigureOut">
              <a:rPr lang="en-GB" smtClean="0"/>
              <a:t>12/05/2019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1225550"/>
            <a:ext cx="5878513" cy="3306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16463"/>
            <a:ext cx="5389563" cy="38576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09100"/>
            <a:ext cx="2919413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09100"/>
            <a:ext cx="2919412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4DEE8-7303-4B26-8C1A-FE6F1ABDF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184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12/05/2019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81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12/05/2019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12/05/2019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10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12/05/2019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565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12/05/2019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88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12/05/2019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08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12/05/2019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09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12/05/2019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975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12/05/2019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51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12/05/2019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692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12/05/2019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04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A533F-6253-4AE5-8C8D-802A9BA3373F}" type="datetimeFigureOut">
              <a:rPr lang="en-GB" smtClean="0"/>
              <a:t>12/05/2019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1626" y="81"/>
            <a:ext cx="1080000" cy="10705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2" y="13333"/>
            <a:ext cx="1080000" cy="1074600"/>
          </a:xfrm>
          <a:prstGeom prst="rect">
            <a:avLst/>
          </a:prstGeom>
        </p:spPr>
      </p:pic>
      <p:sp>
        <p:nvSpPr>
          <p:cNvPr id="9" name="Rounded Rectangle 8"/>
          <p:cNvSpPr/>
          <p:nvPr userDrawn="1"/>
        </p:nvSpPr>
        <p:spPr>
          <a:xfrm>
            <a:off x="185530" y="1070631"/>
            <a:ext cx="11820940" cy="565084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087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90856"/>
            <a:ext cx="9144000" cy="2387600"/>
          </a:xfrm>
        </p:spPr>
        <p:txBody>
          <a:bodyPr>
            <a:normAutofit/>
          </a:bodyPr>
          <a:lstStyle/>
          <a:p>
            <a:pPr lvl="0" rtl="1">
              <a:defRPr/>
            </a:pPr>
            <a:r>
              <a:rPr lang="en-US" sz="5400" b="1" i="1" dirty="0">
                <a:solidFill>
                  <a:srgbClr val="FF0000"/>
                </a:solidFill>
                <a:ea typeface="Times New Roman"/>
                <a:cs typeface="Arial"/>
              </a:rPr>
              <a:t>Characteristic Group Vibrations of Organic </a:t>
            </a:r>
            <a:r>
              <a:rPr lang="en-US" sz="5400" b="1" i="1" dirty="0" smtClean="0">
                <a:solidFill>
                  <a:srgbClr val="FF0000"/>
                </a:solidFill>
                <a:ea typeface="Times New Roman"/>
                <a:cs typeface="Arial"/>
              </a:rPr>
              <a:t>Molecules II</a:t>
            </a:r>
            <a:endParaRPr lang="en-US" sz="5400" i="1" dirty="0">
              <a:solidFill>
                <a:srgbClr val="FF0000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043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13647" y="430306"/>
            <a:ext cx="8646459" cy="5916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US" sz="3200" b="1" dirty="0">
                <a:solidFill>
                  <a:srgbClr val="C00000"/>
                </a:solidFill>
                <a:ea typeface="Times New Roman"/>
                <a:cs typeface="Arial"/>
              </a:rPr>
              <a:t>Ethers and Epoxides</a:t>
            </a:r>
            <a:endParaRPr lang="en-US" sz="2000" b="1" dirty="0">
              <a:solidFill>
                <a:srgbClr val="C00000"/>
              </a:solidFill>
              <a:ea typeface="Calibri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179" y="1559859"/>
            <a:ext cx="7460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605119" y="1680885"/>
            <a:ext cx="10972800" cy="301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205"/>
              </a:lnSpc>
              <a:defRPr/>
            </a:pPr>
            <a:r>
              <a:rPr lang="en-US" dirty="0">
                <a:ea typeface="Times New Roman"/>
                <a:cs typeface="Arial"/>
              </a:rPr>
              <a:t> </a:t>
            </a:r>
            <a:endParaRPr lang="en-US" dirty="0" smtClean="0">
              <a:ea typeface="Times New Roman"/>
              <a:cs typeface="Arial"/>
            </a:endParaRPr>
          </a:p>
          <a:p>
            <a:pPr lvl="0" algn="just">
              <a:lnSpc>
                <a:spcPts val="1205"/>
              </a:lnSpc>
              <a:defRPr/>
            </a:pPr>
            <a:endParaRPr lang="en-US" dirty="0">
              <a:ea typeface="Calibri"/>
              <a:cs typeface="Arial"/>
            </a:endParaRPr>
          </a:p>
          <a:p>
            <a:pPr marL="342900" lvl="0" indent="-342900" algn="just">
              <a:lnSpc>
                <a:spcPts val="1205"/>
              </a:lnSpc>
              <a:buFont typeface="Wingdings" panose="05000000000000000000" pitchFamily="2" charset="2"/>
              <a:buChar char="§"/>
              <a:defRPr/>
            </a:pPr>
            <a:r>
              <a:rPr lang="en-US" sz="2000" b="1" dirty="0" smtClean="0">
                <a:ea typeface="Times New Roman"/>
                <a:cs typeface="Arial"/>
              </a:rPr>
              <a:t>Asymmetric </a:t>
            </a:r>
            <a:r>
              <a:rPr lang="en-US" sz="2000" b="1" dirty="0" smtClean="0">
                <a:solidFill>
                  <a:srgbClr val="FF0000"/>
                </a:solidFill>
                <a:ea typeface="Times New Roman"/>
                <a:cs typeface="Arial"/>
              </a:rPr>
              <a:t>(C-O-C) </a:t>
            </a:r>
            <a:r>
              <a:rPr lang="en-US" sz="2000" b="1" dirty="0" smtClean="0">
                <a:ea typeface="Times New Roman"/>
                <a:cs typeface="Arial"/>
              </a:rPr>
              <a:t>stretching </a:t>
            </a:r>
            <a:r>
              <a:rPr lang="en-US" sz="2000" b="1" dirty="0">
                <a:ea typeface="Times New Roman"/>
                <a:cs typeface="Arial"/>
              </a:rPr>
              <a:t>1150-1000 cm</a:t>
            </a:r>
            <a:r>
              <a:rPr lang="en-US" sz="2000" b="1" baseline="30000" dirty="0">
                <a:ea typeface="Times New Roman"/>
                <a:cs typeface="Arial"/>
              </a:rPr>
              <a:t>-1</a:t>
            </a:r>
            <a:r>
              <a:rPr lang="en-US" sz="2000" b="1" dirty="0" smtClean="0">
                <a:ea typeface="Times New Roman"/>
                <a:cs typeface="Arial"/>
              </a:rPr>
              <a:t>  </a:t>
            </a:r>
          </a:p>
          <a:p>
            <a:pPr marL="342900" lvl="0" indent="-342900" algn="just">
              <a:lnSpc>
                <a:spcPts val="1205"/>
              </a:lnSpc>
              <a:buFont typeface="Wingdings" panose="05000000000000000000" pitchFamily="2" charset="2"/>
              <a:buChar char="§"/>
              <a:defRPr/>
            </a:pPr>
            <a:endParaRPr lang="en-US" sz="2000" b="1" dirty="0">
              <a:ea typeface="Times New Roman"/>
              <a:cs typeface="Arial"/>
            </a:endParaRPr>
          </a:p>
          <a:p>
            <a:pPr marL="342900" lvl="0" indent="-342900" algn="just">
              <a:lnSpc>
                <a:spcPct val="91000"/>
              </a:lnSpc>
              <a:buFont typeface="Wingdings" panose="05000000000000000000" pitchFamily="2" charset="2"/>
              <a:buChar char="§"/>
              <a:defRPr/>
            </a:pPr>
            <a:r>
              <a:rPr lang="en-US" sz="2000" dirty="0" smtClean="0">
                <a:ea typeface="Times New Roman"/>
                <a:cs typeface="Arial"/>
              </a:rPr>
              <a:t>But </a:t>
            </a:r>
            <a:r>
              <a:rPr lang="en-US" sz="2000" dirty="0">
                <a:ea typeface="Times New Roman"/>
                <a:cs typeface="Arial"/>
              </a:rPr>
              <a:t>a band in this region is also observed in other oxy compounds like </a:t>
            </a:r>
            <a:r>
              <a:rPr lang="en-US" sz="2000" b="1" dirty="0">
                <a:solidFill>
                  <a:srgbClr val="FF0000"/>
                </a:solidFill>
                <a:ea typeface="Times New Roman"/>
                <a:cs typeface="Arial"/>
              </a:rPr>
              <a:t>alcohols, aldehydes, ketones</a:t>
            </a:r>
            <a:r>
              <a:rPr lang="en-US" sz="2000" dirty="0" smtClean="0">
                <a:ea typeface="Times New Roman"/>
                <a:cs typeface="Arial"/>
              </a:rPr>
              <a:t>, and </a:t>
            </a:r>
            <a:r>
              <a:rPr lang="en-US" sz="2000" b="1" dirty="0">
                <a:solidFill>
                  <a:srgbClr val="FF0000"/>
                </a:solidFill>
                <a:ea typeface="Times New Roman"/>
                <a:cs typeface="Arial"/>
              </a:rPr>
              <a:t>acids</a:t>
            </a:r>
            <a:r>
              <a:rPr lang="en-US" sz="2000" dirty="0">
                <a:ea typeface="Times New Roman"/>
                <a:cs typeface="Arial"/>
              </a:rPr>
              <a:t> etc. </a:t>
            </a:r>
            <a:r>
              <a:rPr lang="en-US" sz="2000" b="1" i="1" dirty="0">
                <a:ea typeface="Times New Roman"/>
                <a:cs typeface="Arial"/>
              </a:rPr>
              <a:t>Therefore</a:t>
            </a:r>
            <a:r>
              <a:rPr lang="en-US" sz="2000" dirty="0">
                <a:ea typeface="Times New Roman"/>
                <a:cs typeface="Arial"/>
              </a:rPr>
              <a:t>, we consider the possibility that a compound is ether or an epoxide </a:t>
            </a:r>
            <a:r>
              <a:rPr lang="en-US" sz="2000" b="1" i="1" u="sng" dirty="0">
                <a:ea typeface="Times New Roman"/>
                <a:cs typeface="Arial"/>
              </a:rPr>
              <a:t>only if </a:t>
            </a:r>
            <a:r>
              <a:rPr lang="en-US" sz="2000" dirty="0">
                <a:ea typeface="Times New Roman"/>
                <a:cs typeface="Arial"/>
              </a:rPr>
              <a:t>the unknown oxy compound shows </a:t>
            </a:r>
            <a:r>
              <a:rPr lang="en-US" sz="2000" b="1" dirty="0">
                <a:ea typeface="Times New Roman"/>
                <a:cs typeface="Arial"/>
              </a:rPr>
              <a:t>no absorption bands </a:t>
            </a:r>
            <a:r>
              <a:rPr lang="en-US" sz="2000" dirty="0">
                <a:ea typeface="Times New Roman"/>
                <a:cs typeface="Arial"/>
              </a:rPr>
              <a:t>in </a:t>
            </a:r>
            <a:r>
              <a:rPr lang="en-US" sz="2000" b="1" dirty="0" smtClean="0">
                <a:solidFill>
                  <a:srgbClr val="FF0000"/>
                </a:solidFill>
                <a:ea typeface="Times New Roman"/>
                <a:cs typeface="Arial"/>
              </a:rPr>
              <a:t>(O-H) </a:t>
            </a:r>
            <a:r>
              <a:rPr lang="en-US" sz="2000" b="1" dirty="0">
                <a:solidFill>
                  <a:srgbClr val="FF0000"/>
                </a:solidFill>
                <a:ea typeface="Times New Roman"/>
                <a:cs typeface="Arial"/>
              </a:rPr>
              <a:t>(3750-3000 cm</a:t>
            </a:r>
            <a:r>
              <a:rPr lang="en-US" sz="2000" b="1" baseline="30000" dirty="0">
                <a:solidFill>
                  <a:srgbClr val="FF0000"/>
                </a:solidFill>
                <a:ea typeface="Times New Roman"/>
                <a:cs typeface="Arial"/>
              </a:rPr>
              <a:t>-1</a:t>
            </a:r>
            <a:r>
              <a:rPr lang="en-US" sz="2000" b="1" dirty="0">
                <a:solidFill>
                  <a:srgbClr val="FF0000"/>
                </a:solidFill>
                <a:ea typeface="Times New Roman"/>
                <a:cs typeface="Arial"/>
              </a:rPr>
              <a:t>) </a:t>
            </a:r>
            <a:r>
              <a:rPr lang="en-US" sz="2000" dirty="0">
                <a:ea typeface="Times New Roman"/>
                <a:cs typeface="Arial"/>
              </a:rPr>
              <a:t>or </a:t>
            </a:r>
            <a:r>
              <a:rPr lang="en-US" sz="2000" b="1" dirty="0">
                <a:solidFill>
                  <a:srgbClr val="FF0000"/>
                </a:solidFill>
                <a:ea typeface="Times New Roman"/>
                <a:cs typeface="Arial"/>
              </a:rPr>
              <a:t>carbonyl (1850-1550 cm</a:t>
            </a:r>
            <a:r>
              <a:rPr lang="en-US" sz="2000" b="1" baseline="30000" dirty="0">
                <a:solidFill>
                  <a:srgbClr val="FF0000"/>
                </a:solidFill>
                <a:ea typeface="Times New Roman"/>
                <a:cs typeface="Arial"/>
              </a:rPr>
              <a:t>-1</a:t>
            </a:r>
            <a:r>
              <a:rPr lang="en-US" sz="2000" b="1" dirty="0">
                <a:solidFill>
                  <a:srgbClr val="FF0000"/>
                </a:solidFill>
                <a:ea typeface="Times New Roman"/>
                <a:cs typeface="Arial"/>
              </a:rPr>
              <a:t>)</a:t>
            </a:r>
            <a:r>
              <a:rPr lang="en-US" sz="2000" dirty="0">
                <a:ea typeface="Times New Roman"/>
                <a:cs typeface="Arial"/>
              </a:rPr>
              <a:t> regions</a:t>
            </a:r>
            <a:r>
              <a:rPr lang="en-US" sz="2000" dirty="0" smtClean="0">
                <a:ea typeface="Times New Roman"/>
                <a:cs typeface="Arial"/>
              </a:rPr>
              <a:t>.</a:t>
            </a:r>
            <a:r>
              <a:rPr lang="en-US" sz="2000" b="1" dirty="0" smtClean="0">
                <a:ea typeface="Times New Roman"/>
                <a:cs typeface="Arial"/>
              </a:rPr>
              <a:t>  </a:t>
            </a:r>
            <a:r>
              <a:rPr lang="en-US" sz="2000" b="1" i="1" u="sng" dirty="0" smtClean="0">
                <a:solidFill>
                  <a:srgbClr val="7030A0"/>
                </a:solidFill>
                <a:ea typeface="Times New Roman"/>
                <a:cs typeface="Arial"/>
              </a:rPr>
              <a:t>((How can you recognize ether from other carbonyl groups?))   </a:t>
            </a:r>
            <a:endParaRPr lang="en-US" sz="2000" b="1" i="1" u="sng" dirty="0" smtClean="0">
              <a:solidFill>
                <a:srgbClr val="7030A0"/>
              </a:solidFill>
              <a:ea typeface="Calibri"/>
              <a:cs typeface="Arial"/>
            </a:endParaRPr>
          </a:p>
          <a:p>
            <a:pPr lvl="0" algn="just">
              <a:lnSpc>
                <a:spcPts val="1205"/>
              </a:lnSpc>
              <a:defRPr/>
            </a:pPr>
            <a:endParaRPr lang="en-US" dirty="0">
              <a:ea typeface="Calibri"/>
              <a:cs typeface="Arial"/>
            </a:endParaRPr>
          </a:p>
          <a:p>
            <a:pPr lvl="0" algn="just">
              <a:lnSpc>
                <a:spcPts val="1205"/>
              </a:lnSpc>
              <a:defRPr/>
            </a:pPr>
            <a:endParaRPr lang="en-US" dirty="0">
              <a:ea typeface="Calibri"/>
              <a:cs typeface="Arial"/>
            </a:endParaRPr>
          </a:p>
          <a:p>
            <a:pPr marL="285750" lvl="0" indent="-285750" algn="just">
              <a:lnSpc>
                <a:spcPct val="95000"/>
              </a:lnSpc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ea typeface="Times New Roman"/>
                <a:cs typeface="Arial"/>
              </a:rPr>
              <a:t>The conjugation of ether with </a:t>
            </a:r>
            <a:r>
              <a:rPr lang="en-US" sz="2000" b="1" dirty="0" smtClean="0">
                <a:ea typeface="Times New Roman"/>
                <a:cs typeface="Arial"/>
              </a:rPr>
              <a:t>(C=C) </a:t>
            </a:r>
            <a:r>
              <a:rPr lang="en-US" sz="2000" dirty="0">
                <a:ea typeface="Times New Roman"/>
                <a:cs typeface="Arial"/>
              </a:rPr>
              <a:t>bond or phenyl ring </a:t>
            </a:r>
            <a:r>
              <a:rPr lang="en-US" sz="2000" b="1" i="1" u="sng" dirty="0">
                <a:solidFill>
                  <a:srgbClr val="FF0000"/>
                </a:solidFill>
                <a:ea typeface="Times New Roman"/>
                <a:cs typeface="Arial"/>
              </a:rPr>
              <a:t>shifts</a:t>
            </a:r>
            <a:r>
              <a:rPr lang="en-US" sz="2000" dirty="0">
                <a:ea typeface="Times New Roman"/>
                <a:cs typeface="Arial"/>
              </a:rPr>
              <a:t> the </a:t>
            </a:r>
            <a:r>
              <a:rPr lang="en-US" sz="2000" b="1" dirty="0" smtClean="0">
                <a:solidFill>
                  <a:srgbClr val="FF0000"/>
                </a:solidFill>
                <a:ea typeface="Times New Roman"/>
                <a:cs typeface="Arial"/>
              </a:rPr>
              <a:t>(C-O-C) </a:t>
            </a:r>
            <a:r>
              <a:rPr lang="en-US" sz="2000" dirty="0">
                <a:ea typeface="Times New Roman"/>
                <a:cs typeface="Arial"/>
              </a:rPr>
              <a:t>symmetric stretching to </a:t>
            </a:r>
            <a:r>
              <a:rPr lang="en-US" sz="2000" b="1" dirty="0">
                <a:solidFill>
                  <a:srgbClr val="FF0000"/>
                </a:solidFill>
                <a:ea typeface="Times New Roman"/>
                <a:cs typeface="Arial"/>
              </a:rPr>
              <a:t>~1250 cm</a:t>
            </a:r>
            <a:r>
              <a:rPr lang="en-US" sz="2000" b="1" baseline="30000" dirty="0">
                <a:solidFill>
                  <a:srgbClr val="FF0000"/>
                </a:solidFill>
                <a:ea typeface="Times New Roman"/>
                <a:cs typeface="Arial"/>
              </a:rPr>
              <a:t>-1</a:t>
            </a:r>
            <a:r>
              <a:rPr lang="en-US" sz="2000" dirty="0">
                <a:ea typeface="Times New Roman"/>
                <a:cs typeface="Arial"/>
              </a:rPr>
              <a:t>. The resonance </a:t>
            </a:r>
            <a:r>
              <a:rPr lang="en-US" sz="2000" b="1" i="1" dirty="0">
                <a:ea typeface="Times New Roman"/>
                <a:cs typeface="Arial"/>
              </a:rPr>
              <a:t>increases</a:t>
            </a:r>
            <a:r>
              <a:rPr lang="en-US" sz="2000" dirty="0">
                <a:ea typeface="Times New Roman"/>
                <a:cs typeface="Arial"/>
              </a:rPr>
              <a:t> the bond order from single to partial double bond and </a:t>
            </a:r>
            <a:r>
              <a:rPr lang="en-US" sz="2000" b="1" dirty="0">
                <a:ea typeface="Times New Roman"/>
                <a:cs typeface="Arial"/>
              </a:rPr>
              <a:t>so higher the force constant and higher the absorption </a:t>
            </a:r>
            <a:r>
              <a:rPr lang="en-US" sz="2000" b="1" dirty="0" smtClean="0">
                <a:ea typeface="Times New Roman"/>
                <a:cs typeface="Arial"/>
              </a:rPr>
              <a:t>frequency</a:t>
            </a:r>
            <a:r>
              <a:rPr lang="en-US" sz="2000" dirty="0" smtClean="0">
                <a:ea typeface="Times New Roman"/>
                <a:cs typeface="Arial"/>
              </a:rPr>
              <a:t>.</a:t>
            </a:r>
            <a:endParaRPr lang="en-US" sz="2000" dirty="0">
              <a:ea typeface="Calibri"/>
              <a:cs typeface="Arial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457" y="1162331"/>
            <a:ext cx="2054611" cy="10833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 rotWithShape="1">
          <a:blip r:embed="rId3"/>
          <a:srcRect l="7788" r="9818" b="22149"/>
          <a:stretch/>
        </p:blipFill>
        <p:spPr bwMode="auto">
          <a:xfrm>
            <a:off x="3697942" y="4694017"/>
            <a:ext cx="4752000" cy="19413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78139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13647" y="430306"/>
            <a:ext cx="8646459" cy="5916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US" sz="3200" b="1" dirty="0" smtClean="0">
                <a:solidFill>
                  <a:srgbClr val="C00000"/>
                </a:solidFill>
                <a:ea typeface="Times New Roman"/>
                <a:cs typeface="Arial"/>
              </a:rPr>
              <a:t>Carbonyl compounds</a:t>
            </a:r>
            <a:endParaRPr lang="en-US" sz="2000" b="1" dirty="0">
              <a:solidFill>
                <a:srgbClr val="C00000"/>
              </a:solidFill>
              <a:ea typeface="Calibri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8564" y="2057398"/>
            <a:ext cx="8949386" cy="1008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ea typeface="Times New Roman"/>
                <a:cs typeface="Arial"/>
              </a:rPr>
              <a:t>The absorption peak for </a:t>
            </a:r>
            <a:r>
              <a:rPr lang="en-US" sz="2000" b="1" dirty="0" smtClean="0">
                <a:solidFill>
                  <a:srgbClr val="FF0000"/>
                </a:solidFill>
                <a:ea typeface="Times New Roman"/>
                <a:cs typeface="Arial"/>
              </a:rPr>
              <a:t>(C=O) </a:t>
            </a:r>
            <a:r>
              <a:rPr lang="en-US" sz="2000" dirty="0">
                <a:ea typeface="Times New Roman"/>
                <a:cs typeface="Arial"/>
              </a:rPr>
              <a:t>stretching in the region </a:t>
            </a:r>
            <a:r>
              <a:rPr lang="en-US" sz="2000" b="1" dirty="0">
                <a:solidFill>
                  <a:srgbClr val="FF0000"/>
                </a:solidFill>
                <a:ea typeface="Times New Roman"/>
                <a:cs typeface="Arial"/>
              </a:rPr>
              <a:t>1870 to 1600 cm</a:t>
            </a:r>
            <a:r>
              <a:rPr lang="en-US" sz="2800" b="1" baseline="30000" dirty="0">
                <a:solidFill>
                  <a:srgbClr val="FF0000"/>
                </a:solidFill>
                <a:ea typeface="Times New Roman"/>
                <a:cs typeface="Arial"/>
              </a:rPr>
              <a:t>-1</a:t>
            </a:r>
            <a:r>
              <a:rPr lang="en-US" sz="2000" b="1" dirty="0">
                <a:solidFill>
                  <a:srgbClr val="FF0000"/>
                </a:solidFill>
                <a:ea typeface="Times New Roman"/>
                <a:cs typeface="Arial"/>
              </a:rPr>
              <a:t> </a:t>
            </a:r>
            <a:r>
              <a:rPr lang="en-US" sz="2000" dirty="0">
                <a:ea typeface="Times New Roman"/>
                <a:cs typeface="Arial"/>
              </a:rPr>
              <a:t>is perhaps the easiest band to recognize in IR spectrum and is extremely useful in analysis of carbonyl compounds.</a:t>
            </a:r>
            <a:endParaRPr lang="en-GB" sz="2000" dirty="0"/>
          </a:p>
        </p:txBody>
      </p:sp>
      <p:sp>
        <p:nvSpPr>
          <p:cNvPr id="13" name="Rectangle 12"/>
          <p:cNvSpPr/>
          <p:nvPr/>
        </p:nvSpPr>
        <p:spPr>
          <a:xfrm>
            <a:off x="605119" y="1680885"/>
            <a:ext cx="8337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205"/>
              </a:lnSpc>
              <a:defRPr/>
            </a:pPr>
            <a:r>
              <a:rPr lang="en-US" dirty="0">
                <a:ea typeface="Times New Roman"/>
                <a:cs typeface="Arial"/>
              </a:rPr>
              <a:t> </a:t>
            </a:r>
            <a:endParaRPr lang="en-US" dirty="0" smtClean="0">
              <a:ea typeface="Times New Roman"/>
              <a:cs typeface="Arial"/>
            </a:endParaRPr>
          </a:p>
          <a:p>
            <a:pPr lvl="0" algn="just">
              <a:lnSpc>
                <a:spcPts val="1205"/>
              </a:lnSpc>
              <a:defRPr/>
            </a:pPr>
            <a:endParaRPr lang="en-US" dirty="0">
              <a:ea typeface="Calibri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1671" y="3294532"/>
            <a:ext cx="106316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>
                <a:ea typeface="Times New Roman"/>
                <a:cs typeface="Arial"/>
              </a:rPr>
              <a:t>The </a:t>
            </a:r>
            <a:r>
              <a:rPr lang="en-US" sz="2000" dirty="0">
                <a:ea typeface="Times New Roman"/>
                <a:cs typeface="Arial"/>
              </a:rPr>
              <a:t>changes in </a:t>
            </a:r>
            <a:r>
              <a:rPr lang="en-US" sz="2000" b="1" dirty="0" smtClean="0">
                <a:solidFill>
                  <a:srgbClr val="FF0000"/>
                </a:solidFill>
                <a:ea typeface="Times New Roman"/>
                <a:cs typeface="Arial"/>
              </a:rPr>
              <a:t>(C=O) </a:t>
            </a:r>
            <a:r>
              <a:rPr lang="en-US" sz="2000" dirty="0">
                <a:ea typeface="Times New Roman"/>
                <a:cs typeface="Arial"/>
              </a:rPr>
              <a:t>stretching frequency in </a:t>
            </a:r>
            <a:r>
              <a:rPr lang="en-US" sz="2000" b="1" i="1" dirty="0">
                <a:ea typeface="Times New Roman"/>
                <a:cs typeface="Arial"/>
              </a:rPr>
              <a:t>various carbonyl </a:t>
            </a:r>
            <a:r>
              <a:rPr lang="en-US" sz="2000" b="1" i="1" dirty="0" smtClean="0">
                <a:ea typeface="Times New Roman"/>
                <a:cs typeface="Arial"/>
              </a:rPr>
              <a:t>compounds </a:t>
            </a:r>
            <a:r>
              <a:rPr lang="en-US" sz="2000" dirty="0" smtClean="0">
                <a:ea typeface="Times New Roman"/>
                <a:cs typeface="Arial"/>
              </a:rPr>
              <a:t>can </a:t>
            </a:r>
            <a:r>
              <a:rPr lang="en-US" sz="2000" dirty="0">
                <a:ea typeface="Times New Roman"/>
                <a:cs typeface="Arial"/>
              </a:rPr>
              <a:t>be explained by </a:t>
            </a:r>
            <a:r>
              <a:rPr lang="en-US" sz="2000" dirty="0" smtClean="0">
                <a:ea typeface="Times New Roman"/>
                <a:cs typeface="Arial"/>
              </a:rPr>
              <a:t>considering: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i="1" dirty="0">
                <a:ea typeface="Times New Roman"/>
                <a:cs typeface="Arial"/>
              </a:rPr>
              <a:t>E</a:t>
            </a:r>
            <a:r>
              <a:rPr lang="en-US" sz="2000" b="1" i="1" dirty="0" smtClean="0">
                <a:ea typeface="Times New Roman"/>
                <a:cs typeface="Arial"/>
              </a:rPr>
              <a:t>lectronic </a:t>
            </a:r>
            <a:r>
              <a:rPr lang="en-US" sz="2000" b="1" i="1" dirty="0">
                <a:ea typeface="Times New Roman"/>
                <a:cs typeface="Arial"/>
              </a:rPr>
              <a:t>and mass effects of neighboring </a:t>
            </a:r>
            <a:r>
              <a:rPr lang="en-US" sz="2000" b="1" i="1" dirty="0" smtClean="0">
                <a:ea typeface="Times New Roman"/>
                <a:cs typeface="Arial"/>
              </a:rPr>
              <a:t>substituents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i="1" dirty="0">
                <a:ea typeface="Times New Roman"/>
                <a:cs typeface="Arial"/>
              </a:rPr>
              <a:t>R</a:t>
            </a:r>
            <a:r>
              <a:rPr lang="en-US" sz="2000" b="1" i="1" dirty="0" smtClean="0">
                <a:ea typeface="Times New Roman"/>
                <a:cs typeface="Arial"/>
              </a:rPr>
              <a:t>esonance </a:t>
            </a:r>
            <a:r>
              <a:rPr lang="en-US" sz="2000" b="1" i="1" dirty="0">
                <a:ea typeface="Times New Roman"/>
                <a:cs typeface="Arial"/>
              </a:rPr>
              <a:t>effects ( both C=C and heteroatom lone </a:t>
            </a:r>
            <a:r>
              <a:rPr lang="en-US" sz="2000" b="1" i="1" dirty="0" smtClean="0">
                <a:ea typeface="Times New Roman"/>
                <a:cs typeface="Arial"/>
              </a:rPr>
              <a:t>pair)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i="1" dirty="0">
                <a:ea typeface="Times New Roman"/>
                <a:cs typeface="Arial"/>
              </a:rPr>
              <a:t>H</a:t>
            </a:r>
            <a:r>
              <a:rPr lang="en-US" sz="2000" b="1" i="1" dirty="0" smtClean="0">
                <a:ea typeface="Times New Roman"/>
                <a:cs typeface="Arial"/>
              </a:rPr>
              <a:t>ydrogen </a:t>
            </a:r>
            <a:r>
              <a:rPr lang="en-US" sz="2000" b="1" i="1" dirty="0">
                <a:ea typeface="Times New Roman"/>
                <a:cs typeface="Arial"/>
              </a:rPr>
              <a:t>bonding (inter and </a:t>
            </a:r>
            <a:r>
              <a:rPr lang="en-US" sz="2000" b="1" i="1" dirty="0" smtClean="0">
                <a:ea typeface="Times New Roman"/>
                <a:cs typeface="Arial"/>
              </a:rPr>
              <a:t>intramolecular)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i="1" dirty="0">
                <a:ea typeface="Times New Roman"/>
                <a:cs typeface="Arial"/>
              </a:rPr>
              <a:t>R</a:t>
            </a:r>
            <a:r>
              <a:rPr lang="en-US" sz="2000" b="1" i="1" dirty="0" smtClean="0">
                <a:ea typeface="Times New Roman"/>
                <a:cs typeface="Arial"/>
              </a:rPr>
              <a:t>ing </a:t>
            </a:r>
            <a:r>
              <a:rPr lang="en-US" sz="2000" b="1" i="1" dirty="0">
                <a:ea typeface="Times New Roman"/>
                <a:cs typeface="Arial"/>
              </a:rPr>
              <a:t>strain etc. </a:t>
            </a:r>
            <a:endParaRPr lang="en-US" sz="2000" b="1" i="1" dirty="0" smtClean="0">
              <a:ea typeface="Times New Roman"/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>
                <a:ea typeface="Times New Roman"/>
                <a:cs typeface="Arial"/>
              </a:rPr>
              <a:t>It </a:t>
            </a:r>
            <a:r>
              <a:rPr lang="en-US" sz="2000" dirty="0">
                <a:ea typeface="Times New Roman"/>
                <a:cs typeface="Arial"/>
              </a:rPr>
              <a:t>is customary to refer to the absorption frequency of a saturated aliphatic ketone at </a:t>
            </a:r>
            <a:r>
              <a:rPr lang="en-US" sz="2000" b="1" dirty="0">
                <a:solidFill>
                  <a:srgbClr val="FF0000"/>
                </a:solidFill>
                <a:ea typeface="Times New Roman"/>
                <a:cs typeface="Arial"/>
              </a:rPr>
              <a:t>1715 cm</a:t>
            </a:r>
            <a:r>
              <a:rPr lang="en-US" sz="2800" b="1" baseline="30000" dirty="0">
                <a:solidFill>
                  <a:srgbClr val="FF0000"/>
                </a:solidFill>
                <a:ea typeface="Times New Roman"/>
                <a:cs typeface="Arial"/>
              </a:rPr>
              <a:t>-1</a:t>
            </a:r>
            <a:r>
              <a:rPr lang="en-US" sz="2000" b="1" dirty="0">
                <a:solidFill>
                  <a:srgbClr val="FF0000"/>
                </a:solidFill>
                <a:ea typeface="Times New Roman"/>
                <a:cs typeface="Arial"/>
              </a:rPr>
              <a:t> </a:t>
            </a:r>
            <a:endParaRPr lang="ar-IQ" sz="2000" b="1" dirty="0">
              <a:solidFill>
                <a:srgbClr val="FF0000"/>
              </a:solidFill>
            </a:endParaRPr>
          </a:p>
          <a:p>
            <a:endParaRPr lang="en-GB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9351300" y="1438834"/>
            <a:ext cx="1872000" cy="1745674"/>
            <a:chOff x="5115488" y="1156447"/>
            <a:chExt cx="1872000" cy="174567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5488" y="1259868"/>
              <a:ext cx="1872000" cy="1642253"/>
            </a:xfrm>
            <a:prstGeom prst="rect">
              <a:avLst/>
            </a:prstGeom>
            <a:ln w="38100" cap="sq">
              <a:noFill/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6" name="Rectangle 5"/>
            <p:cNvSpPr/>
            <p:nvPr/>
          </p:nvSpPr>
          <p:spPr>
            <a:xfrm>
              <a:off x="5755343" y="1156447"/>
              <a:ext cx="540000" cy="142538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36474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13647" y="430306"/>
            <a:ext cx="8646459" cy="5916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US" sz="3200" b="1" dirty="0">
                <a:solidFill>
                  <a:srgbClr val="C00000"/>
                </a:solidFill>
                <a:ea typeface="Times New Roman"/>
                <a:cs typeface="Arial"/>
              </a:rPr>
              <a:t>a.  Aldehydes and Ketones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5119" y="1680885"/>
            <a:ext cx="8337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205"/>
              </a:lnSpc>
              <a:defRPr/>
            </a:pPr>
            <a:r>
              <a:rPr lang="en-US" dirty="0">
                <a:ea typeface="Times New Roman"/>
                <a:cs typeface="Arial"/>
              </a:rPr>
              <a:t> </a:t>
            </a:r>
            <a:endParaRPr lang="en-US" dirty="0" smtClean="0">
              <a:ea typeface="Times New Roman"/>
              <a:cs typeface="Arial"/>
            </a:endParaRPr>
          </a:p>
          <a:p>
            <a:pPr lvl="0" algn="just">
              <a:lnSpc>
                <a:spcPts val="1205"/>
              </a:lnSpc>
              <a:defRPr/>
            </a:pPr>
            <a:endParaRPr lang="en-US" dirty="0">
              <a:ea typeface="Calibri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5119" y="1183342"/>
            <a:ext cx="1116105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ea typeface="Times New Roman"/>
                <a:cs typeface="Arial"/>
              </a:rPr>
              <a:t>Aliphatic aldehydes </a:t>
            </a:r>
            <a:r>
              <a:rPr lang="en-US" sz="2000" dirty="0">
                <a:ea typeface="Times New Roman"/>
                <a:cs typeface="Arial"/>
              </a:rPr>
              <a:t>show strong </a:t>
            </a:r>
            <a:r>
              <a:rPr lang="en-US" sz="2000" b="1" dirty="0" smtClean="0">
                <a:solidFill>
                  <a:srgbClr val="FF0000"/>
                </a:solidFill>
                <a:ea typeface="Times New Roman"/>
                <a:cs typeface="Arial"/>
              </a:rPr>
              <a:t>(C=O) </a:t>
            </a:r>
            <a:r>
              <a:rPr lang="en-US" sz="2000" dirty="0">
                <a:ea typeface="Times New Roman"/>
                <a:cs typeface="Arial"/>
              </a:rPr>
              <a:t>stretching in the region of </a:t>
            </a:r>
            <a:r>
              <a:rPr lang="en-US" sz="2000" b="1" dirty="0">
                <a:solidFill>
                  <a:srgbClr val="FF0000"/>
                </a:solidFill>
                <a:ea typeface="Times New Roman"/>
                <a:cs typeface="Arial"/>
              </a:rPr>
              <a:t>1740 – 1725 cm</a:t>
            </a:r>
            <a:r>
              <a:rPr lang="en-US" sz="2000" b="1" baseline="30000" dirty="0">
                <a:solidFill>
                  <a:srgbClr val="FF0000"/>
                </a:solidFill>
                <a:ea typeface="Times New Roman"/>
                <a:cs typeface="Arial"/>
              </a:rPr>
              <a:t>-1</a:t>
            </a:r>
            <a:r>
              <a:rPr lang="en-US" sz="2000" dirty="0">
                <a:ea typeface="Times New Roman"/>
                <a:cs typeface="Arial"/>
              </a:rPr>
              <a:t>. </a:t>
            </a:r>
            <a:endParaRPr lang="en-US" sz="2000" dirty="0" smtClean="0">
              <a:ea typeface="Times New Roman"/>
              <a:cs typeface="Arial"/>
            </a:endParaRPr>
          </a:p>
          <a:p>
            <a:endParaRPr lang="en-US" sz="2000" dirty="0" smtClean="0">
              <a:ea typeface="Times New Roman"/>
              <a:cs typeface="Arial"/>
            </a:endParaRPr>
          </a:p>
          <a:p>
            <a:endParaRPr lang="en-US" sz="2000" dirty="0" smtClean="0">
              <a:ea typeface="Times New Roman"/>
              <a:cs typeface="Arial"/>
            </a:endParaRPr>
          </a:p>
          <a:p>
            <a:endParaRPr lang="en-US" sz="2000" dirty="0" smtClean="0">
              <a:ea typeface="Times New Roman"/>
              <a:cs typeface="Arial"/>
            </a:endParaRPr>
          </a:p>
          <a:p>
            <a:endParaRPr lang="en-US" sz="2000" dirty="0">
              <a:ea typeface="Times New Roman"/>
              <a:cs typeface="Arial"/>
            </a:endParaRPr>
          </a:p>
          <a:p>
            <a:endParaRPr lang="en-US" sz="2000" dirty="0" smtClean="0">
              <a:ea typeface="Times New Roman"/>
              <a:cs typeface="Arial"/>
            </a:endParaRPr>
          </a:p>
          <a:p>
            <a:endParaRPr lang="en-US" sz="2000" dirty="0">
              <a:ea typeface="Times New Roman"/>
              <a:cs typeface="Arial"/>
            </a:endParaRPr>
          </a:p>
          <a:p>
            <a:endParaRPr lang="en-US" sz="2000" dirty="0" smtClean="0">
              <a:ea typeface="Times New Roman"/>
              <a:cs typeface="Arial"/>
            </a:endParaRPr>
          </a:p>
          <a:p>
            <a:endParaRPr lang="en-US" sz="2000" dirty="0">
              <a:ea typeface="Times New Roman"/>
              <a:cs typeface="Arial"/>
            </a:endParaRPr>
          </a:p>
          <a:p>
            <a:endParaRPr lang="en-US" sz="2000" dirty="0" smtClean="0">
              <a:ea typeface="Times New Roman"/>
              <a:cs typeface="Arial"/>
            </a:endParaRPr>
          </a:p>
          <a:p>
            <a:endParaRPr lang="en-US" sz="2000" dirty="0" smtClean="0">
              <a:ea typeface="Times New Roman"/>
              <a:cs typeface="Arial"/>
            </a:endParaRPr>
          </a:p>
          <a:p>
            <a:endParaRPr lang="en-US" sz="2000" dirty="0">
              <a:ea typeface="Times New Roman"/>
              <a:cs typeface="Arial"/>
            </a:endParaRPr>
          </a:p>
          <a:p>
            <a:endParaRPr lang="en-US" sz="2000" dirty="0">
              <a:ea typeface="Times New Roman"/>
              <a:cs typeface="Arial"/>
            </a:endParaRPr>
          </a:p>
          <a:p>
            <a:endParaRPr lang="en-US" sz="2000" dirty="0" smtClean="0">
              <a:ea typeface="Times New Roman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>
                <a:ea typeface="Times New Roman"/>
                <a:cs typeface="Arial"/>
              </a:rPr>
              <a:t>The </a:t>
            </a:r>
            <a:r>
              <a:rPr lang="en-US" dirty="0">
                <a:ea typeface="Times New Roman"/>
                <a:cs typeface="Arial"/>
              </a:rPr>
              <a:t>higher </a:t>
            </a:r>
            <a:r>
              <a:rPr lang="en-US" b="1" dirty="0" smtClean="0">
                <a:solidFill>
                  <a:srgbClr val="FF0000"/>
                </a:solidFill>
                <a:ea typeface="Times New Roman"/>
                <a:cs typeface="Arial"/>
              </a:rPr>
              <a:t>(C-H)</a:t>
            </a:r>
            <a:r>
              <a:rPr lang="en-US" dirty="0" smtClean="0">
                <a:ea typeface="Times New Roman"/>
                <a:cs typeface="Arial"/>
              </a:rPr>
              <a:t> </a:t>
            </a:r>
            <a:r>
              <a:rPr lang="en-US" dirty="0">
                <a:ea typeface="Times New Roman"/>
                <a:cs typeface="Arial"/>
              </a:rPr>
              <a:t>stretching band </a:t>
            </a:r>
            <a:r>
              <a:rPr lang="en-US" b="1" dirty="0">
                <a:solidFill>
                  <a:srgbClr val="FF0000"/>
                </a:solidFill>
                <a:ea typeface="Times New Roman"/>
                <a:cs typeface="Arial"/>
              </a:rPr>
              <a:t>(2860-2800 cm</a:t>
            </a:r>
            <a:r>
              <a:rPr lang="en-US" b="1" baseline="30000" dirty="0">
                <a:solidFill>
                  <a:srgbClr val="FF0000"/>
                </a:solidFill>
                <a:ea typeface="Times New Roman"/>
                <a:cs typeface="Arial"/>
              </a:rPr>
              <a:t>-1</a:t>
            </a:r>
            <a:r>
              <a:rPr lang="en-US" b="1" dirty="0">
                <a:solidFill>
                  <a:srgbClr val="FF0000"/>
                </a:solidFill>
                <a:ea typeface="Times New Roman"/>
                <a:cs typeface="Arial"/>
              </a:rPr>
              <a:t>) </a:t>
            </a:r>
            <a:r>
              <a:rPr lang="en-US" dirty="0">
                <a:ea typeface="Times New Roman"/>
                <a:cs typeface="Arial"/>
              </a:rPr>
              <a:t>of aldehyde is often buried under aliphatic C-H band. </a:t>
            </a:r>
            <a:r>
              <a:rPr lang="en-US" b="1" dirty="0">
                <a:ea typeface="Times New Roman"/>
                <a:cs typeface="Arial"/>
              </a:rPr>
              <a:t>But the lower C-H band at 2760-2700 cm</a:t>
            </a:r>
            <a:r>
              <a:rPr lang="en-US" b="1" baseline="30000" dirty="0">
                <a:ea typeface="Times New Roman"/>
                <a:cs typeface="Arial"/>
              </a:rPr>
              <a:t>-1</a:t>
            </a:r>
            <a:r>
              <a:rPr lang="en-US" b="1" dirty="0">
                <a:ea typeface="Times New Roman"/>
                <a:cs typeface="Arial"/>
              </a:rPr>
              <a:t> is usually used to </a:t>
            </a:r>
            <a:r>
              <a:rPr lang="en-US" b="1" i="1" u="sng" dirty="0">
                <a:solidFill>
                  <a:srgbClr val="FF0000"/>
                </a:solidFill>
                <a:ea typeface="Times New Roman"/>
                <a:cs typeface="Arial"/>
              </a:rPr>
              <a:t>distinguish</a:t>
            </a:r>
            <a:r>
              <a:rPr lang="en-US" b="1" dirty="0">
                <a:ea typeface="Times New Roman"/>
                <a:cs typeface="Arial"/>
              </a:rPr>
              <a:t> aldehydes from ketones. The C-H bending vibrations appear between 945-780 cm</a:t>
            </a:r>
            <a:r>
              <a:rPr lang="en-US" b="1" baseline="30000" dirty="0">
                <a:ea typeface="Times New Roman"/>
                <a:cs typeface="Arial"/>
              </a:rPr>
              <a:t>-1</a:t>
            </a:r>
            <a:r>
              <a:rPr lang="en-US" b="1" dirty="0">
                <a:ea typeface="Times New Roman"/>
                <a:cs typeface="Arial"/>
              </a:rPr>
              <a:t>.</a:t>
            </a:r>
            <a:endParaRPr lang="en-US" b="1" dirty="0">
              <a:ea typeface="Calibri"/>
              <a:cs typeface="Arial"/>
            </a:endParaRPr>
          </a:p>
          <a:p>
            <a:endParaRPr lang="en-GB" sz="20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4973067" y="1801910"/>
            <a:ext cx="6876000" cy="3600000"/>
            <a:chOff x="1691989" y="1266169"/>
            <a:chExt cx="8676000" cy="5289047"/>
          </a:xfrm>
        </p:grpSpPr>
        <p:grpSp>
          <p:nvGrpSpPr>
            <p:cNvPr id="15" name="Group 14"/>
            <p:cNvGrpSpPr/>
            <p:nvPr/>
          </p:nvGrpSpPr>
          <p:grpSpPr>
            <a:xfrm>
              <a:off x="1691989" y="1266169"/>
              <a:ext cx="8676000" cy="5289047"/>
              <a:chOff x="1691989" y="1266169"/>
              <a:chExt cx="8676000" cy="5289047"/>
            </a:xfrm>
          </p:grpSpPr>
          <p:pic>
            <p:nvPicPr>
              <p:cNvPr id="17" name="Picture 2"/>
              <p:cNvPicPr>
                <a:picLocks noChangeAspect="1" noChangeArrowheads="1"/>
              </p:cNvPicPr>
              <p:nvPr/>
            </p:nvPicPr>
            <p:blipFill rotWithShape="1">
              <a:blip r:embed="rId2"/>
              <a:srcRect b="8163"/>
              <a:stretch/>
            </p:blipFill>
            <p:spPr bwMode="auto">
              <a:xfrm>
                <a:off x="1691989" y="1266169"/>
                <a:ext cx="8676000" cy="5289047"/>
              </a:xfrm>
              <a:prstGeom prst="rect">
                <a:avLst/>
              </a:prstGeom>
              <a:ln w="38100" cap="sq">
                <a:solidFill>
                  <a:srgbClr val="000000"/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</p:pic>
          <p:sp>
            <p:nvSpPr>
              <p:cNvPr id="18" name="Rectangle 17"/>
              <p:cNvSpPr/>
              <p:nvPr/>
            </p:nvSpPr>
            <p:spPr>
              <a:xfrm>
                <a:off x="6185647" y="4262718"/>
                <a:ext cx="887506" cy="116989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6" name="Rectangle 15"/>
            <p:cNvSpPr/>
            <p:nvPr/>
          </p:nvSpPr>
          <p:spPr>
            <a:xfrm>
              <a:off x="4666129" y="2487706"/>
              <a:ext cx="672353" cy="176156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57201" y="2218764"/>
            <a:ext cx="4432976" cy="31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>
                <a:ea typeface="Times New Roman"/>
                <a:cs typeface="Arial"/>
              </a:rPr>
              <a:t>The conjugation </a:t>
            </a:r>
            <a:r>
              <a:rPr lang="en-US" dirty="0">
                <a:ea typeface="Times New Roman"/>
                <a:cs typeface="Arial"/>
              </a:rPr>
              <a:t>of an aldehyde to a </a:t>
            </a:r>
            <a:r>
              <a:rPr lang="en-US" b="1" dirty="0">
                <a:solidFill>
                  <a:srgbClr val="FF0000"/>
                </a:solidFill>
                <a:ea typeface="Times New Roman"/>
                <a:cs typeface="Arial"/>
              </a:rPr>
              <a:t>(C=C) </a:t>
            </a:r>
            <a:r>
              <a:rPr lang="en-US" dirty="0">
                <a:ea typeface="Times New Roman"/>
                <a:cs typeface="Arial"/>
              </a:rPr>
              <a:t>or a phenyl group </a:t>
            </a:r>
            <a:r>
              <a:rPr lang="en-US" b="1" dirty="0">
                <a:ea typeface="Times New Roman"/>
                <a:cs typeface="Arial"/>
              </a:rPr>
              <a:t>lowers</a:t>
            </a:r>
            <a:r>
              <a:rPr lang="en-US" dirty="0">
                <a:ea typeface="Times New Roman"/>
                <a:cs typeface="Arial"/>
              </a:rPr>
              <a:t> </a:t>
            </a:r>
            <a:r>
              <a:rPr lang="en-US" b="1" dirty="0">
                <a:solidFill>
                  <a:srgbClr val="FF0000"/>
                </a:solidFill>
                <a:ea typeface="Times New Roman"/>
                <a:cs typeface="Arial"/>
              </a:rPr>
              <a:t>(C=O) </a:t>
            </a:r>
            <a:r>
              <a:rPr lang="en-US" dirty="0">
                <a:ea typeface="Times New Roman"/>
                <a:cs typeface="Arial"/>
              </a:rPr>
              <a:t>stretching by </a:t>
            </a:r>
            <a:r>
              <a:rPr lang="en-US" b="1" dirty="0">
                <a:solidFill>
                  <a:srgbClr val="FF0000"/>
                </a:solidFill>
                <a:ea typeface="Times New Roman"/>
                <a:cs typeface="Arial"/>
              </a:rPr>
              <a:t>~ 30 cm</a:t>
            </a:r>
            <a:r>
              <a:rPr lang="en-US" b="1" baseline="30000" dirty="0">
                <a:solidFill>
                  <a:srgbClr val="FF0000"/>
                </a:solidFill>
                <a:ea typeface="Times New Roman"/>
                <a:cs typeface="Arial"/>
              </a:rPr>
              <a:t>-1</a:t>
            </a:r>
            <a:r>
              <a:rPr lang="en-US" dirty="0">
                <a:ea typeface="Times New Roman"/>
                <a:cs typeface="Arial"/>
              </a:rPr>
              <a:t>. </a:t>
            </a:r>
            <a:endParaRPr lang="en-US" dirty="0" smtClean="0">
              <a:ea typeface="Times New Roman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 smtClean="0">
              <a:ea typeface="Times New Roman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 smtClean="0">
              <a:ea typeface="Times New Roman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>
                <a:ea typeface="Times New Roman"/>
                <a:cs typeface="Arial"/>
              </a:rPr>
              <a:t>This </a:t>
            </a:r>
            <a:r>
              <a:rPr lang="en-US" dirty="0">
                <a:ea typeface="Times New Roman"/>
                <a:cs typeface="Arial"/>
              </a:rPr>
              <a:t>effect is seen in benzaldehyde in which aryl group is attached directly to the carbonyl group and shifts </a:t>
            </a:r>
            <a:r>
              <a:rPr lang="en-US" b="1" dirty="0" smtClean="0">
                <a:solidFill>
                  <a:srgbClr val="FF0000"/>
                </a:solidFill>
                <a:ea typeface="Times New Roman"/>
                <a:cs typeface="Arial"/>
              </a:rPr>
              <a:t>(C=O)</a:t>
            </a:r>
            <a:r>
              <a:rPr lang="en-US" dirty="0" smtClean="0">
                <a:ea typeface="Times New Roman"/>
                <a:cs typeface="Arial"/>
              </a:rPr>
              <a:t> </a:t>
            </a:r>
            <a:r>
              <a:rPr lang="en-US" dirty="0">
                <a:ea typeface="Times New Roman"/>
                <a:cs typeface="Arial"/>
              </a:rPr>
              <a:t>stretch to </a:t>
            </a:r>
            <a:r>
              <a:rPr lang="en-US" b="1" dirty="0">
                <a:solidFill>
                  <a:srgbClr val="FF0000"/>
                </a:solidFill>
                <a:ea typeface="Times New Roman"/>
                <a:cs typeface="Arial"/>
              </a:rPr>
              <a:t>1701 cm</a:t>
            </a:r>
            <a:r>
              <a:rPr lang="en-US" b="1" baseline="30000" dirty="0">
                <a:solidFill>
                  <a:srgbClr val="FF0000"/>
                </a:solidFill>
                <a:ea typeface="Times New Roman"/>
                <a:cs typeface="Arial"/>
              </a:rPr>
              <a:t>-1</a:t>
            </a:r>
            <a:r>
              <a:rPr lang="en-US" dirty="0">
                <a:ea typeface="Times New Roman"/>
                <a:cs typeface="Arial"/>
              </a:rPr>
              <a:t>. </a:t>
            </a:r>
          </a:p>
          <a:p>
            <a:endParaRPr lang="en-US" dirty="0">
              <a:ea typeface="Times New Roman"/>
              <a:cs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52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13647" y="430306"/>
            <a:ext cx="8646459" cy="5916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US" sz="3200" b="1" dirty="0">
                <a:solidFill>
                  <a:srgbClr val="C00000"/>
                </a:solidFill>
                <a:ea typeface="Times New Roman"/>
                <a:cs typeface="Arial"/>
              </a:rPr>
              <a:t>a.  Aldehydes and Ketones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5119" y="1680885"/>
            <a:ext cx="8337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205"/>
              </a:lnSpc>
              <a:defRPr/>
            </a:pPr>
            <a:r>
              <a:rPr lang="en-US" dirty="0">
                <a:ea typeface="Times New Roman"/>
                <a:cs typeface="Arial"/>
              </a:rPr>
              <a:t> </a:t>
            </a:r>
            <a:endParaRPr lang="en-US" dirty="0" smtClean="0">
              <a:ea typeface="Times New Roman"/>
              <a:cs typeface="Arial"/>
            </a:endParaRPr>
          </a:p>
          <a:p>
            <a:pPr lvl="0" algn="just">
              <a:lnSpc>
                <a:spcPts val="1205"/>
              </a:lnSpc>
              <a:defRPr/>
            </a:pPr>
            <a:endParaRPr lang="en-US" dirty="0">
              <a:ea typeface="Calibri"/>
              <a:cs typeface="Arial"/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9961" y="1276095"/>
            <a:ext cx="8574541" cy="172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2" name="TextBox 1"/>
          <p:cNvSpPr txBox="1"/>
          <p:nvPr/>
        </p:nvSpPr>
        <p:spPr>
          <a:xfrm>
            <a:off x="2124635" y="2581836"/>
            <a:ext cx="1815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1720-1700 cm</a:t>
            </a:r>
            <a:r>
              <a:rPr lang="en-GB" b="1" baseline="30000" dirty="0" smtClean="0">
                <a:solidFill>
                  <a:srgbClr val="FF0000"/>
                </a:solidFill>
              </a:rPr>
              <a:t>-1</a:t>
            </a:r>
            <a:endParaRPr lang="en-GB" b="1" baseline="30000" dirty="0">
              <a:solidFill>
                <a:srgbClr val="FF0000"/>
              </a:solidFill>
            </a:endParaRPr>
          </a:p>
        </p:txBody>
      </p:sp>
      <p:pic>
        <p:nvPicPr>
          <p:cNvPr id="19" name="Picture 18"/>
          <p:cNvPicPr>
            <a:picLocks noChangeAspect="1" noChangeArrowheads="1"/>
          </p:cNvPicPr>
          <p:nvPr/>
        </p:nvPicPr>
        <p:blipFill rotWithShape="1">
          <a:blip r:embed="rId3"/>
          <a:srcRect b="11557"/>
          <a:stretch/>
        </p:blipFill>
        <p:spPr bwMode="auto">
          <a:xfrm>
            <a:off x="1786502" y="3176428"/>
            <a:ext cx="8568000" cy="33866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3" name="Rectangle 2"/>
          <p:cNvSpPr/>
          <p:nvPr/>
        </p:nvSpPr>
        <p:spPr>
          <a:xfrm>
            <a:off x="6521824" y="4869744"/>
            <a:ext cx="720000" cy="9393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47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13647" y="430306"/>
            <a:ext cx="8646459" cy="5916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US" sz="3200" b="1" dirty="0">
                <a:solidFill>
                  <a:srgbClr val="C00000"/>
                </a:solidFill>
                <a:ea typeface="Times New Roman"/>
                <a:cs typeface="Arial"/>
              </a:rPr>
              <a:t>a.  Aldehydes and Ketones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5119" y="1680885"/>
            <a:ext cx="8337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205"/>
              </a:lnSpc>
              <a:defRPr/>
            </a:pPr>
            <a:r>
              <a:rPr lang="en-US" dirty="0">
                <a:ea typeface="Times New Roman"/>
                <a:cs typeface="Arial"/>
              </a:rPr>
              <a:t> </a:t>
            </a:r>
            <a:endParaRPr lang="en-US" dirty="0" smtClean="0">
              <a:ea typeface="Times New Roman"/>
              <a:cs typeface="Arial"/>
            </a:endParaRPr>
          </a:p>
          <a:p>
            <a:pPr lvl="0" algn="just">
              <a:lnSpc>
                <a:spcPts val="1205"/>
              </a:lnSpc>
              <a:defRPr/>
            </a:pPr>
            <a:endParaRPr lang="en-US" dirty="0">
              <a:ea typeface="Calibri"/>
              <a:cs typeface="Arial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312893" y="1195947"/>
            <a:ext cx="7543800" cy="2959197"/>
            <a:chOff x="2312894" y="1182501"/>
            <a:chExt cx="7746019" cy="3214689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 rotWithShape="1">
            <a:blip r:embed="rId2"/>
            <a:srcRect l="3071" b="8906"/>
            <a:stretch/>
          </p:blipFill>
          <p:spPr bwMode="auto">
            <a:xfrm>
              <a:off x="2312894" y="1182501"/>
              <a:ext cx="7746019" cy="321468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sp>
          <p:nvSpPr>
            <p:cNvPr id="5" name="Rectangle 4"/>
            <p:cNvSpPr/>
            <p:nvPr/>
          </p:nvSpPr>
          <p:spPr>
            <a:xfrm>
              <a:off x="7207623" y="2796988"/>
              <a:ext cx="360000" cy="95474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3"/>
          <a:srcRect t="4238" b="10728"/>
          <a:stretch/>
        </p:blipFill>
        <p:spPr bwMode="auto">
          <a:xfrm>
            <a:off x="5123840" y="4477870"/>
            <a:ext cx="6335712" cy="20977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605119" y="4558552"/>
            <a:ext cx="4343399" cy="24006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 u="sng" dirty="0"/>
              <a:t>In case of cyclic ketones</a:t>
            </a:r>
            <a:r>
              <a:rPr lang="en-GB" dirty="0"/>
              <a:t>, the coupling between </a:t>
            </a:r>
            <a:r>
              <a:rPr lang="en-GB" b="1" dirty="0">
                <a:solidFill>
                  <a:srgbClr val="FF0000"/>
                </a:solidFill>
              </a:rPr>
              <a:t>(C=O) </a:t>
            </a:r>
            <a:r>
              <a:rPr lang="en-GB" dirty="0"/>
              <a:t>stretching and </a:t>
            </a:r>
            <a:r>
              <a:rPr lang="en-GB" b="1" dirty="0">
                <a:solidFill>
                  <a:srgbClr val="FF0000"/>
                </a:solidFill>
              </a:rPr>
              <a:t>C(=O)-C </a:t>
            </a:r>
            <a:r>
              <a:rPr lang="en-GB" dirty="0"/>
              <a:t>single bond causes increase in </a:t>
            </a:r>
            <a:r>
              <a:rPr lang="en-GB" b="1" dirty="0">
                <a:solidFill>
                  <a:srgbClr val="FF0000"/>
                </a:solidFill>
              </a:rPr>
              <a:t>C=O</a:t>
            </a:r>
            <a:r>
              <a:rPr lang="en-GB" dirty="0"/>
              <a:t> stretching frequency as the </a:t>
            </a:r>
            <a:r>
              <a:rPr lang="en-GB" b="1" dirty="0">
                <a:solidFill>
                  <a:srgbClr val="FF0000"/>
                </a:solidFill>
              </a:rPr>
              <a:t>C-C(=O) </a:t>
            </a:r>
            <a:r>
              <a:rPr lang="en-GB" dirty="0"/>
              <a:t>angle decreases.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510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13647" y="430306"/>
            <a:ext cx="8646459" cy="5916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GB" sz="3200" b="1" dirty="0">
                <a:solidFill>
                  <a:srgbClr val="C00000"/>
                </a:solidFill>
                <a:ea typeface="Times New Roman"/>
                <a:cs typeface="Arial"/>
              </a:rPr>
              <a:t>b. Carboxylic Acids, Esters and Carboxylates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5119" y="1680885"/>
            <a:ext cx="8337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205"/>
              </a:lnSpc>
              <a:defRPr/>
            </a:pPr>
            <a:r>
              <a:rPr lang="en-US" dirty="0">
                <a:ea typeface="Times New Roman"/>
                <a:cs typeface="Arial"/>
              </a:rPr>
              <a:t> </a:t>
            </a:r>
            <a:endParaRPr lang="en-US" dirty="0" smtClean="0">
              <a:ea typeface="Times New Roman"/>
              <a:cs typeface="Arial"/>
            </a:endParaRPr>
          </a:p>
          <a:p>
            <a:pPr lvl="0" algn="just">
              <a:lnSpc>
                <a:spcPts val="1205"/>
              </a:lnSpc>
              <a:defRPr/>
            </a:pPr>
            <a:endParaRPr lang="en-US" dirty="0">
              <a:ea typeface="Calibri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199" y="1290920"/>
            <a:ext cx="8108821" cy="2089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u="sng" dirty="0"/>
              <a:t>In case of carboxylic acids</a:t>
            </a:r>
            <a:r>
              <a:rPr lang="en-GB" dirty="0"/>
              <a:t>, </a:t>
            </a:r>
            <a:r>
              <a:rPr lang="en-GB" dirty="0" smtClean="0"/>
              <a:t>the </a:t>
            </a:r>
            <a:r>
              <a:rPr lang="en-GB" dirty="0"/>
              <a:t>appearance of strong </a:t>
            </a:r>
            <a:r>
              <a:rPr lang="en-GB" b="1" dirty="0" smtClean="0">
                <a:solidFill>
                  <a:srgbClr val="FF0000"/>
                </a:solidFill>
              </a:rPr>
              <a:t>(C=O) </a:t>
            </a:r>
            <a:r>
              <a:rPr lang="en-GB" dirty="0"/>
              <a:t>stretching along with broad hydroxyl peak </a:t>
            </a:r>
            <a:r>
              <a:rPr lang="en-GB" dirty="0" err="1"/>
              <a:t>centered</a:t>
            </a:r>
            <a:r>
              <a:rPr lang="en-GB" dirty="0"/>
              <a:t> at </a:t>
            </a:r>
            <a:r>
              <a:rPr lang="en-GB" b="1" dirty="0">
                <a:solidFill>
                  <a:srgbClr val="FF0000"/>
                </a:solidFill>
              </a:rPr>
              <a:t>~ 3000 cm</a:t>
            </a:r>
            <a:r>
              <a:rPr lang="en-GB" b="1" baseline="30000" dirty="0">
                <a:solidFill>
                  <a:srgbClr val="FF0000"/>
                </a:solidFill>
              </a:rPr>
              <a:t>-1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dirty="0"/>
              <a:t>in an IR spectrum certainly shows the presence of carboxylic acid. In addition a medium intensity </a:t>
            </a:r>
            <a:r>
              <a:rPr lang="en-GB" b="1" dirty="0" smtClean="0">
                <a:solidFill>
                  <a:srgbClr val="FF0000"/>
                </a:solidFill>
              </a:rPr>
              <a:t>(C=O) </a:t>
            </a:r>
            <a:r>
              <a:rPr lang="en-GB" dirty="0"/>
              <a:t>stretch appears between </a:t>
            </a:r>
            <a:r>
              <a:rPr lang="en-GB" b="1" dirty="0">
                <a:solidFill>
                  <a:srgbClr val="FF0000"/>
                </a:solidFill>
              </a:rPr>
              <a:t>1320 – 1260 cm</a:t>
            </a:r>
            <a:r>
              <a:rPr lang="en-GB" b="1" baseline="30000" dirty="0">
                <a:solidFill>
                  <a:srgbClr val="FF0000"/>
                </a:solidFill>
              </a:rPr>
              <a:t>-1</a:t>
            </a:r>
            <a:r>
              <a:rPr lang="en-GB" dirty="0"/>
              <a:t>. </a:t>
            </a:r>
            <a:r>
              <a:rPr lang="en-GB" b="1" i="1" dirty="0"/>
              <a:t>In dilute solutions</a:t>
            </a:r>
            <a:r>
              <a:rPr lang="en-GB" dirty="0"/>
              <a:t>, the carboxylic acids attain monomeric structures and the </a:t>
            </a:r>
            <a:r>
              <a:rPr lang="en-GB" i="1" dirty="0">
                <a:solidFill>
                  <a:srgbClr val="FF0000"/>
                </a:solidFill>
              </a:rPr>
              <a:t>inductive effect </a:t>
            </a:r>
            <a:r>
              <a:rPr lang="en-GB" dirty="0"/>
              <a:t>of oxygen shifts the </a:t>
            </a:r>
            <a:r>
              <a:rPr lang="en-GB" b="1" dirty="0" smtClean="0">
                <a:solidFill>
                  <a:srgbClr val="FF0000"/>
                </a:solidFill>
              </a:rPr>
              <a:t>(C=O) </a:t>
            </a:r>
            <a:r>
              <a:rPr lang="en-GB" dirty="0"/>
              <a:t>absorption band to higher values </a:t>
            </a:r>
            <a:r>
              <a:rPr lang="en-GB" b="1" dirty="0" smtClean="0">
                <a:solidFill>
                  <a:srgbClr val="FF0000"/>
                </a:solidFill>
              </a:rPr>
              <a:t>1760 </a:t>
            </a:r>
            <a:r>
              <a:rPr lang="en-GB" b="1" dirty="0">
                <a:solidFill>
                  <a:srgbClr val="FF0000"/>
                </a:solidFill>
              </a:rPr>
              <a:t>– 1730 </a:t>
            </a:r>
            <a:r>
              <a:rPr lang="en-GB" b="1" dirty="0" smtClean="0">
                <a:solidFill>
                  <a:srgbClr val="FF0000"/>
                </a:solidFill>
              </a:rPr>
              <a:t>cm</a:t>
            </a:r>
            <a:r>
              <a:rPr lang="en-GB" b="1" baseline="30000" dirty="0" smtClean="0">
                <a:solidFill>
                  <a:srgbClr val="FF0000"/>
                </a:solidFill>
              </a:rPr>
              <a:t>-1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dirty="0"/>
              <a:t>than observed in </a:t>
            </a:r>
            <a:r>
              <a:rPr lang="en-GB" b="1" dirty="0" smtClean="0"/>
              <a:t>ketones (</a:t>
            </a:r>
            <a:r>
              <a:rPr lang="en-GB" b="1" dirty="0" smtClean="0">
                <a:solidFill>
                  <a:srgbClr val="FF0000"/>
                </a:solidFill>
              </a:rPr>
              <a:t>1710 cm</a:t>
            </a:r>
            <a:r>
              <a:rPr lang="en-GB" b="1" baseline="30000" dirty="0" smtClean="0">
                <a:solidFill>
                  <a:srgbClr val="FF0000"/>
                </a:solidFill>
              </a:rPr>
              <a:t>-1</a:t>
            </a:r>
            <a:r>
              <a:rPr lang="en-GB" b="1" dirty="0" smtClean="0"/>
              <a:t>)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6021" y="1315199"/>
            <a:ext cx="2808000" cy="21138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8091059">
            <a:off x="9022968" y="1612000"/>
            <a:ext cx="1237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~1720 cm</a:t>
            </a:r>
            <a:r>
              <a:rPr lang="en-GB" b="1" baseline="30000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6" name="Rectangle 5"/>
          <p:cNvSpPr/>
          <p:nvPr/>
        </p:nvSpPr>
        <p:spPr>
          <a:xfrm>
            <a:off x="10144197" y="2725434"/>
            <a:ext cx="1653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3400-2500 </a:t>
            </a:r>
            <a:r>
              <a:rPr lang="en-GB" b="1" dirty="0">
                <a:solidFill>
                  <a:srgbClr val="FF0000"/>
                </a:solidFill>
              </a:rPr>
              <a:t>cm</a:t>
            </a:r>
            <a:r>
              <a:rPr lang="en-GB" b="1" baseline="30000" dirty="0">
                <a:solidFill>
                  <a:srgbClr val="FF0000"/>
                </a:solidFill>
              </a:rPr>
              <a:t>-1</a:t>
            </a:r>
            <a:endParaRPr lang="en-GB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 rotWithShape="1">
          <a:blip r:embed="rId3"/>
          <a:srcRect b="9109"/>
          <a:stretch/>
        </p:blipFill>
        <p:spPr bwMode="auto">
          <a:xfrm>
            <a:off x="2092697" y="3324566"/>
            <a:ext cx="7920000" cy="32542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7" name="Rectangle 6"/>
          <p:cNvSpPr/>
          <p:nvPr/>
        </p:nvSpPr>
        <p:spPr>
          <a:xfrm>
            <a:off x="4235824" y="4182035"/>
            <a:ext cx="1586752" cy="158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3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13647" y="430306"/>
            <a:ext cx="8646459" cy="5916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GB" sz="3200" b="1" dirty="0">
                <a:solidFill>
                  <a:srgbClr val="C00000"/>
                </a:solidFill>
                <a:ea typeface="Times New Roman"/>
                <a:cs typeface="Arial"/>
              </a:rPr>
              <a:t>b. Carboxylic Acids, Esters and Carboxylates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5119" y="1680885"/>
            <a:ext cx="8337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205"/>
              </a:lnSpc>
              <a:defRPr/>
            </a:pPr>
            <a:r>
              <a:rPr lang="en-US" dirty="0">
                <a:ea typeface="Times New Roman"/>
                <a:cs typeface="Arial"/>
              </a:rPr>
              <a:t> </a:t>
            </a:r>
            <a:endParaRPr lang="en-US" dirty="0" smtClean="0">
              <a:ea typeface="Times New Roman"/>
              <a:cs typeface="Arial"/>
            </a:endParaRPr>
          </a:p>
          <a:p>
            <a:pPr lvl="0" algn="just">
              <a:lnSpc>
                <a:spcPts val="1205"/>
              </a:lnSpc>
              <a:defRPr/>
            </a:pPr>
            <a:endParaRPr lang="en-US" dirty="0">
              <a:ea typeface="Calibri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0306" y="1374474"/>
            <a:ext cx="71672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u="sng" dirty="0" smtClean="0">
                <a:solidFill>
                  <a:srgbClr val="FF0000"/>
                </a:solidFill>
              </a:rPr>
              <a:t>In case </a:t>
            </a:r>
            <a:r>
              <a:rPr lang="en-GB" sz="2000" b="1" i="1" u="sng" dirty="0">
                <a:solidFill>
                  <a:srgbClr val="FF0000"/>
                </a:solidFill>
              </a:rPr>
              <a:t>of α,β-unsaturated or aryl carboxylic acids </a:t>
            </a:r>
            <a:r>
              <a:rPr lang="en-GB" sz="2000" b="1" i="1" u="sng" dirty="0" smtClean="0">
                <a:solidFill>
                  <a:srgbClr val="FF0000"/>
                </a:solidFill>
              </a:rPr>
              <a:t>esters</a:t>
            </a:r>
            <a:r>
              <a:rPr lang="en-GB" sz="2000" dirty="0" smtClean="0"/>
              <a:t>, the </a:t>
            </a:r>
            <a:r>
              <a:rPr lang="en-GB" sz="2000" dirty="0"/>
              <a:t>esters of </a:t>
            </a:r>
            <a:r>
              <a:rPr lang="en-GB" sz="2000" dirty="0" smtClean="0"/>
              <a:t>due </a:t>
            </a:r>
            <a:r>
              <a:rPr lang="en-GB" sz="2000" dirty="0"/>
              <a:t>to conjugation absorb at </a:t>
            </a:r>
            <a:r>
              <a:rPr lang="en-GB" sz="2000" b="1" dirty="0"/>
              <a:t>lower </a:t>
            </a:r>
            <a:r>
              <a:rPr lang="en-GB" sz="2000" b="1" dirty="0" smtClean="0"/>
              <a:t>frequency</a:t>
            </a:r>
            <a:r>
              <a:rPr lang="en-GB" sz="2000" dirty="0" smtClean="0"/>
              <a:t>.</a:t>
            </a:r>
            <a:endParaRPr lang="en-GB" sz="2000" dirty="0"/>
          </a:p>
          <a:p>
            <a:endParaRPr lang="en-GB" sz="20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7597589" y="1144516"/>
            <a:ext cx="3576917" cy="2311378"/>
            <a:chOff x="6925241" y="1332773"/>
            <a:chExt cx="3926536" cy="2427753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5241" y="1418106"/>
              <a:ext cx="2856940" cy="234242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 rot="1924650">
              <a:off x="8217779" y="1332773"/>
              <a:ext cx="324000" cy="115358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996083" y="1546415"/>
              <a:ext cx="1855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FF0000"/>
                  </a:solidFill>
                </a:rPr>
                <a:t>1750-1730 cm</a:t>
              </a:r>
              <a:r>
                <a:rPr lang="en-GB" b="1" baseline="30000" dirty="0" smtClean="0">
                  <a:solidFill>
                    <a:srgbClr val="FF0000"/>
                  </a:solidFill>
                </a:rPr>
                <a:t>-1</a:t>
              </a:r>
              <a:endParaRPr lang="en-GB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 rot="19735546">
              <a:off x="8269941" y="2080995"/>
              <a:ext cx="324821" cy="1132852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892990" y="2478741"/>
              <a:ext cx="1855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0070C0"/>
                  </a:solidFill>
                </a:rPr>
                <a:t>1300-1000 cm</a:t>
              </a:r>
              <a:r>
                <a:rPr lang="en-GB" b="1" baseline="30000" dirty="0" smtClean="0">
                  <a:solidFill>
                    <a:srgbClr val="0070C0"/>
                  </a:solidFill>
                </a:rPr>
                <a:t>-1</a:t>
              </a:r>
              <a:endParaRPr lang="en-GB" b="1" baseline="30000" dirty="0">
                <a:solidFill>
                  <a:srgbClr val="0070C0"/>
                </a:solidFill>
              </a:endParaRPr>
            </a:p>
          </p:txBody>
        </p:sp>
      </p:grpSp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1428" y="2164991"/>
            <a:ext cx="5200718" cy="154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8" name="TextBox 17"/>
          <p:cNvSpPr txBox="1"/>
          <p:nvPr/>
        </p:nvSpPr>
        <p:spPr>
          <a:xfrm>
            <a:off x="537882" y="4141695"/>
            <a:ext cx="6360459" cy="1490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in an ester, </a:t>
            </a:r>
            <a:r>
              <a:rPr lang="en-GB" b="1" dirty="0" smtClean="0">
                <a:solidFill>
                  <a:srgbClr val="FF0000"/>
                </a:solidFill>
              </a:rPr>
              <a:t>(C-O) </a:t>
            </a:r>
            <a:r>
              <a:rPr lang="en-GB" dirty="0"/>
              <a:t>oxygen bears </a:t>
            </a:r>
            <a:r>
              <a:rPr lang="en-GB" b="1" i="1" dirty="0"/>
              <a:t>electron-withdrawing group</a:t>
            </a:r>
            <a:r>
              <a:rPr lang="en-GB" dirty="0"/>
              <a:t> </a:t>
            </a:r>
            <a:r>
              <a:rPr lang="en-GB" dirty="0" smtClean="0"/>
              <a:t>like </a:t>
            </a:r>
            <a:r>
              <a:rPr lang="en-GB" b="1" dirty="0"/>
              <a:t>vinyl, </a:t>
            </a:r>
            <a:r>
              <a:rPr lang="en-GB" b="1" dirty="0" err="1"/>
              <a:t>Ph</a:t>
            </a:r>
            <a:r>
              <a:rPr lang="en-GB" b="1" dirty="0"/>
              <a:t> </a:t>
            </a:r>
            <a:r>
              <a:rPr lang="en-GB" dirty="0"/>
              <a:t>etc., then the </a:t>
            </a:r>
            <a:r>
              <a:rPr lang="en-GB" b="1" dirty="0" smtClean="0">
                <a:solidFill>
                  <a:srgbClr val="FF0000"/>
                </a:solidFill>
              </a:rPr>
              <a:t>(C=O)</a:t>
            </a:r>
            <a:r>
              <a:rPr lang="en-GB" dirty="0" smtClean="0"/>
              <a:t> </a:t>
            </a:r>
            <a:r>
              <a:rPr lang="en-GB" dirty="0"/>
              <a:t>stretching is shifted to </a:t>
            </a:r>
            <a:r>
              <a:rPr lang="en-GB" b="1" i="1" dirty="0"/>
              <a:t>higher</a:t>
            </a:r>
            <a:r>
              <a:rPr lang="en-GB" dirty="0"/>
              <a:t> values </a:t>
            </a:r>
            <a:r>
              <a:rPr lang="en-GB" b="1" dirty="0">
                <a:solidFill>
                  <a:srgbClr val="FF0000"/>
                </a:solidFill>
              </a:rPr>
              <a:t>(~1770 cm</a:t>
            </a:r>
            <a:r>
              <a:rPr lang="en-GB" b="1" baseline="30000" dirty="0">
                <a:solidFill>
                  <a:srgbClr val="FF0000"/>
                </a:solidFill>
              </a:rPr>
              <a:t>-1</a:t>
            </a:r>
            <a:r>
              <a:rPr lang="en-GB" b="1" dirty="0">
                <a:solidFill>
                  <a:srgbClr val="FF0000"/>
                </a:solidFill>
              </a:rPr>
              <a:t>)</a:t>
            </a:r>
            <a:r>
              <a:rPr lang="en-GB" dirty="0"/>
              <a:t> </a:t>
            </a:r>
            <a:r>
              <a:rPr lang="en-GB" dirty="0" smtClean="0"/>
              <a:t>This </a:t>
            </a:r>
            <a:r>
              <a:rPr lang="en-GB" dirty="0"/>
              <a:t>increases the electron-withdrawing ability of oxygen causing increase in carbonyl double bond character.</a:t>
            </a:r>
          </a:p>
          <a:p>
            <a:endParaRPr lang="en-GB" dirty="0"/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51871" y="4016192"/>
            <a:ext cx="3722493" cy="1476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20" name="Rounded Rectangle 19"/>
          <p:cNvSpPr/>
          <p:nvPr/>
        </p:nvSpPr>
        <p:spPr>
          <a:xfrm>
            <a:off x="361959" y="1261950"/>
            <a:ext cx="6983680" cy="2592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ounded Rectangle 20"/>
          <p:cNvSpPr/>
          <p:nvPr/>
        </p:nvSpPr>
        <p:spPr>
          <a:xfrm>
            <a:off x="361959" y="3944937"/>
            <a:ext cx="11525241" cy="1620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58906" y="5567084"/>
            <a:ext cx="112282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  <a:cs typeface="Times New Roman" pitchFamily="18" charset="0"/>
              </a:rPr>
              <a:t>In cyclic esters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(lactones)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(C=O)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stretching is shifted to </a:t>
            </a:r>
            <a:r>
              <a:rPr lang="en-US" b="1" i="1" dirty="0">
                <a:solidFill>
                  <a:srgbClr val="FF0000"/>
                </a:solidFill>
                <a:cs typeface="Times New Roman" pitchFamily="18" charset="0"/>
              </a:rPr>
              <a:t>higher frequency with decreasing ring size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. Because of </a:t>
            </a:r>
            <a:r>
              <a:rPr lang="en-US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ring </a:t>
            </a:r>
            <a:r>
              <a:rPr lang="en-US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strain.</a:t>
            </a:r>
            <a:endParaRPr lang="en-US" dirty="0" smtClean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r>
              <a:rPr lang="en-US" b="1" i="1" dirty="0">
                <a:solidFill>
                  <a:srgbClr val="FF0000"/>
                </a:solidFill>
                <a:cs typeface="Times New Roman" pitchFamily="18" charset="0"/>
              </a:rPr>
              <a:t>In salts of carboxylic acids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, expected due to partial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(C=O)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bond character,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the </a:t>
            </a: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C=O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stretching frequency is shifted to 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lower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frequencies at </a:t>
            </a: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~ 1600 cm</a:t>
            </a:r>
            <a:r>
              <a:rPr lang="en-US" sz="2400" b="1" baseline="30000" dirty="0">
                <a:solidFill>
                  <a:srgbClr val="FF0000"/>
                </a:solidFill>
                <a:cs typeface="Times New Roman" pitchFamily="18" charset="0"/>
              </a:rPr>
              <a:t>-1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.</a:t>
            </a:r>
            <a:endParaRPr lang="en-US" sz="1200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endParaRPr lang="en-US" sz="1200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93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13647" y="430306"/>
            <a:ext cx="8646459" cy="5916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GB" sz="3200" b="1" dirty="0" smtClean="0">
                <a:solidFill>
                  <a:srgbClr val="C00000"/>
                </a:solidFill>
                <a:ea typeface="Times New Roman"/>
                <a:cs typeface="Arial"/>
              </a:rPr>
              <a:t>c</a:t>
            </a:r>
            <a:r>
              <a:rPr lang="en-GB" sz="3200" b="1" dirty="0">
                <a:solidFill>
                  <a:srgbClr val="C00000"/>
                </a:solidFill>
                <a:ea typeface="Times New Roman"/>
                <a:cs typeface="Arial"/>
              </a:rPr>
              <a:t>. Acid Chlorides and Anhydrides</a:t>
            </a:r>
          </a:p>
          <a:p>
            <a:pPr lvl="0" algn="ctr" rtl="1">
              <a:defRPr/>
            </a:pPr>
            <a:endParaRPr lang="en-GB" sz="3200" b="1" dirty="0">
              <a:solidFill>
                <a:srgbClr val="C00000"/>
              </a:solidFill>
              <a:ea typeface="Times New Roman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5119" y="1680885"/>
            <a:ext cx="8337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205"/>
              </a:lnSpc>
              <a:defRPr/>
            </a:pPr>
            <a:r>
              <a:rPr lang="en-US" dirty="0">
                <a:ea typeface="Times New Roman"/>
                <a:cs typeface="Arial"/>
              </a:rPr>
              <a:t> </a:t>
            </a:r>
            <a:endParaRPr lang="en-US" dirty="0" smtClean="0">
              <a:ea typeface="Times New Roman"/>
              <a:cs typeface="Arial"/>
            </a:endParaRPr>
          </a:p>
          <a:p>
            <a:pPr lvl="0" algn="just">
              <a:lnSpc>
                <a:spcPts val="1205"/>
              </a:lnSpc>
              <a:defRPr/>
            </a:pPr>
            <a:endParaRPr lang="en-US" dirty="0">
              <a:ea typeface="Calibri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6481" y="1869139"/>
            <a:ext cx="1011218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b="1" dirty="0"/>
              <a:t>Both carboxylic acid halides and anhydrides</a:t>
            </a:r>
            <a:r>
              <a:rPr lang="en-GB" sz="2000" dirty="0"/>
              <a:t> </a:t>
            </a:r>
            <a:r>
              <a:rPr lang="en-GB" sz="2400" dirty="0"/>
              <a:t>show strong </a:t>
            </a:r>
            <a:r>
              <a:rPr lang="en-GB" sz="2400" b="1" dirty="0" smtClean="0">
                <a:solidFill>
                  <a:srgbClr val="FF0000"/>
                </a:solidFill>
              </a:rPr>
              <a:t>(C=O) </a:t>
            </a:r>
            <a:r>
              <a:rPr lang="en-GB" sz="2400" dirty="0"/>
              <a:t>absorptions </a:t>
            </a:r>
            <a:r>
              <a:rPr lang="en-GB" sz="2400" dirty="0" smtClean="0"/>
              <a:t>at </a:t>
            </a:r>
            <a:r>
              <a:rPr lang="en-GB" sz="2400" dirty="0"/>
              <a:t>frequencies </a:t>
            </a:r>
            <a:r>
              <a:rPr lang="en-GB" sz="2400" b="1" dirty="0">
                <a:solidFill>
                  <a:srgbClr val="FF0000"/>
                </a:solidFill>
              </a:rPr>
              <a:t>&gt; 1800 cm</a:t>
            </a:r>
            <a:r>
              <a:rPr lang="en-GB" sz="2400" b="1" baseline="30000" dirty="0">
                <a:solidFill>
                  <a:srgbClr val="FF0000"/>
                </a:solidFill>
              </a:rPr>
              <a:t>-1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smtClean="0">
                <a:solidFill>
                  <a:srgbClr val="FF0000"/>
                </a:solidFill>
              </a:rPr>
              <a:t>, </a:t>
            </a:r>
            <a:r>
              <a:rPr lang="en-GB" sz="2400" dirty="0" smtClean="0"/>
              <a:t>and </a:t>
            </a:r>
            <a:r>
              <a:rPr lang="en-GB" sz="2400" dirty="0"/>
              <a:t>are easily differentiated form other carbonyl compounds. </a:t>
            </a:r>
            <a:endParaRPr lang="en-GB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b="1" dirty="0" smtClean="0"/>
              <a:t>The </a:t>
            </a:r>
            <a:r>
              <a:rPr lang="en-GB" sz="2400" b="1" dirty="0"/>
              <a:t>acid anhydrides </a:t>
            </a:r>
            <a:r>
              <a:rPr lang="en-GB" sz="2400" dirty="0"/>
              <a:t>show </a:t>
            </a:r>
            <a:r>
              <a:rPr lang="en-GB" sz="2400" b="1" dirty="0"/>
              <a:t>two</a:t>
            </a:r>
            <a:r>
              <a:rPr lang="en-GB" sz="2400" dirty="0"/>
              <a:t> absorption bands in carbonyl region at </a:t>
            </a:r>
            <a:r>
              <a:rPr lang="en-GB" sz="2400" b="1" dirty="0">
                <a:solidFill>
                  <a:srgbClr val="FF0000"/>
                </a:solidFill>
              </a:rPr>
              <a:t>1820 cm</a:t>
            </a:r>
            <a:r>
              <a:rPr lang="en-GB" sz="2400" b="1" baseline="30000" dirty="0">
                <a:solidFill>
                  <a:srgbClr val="FF0000"/>
                </a:solidFill>
              </a:rPr>
              <a:t>-1</a:t>
            </a:r>
            <a:r>
              <a:rPr lang="en-GB" sz="2400" b="1" dirty="0"/>
              <a:t> due to symmetric and at </a:t>
            </a:r>
            <a:r>
              <a:rPr lang="en-GB" sz="2400" b="1" dirty="0">
                <a:solidFill>
                  <a:srgbClr val="FF0000"/>
                </a:solidFill>
              </a:rPr>
              <a:t>1760 cm</a:t>
            </a:r>
            <a:r>
              <a:rPr lang="en-GB" sz="2400" b="1" baseline="30000" dirty="0">
                <a:solidFill>
                  <a:srgbClr val="FF0000"/>
                </a:solidFill>
              </a:rPr>
              <a:t>-1</a:t>
            </a:r>
            <a:r>
              <a:rPr lang="en-GB" sz="2400" b="1" dirty="0"/>
              <a:t> due to asymmetric stretching vibrations</a:t>
            </a:r>
            <a:r>
              <a:rPr lang="en-GB" sz="24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 smtClean="0"/>
              <a:t> </a:t>
            </a:r>
            <a:r>
              <a:rPr lang="en-GB" sz="2400" b="1" i="1" dirty="0"/>
              <a:t>In case of anhydrides of conjugated carboxylic acids</a:t>
            </a:r>
            <a:r>
              <a:rPr lang="en-GB" sz="2400" dirty="0"/>
              <a:t>, the frequencies due to these bands are shifted to </a:t>
            </a:r>
            <a:r>
              <a:rPr lang="en-GB" sz="2400" b="1" dirty="0">
                <a:solidFill>
                  <a:srgbClr val="FF0000"/>
                </a:solidFill>
              </a:rPr>
              <a:t>1775 and 1720 cm</a:t>
            </a:r>
            <a:r>
              <a:rPr lang="en-GB" sz="2400" b="1" baseline="30000" dirty="0">
                <a:solidFill>
                  <a:srgbClr val="FF0000"/>
                </a:solidFill>
              </a:rPr>
              <a:t>-1</a:t>
            </a:r>
            <a:r>
              <a:rPr lang="en-GB" sz="2400" dirty="0"/>
              <a:t>. </a:t>
            </a:r>
            <a:endParaRPr lang="en-GB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7699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13647" y="430306"/>
            <a:ext cx="8646459" cy="5916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GB" sz="3200" b="1" dirty="0" smtClean="0">
                <a:solidFill>
                  <a:srgbClr val="C00000"/>
                </a:solidFill>
                <a:ea typeface="Times New Roman"/>
                <a:cs typeface="Arial"/>
              </a:rPr>
              <a:t>c</a:t>
            </a:r>
            <a:r>
              <a:rPr lang="en-GB" sz="3200" b="1" dirty="0">
                <a:solidFill>
                  <a:srgbClr val="C00000"/>
                </a:solidFill>
                <a:ea typeface="Times New Roman"/>
                <a:cs typeface="Arial"/>
              </a:rPr>
              <a:t>. Acid Chlorides and Anhydrides</a:t>
            </a:r>
          </a:p>
          <a:p>
            <a:pPr lvl="0" algn="ctr" rtl="1">
              <a:defRPr/>
            </a:pPr>
            <a:endParaRPr lang="en-GB" sz="3200" b="1" dirty="0">
              <a:solidFill>
                <a:srgbClr val="C00000"/>
              </a:solidFill>
              <a:ea typeface="Times New Roman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5119" y="1680885"/>
            <a:ext cx="8337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205"/>
              </a:lnSpc>
              <a:defRPr/>
            </a:pPr>
            <a:r>
              <a:rPr lang="en-US" dirty="0">
                <a:ea typeface="Times New Roman"/>
                <a:cs typeface="Arial"/>
              </a:rPr>
              <a:t> </a:t>
            </a:r>
            <a:endParaRPr lang="en-US" dirty="0" smtClean="0">
              <a:ea typeface="Times New Roman"/>
              <a:cs typeface="Arial"/>
            </a:endParaRPr>
          </a:p>
          <a:p>
            <a:pPr lvl="0" algn="just">
              <a:lnSpc>
                <a:spcPts val="1205"/>
              </a:lnSpc>
              <a:defRPr/>
            </a:pPr>
            <a:endParaRPr lang="en-US" dirty="0">
              <a:ea typeface="Calibri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7541" y="995084"/>
            <a:ext cx="1110727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b="1" dirty="0" smtClean="0"/>
              <a:t>The </a:t>
            </a:r>
            <a:r>
              <a:rPr lang="en-GB" sz="2000" b="1" dirty="0"/>
              <a:t>effect of conjugation</a:t>
            </a:r>
            <a:r>
              <a:rPr lang="en-GB" sz="2000" dirty="0"/>
              <a:t> is clearly visible in IR spectrum of benzoyl </a:t>
            </a:r>
            <a:r>
              <a:rPr lang="en-GB" sz="2000" dirty="0" smtClean="0"/>
              <a:t>anhydride. </a:t>
            </a:r>
            <a:r>
              <a:rPr lang="en-GB" sz="2000" dirty="0"/>
              <a:t>The strong and broad </a:t>
            </a:r>
            <a:r>
              <a:rPr lang="en-GB" sz="2000" b="1" dirty="0" smtClean="0"/>
              <a:t>(C-O) </a:t>
            </a:r>
            <a:r>
              <a:rPr lang="en-GB" sz="2000" dirty="0"/>
              <a:t>stretching vibrations appear in the region </a:t>
            </a:r>
            <a:r>
              <a:rPr lang="en-GB" sz="2000" b="1" dirty="0"/>
              <a:t>1300 – 900 cm</a:t>
            </a:r>
            <a:r>
              <a:rPr lang="en-GB" sz="2000" b="1" baseline="30000" dirty="0"/>
              <a:t>-1</a:t>
            </a:r>
            <a:r>
              <a:rPr lang="en-GB" sz="2000" dirty="0"/>
              <a:t>.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/>
          <a:srcRect b="8752"/>
          <a:stretch/>
        </p:blipFill>
        <p:spPr bwMode="auto">
          <a:xfrm>
            <a:off x="2599237" y="1962426"/>
            <a:ext cx="6923087" cy="39542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2" name="Rectangle 1"/>
          <p:cNvSpPr/>
          <p:nvPr/>
        </p:nvSpPr>
        <p:spPr>
          <a:xfrm>
            <a:off x="7557247" y="3872756"/>
            <a:ext cx="766482" cy="13043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79929" y="6010836"/>
            <a:ext cx="1044836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b="1" i="1" u="sng" dirty="0">
                <a:solidFill>
                  <a:srgbClr val="FF0000"/>
                </a:solidFill>
              </a:rPr>
              <a:t>In case of acid chlorides</a:t>
            </a:r>
            <a:r>
              <a:rPr lang="en-GB" sz="2000" dirty="0"/>
              <a:t>, the </a:t>
            </a:r>
            <a:r>
              <a:rPr lang="en-GB" sz="2000" b="1" dirty="0">
                <a:solidFill>
                  <a:srgbClr val="FF0000"/>
                </a:solidFill>
              </a:rPr>
              <a:t>(C=O) </a:t>
            </a:r>
            <a:r>
              <a:rPr lang="en-GB" sz="2000" dirty="0"/>
              <a:t>stretching frequencies appear at </a:t>
            </a:r>
            <a:r>
              <a:rPr lang="en-GB" sz="2000" b="1" dirty="0">
                <a:solidFill>
                  <a:srgbClr val="FF0000"/>
                </a:solidFill>
              </a:rPr>
              <a:t>1810-1790 cm</a:t>
            </a:r>
            <a:r>
              <a:rPr lang="en-GB" sz="2000" b="1" baseline="30000" dirty="0">
                <a:solidFill>
                  <a:srgbClr val="FF0000"/>
                </a:solidFill>
              </a:rPr>
              <a:t>-1</a:t>
            </a:r>
            <a:r>
              <a:rPr lang="en-GB" sz="2000" b="1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which is attributed to high electronegativity of chlorine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14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13647" y="430306"/>
            <a:ext cx="8646459" cy="5916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GB" sz="3200" b="1" dirty="0">
                <a:solidFill>
                  <a:srgbClr val="C00000"/>
                </a:solidFill>
                <a:ea typeface="Times New Roman"/>
                <a:cs typeface="Arial"/>
              </a:rPr>
              <a:t>d. Amides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5119" y="1680885"/>
            <a:ext cx="8337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205"/>
              </a:lnSpc>
              <a:defRPr/>
            </a:pPr>
            <a:r>
              <a:rPr lang="en-US" dirty="0">
                <a:ea typeface="Times New Roman"/>
                <a:cs typeface="Arial"/>
              </a:rPr>
              <a:t> </a:t>
            </a:r>
            <a:endParaRPr lang="en-US" dirty="0" smtClean="0">
              <a:ea typeface="Times New Roman"/>
              <a:cs typeface="Arial"/>
            </a:endParaRPr>
          </a:p>
          <a:p>
            <a:pPr lvl="0" algn="just">
              <a:lnSpc>
                <a:spcPts val="1205"/>
              </a:lnSpc>
              <a:defRPr/>
            </a:pPr>
            <a:endParaRPr lang="en-US" dirty="0">
              <a:ea typeface="Calibri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5119" y="1411945"/>
            <a:ext cx="852543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/>
              <a:t>In case of amides strong resonance participation of lone pair of electrons by amide nitrogen </a:t>
            </a:r>
            <a:r>
              <a:rPr lang="en-GB" sz="2000" b="1" i="1" dirty="0"/>
              <a:t>weakens</a:t>
            </a:r>
            <a:r>
              <a:rPr lang="en-GB" sz="2000" dirty="0"/>
              <a:t> the carbonyl </a:t>
            </a:r>
            <a:r>
              <a:rPr lang="en-GB" sz="2000" dirty="0" smtClean="0"/>
              <a:t>bond, Consequently: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/>
              <a:t>The </a:t>
            </a:r>
            <a:r>
              <a:rPr lang="en-GB" sz="2000" b="1" dirty="0">
                <a:solidFill>
                  <a:srgbClr val="FF0000"/>
                </a:solidFill>
              </a:rPr>
              <a:t>(C=O)</a:t>
            </a:r>
            <a:r>
              <a:rPr lang="en-GB" sz="2000" dirty="0" smtClean="0"/>
              <a:t> </a:t>
            </a:r>
            <a:r>
              <a:rPr lang="en-GB" sz="2000" dirty="0"/>
              <a:t>stretching band in IR spectra of amide is called amide I band</a:t>
            </a:r>
            <a:r>
              <a:rPr lang="en-GB" sz="2000" dirty="0" smtClean="0"/>
              <a:t>.</a:t>
            </a:r>
          </a:p>
          <a:p>
            <a:r>
              <a:rPr lang="en-GB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b="1" i="1" dirty="0" smtClean="0"/>
              <a:t>In </a:t>
            </a:r>
            <a:r>
              <a:rPr lang="en-GB" sz="2000" b="1" i="1" dirty="0"/>
              <a:t>primary and secondary amides</a:t>
            </a:r>
            <a:r>
              <a:rPr lang="en-GB" sz="2000" dirty="0"/>
              <a:t>, </a:t>
            </a:r>
            <a:r>
              <a:rPr lang="en-GB" sz="2000" b="1" dirty="0" smtClean="0"/>
              <a:t>(N-H) </a:t>
            </a:r>
            <a:r>
              <a:rPr lang="en-GB" sz="2000" dirty="0"/>
              <a:t>deformation band appears in the region </a:t>
            </a:r>
            <a:r>
              <a:rPr lang="en-GB" sz="2000" b="1" dirty="0"/>
              <a:t>1655 - 1595 cm</a:t>
            </a:r>
            <a:r>
              <a:rPr lang="en-GB" sz="2000" b="1" baseline="30000" dirty="0"/>
              <a:t>-1</a:t>
            </a:r>
            <a:r>
              <a:rPr lang="en-GB" sz="2000" b="1" dirty="0"/>
              <a:t> </a:t>
            </a:r>
            <a:r>
              <a:rPr lang="en-GB" sz="2000" dirty="0"/>
              <a:t>and is called amide II band</a:t>
            </a:r>
            <a:r>
              <a:rPr lang="en-GB" sz="20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/>
              <a:t>In the solid or pure liquid state, </a:t>
            </a:r>
            <a:r>
              <a:rPr lang="en-GB" sz="2000" b="1" i="1" dirty="0"/>
              <a:t>primary amides</a:t>
            </a:r>
            <a:r>
              <a:rPr lang="en-GB" sz="2000" dirty="0"/>
              <a:t>, which are highly hydrogen bonded, </a:t>
            </a:r>
            <a:r>
              <a:rPr lang="en-GB" sz="2000" b="1" dirty="0"/>
              <a:t>exhibit two N-H stretching bands, one at 3550 cm</a:t>
            </a:r>
            <a:r>
              <a:rPr lang="en-GB" sz="2000" b="1" baseline="30000" dirty="0"/>
              <a:t>-1</a:t>
            </a:r>
            <a:r>
              <a:rPr lang="en-GB" sz="2000" b="1" dirty="0"/>
              <a:t> due to N-H asymmetric stretching and other at 3180 cm</a:t>
            </a:r>
            <a:r>
              <a:rPr lang="en-GB" sz="2000" b="1" baseline="30000" dirty="0"/>
              <a:t>-1</a:t>
            </a:r>
            <a:r>
              <a:rPr lang="en-GB" sz="2000" b="1" dirty="0"/>
              <a:t> due to N-H symmetric stretching</a:t>
            </a:r>
            <a:r>
              <a:rPr lang="en-GB" sz="2000" b="1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20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/>
              <a:t> </a:t>
            </a:r>
            <a:r>
              <a:rPr lang="en-GB" sz="2000" b="1" i="1" dirty="0"/>
              <a:t>In dilute solutions</a:t>
            </a:r>
            <a:r>
              <a:rPr lang="en-GB" sz="2000" dirty="0"/>
              <a:t>, due to </a:t>
            </a:r>
            <a:r>
              <a:rPr lang="en-GB" sz="2000" b="1" dirty="0">
                <a:solidFill>
                  <a:srgbClr val="FF0000"/>
                </a:solidFill>
              </a:rPr>
              <a:t>lowering in degree of hydrogen bonding</a:t>
            </a:r>
            <a:r>
              <a:rPr lang="en-GB" sz="2000" dirty="0"/>
              <a:t>, the absorption bands </a:t>
            </a:r>
            <a:r>
              <a:rPr lang="en-GB" sz="2000" b="1" dirty="0"/>
              <a:t>shift to higher </a:t>
            </a:r>
            <a:r>
              <a:rPr lang="en-GB" sz="2000" dirty="0"/>
              <a:t>frequencies at </a:t>
            </a:r>
            <a:r>
              <a:rPr lang="en-GB" sz="2000" b="1" dirty="0"/>
              <a:t>3500 and 3400 cm</a:t>
            </a:r>
            <a:r>
              <a:rPr lang="en-GB" sz="2000" b="1" baseline="30000" dirty="0"/>
              <a:t>-1</a:t>
            </a:r>
            <a:r>
              <a:rPr lang="en-GB" sz="2000" b="1" dirty="0"/>
              <a:t> </a:t>
            </a:r>
            <a:r>
              <a:rPr lang="en-GB" sz="2000" dirty="0"/>
              <a:t>, respectively. The secondary amides show only one </a:t>
            </a:r>
            <a:r>
              <a:rPr lang="en-GB" sz="2000" b="1" dirty="0" smtClean="0"/>
              <a:t>(N-H) </a:t>
            </a:r>
            <a:r>
              <a:rPr lang="en-GB" sz="2000" dirty="0"/>
              <a:t>band at </a:t>
            </a:r>
            <a:r>
              <a:rPr lang="en-GB" sz="2000" b="1" dirty="0"/>
              <a:t>~ 3300 cm</a:t>
            </a:r>
            <a:r>
              <a:rPr lang="en-GB" sz="2000" b="1" baseline="30000" dirty="0"/>
              <a:t>-1</a:t>
            </a:r>
            <a:r>
              <a:rPr lang="en-GB" sz="2000" dirty="0"/>
              <a:t>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321" y="2223386"/>
            <a:ext cx="2518120" cy="242891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654986" y="3429001"/>
            <a:ext cx="363071" cy="12232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098738" y="4047567"/>
            <a:ext cx="2074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1680-1630 </a:t>
            </a:r>
            <a:r>
              <a:rPr lang="en-GB" b="1" dirty="0" smtClean="0">
                <a:solidFill>
                  <a:srgbClr val="FF0000"/>
                </a:solidFill>
              </a:rPr>
              <a:t>cm</a:t>
            </a:r>
            <a:r>
              <a:rPr lang="en-GB" b="1" baseline="30000" dirty="0" smtClean="0">
                <a:solidFill>
                  <a:srgbClr val="FF0000"/>
                </a:solidFill>
              </a:rPr>
              <a:t>-1</a:t>
            </a:r>
          </a:p>
          <a:p>
            <a:endParaRPr lang="en-GB" b="1" baseline="30000" dirty="0" smtClean="0">
              <a:solidFill>
                <a:srgbClr val="FF0000"/>
              </a:solidFill>
            </a:endParaRPr>
          </a:p>
          <a:p>
            <a:pPr algn="ctr"/>
            <a:r>
              <a:rPr lang="en-GB" b="1" dirty="0"/>
              <a:t>20-50 cm</a:t>
            </a:r>
            <a:r>
              <a:rPr lang="en-GB" b="1" baseline="30000" dirty="0"/>
              <a:t>-1</a:t>
            </a:r>
            <a:r>
              <a:rPr lang="en-GB" b="1" dirty="0"/>
              <a:t> </a:t>
            </a:r>
            <a:r>
              <a:rPr lang="en-GB" b="1" dirty="0" smtClean="0"/>
              <a:t>lower    than ketones</a:t>
            </a:r>
            <a:endParaRPr lang="en-GB" b="1" baseline="30000" dirty="0"/>
          </a:p>
          <a:p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55695" y="2017060"/>
            <a:ext cx="4948518" cy="5916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 (C=O) amide </a:t>
            </a:r>
            <a:r>
              <a:rPr lang="en-GB" sz="3600" b="1" dirty="0">
                <a:solidFill>
                  <a:srgbClr val="FF0000"/>
                </a:solidFill>
              </a:rPr>
              <a:t>&lt;</a:t>
            </a:r>
            <a:r>
              <a:rPr lang="en-GB" sz="2400" dirty="0">
                <a:solidFill>
                  <a:srgbClr val="FF0000"/>
                </a:solidFill>
              </a:rPr>
              <a:t> (C=O) </a:t>
            </a:r>
            <a:r>
              <a:rPr lang="en-GB" sz="2400" dirty="0" smtClean="0">
                <a:solidFill>
                  <a:srgbClr val="FF0000"/>
                </a:solidFill>
              </a:rPr>
              <a:t>ketone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04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2972" y="1627713"/>
            <a:ext cx="6912000" cy="43027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863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396" y="1448991"/>
            <a:ext cx="7988727" cy="48537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418280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064" y="1306329"/>
            <a:ext cx="8135937" cy="51482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9504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21224" y="430306"/>
            <a:ext cx="7893423" cy="57822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ea typeface="Times New Roman"/>
                <a:cs typeface="Arial"/>
              </a:rPr>
              <a:t>Aromatic Hydrocarbons</a:t>
            </a:r>
            <a:endParaRPr lang="en-GB" sz="3200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25987" y="1658466"/>
            <a:ext cx="559397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Aromatic (C-H) stretching  (3130-3030) cm</a:t>
            </a:r>
            <a:r>
              <a:rPr lang="en-GB" sz="2000" b="1" baseline="30000" dirty="0" smtClean="0">
                <a:solidFill>
                  <a:schemeClr val="accent2">
                    <a:lumMod val="75000"/>
                  </a:schemeClr>
                </a:solidFill>
              </a:rPr>
              <a:t>-1</a:t>
            </a:r>
          </a:p>
          <a:p>
            <a:r>
              <a:rPr lang="en-GB" sz="2000" b="1" baseline="30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en-GB" sz="2000" b="1" dirty="0">
                <a:solidFill>
                  <a:schemeClr val="accent2">
                    <a:lumMod val="75000"/>
                  </a:schemeClr>
                </a:solidFill>
              </a:rPr>
              <a:t> Aromatic (C-H) 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bending      (900-650) </a:t>
            </a:r>
          </a:p>
          <a:p>
            <a:r>
              <a:rPr lang="en-GB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(1225-950) cm</a:t>
            </a:r>
            <a:r>
              <a:rPr lang="en-GB" sz="2000" b="1" baseline="30000" dirty="0" smtClean="0">
                <a:solidFill>
                  <a:schemeClr val="accent2">
                    <a:lumMod val="75000"/>
                  </a:schemeClr>
                </a:solidFill>
              </a:rPr>
              <a:t>-1</a:t>
            </a:r>
          </a:p>
          <a:p>
            <a:r>
              <a:rPr lang="en-GB" sz="2000" b="1" baseline="30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GB" sz="2000" b="1" baseline="30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sz="2000" b="1" dirty="0" smtClean="0">
                <a:solidFill>
                  <a:srgbClr val="7030A0"/>
                </a:solidFill>
              </a:rPr>
              <a:t> Aromatic   (C=C-C )               </a:t>
            </a:r>
            <a:r>
              <a:rPr lang="en-GB" sz="2000" b="1" dirty="0">
                <a:solidFill>
                  <a:srgbClr val="7030A0"/>
                </a:solidFill>
              </a:rPr>
              <a:t>(1615-1580) </a:t>
            </a:r>
          </a:p>
          <a:p>
            <a:r>
              <a:rPr lang="en-GB" sz="2000" b="1" dirty="0">
                <a:solidFill>
                  <a:srgbClr val="7030A0"/>
                </a:solidFill>
              </a:rPr>
              <a:t>                                                  (1510-1450) cm</a:t>
            </a:r>
            <a:r>
              <a:rPr lang="en-GB" sz="2000" b="1" baseline="30000" dirty="0">
                <a:solidFill>
                  <a:srgbClr val="7030A0"/>
                </a:solidFill>
              </a:rPr>
              <a:t>-1 </a:t>
            </a:r>
          </a:p>
          <a:p>
            <a:r>
              <a:rPr lang="en-GB" sz="2000" b="1" dirty="0" smtClean="0"/>
              <a:t>  </a:t>
            </a:r>
          </a:p>
          <a:p>
            <a:r>
              <a:rPr lang="en-GB" sz="2000" b="1" dirty="0" err="1" smtClean="0"/>
              <a:t>Monosubstitution</a:t>
            </a:r>
            <a:r>
              <a:rPr lang="en-GB" sz="2000" b="1" dirty="0" smtClean="0"/>
              <a:t>                 (710-690) cm</a:t>
            </a:r>
            <a:r>
              <a:rPr lang="en-GB" sz="2000" b="1" baseline="30000" dirty="0" smtClean="0"/>
              <a:t>-1</a:t>
            </a:r>
            <a:r>
              <a:rPr lang="en-GB" sz="2000" b="1" dirty="0" smtClean="0"/>
              <a:t>    </a:t>
            </a:r>
          </a:p>
          <a:p>
            <a:endParaRPr lang="en-GB" sz="2000" b="1" dirty="0"/>
          </a:p>
          <a:p>
            <a:r>
              <a:rPr lang="en-GB" sz="2000" b="1" dirty="0" err="1" smtClean="0"/>
              <a:t>Disubstitution</a:t>
            </a:r>
            <a:r>
              <a:rPr lang="en-GB" sz="2000" b="1" dirty="0" smtClean="0"/>
              <a:t> (</a:t>
            </a:r>
            <a:r>
              <a:rPr lang="en-GB" sz="2000" b="1" dirty="0" err="1" smtClean="0">
                <a:solidFill>
                  <a:srgbClr val="FF0000"/>
                </a:solidFill>
              </a:rPr>
              <a:t>ortho</a:t>
            </a:r>
            <a:r>
              <a:rPr lang="en-GB" sz="2000" b="1" dirty="0"/>
              <a:t>) </a:t>
            </a:r>
            <a:r>
              <a:rPr lang="en-GB" sz="2000" b="1" dirty="0" smtClean="0"/>
              <a:t>         </a:t>
            </a:r>
            <a:r>
              <a:rPr lang="en-GB" sz="2000" b="1" dirty="0" smtClean="0">
                <a:solidFill>
                  <a:srgbClr val="FF0000"/>
                </a:solidFill>
              </a:rPr>
              <a:t>(770-730</a:t>
            </a:r>
            <a:r>
              <a:rPr lang="en-GB" sz="2000" b="1" dirty="0">
                <a:solidFill>
                  <a:srgbClr val="FF0000"/>
                </a:solidFill>
              </a:rPr>
              <a:t>) cm</a:t>
            </a:r>
            <a:r>
              <a:rPr lang="en-GB" sz="2000" b="1" baseline="30000" dirty="0">
                <a:solidFill>
                  <a:srgbClr val="FF0000"/>
                </a:solidFill>
              </a:rPr>
              <a:t>-1</a:t>
            </a:r>
            <a:r>
              <a:rPr lang="en-GB" sz="2000" b="1" dirty="0" smtClean="0">
                <a:solidFill>
                  <a:srgbClr val="FF0000"/>
                </a:solidFill>
              </a:rPr>
              <a:t>  </a:t>
            </a:r>
          </a:p>
          <a:p>
            <a:r>
              <a:rPr lang="en-GB" sz="2000" b="1" dirty="0"/>
              <a:t> </a:t>
            </a:r>
            <a:r>
              <a:rPr lang="en-GB" sz="2000" b="1" dirty="0" smtClean="0"/>
              <a:t>                          (</a:t>
            </a:r>
            <a:r>
              <a:rPr lang="en-GB" sz="2000" b="1" dirty="0" smtClean="0">
                <a:solidFill>
                  <a:srgbClr val="00B050"/>
                </a:solidFill>
              </a:rPr>
              <a:t>meta</a:t>
            </a:r>
            <a:r>
              <a:rPr lang="en-GB" sz="2000" b="1" dirty="0" smtClean="0"/>
              <a:t>)          </a:t>
            </a:r>
            <a:r>
              <a:rPr lang="en-GB" sz="2000" b="1" dirty="0" smtClean="0">
                <a:solidFill>
                  <a:srgbClr val="00B050"/>
                </a:solidFill>
              </a:rPr>
              <a:t>(810-750) (900-860) </a:t>
            </a:r>
            <a:r>
              <a:rPr lang="en-GB" sz="2000" b="1" dirty="0">
                <a:solidFill>
                  <a:srgbClr val="00B050"/>
                </a:solidFill>
              </a:rPr>
              <a:t>cm</a:t>
            </a:r>
            <a:r>
              <a:rPr lang="en-GB" sz="2000" b="1" baseline="30000" dirty="0">
                <a:solidFill>
                  <a:srgbClr val="00B050"/>
                </a:solidFill>
              </a:rPr>
              <a:t>-1</a:t>
            </a:r>
            <a:r>
              <a:rPr lang="en-GB" sz="2000" b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GB" sz="2000" b="1" dirty="0"/>
              <a:t> </a:t>
            </a:r>
            <a:r>
              <a:rPr lang="en-GB" sz="2000" b="1" dirty="0" smtClean="0"/>
              <a:t>                          (</a:t>
            </a:r>
            <a:r>
              <a:rPr lang="en-GB" sz="2000" b="1" dirty="0" smtClean="0">
                <a:solidFill>
                  <a:srgbClr val="0070C0"/>
                </a:solidFill>
              </a:rPr>
              <a:t>para</a:t>
            </a:r>
            <a:r>
              <a:rPr lang="en-GB" sz="2000" b="1" dirty="0" smtClean="0"/>
              <a:t>)            </a:t>
            </a:r>
            <a:r>
              <a:rPr lang="en-GB" sz="2000" b="1" dirty="0" smtClean="0">
                <a:solidFill>
                  <a:srgbClr val="0070C0"/>
                </a:solidFill>
              </a:rPr>
              <a:t>(860-800</a:t>
            </a:r>
            <a:r>
              <a:rPr lang="en-GB" sz="2000" b="1" dirty="0">
                <a:solidFill>
                  <a:srgbClr val="0070C0"/>
                </a:solidFill>
              </a:rPr>
              <a:t>) </a:t>
            </a:r>
            <a:r>
              <a:rPr lang="en-GB" sz="2000" b="1" dirty="0" smtClean="0">
                <a:solidFill>
                  <a:srgbClr val="0070C0"/>
                </a:solidFill>
              </a:rPr>
              <a:t>cm</a:t>
            </a:r>
            <a:r>
              <a:rPr lang="en-GB" sz="2000" b="1" baseline="30000" dirty="0" smtClean="0">
                <a:solidFill>
                  <a:srgbClr val="0070C0"/>
                </a:solidFill>
              </a:rPr>
              <a:t>-1     </a:t>
            </a:r>
          </a:p>
          <a:p>
            <a:r>
              <a:rPr lang="en-GB" sz="2000" b="1" baseline="30000" dirty="0" smtClean="0"/>
              <a:t> </a:t>
            </a:r>
          </a:p>
          <a:p>
            <a:r>
              <a:rPr lang="en-GB" sz="2000" b="1" dirty="0" smtClean="0"/>
              <a:t>Aromatic ring                          (1600-1500) cm</a:t>
            </a:r>
            <a:r>
              <a:rPr lang="en-GB" sz="2000" b="1" baseline="30000" dirty="0" smtClean="0"/>
              <a:t>-1</a:t>
            </a:r>
            <a:r>
              <a:rPr lang="en-GB" sz="2000" b="1" dirty="0" smtClean="0"/>
              <a:t> </a:t>
            </a:r>
            <a:endParaRPr lang="en-GB" sz="20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1584070" y="1658466"/>
            <a:ext cx="3888000" cy="4254785"/>
            <a:chOff x="1637858" y="1658466"/>
            <a:chExt cx="3888000" cy="4254785"/>
          </a:xfrm>
        </p:grpSpPr>
        <p:sp>
          <p:nvSpPr>
            <p:cNvPr id="6" name="Rectangle 5"/>
            <p:cNvSpPr/>
            <p:nvPr/>
          </p:nvSpPr>
          <p:spPr>
            <a:xfrm>
              <a:off x="3307977" y="1855694"/>
              <a:ext cx="497541" cy="141194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7858" y="1658466"/>
              <a:ext cx="3888000" cy="4254785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cxnSp>
          <p:nvCxnSpPr>
            <p:cNvPr id="14" name="Straight Connector 13"/>
            <p:cNvCxnSpPr/>
            <p:nvPr/>
          </p:nvCxnSpPr>
          <p:spPr>
            <a:xfrm>
              <a:off x="3684495" y="1842066"/>
              <a:ext cx="0" cy="1188000"/>
            </a:xfrm>
            <a:prstGeom prst="lin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360814" y="1828619"/>
              <a:ext cx="0" cy="1224000"/>
            </a:xfrm>
            <a:prstGeom prst="lin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3338649" y="1820125"/>
              <a:ext cx="360000" cy="3361"/>
            </a:xfrm>
            <a:prstGeom prst="lin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316945" y="3030066"/>
              <a:ext cx="360000" cy="6724"/>
            </a:xfrm>
            <a:prstGeom prst="lin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2550466" y="3117472"/>
              <a:ext cx="396000" cy="33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982330" y="3099927"/>
              <a:ext cx="0" cy="104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981322" y="4143927"/>
              <a:ext cx="729058" cy="495308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583403" y="3144751"/>
              <a:ext cx="65668" cy="129600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3491755" y="4636951"/>
              <a:ext cx="219633" cy="23088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647620" y="4409464"/>
              <a:ext cx="853556" cy="423586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2562804" y="3108891"/>
              <a:ext cx="396000" cy="3361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981221" y="3091346"/>
              <a:ext cx="0" cy="104400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2" name="Rectangle 1"/>
            <p:cNvSpPr/>
            <p:nvPr/>
          </p:nvSpPr>
          <p:spPr>
            <a:xfrm>
              <a:off x="4894728" y="2702859"/>
              <a:ext cx="301677" cy="363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 smtClean="0">
                  <a:solidFill>
                    <a:srgbClr val="FF0000"/>
                  </a:solidFill>
                </a:rPr>
                <a:t>o</a:t>
              </a:r>
              <a:endParaRPr lang="en-GB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33283" y="2734236"/>
              <a:ext cx="301677" cy="363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 smtClean="0">
                  <a:solidFill>
                    <a:srgbClr val="FF0000"/>
                  </a:solidFill>
                </a:rPr>
                <a:t>o</a:t>
              </a:r>
              <a:endParaRPr lang="en-GB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792940" y="4482346"/>
              <a:ext cx="318248" cy="3989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i="1" dirty="0">
                  <a:solidFill>
                    <a:srgbClr val="00B050"/>
                  </a:solidFill>
                </a:rPr>
                <a:t>m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957477" y="4527170"/>
              <a:ext cx="318248" cy="3989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i="1" dirty="0">
                  <a:solidFill>
                    <a:srgbClr val="00B050"/>
                  </a:solidFill>
                </a:rPr>
                <a:t>m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384169" y="5428119"/>
              <a:ext cx="318248" cy="3989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i="1" dirty="0" smtClean="0">
                  <a:solidFill>
                    <a:srgbClr val="0070C0"/>
                  </a:solidFill>
                </a:rPr>
                <a:t>p</a:t>
              </a:r>
              <a:endParaRPr lang="en-GB" sz="2800" b="1" i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92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21224" y="430306"/>
            <a:ext cx="7893423" cy="57822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ea typeface="Times New Roman"/>
                <a:cs typeface="Arial"/>
              </a:rPr>
              <a:t>Aromatic Hydrocarbons</a:t>
            </a:r>
            <a:endParaRPr lang="en-GB" sz="32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30980" y="3923650"/>
            <a:ext cx="23276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Monosubstitution</a:t>
            </a:r>
            <a:r>
              <a:rPr lang="en-GB" b="1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 </a:t>
            </a:r>
          </a:p>
          <a:p>
            <a:r>
              <a:rPr lang="en-GB" b="1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 </a:t>
            </a:r>
            <a:r>
              <a:rPr lang="en-GB" b="1" dirty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(710-690) cm</a:t>
            </a:r>
            <a:r>
              <a:rPr lang="en-GB" b="1" baseline="30000" dirty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-1</a:t>
            </a:r>
            <a:r>
              <a:rPr lang="en-GB" b="1" dirty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7576" y="4374342"/>
            <a:ext cx="2756648" cy="641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Aromatic (C-H ) stretching  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  (3130-3030</a:t>
            </a:r>
            <a:r>
              <a:rPr lang="en-GB" b="1" dirty="0">
                <a:solidFill>
                  <a:srgbClr val="FF0000"/>
                </a:solidFill>
              </a:rPr>
              <a:t>) 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FF0000"/>
                </a:solidFill>
              </a:rPr>
              <a:t>cm</a:t>
            </a:r>
            <a:r>
              <a:rPr lang="en-GB" b="1" baseline="30000" dirty="0">
                <a:solidFill>
                  <a:srgbClr val="FF0000"/>
                </a:solidFill>
              </a:rPr>
              <a:t>-1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686378" y="2113742"/>
            <a:ext cx="6753774" cy="4435406"/>
            <a:chOff x="2686378" y="1723779"/>
            <a:chExt cx="6753774" cy="4435406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 rotWithShape="1">
            <a:blip r:embed="rId2"/>
            <a:srcRect b="14601"/>
            <a:stretch/>
          </p:blipFill>
          <p:spPr bwMode="auto">
            <a:xfrm>
              <a:off x="2807401" y="1723779"/>
              <a:ext cx="6120000" cy="3539136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cxnSp>
          <p:nvCxnSpPr>
            <p:cNvPr id="7" name="Straight Arrow Connector 6"/>
            <p:cNvCxnSpPr/>
            <p:nvPr/>
          </p:nvCxnSpPr>
          <p:spPr>
            <a:xfrm flipH="1">
              <a:off x="8216152" y="3856853"/>
              <a:ext cx="1224000" cy="159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6172187" y="5512854"/>
              <a:ext cx="197672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b="1" dirty="0" smtClean="0"/>
                <a:t>Aromatic </a:t>
              </a:r>
              <a:r>
                <a:rPr lang="en-GB" b="1" dirty="0"/>
                <a:t>(C=C-C )  </a:t>
              </a:r>
              <a:endParaRPr lang="en-GB" b="1" dirty="0" smtClean="0"/>
            </a:p>
            <a:p>
              <a:r>
                <a:rPr lang="en-GB" b="1" dirty="0" smtClean="0"/>
                <a:t>  </a:t>
              </a:r>
              <a:r>
                <a:rPr lang="en-GB" b="1" dirty="0"/>
                <a:t>(</a:t>
              </a:r>
              <a:r>
                <a:rPr lang="en-GB" b="1" dirty="0" smtClean="0"/>
                <a:t>1510-1450</a:t>
              </a:r>
              <a:r>
                <a:rPr lang="en-GB" b="1" dirty="0"/>
                <a:t>) </a:t>
              </a:r>
              <a:r>
                <a:rPr lang="en-GB" b="1" dirty="0" smtClean="0"/>
                <a:t> </a:t>
              </a:r>
              <a:r>
                <a:rPr lang="en-GB" b="1" dirty="0"/>
                <a:t>cm</a:t>
              </a:r>
              <a:r>
                <a:rPr lang="en-GB" b="1" baseline="30000" dirty="0"/>
                <a:t>-1 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 flipV="1">
              <a:off x="6831106" y="4112782"/>
              <a:ext cx="354429" cy="1404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2686378" y="3160059"/>
              <a:ext cx="1836000" cy="96617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244353" y="2178424"/>
              <a:ext cx="632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0070C0"/>
                  </a:solidFill>
                </a:rPr>
                <a:t>CH</a:t>
              </a:r>
              <a:r>
                <a:rPr lang="en-GB" b="1" baseline="-25000" dirty="0" smtClean="0">
                  <a:solidFill>
                    <a:srgbClr val="0070C0"/>
                  </a:solidFill>
                </a:rPr>
                <a:t>3</a:t>
              </a:r>
              <a:endParaRPr lang="en-GB" b="1" baseline="-25000" dirty="0">
                <a:solidFill>
                  <a:srgbClr val="0070C0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14" idx="1"/>
            </p:cNvCxnSpPr>
            <p:nvPr/>
          </p:nvCxnSpPr>
          <p:spPr>
            <a:xfrm flipH="1">
              <a:off x="4908176" y="2363090"/>
              <a:ext cx="33617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766481" y="1358153"/>
            <a:ext cx="4141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err="1" smtClean="0"/>
              <a:t>Monosubstituted</a:t>
            </a:r>
            <a:r>
              <a:rPr lang="en-GB" sz="2400" b="1" i="1" u="sng" dirty="0" smtClean="0"/>
              <a:t> aromatic ring</a:t>
            </a:r>
            <a:endParaRPr lang="en-GB" sz="2400" b="1" i="1" u="sng" dirty="0"/>
          </a:p>
        </p:txBody>
      </p:sp>
    </p:spTree>
    <p:extLst>
      <p:ext uri="{BB962C8B-B14F-4D97-AF65-F5344CB8AC3E}">
        <p14:creationId xmlns:p14="http://schemas.microsoft.com/office/powerpoint/2010/main" val="259487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6481" y="1358153"/>
            <a:ext cx="4800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err="1" smtClean="0"/>
              <a:t>Disubstituted</a:t>
            </a:r>
            <a:r>
              <a:rPr lang="en-GB" sz="2400" b="1" i="1" u="sng" dirty="0" smtClean="0"/>
              <a:t> aromatic ring (para)</a:t>
            </a:r>
            <a:endParaRPr lang="en-GB" sz="2400" b="1" i="1" u="sng" dirty="0"/>
          </a:p>
        </p:txBody>
      </p:sp>
      <p:grpSp>
        <p:nvGrpSpPr>
          <p:cNvPr id="29" name="Group 28"/>
          <p:cNvGrpSpPr/>
          <p:nvPr/>
        </p:nvGrpSpPr>
        <p:grpSpPr>
          <a:xfrm>
            <a:off x="2170907" y="2113424"/>
            <a:ext cx="10082304" cy="3653118"/>
            <a:chOff x="2170907" y="2113424"/>
            <a:chExt cx="10082304" cy="3653118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 rotWithShape="1">
            <a:blip r:embed="rId2"/>
            <a:srcRect b="10979"/>
            <a:stretch/>
          </p:blipFill>
          <p:spPr bwMode="auto">
            <a:xfrm>
              <a:off x="2170907" y="2113424"/>
              <a:ext cx="7777162" cy="365311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pic>
        <p:sp>
          <p:nvSpPr>
            <p:cNvPr id="5" name="TextBox 4"/>
            <p:cNvSpPr txBox="1"/>
            <p:nvPr/>
          </p:nvSpPr>
          <p:spPr>
            <a:xfrm>
              <a:off x="5352269" y="3939983"/>
              <a:ext cx="632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FF0000"/>
                  </a:solidFill>
                </a:rPr>
                <a:t>CH</a:t>
              </a:r>
              <a:r>
                <a:rPr lang="en-GB" b="1" baseline="-25000" dirty="0" smtClean="0">
                  <a:solidFill>
                    <a:srgbClr val="FF0000"/>
                  </a:solidFill>
                </a:rPr>
                <a:t>3</a:t>
              </a:r>
              <a:endParaRPr lang="en-GB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6" name="Straight Arrow Connector 5"/>
            <p:cNvCxnSpPr>
              <a:stCxn id="5" idx="1"/>
            </p:cNvCxnSpPr>
            <p:nvPr/>
          </p:nvCxnSpPr>
          <p:spPr>
            <a:xfrm flipH="1">
              <a:off x="5016092" y="4124649"/>
              <a:ext cx="336177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4060553" y="3874356"/>
              <a:ext cx="632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FF0000"/>
                  </a:solidFill>
                </a:rPr>
                <a:t>O-H</a:t>
              </a:r>
              <a:endParaRPr lang="en-GB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4326680" y="4166196"/>
              <a:ext cx="3619" cy="35121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844428" y="3398660"/>
              <a:ext cx="0" cy="46800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598862" y="3395680"/>
              <a:ext cx="0" cy="46800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572306" y="3395680"/>
              <a:ext cx="288000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572306" y="3863680"/>
              <a:ext cx="288000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Box 1"/>
            <p:cNvSpPr txBox="1"/>
            <p:nvPr/>
          </p:nvSpPr>
          <p:spPr>
            <a:xfrm>
              <a:off x="3914774" y="2676525"/>
              <a:ext cx="12858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   </a:t>
              </a:r>
              <a:r>
                <a:rPr lang="en-GB" sz="1400" b="1" dirty="0" smtClean="0">
                  <a:solidFill>
                    <a:srgbClr val="00B0F0"/>
                  </a:solidFill>
                </a:rPr>
                <a:t>(C-H) stretching</a:t>
              </a:r>
              <a:endParaRPr lang="en-GB" sz="1400" b="1" dirty="0">
                <a:solidFill>
                  <a:srgbClr val="00B0F0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4376559" y="3213675"/>
              <a:ext cx="181153" cy="252000"/>
            </a:xfrm>
            <a:prstGeom prst="straightConnector1">
              <a:avLst/>
            </a:prstGeom>
            <a:ln w="381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7315200" y="2918130"/>
              <a:ext cx="588397" cy="1486602"/>
            </a:xfrm>
            <a:prstGeom prst="rect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001900" y="3731039"/>
              <a:ext cx="225131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C00000"/>
                  </a:solidFill>
                </a:rPr>
                <a:t>1650-1400 cm</a:t>
              </a:r>
              <a:r>
                <a:rPr lang="en-GB" b="1" baseline="30000" dirty="0" smtClean="0">
                  <a:solidFill>
                    <a:srgbClr val="C00000"/>
                  </a:solidFill>
                </a:rPr>
                <a:t>-1</a:t>
              </a:r>
            </a:p>
            <a:p>
              <a:endParaRPr lang="en-GB" b="1" baseline="30000" dirty="0">
                <a:solidFill>
                  <a:srgbClr val="C00000"/>
                </a:solidFill>
              </a:endParaRPr>
            </a:p>
            <a:p>
              <a:r>
                <a:rPr lang="en-US" b="1" dirty="0" smtClean="0">
                  <a:solidFill>
                    <a:srgbClr val="C00000"/>
                  </a:solidFill>
                  <a:ea typeface="Times New Roman"/>
                  <a:cs typeface="FreesiaUPC" panose="020B0604020202020204" pitchFamily="34" charset="-34"/>
                </a:rPr>
                <a:t>(C=C</a:t>
              </a:r>
              <a:r>
                <a:rPr lang="en-US" dirty="0" smtClean="0">
                  <a:solidFill>
                    <a:srgbClr val="C00000"/>
                  </a:solidFill>
                  <a:ea typeface="Times New Roman"/>
                  <a:cs typeface="FreesiaUPC" panose="020B0604020202020204" pitchFamily="34" charset="-34"/>
                </a:rPr>
                <a:t>) in-plane</a:t>
              </a:r>
              <a:endParaRPr lang="en-GB" b="1" dirty="0">
                <a:solidFill>
                  <a:srgbClr val="C00000"/>
                </a:solidFill>
              </a:endParaRPr>
            </a:p>
          </p:txBody>
        </p:sp>
        <p:cxnSp>
          <p:nvCxnSpPr>
            <p:cNvPr id="22" name="Straight Connector 21"/>
            <p:cNvCxnSpPr>
              <a:endCxn id="12" idx="1"/>
            </p:cNvCxnSpPr>
            <p:nvPr/>
          </p:nvCxnSpPr>
          <p:spPr>
            <a:xfrm>
              <a:off x="7807341" y="2918130"/>
              <a:ext cx="2194559" cy="1228408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endCxn id="12" idx="1"/>
            </p:cNvCxnSpPr>
            <p:nvPr/>
          </p:nvCxnSpPr>
          <p:spPr>
            <a:xfrm flipV="1">
              <a:off x="7807341" y="4146538"/>
              <a:ext cx="2194559" cy="247443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424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0495" y="1412426"/>
            <a:ext cx="10076896" cy="945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rtl="1">
              <a:lnSpc>
                <a:spcPct val="89000"/>
              </a:lnSpc>
              <a:defRPr/>
            </a:pPr>
            <a:r>
              <a:rPr lang="en-US" sz="2000" b="1" dirty="0" smtClean="0">
                <a:ea typeface="Times New Roman"/>
                <a:cs typeface="FreesiaUPC" panose="020B0604020202020204" pitchFamily="34" charset="-34"/>
              </a:rPr>
              <a:t>The </a:t>
            </a:r>
            <a:r>
              <a:rPr lang="en-US" sz="2000" b="1" dirty="0">
                <a:ea typeface="Times New Roman"/>
                <a:cs typeface="FreesiaUPC" panose="020B0604020202020204" pitchFamily="34" charset="-34"/>
              </a:rPr>
              <a:t>combination and overtone bands in 2000-1650 cm</a:t>
            </a:r>
            <a:r>
              <a:rPr lang="en-US" sz="2000" b="1" baseline="30000" dirty="0">
                <a:ea typeface="Times New Roman"/>
                <a:cs typeface="FreesiaUPC" panose="020B0604020202020204" pitchFamily="34" charset="-34"/>
              </a:rPr>
              <a:t>-1</a:t>
            </a:r>
            <a:r>
              <a:rPr lang="en-US" sz="2000" b="1" dirty="0">
                <a:ea typeface="Times New Roman"/>
                <a:cs typeface="FreesiaUPC" panose="020B0604020202020204" pitchFamily="34" charset="-34"/>
              </a:rPr>
              <a:t> region </a:t>
            </a:r>
            <a:r>
              <a:rPr lang="en-US" sz="2000" dirty="0">
                <a:ea typeface="Times New Roman"/>
                <a:cs typeface="FreesiaUPC" panose="020B0604020202020204" pitchFamily="34" charset="-34"/>
              </a:rPr>
              <a:t>are also characteristics of aromatic rings. Moreover, they are </a:t>
            </a:r>
            <a:r>
              <a:rPr lang="en-US" sz="2000" b="1" dirty="0">
                <a:ea typeface="Times New Roman"/>
                <a:cs typeface="FreesiaUPC" panose="020B0604020202020204" pitchFamily="34" charset="-34"/>
              </a:rPr>
              <a:t>very weak</a:t>
            </a:r>
            <a:r>
              <a:rPr lang="en-US" sz="2000" dirty="0">
                <a:ea typeface="Times New Roman"/>
                <a:cs typeface="FreesiaUPC" panose="020B0604020202020204" pitchFamily="34" charset="-34"/>
              </a:rPr>
              <a:t> and are </a:t>
            </a:r>
            <a:r>
              <a:rPr lang="en-US" sz="2000" b="1" dirty="0">
                <a:ea typeface="Times New Roman"/>
                <a:cs typeface="FreesiaUPC" panose="020B0604020202020204" pitchFamily="34" charset="-34"/>
              </a:rPr>
              <a:t>observed only in the case of concentrated solutions of highly symmetric benzene derivatives</a:t>
            </a:r>
            <a:r>
              <a:rPr lang="en-US" sz="2000" dirty="0">
                <a:ea typeface="Times New Roman"/>
                <a:cs typeface="FreesiaUPC" panose="020B0604020202020204" pitchFamily="34" charset="-34"/>
              </a:rPr>
              <a:t>.</a:t>
            </a:r>
            <a:endParaRPr lang="en-US" sz="2000" dirty="0">
              <a:ea typeface="Calibri"/>
              <a:cs typeface="FreesiaUPC" panose="020B0604020202020204" pitchFamily="34" charset="-34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/>
          <a:srcRect b="10451"/>
          <a:stretch/>
        </p:blipFill>
        <p:spPr bwMode="auto">
          <a:xfrm>
            <a:off x="2243488" y="2510983"/>
            <a:ext cx="7632000" cy="38712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06649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13647" y="430306"/>
            <a:ext cx="8646459" cy="5916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US" sz="3200" b="1" dirty="0">
                <a:solidFill>
                  <a:srgbClr val="C00000"/>
                </a:solidFill>
                <a:ea typeface="Times New Roman"/>
                <a:cs typeface="Arial"/>
              </a:rPr>
              <a:t>Alcohols and Phenols</a:t>
            </a:r>
            <a:endParaRPr lang="en-US" sz="2000" b="1" dirty="0">
              <a:solidFill>
                <a:srgbClr val="C00000"/>
              </a:solidFill>
              <a:ea typeface="Calibri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8565" y="1559864"/>
            <a:ext cx="1114424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 smtClean="0"/>
              <a:t>The</a:t>
            </a:r>
            <a:r>
              <a:rPr lang="en-GB" sz="2000" b="1" dirty="0" smtClean="0">
                <a:solidFill>
                  <a:srgbClr val="FF0000"/>
                </a:solidFill>
              </a:rPr>
              <a:t> (C-O) </a:t>
            </a:r>
            <a:r>
              <a:rPr lang="en-GB" sz="2000" dirty="0" smtClean="0"/>
              <a:t>and </a:t>
            </a:r>
            <a:r>
              <a:rPr lang="en-GB" sz="2000" b="1" dirty="0" smtClean="0">
                <a:solidFill>
                  <a:srgbClr val="FF0000"/>
                </a:solidFill>
              </a:rPr>
              <a:t>(O-H)  </a:t>
            </a:r>
            <a:r>
              <a:rPr lang="en-GB" sz="2000" dirty="0" smtClean="0"/>
              <a:t>absorption bands can be recognised from </a:t>
            </a:r>
            <a:r>
              <a:rPr lang="en-GB" sz="2000" b="1" dirty="0" smtClean="0">
                <a:solidFill>
                  <a:srgbClr val="FF0000"/>
                </a:solidFill>
              </a:rPr>
              <a:t>3700 to 3400 cm</a:t>
            </a:r>
            <a:r>
              <a:rPr lang="en-GB" sz="2000" b="1" baseline="30000" dirty="0" smtClean="0">
                <a:solidFill>
                  <a:srgbClr val="FF0000"/>
                </a:solidFill>
              </a:rPr>
              <a:t>-1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 smtClean="0"/>
              <a:t>The presence of </a:t>
            </a:r>
            <a:r>
              <a:rPr lang="en-GB" sz="2000" b="1" dirty="0" smtClean="0">
                <a:solidFill>
                  <a:srgbClr val="FF0000"/>
                </a:solidFill>
              </a:rPr>
              <a:t>(N-H) </a:t>
            </a:r>
            <a:r>
              <a:rPr lang="en-GB" sz="2000" dirty="0" smtClean="0"/>
              <a:t>or moisture causes similar results.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ea typeface="Times New Roman"/>
                <a:cs typeface="Arial"/>
              </a:rPr>
              <a:t>The exact position and shape of this band depends largely on </a:t>
            </a:r>
            <a:r>
              <a:rPr lang="en-US" sz="2000" b="1" dirty="0">
                <a:solidFill>
                  <a:srgbClr val="000000"/>
                </a:solidFill>
                <a:ea typeface="Times New Roman"/>
                <a:cs typeface="Arial"/>
              </a:rPr>
              <a:t>the degree of H-bonding</a:t>
            </a:r>
            <a:r>
              <a:rPr lang="en-US" sz="2000" dirty="0" smtClean="0">
                <a:solidFill>
                  <a:srgbClr val="000000"/>
                </a:solidFill>
                <a:ea typeface="Times New Roman"/>
                <a:cs typeface="Arial"/>
              </a:rPr>
              <a:t>. </a:t>
            </a:r>
            <a:endParaRPr lang="en-GB" sz="2000" dirty="0">
              <a:solidFill>
                <a:srgbClr val="000000"/>
              </a:solidFill>
              <a:ea typeface="Times New Roman"/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ea typeface="Times New Roman"/>
                <a:cs typeface="Arial"/>
              </a:rPr>
              <a:t>A </a:t>
            </a:r>
            <a:r>
              <a:rPr lang="en-US" sz="2000" dirty="0" smtClean="0">
                <a:solidFill>
                  <a:srgbClr val="000000"/>
                </a:solidFill>
                <a:ea typeface="Times New Roman"/>
                <a:cs typeface="Arial"/>
              </a:rPr>
              <a:t>strong and sharp </a:t>
            </a:r>
            <a:r>
              <a:rPr lang="en-US" sz="2000" dirty="0">
                <a:solidFill>
                  <a:srgbClr val="000000"/>
                </a:solidFill>
                <a:ea typeface="Times New Roman"/>
                <a:cs typeface="Arial"/>
              </a:rPr>
              <a:t>peak in the region as higher </a:t>
            </a:r>
            <a:r>
              <a:rPr lang="en-US" sz="2000" b="1" dirty="0">
                <a:solidFill>
                  <a:srgbClr val="FF0000"/>
                </a:solidFill>
                <a:ea typeface="Times New Roman"/>
                <a:cs typeface="Arial"/>
              </a:rPr>
              <a:t>3700 cm</a:t>
            </a:r>
            <a:r>
              <a:rPr lang="en-US" sz="2000" b="1" baseline="30000" dirty="0">
                <a:solidFill>
                  <a:srgbClr val="FF0000"/>
                </a:solidFill>
                <a:ea typeface="Times New Roman"/>
                <a:cs typeface="Arial"/>
              </a:rPr>
              <a:t>-1</a:t>
            </a:r>
            <a:r>
              <a:rPr lang="en-US" sz="2000" b="1" dirty="0">
                <a:solidFill>
                  <a:srgbClr val="FF0000"/>
                </a:solidFill>
                <a:ea typeface="Times New Roman"/>
                <a:cs typeface="Arial"/>
              </a:rPr>
              <a:t> </a:t>
            </a:r>
            <a:r>
              <a:rPr lang="en-US" sz="2000" b="1" dirty="0">
                <a:solidFill>
                  <a:srgbClr val="000000"/>
                </a:solidFill>
                <a:ea typeface="Times New Roman"/>
                <a:cs typeface="Arial"/>
              </a:rPr>
              <a:t>in gaseous or extremely dilute solutions</a:t>
            </a:r>
            <a:r>
              <a:rPr lang="en-US" sz="2000" dirty="0">
                <a:solidFill>
                  <a:srgbClr val="000000"/>
                </a:solidFill>
                <a:ea typeface="Times New Roman"/>
                <a:cs typeface="Arial"/>
              </a:rPr>
              <a:t> </a:t>
            </a:r>
            <a:r>
              <a:rPr lang="en-US" sz="2000" b="1" dirty="0">
                <a:solidFill>
                  <a:srgbClr val="000000"/>
                </a:solidFill>
                <a:ea typeface="Times New Roman"/>
                <a:cs typeface="Arial"/>
              </a:rPr>
              <a:t>represents unbounded or free OH group(s).</a:t>
            </a:r>
            <a:endParaRPr lang="en-US" sz="2000" b="1" dirty="0">
              <a:solidFill>
                <a:prstClr val="black"/>
              </a:solidFill>
              <a:ea typeface="Calibri"/>
              <a:cs typeface="Arial"/>
            </a:endParaRPr>
          </a:p>
          <a:p>
            <a:endParaRPr lang="en-GB" dirty="0"/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2"/>
          <a:srcRect b="13169"/>
          <a:stretch/>
        </p:blipFill>
        <p:spPr bwMode="auto">
          <a:xfrm>
            <a:off x="2117727" y="3428991"/>
            <a:ext cx="7920000" cy="31180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522943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13647" y="430306"/>
            <a:ext cx="8646459" cy="5916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US" sz="3200" b="1" dirty="0">
                <a:solidFill>
                  <a:srgbClr val="C00000"/>
                </a:solidFill>
                <a:ea typeface="Times New Roman"/>
                <a:cs typeface="Arial"/>
              </a:rPr>
              <a:t>Alcohols and Phenols</a:t>
            </a:r>
            <a:endParaRPr lang="en-US" sz="2000" b="1" dirty="0">
              <a:solidFill>
                <a:srgbClr val="C00000"/>
              </a:solidFill>
              <a:ea typeface="Calibri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8565" y="1566946"/>
            <a:ext cx="1114424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b="1" i="1" dirty="0" smtClean="0">
                <a:solidFill>
                  <a:srgbClr val="000000"/>
                </a:solidFill>
                <a:ea typeface="Times New Roman"/>
                <a:cs typeface="Arial"/>
              </a:rPr>
              <a:t>Alcohols </a:t>
            </a:r>
            <a:r>
              <a:rPr lang="en-GB" sz="2000" b="1" i="1" dirty="0">
                <a:solidFill>
                  <a:srgbClr val="000000"/>
                </a:solidFill>
                <a:ea typeface="Times New Roman"/>
                <a:cs typeface="Arial"/>
              </a:rPr>
              <a:t>and phenols</a:t>
            </a:r>
            <a:r>
              <a:rPr lang="en-GB" sz="2000" dirty="0">
                <a:solidFill>
                  <a:srgbClr val="000000"/>
                </a:solidFill>
                <a:ea typeface="Times New Roman"/>
                <a:cs typeface="Arial"/>
              </a:rPr>
              <a:t> in condensed phases (bulk liquid, </a:t>
            </a:r>
            <a:r>
              <a:rPr lang="en-GB" sz="2000" dirty="0" err="1">
                <a:solidFill>
                  <a:srgbClr val="000000"/>
                </a:solidFill>
                <a:ea typeface="Times New Roman"/>
                <a:cs typeface="Arial"/>
              </a:rPr>
              <a:t>KBr</a:t>
            </a:r>
            <a:r>
              <a:rPr lang="en-GB" sz="2000" dirty="0">
                <a:solidFill>
                  <a:srgbClr val="000000"/>
                </a:solidFill>
                <a:ea typeface="Times New Roman"/>
                <a:cs typeface="Arial"/>
              </a:rPr>
              <a:t> discs, concentrated solution etc.) are strongly hydrogen bonded, usually in the form of dynamic polymeric association; dimmers, trimers, tetramers etc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  <a:cs typeface="Arial"/>
              </a:rPr>
              <a:t>., </a:t>
            </a:r>
            <a:r>
              <a:rPr lang="en-GB" sz="2000" dirty="0">
                <a:solidFill>
                  <a:srgbClr val="000000"/>
                </a:solidFill>
                <a:ea typeface="Times New Roman"/>
                <a:cs typeface="Arial"/>
              </a:rPr>
              <a:t>and cause broadened bands at lower frequencies. </a:t>
            </a:r>
            <a:endParaRPr lang="en-GB" sz="2000" dirty="0" smtClean="0">
              <a:solidFill>
                <a:srgbClr val="000000"/>
              </a:solidFill>
              <a:ea typeface="Times New Roman"/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2000" dirty="0" smtClean="0">
              <a:solidFill>
                <a:srgbClr val="000000"/>
              </a:solidFill>
              <a:ea typeface="Times New Roman"/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 smtClean="0">
                <a:solidFill>
                  <a:srgbClr val="000000"/>
                </a:solidFill>
                <a:ea typeface="Times New Roman"/>
                <a:cs typeface="Arial"/>
              </a:rPr>
              <a:t>H-bonding </a:t>
            </a:r>
            <a:r>
              <a:rPr lang="en-GB" sz="2000" dirty="0">
                <a:solidFill>
                  <a:srgbClr val="000000"/>
                </a:solidFill>
                <a:ea typeface="Times New Roman"/>
                <a:cs typeface="Arial"/>
              </a:rPr>
              <a:t>involves a </a:t>
            </a:r>
            <a:r>
              <a:rPr lang="en-GB" sz="2000" b="1" dirty="0">
                <a:solidFill>
                  <a:srgbClr val="000000"/>
                </a:solidFill>
                <a:ea typeface="Times New Roman"/>
                <a:cs typeface="Arial"/>
              </a:rPr>
              <a:t>lengthening</a:t>
            </a:r>
            <a:r>
              <a:rPr lang="en-GB" sz="2000" dirty="0">
                <a:solidFill>
                  <a:srgbClr val="000000"/>
                </a:solidFill>
                <a:ea typeface="Times New Roman"/>
                <a:cs typeface="Arial"/>
              </a:rPr>
              <a:t> of the original </a:t>
            </a:r>
            <a:r>
              <a:rPr lang="en-GB" sz="2000" b="1" dirty="0" smtClean="0">
                <a:solidFill>
                  <a:srgbClr val="FF0000"/>
                </a:solidFill>
                <a:ea typeface="Times New Roman"/>
                <a:cs typeface="Arial"/>
              </a:rPr>
              <a:t>(O-H) </a:t>
            </a:r>
            <a:r>
              <a:rPr lang="en-GB" sz="2000" dirty="0">
                <a:solidFill>
                  <a:srgbClr val="000000"/>
                </a:solidFill>
                <a:ea typeface="Times New Roman"/>
                <a:cs typeface="Arial"/>
              </a:rPr>
              <a:t>bond. This bond is consequently </a:t>
            </a:r>
            <a:r>
              <a:rPr lang="en-GB" sz="2000" b="1" dirty="0">
                <a:solidFill>
                  <a:srgbClr val="000000"/>
                </a:solidFill>
                <a:ea typeface="Times New Roman"/>
                <a:cs typeface="Arial"/>
              </a:rPr>
              <a:t>weakened</a:t>
            </a:r>
            <a:r>
              <a:rPr lang="en-GB" sz="2000" dirty="0">
                <a:solidFill>
                  <a:srgbClr val="000000"/>
                </a:solidFill>
                <a:ea typeface="Times New Roman"/>
                <a:cs typeface="Arial"/>
              </a:rPr>
              <a:t>, force constant is </a:t>
            </a:r>
            <a:r>
              <a:rPr lang="en-GB" sz="2000" b="1" dirty="0">
                <a:solidFill>
                  <a:srgbClr val="000000"/>
                </a:solidFill>
                <a:ea typeface="Times New Roman"/>
                <a:cs typeface="Arial"/>
              </a:rPr>
              <a:t>reduced</a:t>
            </a:r>
            <a:r>
              <a:rPr lang="en-GB" sz="2000" dirty="0">
                <a:solidFill>
                  <a:srgbClr val="000000"/>
                </a:solidFill>
                <a:ea typeface="Times New Roman"/>
                <a:cs typeface="Arial"/>
              </a:rPr>
              <a:t> and so the stretching frequency is </a:t>
            </a:r>
            <a:r>
              <a:rPr lang="en-GB" sz="2000" b="1" dirty="0">
                <a:solidFill>
                  <a:srgbClr val="000000"/>
                </a:solidFill>
                <a:ea typeface="Times New Roman"/>
                <a:cs typeface="Arial"/>
              </a:rPr>
              <a:t>lowered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  <a:cs typeface="Arial"/>
              </a:rPr>
              <a:t>.</a:t>
            </a:r>
          </a:p>
          <a:p>
            <a:endParaRPr lang="en-GB" sz="2000" dirty="0" smtClean="0">
              <a:solidFill>
                <a:srgbClr val="000000"/>
              </a:solidFill>
              <a:ea typeface="Times New Roman"/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 smtClean="0">
                <a:solidFill>
                  <a:srgbClr val="000000"/>
                </a:solidFill>
                <a:ea typeface="Times New Roman"/>
                <a:cs typeface="Arial"/>
              </a:rPr>
              <a:t> </a:t>
            </a:r>
            <a:r>
              <a:rPr lang="en-GB" sz="2000" b="1" dirty="0">
                <a:solidFill>
                  <a:srgbClr val="FF0000"/>
                </a:solidFill>
                <a:ea typeface="Times New Roman"/>
                <a:cs typeface="Arial"/>
              </a:rPr>
              <a:t>(C-O) </a:t>
            </a:r>
            <a:r>
              <a:rPr lang="en-GB" sz="2000" b="1" dirty="0" smtClean="0">
                <a:solidFill>
                  <a:srgbClr val="000000"/>
                </a:solidFill>
                <a:ea typeface="Times New Roman"/>
                <a:cs typeface="Arial"/>
              </a:rPr>
              <a:t>stretching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  <a:cs typeface="Arial"/>
              </a:rPr>
              <a:t> </a:t>
            </a:r>
            <a:r>
              <a:rPr lang="en-GB" sz="2000" b="1" dirty="0" smtClean="0">
                <a:solidFill>
                  <a:srgbClr val="FF0000"/>
                </a:solidFill>
                <a:ea typeface="Times New Roman"/>
                <a:cs typeface="Arial"/>
              </a:rPr>
              <a:t>(1250-1000)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  <a:cs typeface="Arial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Times New Roman"/>
                <a:cs typeface="Arial"/>
              </a:rPr>
              <a:t>cm</a:t>
            </a:r>
            <a:r>
              <a:rPr lang="en-GB" sz="2000" baseline="30000" dirty="0">
                <a:solidFill>
                  <a:srgbClr val="000000"/>
                </a:solidFill>
                <a:ea typeface="Times New Roman"/>
                <a:cs typeface="Arial"/>
              </a:rPr>
              <a:t>-1</a:t>
            </a:r>
            <a:endParaRPr lang="en-GB" sz="2000" dirty="0" smtClean="0">
              <a:solidFill>
                <a:srgbClr val="000000"/>
              </a:solidFill>
              <a:ea typeface="Times New Roman"/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 smtClean="0">
              <a:solidFill>
                <a:srgbClr val="000000"/>
              </a:solidFill>
              <a:ea typeface="Times New Roman"/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solidFill>
                <a:prstClr val="black"/>
              </a:solidFill>
              <a:ea typeface="Calibri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b="1" dirty="0">
                <a:ea typeface="Times New Roman"/>
                <a:cs typeface="Arial"/>
              </a:rPr>
              <a:t>(C-O</a:t>
            </a:r>
            <a:r>
              <a:rPr lang="en-GB" sz="2000" b="1" dirty="0" smtClean="0">
                <a:ea typeface="Times New Roman"/>
                <a:cs typeface="Arial"/>
              </a:rPr>
              <a:t>)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  <a:cs typeface="Arial"/>
              </a:rPr>
              <a:t> with </a:t>
            </a:r>
            <a:r>
              <a:rPr lang="en-GB" sz="2000" b="1" dirty="0">
                <a:ea typeface="Times New Roman"/>
                <a:cs typeface="Arial"/>
              </a:rPr>
              <a:t>(C-C) </a:t>
            </a:r>
            <a:r>
              <a:rPr lang="en-GB" sz="2000" dirty="0">
                <a:solidFill>
                  <a:srgbClr val="000000"/>
                </a:solidFill>
                <a:ea typeface="Times New Roman"/>
                <a:cs typeface="Arial"/>
              </a:rPr>
              <a:t>stretching mode</a:t>
            </a:r>
            <a:endParaRPr lang="en-GB" sz="2000" dirty="0"/>
          </a:p>
          <a:p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5150224" y="3563464"/>
            <a:ext cx="6445611" cy="2476196"/>
            <a:chOff x="5150224" y="3428994"/>
            <a:chExt cx="6445611" cy="247619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50224" y="3429000"/>
              <a:ext cx="6180952" cy="247619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5593975" y="3429006"/>
              <a:ext cx="15464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0070C0"/>
                  </a:solidFill>
                  <a:ea typeface="Times New Roman"/>
                  <a:cs typeface="Arial"/>
                </a:rPr>
                <a:t>~</a:t>
              </a:r>
              <a:r>
                <a:rPr lang="en-GB" b="1" dirty="0">
                  <a:solidFill>
                    <a:srgbClr val="0070C0"/>
                  </a:solidFill>
                  <a:ea typeface="Times New Roman"/>
                  <a:cs typeface="Arial"/>
                </a:rPr>
                <a:t>1050 </a:t>
              </a:r>
              <a:r>
                <a:rPr lang="en-GB" b="1" dirty="0" smtClean="0">
                  <a:solidFill>
                    <a:srgbClr val="0070C0"/>
                  </a:solidFill>
                  <a:ea typeface="Times New Roman"/>
                  <a:cs typeface="Arial"/>
                </a:rPr>
                <a:t>cm</a:t>
              </a:r>
              <a:r>
                <a:rPr lang="en-GB" b="1" baseline="30000" dirty="0" smtClean="0">
                  <a:solidFill>
                    <a:srgbClr val="0070C0"/>
                  </a:solidFill>
                  <a:ea typeface="Times New Roman"/>
                  <a:cs typeface="Arial"/>
                </a:rPr>
                <a:t>-1</a:t>
              </a:r>
              <a:endParaRPr lang="en-GB" b="1" dirty="0">
                <a:solidFill>
                  <a:srgbClr val="0070C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167282" y="3428994"/>
              <a:ext cx="15329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0070C0"/>
                  </a:solidFill>
                  <a:ea typeface="Times New Roman"/>
                  <a:cs typeface="Arial"/>
                </a:rPr>
                <a:t>~1100 cm</a:t>
              </a:r>
              <a:r>
                <a:rPr lang="en-GB" b="1" baseline="30000" dirty="0" smtClean="0">
                  <a:solidFill>
                    <a:srgbClr val="0070C0"/>
                  </a:solidFill>
                  <a:ea typeface="Times New Roman"/>
                  <a:cs typeface="Arial"/>
                </a:rPr>
                <a:t>-1</a:t>
              </a:r>
              <a:endParaRPr lang="en-GB" b="1" dirty="0">
                <a:solidFill>
                  <a:srgbClr val="0070C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080792" y="3437972"/>
              <a:ext cx="1515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0070C0"/>
                  </a:solidFill>
                  <a:ea typeface="Times New Roman"/>
                  <a:cs typeface="Arial"/>
                </a:rPr>
                <a:t>~1150 cm</a:t>
              </a:r>
              <a:r>
                <a:rPr lang="en-GB" b="1" baseline="30000" dirty="0" smtClean="0">
                  <a:solidFill>
                    <a:srgbClr val="0070C0"/>
                  </a:solidFill>
                  <a:ea typeface="Times New Roman"/>
                  <a:cs typeface="Arial"/>
                </a:rPr>
                <a:t>-1</a:t>
              </a:r>
              <a:endParaRPr lang="en-GB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618565" y="6172200"/>
            <a:ext cx="108248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 smtClean="0">
                <a:solidFill>
                  <a:srgbClr val="C00000"/>
                </a:solidFill>
              </a:rPr>
              <a:t>These two bands can differentiate the types of alcohols and phenols </a:t>
            </a:r>
            <a:endParaRPr lang="en-GB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31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13647" y="430306"/>
            <a:ext cx="8646459" cy="5916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US" sz="3200" b="1" dirty="0">
                <a:solidFill>
                  <a:srgbClr val="C00000"/>
                </a:solidFill>
                <a:ea typeface="Times New Roman"/>
                <a:cs typeface="Arial"/>
              </a:rPr>
              <a:t>Enols and Chelates</a:t>
            </a:r>
            <a:endParaRPr lang="en-US" sz="2000" b="1" dirty="0">
              <a:solidFill>
                <a:srgbClr val="C00000"/>
              </a:solidFill>
              <a:ea typeface="Calibri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179" y="1559859"/>
            <a:ext cx="746086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Since </a:t>
            </a:r>
            <a:r>
              <a:rPr lang="en-GB" sz="2000" dirty="0"/>
              <a:t>these bonds are not easily broken on dilution by an inert solvent, free </a:t>
            </a:r>
            <a:r>
              <a:rPr lang="en-GB" sz="2000" dirty="0" smtClean="0">
                <a:solidFill>
                  <a:srgbClr val="FF0000"/>
                </a:solidFill>
              </a:rPr>
              <a:t>(</a:t>
            </a:r>
            <a:r>
              <a:rPr lang="en-GB" sz="2000" b="1" dirty="0" smtClean="0">
                <a:solidFill>
                  <a:srgbClr val="FF0000"/>
                </a:solidFill>
              </a:rPr>
              <a:t>O-H)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/>
              <a:t>may not be seen at </a:t>
            </a:r>
            <a:r>
              <a:rPr lang="en-GB" sz="2000" b="1" i="1" dirty="0"/>
              <a:t>low concentrations</a:t>
            </a:r>
            <a:r>
              <a:rPr lang="en-GB" sz="20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2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 </a:t>
            </a:r>
            <a:r>
              <a:rPr lang="en-GB" sz="2000" dirty="0"/>
              <a:t>In structures, such as 2,6-di -t-</a:t>
            </a:r>
            <a:r>
              <a:rPr lang="en-GB" sz="2000" dirty="0" err="1"/>
              <a:t>butylphenol</a:t>
            </a:r>
            <a:r>
              <a:rPr lang="en-GB" sz="2000" dirty="0"/>
              <a:t>, in which </a:t>
            </a:r>
            <a:r>
              <a:rPr lang="en-GB" sz="2000" b="1" i="1" dirty="0"/>
              <a:t>steric hindrance</a:t>
            </a:r>
            <a:r>
              <a:rPr lang="en-GB" sz="2000" dirty="0"/>
              <a:t> prevents hydrogen bonding, no bounded O-H band is observed, not even in spectra of neat samples</a:t>
            </a:r>
            <a:r>
              <a:rPr lang="en-GB" sz="2000" dirty="0" smtClean="0"/>
              <a:t>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04" y="1478608"/>
            <a:ext cx="3096000" cy="18633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12" name="Group 11"/>
          <p:cNvGrpSpPr/>
          <p:nvPr/>
        </p:nvGrpSpPr>
        <p:grpSpPr>
          <a:xfrm>
            <a:off x="1613646" y="4155138"/>
            <a:ext cx="9720000" cy="2376000"/>
            <a:chOff x="1613647" y="4571996"/>
            <a:chExt cx="9211299" cy="1836025"/>
          </a:xfrm>
        </p:grpSpPr>
        <p:pic>
          <p:nvPicPr>
            <p:cNvPr id="10" name="Picture 9"/>
            <p:cNvPicPr>
              <a:picLocks noChangeAspect="1" noChangeArrowheads="1"/>
            </p:cNvPicPr>
            <p:nvPr/>
          </p:nvPicPr>
          <p:blipFill rotWithShape="1">
            <a:blip r:embed="rId3"/>
            <a:srcRect l="8012" t="1" r="10205" b="34755"/>
            <a:stretch/>
          </p:blipFill>
          <p:spPr bwMode="auto">
            <a:xfrm>
              <a:off x="1613647" y="4571996"/>
              <a:ext cx="8892000" cy="1836025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pic>
        <p:sp>
          <p:nvSpPr>
            <p:cNvPr id="5" name="TextBox 4"/>
            <p:cNvSpPr txBox="1"/>
            <p:nvPr/>
          </p:nvSpPr>
          <p:spPr>
            <a:xfrm>
              <a:off x="2918005" y="4571997"/>
              <a:ext cx="4970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rgbClr val="FF0000"/>
                  </a:solidFill>
                </a:rPr>
                <a:t>O-H </a:t>
              </a:r>
              <a:r>
                <a:rPr lang="en-GB" b="1" dirty="0" smtClean="0">
                  <a:solidFill>
                    <a:srgbClr val="FF0000"/>
                  </a:solidFill>
                </a:rPr>
                <a:t>stretching     2880 </a:t>
              </a:r>
              <a:r>
                <a:rPr lang="en-GB" b="1" dirty="0">
                  <a:solidFill>
                    <a:srgbClr val="FF0000"/>
                  </a:solidFill>
                </a:rPr>
                <a:t>cm</a:t>
              </a:r>
              <a:r>
                <a:rPr lang="en-GB" b="1" baseline="30000" dirty="0">
                  <a:solidFill>
                    <a:srgbClr val="FF0000"/>
                  </a:solidFill>
                </a:rPr>
                <a:t>-1</a:t>
              </a:r>
              <a:r>
                <a:rPr lang="en-GB" b="1" dirty="0" smtClean="0">
                  <a:solidFill>
                    <a:srgbClr val="FF0000"/>
                  </a:solidFill>
                </a:rPr>
                <a:t>     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Right Bracket 5"/>
            <p:cNvSpPr/>
            <p:nvPr/>
          </p:nvSpPr>
          <p:spPr>
            <a:xfrm>
              <a:off x="6562165" y="4571997"/>
              <a:ext cx="295835" cy="1721227"/>
            </a:xfrm>
            <a:prstGeom prst="rightBracket">
              <a:avLst/>
            </a:prstGeom>
            <a:ln w="28575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Left Bracket 6"/>
            <p:cNvSpPr/>
            <p:nvPr/>
          </p:nvSpPr>
          <p:spPr>
            <a:xfrm>
              <a:off x="2353235" y="4571996"/>
              <a:ext cx="94130" cy="1721227"/>
            </a:xfrm>
            <a:prstGeom prst="leftBracket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ight Bracket 8"/>
            <p:cNvSpPr/>
            <p:nvPr/>
          </p:nvSpPr>
          <p:spPr>
            <a:xfrm>
              <a:off x="10130110" y="4657162"/>
              <a:ext cx="295835" cy="1721227"/>
            </a:xfrm>
            <a:prstGeom prst="rightBracket">
              <a:avLst/>
            </a:prstGeom>
            <a:ln w="28575">
              <a:solidFill>
                <a:srgbClr val="0070C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Left Bracket 10"/>
            <p:cNvSpPr/>
            <p:nvPr/>
          </p:nvSpPr>
          <p:spPr>
            <a:xfrm>
              <a:off x="7373474" y="4630267"/>
              <a:ext cx="94130" cy="1721227"/>
            </a:xfrm>
            <a:prstGeom prst="leftBracket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871014" y="5584113"/>
              <a:ext cx="29539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b="1" dirty="0" smtClean="0">
                  <a:solidFill>
                    <a:srgbClr val="0070C0"/>
                  </a:solidFill>
                </a:rPr>
                <a:t>NO bounded O-H </a:t>
              </a:r>
              <a:endParaRPr lang="en-GB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187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2339</TotalTime>
  <Words>1269</Words>
  <Application>Microsoft Office PowerPoint</Application>
  <PresentationFormat>Widescreen</PresentationFormat>
  <Paragraphs>151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FreesiaUPC</vt:lpstr>
      <vt:lpstr>Times New Roman</vt:lpstr>
      <vt:lpstr>Wingdings</vt:lpstr>
      <vt:lpstr>Office Theme</vt:lpstr>
      <vt:lpstr>Characteristic Group Vibrations of Organic Molecules 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Nottingham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Al-Hachami Wathiq</dc:creator>
  <cp:lastModifiedBy>Al-Hachami Wathiq</cp:lastModifiedBy>
  <cp:revision>193</cp:revision>
  <cp:lastPrinted>2019-05-01T22:00:17Z</cp:lastPrinted>
  <dcterms:created xsi:type="dcterms:W3CDTF">2019-05-01T16:00:02Z</dcterms:created>
  <dcterms:modified xsi:type="dcterms:W3CDTF">2019-05-12T09:07:09Z</dcterms:modified>
</cp:coreProperties>
</file>