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6" r:id="rId10"/>
    <p:sldId id="267" r:id="rId11"/>
    <p:sldId id="265" r:id="rId12"/>
    <p:sldId id="269" r:id="rId13"/>
    <p:sldId id="264" r:id="rId14"/>
    <p:sldId id="268" r:id="rId15"/>
    <p:sldId id="270" r:id="rId16"/>
    <p:sldId id="271" r:id="rId17"/>
    <p:sldId id="272" r:id="rId18"/>
    <p:sldId id="273" r:id="rId19"/>
    <p:sldId id="274" r:id="rId20"/>
    <p:sldId id="276" r:id="rId21"/>
    <p:sldId id="278" r:id="rId22"/>
    <p:sldId id="277" r:id="rId23"/>
    <p:sldId id="279" r:id="rId24"/>
    <p:sldId id="280" r:id="rId25"/>
    <p:sldId id="281" r:id="rId26"/>
    <p:sldId id="282" r:id="rId27"/>
    <p:sldId id="283" r:id="rId28"/>
    <p:sldId id="284" r:id="rId29"/>
    <p:sldId id="285" r:id="rId30"/>
    <p:sldId id="286" r:id="rId31"/>
    <p:sldId id="287" r:id="rId32"/>
    <p:sldId id="288" r:id="rId33"/>
    <p:sldId id="291" r:id="rId34"/>
    <p:sldId id="289" r:id="rId35"/>
    <p:sldId id="290" r:id="rId36"/>
  </p:sldIdLst>
  <p:sldSz cx="12192000" cy="6858000"/>
  <p:notesSz cx="6858000" cy="9144000"/>
  <p:defaultText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0" d="100"/>
          <a:sy n="80" d="100"/>
        </p:scale>
        <p:origin x="-754" y="-8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IQ"/>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187B1DF2-90F5-431D-B352-F1D9C26AA926}" type="datetimeFigureOut">
              <a:rPr lang="ar-IQ" smtClean="0"/>
              <a:t>09/07/1441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1905B09-9F81-4F52-B4BA-6938BE9098D3}" type="slidenum">
              <a:rPr lang="ar-IQ" smtClean="0"/>
              <a:t>‹#›</a:t>
            </a:fld>
            <a:endParaRPr lang="ar-IQ"/>
          </a:p>
        </p:txBody>
      </p:sp>
    </p:spTree>
    <p:extLst>
      <p:ext uri="{BB962C8B-B14F-4D97-AF65-F5344CB8AC3E}">
        <p14:creationId xmlns:p14="http://schemas.microsoft.com/office/powerpoint/2010/main" val="40933212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187B1DF2-90F5-431D-B352-F1D9C26AA926}" type="datetimeFigureOut">
              <a:rPr lang="ar-IQ" smtClean="0"/>
              <a:t>09/07/1441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1905B09-9F81-4F52-B4BA-6938BE9098D3}" type="slidenum">
              <a:rPr lang="ar-IQ" smtClean="0"/>
              <a:t>‹#›</a:t>
            </a:fld>
            <a:endParaRPr lang="ar-IQ"/>
          </a:p>
        </p:txBody>
      </p:sp>
    </p:spTree>
    <p:extLst>
      <p:ext uri="{BB962C8B-B14F-4D97-AF65-F5344CB8AC3E}">
        <p14:creationId xmlns:p14="http://schemas.microsoft.com/office/powerpoint/2010/main" val="6106104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187B1DF2-90F5-431D-B352-F1D9C26AA926}" type="datetimeFigureOut">
              <a:rPr lang="ar-IQ" smtClean="0"/>
              <a:t>09/07/1441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1905B09-9F81-4F52-B4BA-6938BE9098D3}" type="slidenum">
              <a:rPr lang="ar-IQ" smtClean="0"/>
              <a:t>‹#›</a:t>
            </a:fld>
            <a:endParaRPr lang="ar-IQ"/>
          </a:p>
        </p:txBody>
      </p:sp>
    </p:spTree>
    <p:extLst>
      <p:ext uri="{BB962C8B-B14F-4D97-AF65-F5344CB8AC3E}">
        <p14:creationId xmlns:p14="http://schemas.microsoft.com/office/powerpoint/2010/main" val="893238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187B1DF2-90F5-431D-B352-F1D9C26AA926}" type="datetimeFigureOut">
              <a:rPr lang="ar-IQ" smtClean="0"/>
              <a:t>09/07/1441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1905B09-9F81-4F52-B4BA-6938BE9098D3}" type="slidenum">
              <a:rPr lang="ar-IQ" smtClean="0"/>
              <a:t>‹#›</a:t>
            </a:fld>
            <a:endParaRPr lang="ar-IQ"/>
          </a:p>
        </p:txBody>
      </p:sp>
    </p:spTree>
    <p:extLst>
      <p:ext uri="{BB962C8B-B14F-4D97-AF65-F5344CB8AC3E}">
        <p14:creationId xmlns:p14="http://schemas.microsoft.com/office/powerpoint/2010/main" val="11246793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IQ"/>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87B1DF2-90F5-431D-B352-F1D9C26AA926}" type="datetimeFigureOut">
              <a:rPr lang="ar-IQ" smtClean="0"/>
              <a:t>09/07/1441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1905B09-9F81-4F52-B4BA-6938BE9098D3}" type="slidenum">
              <a:rPr lang="ar-IQ" smtClean="0"/>
              <a:t>‹#›</a:t>
            </a:fld>
            <a:endParaRPr lang="ar-IQ"/>
          </a:p>
        </p:txBody>
      </p:sp>
    </p:spTree>
    <p:extLst>
      <p:ext uri="{BB962C8B-B14F-4D97-AF65-F5344CB8AC3E}">
        <p14:creationId xmlns:p14="http://schemas.microsoft.com/office/powerpoint/2010/main" val="4086054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187B1DF2-90F5-431D-B352-F1D9C26AA926}" type="datetimeFigureOut">
              <a:rPr lang="ar-IQ" smtClean="0"/>
              <a:t>09/07/1441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E1905B09-9F81-4F52-B4BA-6938BE9098D3}" type="slidenum">
              <a:rPr lang="ar-IQ" smtClean="0"/>
              <a:t>‹#›</a:t>
            </a:fld>
            <a:endParaRPr lang="ar-IQ"/>
          </a:p>
        </p:txBody>
      </p:sp>
    </p:spTree>
    <p:extLst>
      <p:ext uri="{BB962C8B-B14F-4D97-AF65-F5344CB8AC3E}">
        <p14:creationId xmlns:p14="http://schemas.microsoft.com/office/powerpoint/2010/main" val="16667655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IQ"/>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187B1DF2-90F5-431D-B352-F1D9C26AA926}" type="datetimeFigureOut">
              <a:rPr lang="ar-IQ" smtClean="0"/>
              <a:t>09/07/1441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E1905B09-9F81-4F52-B4BA-6938BE9098D3}" type="slidenum">
              <a:rPr lang="ar-IQ" smtClean="0"/>
              <a:t>‹#›</a:t>
            </a:fld>
            <a:endParaRPr lang="ar-IQ"/>
          </a:p>
        </p:txBody>
      </p:sp>
    </p:spTree>
    <p:extLst>
      <p:ext uri="{BB962C8B-B14F-4D97-AF65-F5344CB8AC3E}">
        <p14:creationId xmlns:p14="http://schemas.microsoft.com/office/powerpoint/2010/main" val="6068583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187B1DF2-90F5-431D-B352-F1D9C26AA926}" type="datetimeFigureOut">
              <a:rPr lang="ar-IQ" smtClean="0"/>
              <a:t>09/07/1441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E1905B09-9F81-4F52-B4BA-6938BE9098D3}" type="slidenum">
              <a:rPr lang="ar-IQ" smtClean="0"/>
              <a:t>‹#›</a:t>
            </a:fld>
            <a:endParaRPr lang="ar-IQ"/>
          </a:p>
        </p:txBody>
      </p:sp>
    </p:spTree>
    <p:extLst>
      <p:ext uri="{BB962C8B-B14F-4D97-AF65-F5344CB8AC3E}">
        <p14:creationId xmlns:p14="http://schemas.microsoft.com/office/powerpoint/2010/main" val="7610945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7B1DF2-90F5-431D-B352-F1D9C26AA926}" type="datetimeFigureOut">
              <a:rPr lang="ar-IQ" smtClean="0"/>
              <a:t>09/07/1441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E1905B09-9F81-4F52-B4BA-6938BE9098D3}" type="slidenum">
              <a:rPr lang="ar-IQ" smtClean="0"/>
              <a:t>‹#›</a:t>
            </a:fld>
            <a:endParaRPr lang="ar-IQ"/>
          </a:p>
        </p:txBody>
      </p:sp>
    </p:spTree>
    <p:extLst>
      <p:ext uri="{BB962C8B-B14F-4D97-AF65-F5344CB8AC3E}">
        <p14:creationId xmlns:p14="http://schemas.microsoft.com/office/powerpoint/2010/main" val="12861644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87B1DF2-90F5-431D-B352-F1D9C26AA926}" type="datetimeFigureOut">
              <a:rPr lang="ar-IQ" smtClean="0"/>
              <a:t>09/07/1441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E1905B09-9F81-4F52-B4BA-6938BE9098D3}" type="slidenum">
              <a:rPr lang="ar-IQ" smtClean="0"/>
              <a:t>‹#›</a:t>
            </a:fld>
            <a:endParaRPr lang="ar-IQ"/>
          </a:p>
        </p:txBody>
      </p:sp>
    </p:spTree>
    <p:extLst>
      <p:ext uri="{BB962C8B-B14F-4D97-AF65-F5344CB8AC3E}">
        <p14:creationId xmlns:p14="http://schemas.microsoft.com/office/powerpoint/2010/main" val="29749771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87B1DF2-90F5-431D-B352-F1D9C26AA926}" type="datetimeFigureOut">
              <a:rPr lang="ar-IQ" smtClean="0"/>
              <a:t>09/07/1441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E1905B09-9F81-4F52-B4BA-6938BE9098D3}" type="slidenum">
              <a:rPr lang="ar-IQ" smtClean="0"/>
              <a:t>‹#›</a:t>
            </a:fld>
            <a:endParaRPr lang="ar-IQ"/>
          </a:p>
        </p:txBody>
      </p:sp>
    </p:spTree>
    <p:extLst>
      <p:ext uri="{BB962C8B-B14F-4D97-AF65-F5344CB8AC3E}">
        <p14:creationId xmlns:p14="http://schemas.microsoft.com/office/powerpoint/2010/main" val="32426655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7B1DF2-90F5-431D-B352-F1D9C26AA926}" type="datetimeFigureOut">
              <a:rPr lang="ar-IQ" smtClean="0"/>
              <a:t>09/07/1441</a:t>
            </a:fld>
            <a:endParaRPr lang="ar-IQ"/>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905B09-9F81-4F52-B4BA-6938BE9098D3}" type="slidenum">
              <a:rPr lang="ar-IQ" smtClean="0"/>
              <a:t>‹#›</a:t>
            </a:fld>
            <a:endParaRPr lang="ar-IQ"/>
          </a:p>
        </p:txBody>
      </p:sp>
    </p:spTree>
    <p:extLst>
      <p:ext uri="{BB962C8B-B14F-4D97-AF65-F5344CB8AC3E}">
        <p14:creationId xmlns:p14="http://schemas.microsoft.com/office/powerpoint/2010/main" val="6266860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6.xml"/><Relationship Id="rId4" Type="http://schemas.openxmlformats.org/officeDocument/2006/relationships/image" Target="../media/image8.png"/></Relationships>
</file>

<file path=ppt/slides/_rels/slide16.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hyperlink" Target="https://www.histology.leeds.ac.uk/tissue_types/epithelia/epi_exocr_types.php" TargetMode="Externa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11.jp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00125"/>
            <a:ext cx="10515600" cy="3876675"/>
          </a:xfrm>
        </p:spPr>
        <p:txBody>
          <a:bodyPr/>
          <a:lstStyle/>
          <a:p>
            <a:pPr algn="ctr"/>
            <a:r>
              <a:rPr lang="en-US" b="1" dirty="0"/>
              <a:t>Glandular Specialized Epithelium</a:t>
            </a:r>
            <a:endParaRPr lang="ar-IQ" b="1" dirty="0"/>
          </a:p>
        </p:txBody>
      </p:sp>
    </p:spTree>
    <p:extLst>
      <p:ext uri="{BB962C8B-B14F-4D97-AF65-F5344CB8AC3E}">
        <p14:creationId xmlns:p14="http://schemas.microsoft.com/office/powerpoint/2010/main" val="8891548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578475"/>
          </a:xfrm>
        </p:spPr>
        <p:txBody>
          <a:bodyPr/>
          <a:lstStyle/>
          <a:p>
            <a:endParaRPr lang="ar-IQ"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1177637"/>
            <a:ext cx="3754581" cy="3665393"/>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89418" y="595746"/>
            <a:ext cx="5223164" cy="4932218"/>
          </a:xfrm>
          <a:prstGeom prst="rect">
            <a:avLst/>
          </a:prstGeom>
        </p:spPr>
      </p:pic>
    </p:spTree>
    <p:extLst>
      <p:ext uri="{BB962C8B-B14F-4D97-AF65-F5344CB8AC3E}">
        <p14:creationId xmlns:p14="http://schemas.microsoft.com/office/powerpoint/2010/main" val="37240780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938693"/>
          </a:xfrm>
        </p:spPr>
        <p:txBody>
          <a:bodyPr/>
          <a:lstStyle/>
          <a:p>
            <a:r>
              <a:rPr lang="en-US" b="1" dirty="0" smtClean="0"/>
              <a:t>Simple tubular glands</a:t>
            </a:r>
            <a:r>
              <a:rPr lang="en-US" dirty="0" smtClean="0"/>
              <a:t> are one of more uncommon shapes that, in a cross section, simply look like a straight test tube submerged in the tissue. These glands are found in the lining of the intestines, where they secrete mucous to help the byproducts of digestion pass through the intestinal tract.</a:t>
            </a:r>
            <a:br>
              <a:rPr lang="en-US" dirty="0" smtClean="0"/>
            </a:br>
            <a:endParaRPr lang="ar-IQ" dirty="0"/>
          </a:p>
        </p:txBody>
      </p:sp>
    </p:spTree>
    <p:extLst>
      <p:ext uri="{BB962C8B-B14F-4D97-AF65-F5344CB8AC3E}">
        <p14:creationId xmlns:p14="http://schemas.microsoft.com/office/powerpoint/2010/main" val="162236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675457"/>
          </a:xfrm>
        </p:spPr>
        <p:txBody>
          <a:bodyPr/>
          <a:lstStyle/>
          <a:p>
            <a:endParaRPr lang="ar-IQ"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36073" y="595745"/>
            <a:ext cx="7051963" cy="5209310"/>
          </a:xfrm>
          <a:prstGeom prst="rect">
            <a:avLst/>
          </a:prstGeom>
        </p:spPr>
      </p:pic>
    </p:spTree>
    <p:extLst>
      <p:ext uri="{BB962C8B-B14F-4D97-AF65-F5344CB8AC3E}">
        <p14:creationId xmlns:p14="http://schemas.microsoft.com/office/powerpoint/2010/main" val="16890589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4909" y="365125"/>
            <a:ext cx="10868891" cy="5938693"/>
          </a:xfrm>
        </p:spPr>
        <p:txBody>
          <a:bodyPr>
            <a:normAutofit fontScale="90000"/>
          </a:bodyPr>
          <a:lstStyle/>
          <a:p>
            <a:r>
              <a:rPr lang="en-US" b="1" dirty="0" smtClean="0"/>
              <a:t>Simple coiled tubular glands</a:t>
            </a:r>
            <a:r>
              <a:rPr lang="en-US" dirty="0" smtClean="0"/>
              <a:t> are like coiled tubes. They basically look like a garden hose tangled or coiled around itself at one end. The sweat glands in your skin are simple coiled tubular glands. </a:t>
            </a:r>
            <a:br>
              <a:rPr lang="en-US" dirty="0" smtClean="0"/>
            </a:br>
            <a:r>
              <a:rPr lang="en-US" b="1" dirty="0" smtClean="0"/>
              <a:t>Simple</a:t>
            </a:r>
            <a:r>
              <a:rPr lang="en-US" dirty="0" smtClean="0"/>
              <a:t> branched </a:t>
            </a:r>
            <a:r>
              <a:rPr lang="en-US" b="1" dirty="0" smtClean="0"/>
              <a:t>tubular glands</a:t>
            </a:r>
            <a:r>
              <a:rPr lang="en-US" dirty="0" smtClean="0"/>
              <a:t> have a straight duct opening with branched clusters of secretory </a:t>
            </a:r>
            <a:r>
              <a:rPr lang="en-US" b="1" dirty="0" smtClean="0"/>
              <a:t>glands</a:t>
            </a:r>
            <a:r>
              <a:rPr lang="en-US" dirty="0" smtClean="0"/>
              <a:t>. They include the gastric </a:t>
            </a:r>
            <a:r>
              <a:rPr lang="en-US" b="1" dirty="0" smtClean="0"/>
              <a:t>glands</a:t>
            </a:r>
            <a:r>
              <a:rPr lang="en-US" dirty="0" smtClean="0"/>
              <a:t> of your stomach that produce acid, as well as the mucous secreting </a:t>
            </a:r>
            <a:r>
              <a:rPr lang="en-US" b="1" dirty="0" smtClean="0"/>
              <a:t>glands</a:t>
            </a:r>
            <a:r>
              <a:rPr lang="en-US" dirty="0" smtClean="0"/>
              <a:t> lining your esophagus, tongue, and duodenum of your small intestines</a:t>
            </a:r>
            <a:r>
              <a:rPr lang="ar-SA" dirty="0" smtClean="0"/>
              <a:t>ز</a:t>
            </a:r>
            <a:r>
              <a:rPr lang="en-US" dirty="0" smtClean="0"/>
              <a:t/>
            </a:r>
            <a:br>
              <a:rPr lang="en-US" dirty="0" smtClean="0"/>
            </a:br>
            <a:endParaRPr lang="ar-IQ" dirty="0"/>
          </a:p>
        </p:txBody>
      </p:sp>
    </p:spTree>
    <p:extLst>
      <p:ext uri="{BB962C8B-B14F-4D97-AF65-F5344CB8AC3E}">
        <p14:creationId xmlns:p14="http://schemas.microsoft.com/office/powerpoint/2010/main" val="33468995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841711"/>
          </a:xfrm>
        </p:spPr>
        <p:txBody>
          <a:bodyPr/>
          <a:lstStyle/>
          <a:p>
            <a:endParaRPr lang="ar-IQ"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800" y="498764"/>
            <a:ext cx="9725891" cy="5708072"/>
          </a:xfrm>
          <a:prstGeom prst="rect">
            <a:avLst/>
          </a:prstGeom>
        </p:spPr>
      </p:pic>
    </p:spTree>
    <p:extLst>
      <p:ext uri="{BB962C8B-B14F-4D97-AF65-F5344CB8AC3E}">
        <p14:creationId xmlns:p14="http://schemas.microsoft.com/office/powerpoint/2010/main" val="42103446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188075"/>
          </a:xfrm>
        </p:spPr>
        <p:txBody>
          <a:bodyPr/>
          <a:lstStyle/>
          <a:p>
            <a:r>
              <a:rPr lang="en-US" dirty="0"/>
              <a:t>Alveolar glands: have alveolar (flask shaped) or acinar (grape like) secretory parts </a:t>
            </a:r>
            <a:br>
              <a:rPr lang="en-US" dirty="0"/>
            </a:br>
            <a:r>
              <a:rPr lang="en-US" dirty="0"/>
              <a:t>Branched alveolar glands are classified as follows:</a:t>
            </a:r>
            <a:br>
              <a:rPr lang="en-US" dirty="0"/>
            </a:br>
            <a:endParaRPr lang="ar-IQ" dirty="0"/>
          </a:p>
        </p:txBody>
      </p:sp>
      <p:pic>
        <p:nvPicPr>
          <p:cNvPr id="1027" name="Picture 10" descr="Simple Tubular Gland.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143000" cy="120015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9" descr="Simple Tubular Coiled Gland.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143000" cy="1371600"/>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8" descr="Compound tubular gland.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1143000" cy="120015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Simple Tubular Gland.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143000" cy="1200150"/>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Simple Tubular Coiled Gland.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143000" cy="13716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ompound tubular gland.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1143000" cy="1200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97722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4218" y="365125"/>
            <a:ext cx="9469582" cy="5287530"/>
          </a:xfrm>
        </p:spPr>
        <p:txBody>
          <a:bodyPr/>
          <a:lstStyle/>
          <a:p>
            <a:endParaRPr lang="ar-IQ"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4218" y="365125"/>
            <a:ext cx="8215746" cy="5148984"/>
          </a:xfrm>
          <a:prstGeom prst="rect">
            <a:avLst/>
          </a:prstGeom>
        </p:spPr>
      </p:pic>
    </p:spTree>
    <p:extLst>
      <p:ext uri="{BB962C8B-B14F-4D97-AF65-F5344CB8AC3E}">
        <p14:creationId xmlns:p14="http://schemas.microsoft.com/office/powerpoint/2010/main" val="11240173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897130"/>
          </a:xfrm>
        </p:spPr>
        <p:txBody>
          <a:bodyPr>
            <a:normAutofit fontScale="90000"/>
          </a:bodyPr>
          <a:lstStyle/>
          <a:p>
            <a:r>
              <a:rPr lang="en-US" dirty="0" err="1"/>
              <a:t>Tubulo</a:t>
            </a:r>
            <a:r>
              <a:rPr lang="en-US" dirty="0"/>
              <a:t>-alveolar glands: If </a:t>
            </a:r>
            <a:r>
              <a:rPr lang="en-US" b="1" dirty="0"/>
              <a:t>glands</a:t>
            </a:r>
            <a:r>
              <a:rPr lang="en-US" dirty="0"/>
              <a:t> are categorized by shape, alveolar </a:t>
            </a:r>
            <a:r>
              <a:rPr lang="en-US" b="1" dirty="0" err="1"/>
              <a:t>glands</a:t>
            </a:r>
            <a:r>
              <a:rPr lang="en-US" dirty="0" err="1"/>
              <a:t>contrast</a:t>
            </a:r>
            <a:r>
              <a:rPr lang="en-US" dirty="0"/>
              <a:t> with tubular </a:t>
            </a:r>
            <a:r>
              <a:rPr lang="en-US" b="1" dirty="0"/>
              <a:t>glands</a:t>
            </a:r>
            <a:r>
              <a:rPr lang="en-US" dirty="0"/>
              <a:t>. Alveolar </a:t>
            </a:r>
            <a:r>
              <a:rPr lang="en-US" b="1" dirty="0"/>
              <a:t>glands</a:t>
            </a:r>
            <a:r>
              <a:rPr lang="en-US" dirty="0"/>
              <a:t> have a saclike secretory portion, thus are also termed saccular </a:t>
            </a:r>
            <a:r>
              <a:rPr lang="en-US" b="1" dirty="0"/>
              <a:t>glands</a:t>
            </a:r>
            <a:r>
              <a:rPr lang="en-US" dirty="0"/>
              <a:t>. They typically have an enlarged lumen (cavity), hence the name similar to alveoli, the very small air sacs in the lungs.</a:t>
            </a:r>
            <a:br>
              <a:rPr lang="en-US" dirty="0"/>
            </a:br>
            <a:r>
              <a:rPr lang="ar-SA" dirty="0"/>
              <a:t> </a:t>
            </a:r>
            <a:r>
              <a:rPr lang="en-US" dirty="0"/>
              <a:t/>
            </a:r>
            <a:br>
              <a:rPr lang="en-US" dirty="0"/>
            </a:br>
            <a:endParaRPr lang="ar-IQ" dirty="0"/>
          </a:p>
        </p:txBody>
      </p:sp>
    </p:spTree>
    <p:extLst>
      <p:ext uri="{BB962C8B-B14F-4D97-AF65-F5344CB8AC3E}">
        <p14:creationId xmlns:p14="http://schemas.microsoft.com/office/powerpoint/2010/main" val="21630257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0" y="365125"/>
            <a:ext cx="4558145" cy="4414693"/>
          </a:xfrm>
        </p:spPr>
        <p:txBody>
          <a:bodyPr/>
          <a:lstStyle/>
          <a:p>
            <a:endParaRPr lang="ar-IQ" dirty="0"/>
          </a:p>
        </p:txBody>
      </p:sp>
      <p:pic>
        <p:nvPicPr>
          <p:cNvPr id="3" name="Picture 2" descr="C:\Users\Lord\Desktop\Compound+Tubulo-alveolar.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38400" y="692727"/>
            <a:ext cx="4558145" cy="3982517"/>
          </a:xfrm>
          <a:prstGeom prst="rect">
            <a:avLst/>
          </a:prstGeom>
          <a:noFill/>
          <a:ln>
            <a:noFill/>
          </a:ln>
        </p:spPr>
      </p:pic>
    </p:spTree>
    <p:extLst>
      <p:ext uri="{BB962C8B-B14F-4D97-AF65-F5344CB8AC3E}">
        <p14:creationId xmlns:p14="http://schemas.microsoft.com/office/powerpoint/2010/main" val="21903955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4073" y="365125"/>
            <a:ext cx="11610109" cy="5717020"/>
          </a:xfrm>
        </p:spPr>
        <p:txBody>
          <a:bodyPr>
            <a:noAutofit/>
          </a:bodyPr>
          <a:lstStyle/>
          <a:p>
            <a:r>
              <a:rPr lang="en-US" sz="3200" b="1" dirty="0"/>
              <a:t>III- According to nature secretion  </a:t>
            </a:r>
            <a:r>
              <a:rPr lang="en-US" sz="3200" dirty="0"/>
              <a:t/>
            </a:r>
            <a:br>
              <a:rPr lang="en-US" sz="3200" dirty="0"/>
            </a:br>
            <a:r>
              <a:rPr lang="en-US" sz="3200" dirty="0"/>
              <a:t>1- </a:t>
            </a:r>
            <a:r>
              <a:rPr lang="en-US" sz="3200" b="1" dirty="0"/>
              <a:t>Mucous glands</a:t>
            </a:r>
            <a:r>
              <a:rPr lang="en-US" sz="3200" dirty="0"/>
              <a:t>: produce viscid mucous poor in enzymes e.g. goblet cells and minor salivary glands.  </a:t>
            </a:r>
            <a:br>
              <a:rPr lang="en-US" sz="3200" dirty="0"/>
            </a:br>
            <a:r>
              <a:rPr lang="en-US" sz="3200" dirty="0"/>
              <a:t>2- </a:t>
            </a:r>
            <a:r>
              <a:rPr lang="en-US" sz="3200" b="1" dirty="0"/>
              <a:t>Serous glands:</a:t>
            </a:r>
            <a:r>
              <a:rPr lang="en-US" sz="3200" dirty="0"/>
              <a:t> produce watery solution rich in enzymes e.g. Parotid glands and pancreas. </a:t>
            </a:r>
            <a:br>
              <a:rPr lang="en-US" sz="3200" dirty="0"/>
            </a:br>
            <a:r>
              <a:rPr lang="en-US" sz="3200" dirty="0"/>
              <a:t> 3- </a:t>
            </a:r>
            <a:r>
              <a:rPr lang="en-US" sz="3200" b="1" dirty="0" err="1"/>
              <a:t>Mucoserous</a:t>
            </a:r>
            <a:r>
              <a:rPr lang="en-US" sz="3200" b="1" dirty="0"/>
              <a:t> glands</a:t>
            </a:r>
            <a:r>
              <a:rPr lang="en-US" sz="3200" dirty="0"/>
              <a:t>: produce both types of secretions e.g. submandibular and sublingual glands. </a:t>
            </a:r>
            <a:br>
              <a:rPr lang="en-US" sz="3200" dirty="0"/>
            </a:br>
            <a:r>
              <a:rPr lang="en-US" sz="3200" dirty="0"/>
              <a:t>• </a:t>
            </a:r>
            <a:r>
              <a:rPr lang="en-US" sz="3200" b="1" dirty="0"/>
              <a:t>Sweat glands</a:t>
            </a:r>
            <a:r>
              <a:rPr lang="en-US" sz="3200" dirty="0"/>
              <a:t> ;of skin produce watery secretion containing some enzymes and waste products </a:t>
            </a:r>
            <a:br>
              <a:rPr lang="en-US" sz="3200" dirty="0"/>
            </a:br>
            <a:r>
              <a:rPr lang="en-US" sz="3200" dirty="0"/>
              <a:t>• </a:t>
            </a:r>
            <a:r>
              <a:rPr lang="en-US" sz="3200" b="1" dirty="0"/>
              <a:t>Oily glands:</a:t>
            </a:r>
            <a:r>
              <a:rPr lang="en-US" sz="3200" dirty="0"/>
              <a:t> secrete fatty secretion e.g. sebaceous and tarsal glands </a:t>
            </a:r>
            <a:br>
              <a:rPr lang="en-US" sz="3200" dirty="0"/>
            </a:br>
            <a:r>
              <a:rPr lang="en-US" sz="3200" dirty="0"/>
              <a:t>• </a:t>
            </a:r>
            <a:r>
              <a:rPr lang="en-US" sz="3200" b="1" dirty="0"/>
              <a:t>Waxy glands:</a:t>
            </a:r>
            <a:r>
              <a:rPr lang="en-US" sz="3200" dirty="0"/>
              <a:t> secret waxy secretion e.g. ceruminous glands of the external canal. </a:t>
            </a:r>
            <a:br>
              <a:rPr lang="en-US" sz="3200" dirty="0"/>
            </a:br>
            <a:r>
              <a:rPr lang="en-US" sz="3200" dirty="0"/>
              <a:t>• </a:t>
            </a:r>
            <a:r>
              <a:rPr lang="en-US" sz="3200" b="1" dirty="0"/>
              <a:t>Cellular glands:</a:t>
            </a:r>
            <a:r>
              <a:rPr lang="en-US" sz="3200" dirty="0"/>
              <a:t> produce cells </a:t>
            </a:r>
            <a:r>
              <a:rPr lang="en-US" sz="3200" dirty="0" err="1"/>
              <a:t>e.g</a:t>
            </a:r>
            <a:r>
              <a:rPr lang="en-US" sz="3200" dirty="0"/>
              <a:t> testis and ovary </a:t>
            </a:r>
            <a:endParaRPr lang="ar-IQ" sz="3200" dirty="0"/>
          </a:p>
        </p:txBody>
      </p:sp>
    </p:spTree>
    <p:extLst>
      <p:ext uri="{BB962C8B-B14F-4D97-AF65-F5344CB8AC3E}">
        <p14:creationId xmlns:p14="http://schemas.microsoft.com/office/powerpoint/2010/main" val="4254697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2509" y="365125"/>
            <a:ext cx="11540836" cy="5910984"/>
          </a:xfrm>
        </p:spPr>
        <p:txBody>
          <a:bodyPr>
            <a:normAutofit fontScale="90000"/>
          </a:bodyPr>
          <a:lstStyle/>
          <a:p>
            <a:r>
              <a:rPr lang="en-US" sz="4000" b="1" dirty="0"/>
              <a:t>Glandular Specialized Epithelium</a:t>
            </a:r>
            <a:r>
              <a:rPr lang="en-US" sz="4000" dirty="0"/>
              <a:t/>
            </a:r>
            <a:br>
              <a:rPr lang="en-US" sz="4000" dirty="0"/>
            </a:br>
            <a:r>
              <a:rPr lang="en-US" sz="4000" dirty="0"/>
              <a:t>Specialized Epithelial Tissue are a class of epithelial tissues that have very specific and specialized functions and structures. This tissue is composed of cuboidal, columnar, ciliated columnar epithelial cells.</a:t>
            </a:r>
            <a:br>
              <a:rPr lang="en-US" sz="4000" dirty="0"/>
            </a:br>
            <a:r>
              <a:rPr lang="en-US" sz="4000" b="1" dirty="0"/>
              <a:t>Glandular Specialized Epithelium</a:t>
            </a:r>
            <a:r>
              <a:rPr lang="en-US" sz="4000" dirty="0"/>
              <a:t/>
            </a:r>
            <a:br>
              <a:rPr lang="en-US" sz="4000" dirty="0"/>
            </a:br>
            <a:r>
              <a:rPr lang="en-US" sz="4000" dirty="0"/>
              <a:t>Contain cells of the glands are secretary in nature. Zymogen granules appear in the cytoplasm of secretary cells. A gland can be classified on the basis of presence and absence of ducts, number of cells and shape of secretary unit. </a:t>
            </a:r>
            <a:r>
              <a:rPr lang="en-US" dirty="0"/>
              <a:t/>
            </a:r>
            <a:br>
              <a:rPr lang="en-US" dirty="0"/>
            </a:br>
            <a:endParaRPr lang="ar-IQ" dirty="0"/>
          </a:p>
        </p:txBody>
      </p:sp>
    </p:spTree>
    <p:extLst>
      <p:ext uri="{BB962C8B-B14F-4D97-AF65-F5344CB8AC3E}">
        <p14:creationId xmlns:p14="http://schemas.microsoft.com/office/powerpoint/2010/main" val="2458026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545" y="365125"/>
            <a:ext cx="11901055" cy="6298911"/>
          </a:xfrm>
        </p:spPr>
        <p:txBody>
          <a:bodyPr>
            <a:normAutofit fontScale="90000"/>
          </a:bodyPr>
          <a:lstStyle/>
          <a:p>
            <a:r>
              <a:rPr lang="en-US" b="1" dirty="0"/>
              <a:t>III- According to method (mode) of secretion: </a:t>
            </a:r>
            <a:r>
              <a:rPr lang="en-US" dirty="0"/>
              <a:t/>
            </a:r>
            <a:br>
              <a:rPr lang="en-US" dirty="0"/>
            </a:br>
            <a:r>
              <a:rPr lang="en-US" b="1" dirty="0"/>
              <a:t>1-Exocrine glands</a:t>
            </a:r>
            <a:r>
              <a:rPr lang="en-US" dirty="0"/>
              <a:t> have </a:t>
            </a:r>
            <a:r>
              <a:rPr lang="en-US" b="1" dirty="0"/>
              <a:t>ducts</a:t>
            </a:r>
            <a:r>
              <a:rPr lang="en-US" dirty="0"/>
              <a:t> - and they secrete onto a surface: examples of exocrine glands are: sebaceous and sweat glands (in the skin), salivary glands (oral), Brunner's glands. So, we have covered their basic structure and function in tissue types, and we have looked at several examples of exocrine glands in other topics.</a:t>
            </a:r>
            <a:br>
              <a:rPr lang="en-US" dirty="0"/>
            </a:br>
            <a:r>
              <a:rPr lang="en-US" b="1" dirty="0"/>
              <a:t>Exocrine glands can be Unicellular</a:t>
            </a:r>
            <a:r>
              <a:rPr lang="en-US" dirty="0"/>
              <a:t> - Goblet cells, or </a:t>
            </a:r>
            <a:r>
              <a:rPr lang="en-US" b="1" dirty="0"/>
              <a:t>Multicellular</a:t>
            </a:r>
            <a:r>
              <a:rPr lang="en-US" dirty="0"/>
              <a:t> - and the basis of their classification was covered in the </a:t>
            </a:r>
            <a:r>
              <a:rPr lang="en-US" u="sng" dirty="0">
                <a:hlinkClick r:id="rId2"/>
              </a:rPr>
              <a:t>topic on epithelia</a:t>
            </a:r>
            <a:r>
              <a:rPr lang="en-US" dirty="0"/>
              <a:t>. Exocrine can be classify depended of the way that secretion is </a:t>
            </a:r>
            <a:r>
              <a:rPr lang="en-US" dirty="0" smtClean="0"/>
              <a:t>:</a:t>
            </a:r>
            <a:r>
              <a:rPr lang="en-US" dirty="0"/>
              <a:t/>
            </a:r>
            <a:br>
              <a:rPr lang="en-US" dirty="0"/>
            </a:br>
            <a:endParaRPr lang="ar-IQ" dirty="0"/>
          </a:p>
        </p:txBody>
      </p:sp>
    </p:spTree>
    <p:extLst>
      <p:ext uri="{BB962C8B-B14F-4D97-AF65-F5344CB8AC3E}">
        <p14:creationId xmlns:p14="http://schemas.microsoft.com/office/powerpoint/2010/main" val="11348866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4182" y="365125"/>
            <a:ext cx="10799618" cy="5786293"/>
          </a:xfrm>
        </p:spPr>
        <p:txBody>
          <a:bodyPr/>
          <a:lstStyle/>
          <a:p>
            <a:endParaRPr lang="ar-IQ"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4181" y="623455"/>
            <a:ext cx="5098473" cy="5527963"/>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71855" y="484908"/>
            <a:ext cx="4481945" cy="5666509"/>
          </a:xfrm>
          <a:prstGeom prst="rect">
            <a:avLst/>
          </a:prstGeom>
        </p:spPr>
      </p:pic>
    </p:spTree>
    <p:extLst>
      <p:ext uri="{BB962C8B-B14F-4D97-AF65-F5344CB8AC3E}">
        <p14:creationId xmlns:p14="http://schemas.microsoft.com/office/powerpoint/2010/main" val="41289456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049530"/>
          </a:xfrm>
        </p:spPr>
        <p:txBody>
          <a:bodyPr>
            <a:normAutofit fontScale="90000"/>
          </a:bodyPr>
          <a:lstStyle/>
          <a:p>
            <a:r>
              <a:rPr lang="en-US" dirty="0" smtClean="0"/>
              <a:t>1-</a:t>
            </a:r>
            <a:r>
              <a:rPr lang="en-US" b="1" dirty="0" smtClean="0"/>
              <a:t>Merocrine glands</a:t>
            </a:r>
            <a:r>
              <a:rPr lang="en-US" dirty="0" smtClean="0"/>
              <a:t> : (or eccrine) is a term used to classify exocrine </a:t>
            </a:r>
            <a:r>
              <a:rPr lang="en-US" b="1" dirty="0" smtClean="0"/>
              <a:t>glands</a:t>
            </a:r>
            <a:r>
              <a:rPr lang="en-US" dirty="0" smtClean="0"/>
              <a:t> and their secretions in the study of histology. A cell is classified as </a:t>
            </a:r>
            <a:r>
              <a:rPr lang="en-US" b="1" dirty="0" err="1" smtClean="0"/>
              <a:t>merocrine</a:t>
            </a:r>
            <a:r>
              <a:rPr lang="en-US" dirty="0" smtClean="0"/>
              <a:t> if the secretions of that cell are excreted via exocytosis from secretory cells into an epithelial-walled duct or ducts and then onto a bodily surface or into the lumen. the secretory cells are not destroyed during secretion e.g. salivary glands.</a:t>
            </a:r>
            <a:endParaRPr lang="ar-IQ" dirty="0"/>
          </a:p>
        </p:txBody>
      </p:sp>
    </p:spTree>
    <p:extLst>
      <p:ext uri="{BB962C8B-B14F-4D97-AF65-F5344CB8AC3E}">
        <p14:creationId xmlns:p14="http://schemas.microsoft.com/office/powerpoint/2010/main" val="20008907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93126" y="365125"/>
            <a:ext cx="5223165" cy="5689311"/>
          </a:xfrm>
        </p:spPr>
        <p:txBody>
          <a:bodyPr/>
          <a:lstStyle/>
          <a:p>
            <a:endParaRPr lang="ar-IQ" dirty="0"/>
          </a:p>
        </p:txBody>
      </p:sp>
      <p:pic>
        <p:nvPicPr>
          <p:cNvPr id="3" name="Picture 2" descr="C:\Users\Lord\Desktop\download (4).jpg"/>
          <p:cNvPicPr/>
          <p:nvPr/>
        </p:nvPicPr>
        <p:blipFill>
          <a:blip r:embed="rId2">
            <a:extLst>
              <a:ext uri="{28A0092B-C50C-407E-A947-70E740481C1C}">
                <a14:useLocalDpi xmlns:a14="http://schemas.microsoft.com/office/drawing/2010/main" val="0"/>
              </a:ext>
            </a:extLst>
          </a:blip>
          <a:srcRect/>
          <a:stretch>
            <a:fillRect/>
          </a:stretch>
        </p:blipFill>
        <p:spPr bwMode="auto">
          <a:xfrm>
            <a:off x="3893126" y="748144"/>
            <a:ext cx="5223165" cy="4835237"/>
          </a:xfrm>
          <a:prstGeom prst="rect">
            <a:avLst/>
          </a:prstGeom>
          <a:noFill/>
          <a:ln>
            <a:noFill/>
          </a:ln>
        </p:spPr>
      </p:pic>
    </p:spTree>
    <p:extLst>
      <p:ext uri="{BB962C8B-B14F-4D97-AF65-F5344CB8AC3E}">
        <p14:creationId xmlns:p14="http://schemas.microsoft.com/office/powerpoint/2010/main" val="32340119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827857"/>
          </a:xfrm>
        </p:spPr>
        <p:txBody>
          <a:bodyPr/>
          <a:lstStyle/>
          <a:p>
            <a:r>
              <a:rPr lang="en-US" b="1" dirty="0"/>
              <a:t>-Apocrine glands:</a:t>
            </a:r>
            <a:r>
              <a:rPr lang="en-US" dirty="0"/>
              <a:t> The apocrine gland is a type of gland that is found in the </a:t>
            </a:r>
            <a:r>
              <a:rPr lang="en-US" b="1" dirty="0"/>
              <a:t>skin</a:t>
            </a:r>
            <a:r>
              <a:rPr lang="en-US" dirty="0"/>
              <a:t>, breast, eyelid, and ear. Apocrine glands in the breast secrete </a:t>
            </a:r>
            <a:r>
              <a:rPr lang="en-US" b="1" dirty="0"/>
              <a:t>fat</a:t>
            </a:r>
            <a:r>
              <a:rPr lang="en-US" dirty="0"/>
              <a:t> droplets into breast milk and those in the ear help form earwax. Apocrine glands in the </a:t>
            </a:r>
            <a:r>
              <a:rPr lang="en-US" b="1" dirty="0"/>
              <a:t>skin</a:t>
            </a:r>
            <a:r>
              <a:rPr lang="en-US" dirty="0"/>
              <a:t> and eyelid are sweat glands. the apical part of the cells is destroyed during secretion e.g. mammary glands.</a:t>
            </a:r>
            <a:endParaRPr lang="ar-IQ" dirty="0"/>
          </a:p>
        </p:txBody>
      </p:sp>
    </p:spTree>
    <p:extLst>
      <p:ext uri="{BB962C8B-B14F-4D97-AF65-F5344CB8AC3E}">
        <p14:creationId xmlns:p14="http://schemas.microsoft.com/office/powerpoint/2010/main" val="14179902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8182" y="365125"/>
            <a:ext cx="4779818" cy="3744912"/>
          </a:xfrm>
        </p:spPr>
        <p:txBody>
          <a:bodyPr/>
          <a:lstStyle/>
          <a:p>
            <a:endParaRPr lang="ar-IQ" dirty="0"/>
          </a:p>
        </p:txBody>
      </p:sp>
      <p:pic>
        <p:nvPicPr>
          <p:cNvPr id="3" name="Picture 2" descr="C:\Users\Lord\Desktop\images (1).jpg"/>
          <p:cNvPicPr/>
          <p:nvPr/>
        </p:nvPicPr>
        <p:blipFill>
          <a:blip r:embed="rId2">
            <a:extLst>
              <a:ext uri="{28A0092B-C50C-407E-A947-70E740481C1C}">
                <a14:useLocalDpi xmlns:a14="http://schemas.microsoft.com/office/drawing/2010/main" val="0"/>
              </a:ext>
            </a:extLst>
          </a:blip>
          <a:srcRect/>
          <a:stretch>
            <a:fillRect/>
          </a:stretch>
        </p:blipFill>
        <p:spPr bwMode="auto">
          <a:xfrm>
            <a:off x="1967345" y="706582"/>
            <a:ext cx="7010400" cy="3403455"/>
          </a:xfrm>
          <a:prstGeom prst="rect">
            <a:avLst/>
          </a:prstGeom>
          <a:noFill/>
          <a:ln>
            <a:noFill/>
          </a:ln>
        </p:spPr>
      </p:pic>
    </p:spTree>
    <p:extLst>
      <p:ext uri="{BB962C8B-B14F-4D97-AF65-F5344CB8AC3E}">
        <p14:creationId xmlns:p14="http://schemas.microsoft.com/office/powerpoint/2010/main" val="42089068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035675"/>
          </a:xfrm>
        </p:spPr>
        <p:txBody>
          <a:bodyPr>
            <a:normAutofit fontScale="90000"/>
          </a:bodyPr>
          <a:lstStyle/>
          <a:p>
            <a:r>
              <a:rPr lang="en-US" b="1" dirty="0"/>
              <a:t>3-Holocrine glands</a:t>
            </a:r>
            <a:r>
              <a:rPr lang="en-US" dirty="0"/>
              <a:t>: is a term used to classify the mode of secretion in exocrine </a:t>
            </a:r>
            <a:r>
              <a:rPr lang="en-US" b="1" dirty="0"/>
              <a:t>glands</a:t>
            </a:r>
            <a:r>
              <a:rPr lang="en-US" dirty="0"/>
              <a:t> in the study of histology. </a:t>
            </a:r>
            <a:r>
              <a:rPr lang="en-US" b="1" dirty="0" err="1"/>
              <a:t>Holocrine</a:t>
            </a:r>
            <a:r>
              <a:rPr lang="en-US" dirty="0"/>
              <a:t> secretions are produced in the cytoplasm of the cell and released by the rupture of the plasma membrane, which destroys the cell and results in the secretion of the product into the lumen, the whole cell is destroyed during secretion e.g. sebaceous glands.</a:t>
            </a:r>
            <a:br>
              <a:rPr lang="en-US" dirty="0"/>
            </a:br>
            <a:endParaRPr lang="ar-IQ" dirty="0"/>
          </a:p>
        </p:txBody>
      </p:sp>
    </p:spTree>
    <p:extLst>
      <p:ext uri="{BB962C8B-B14F-4D97-AF65-F5344CB8AC3E}">
        <p14:creationId xmlns:p14="http://schemas.microsoft.com/office/powerpoint/2010/main" val="25884462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42655" y="365125"/>
            <a:ext cx="8104910" cy="5412220"/>
          </a:xfrm>
        </p:spPr>
        <p:txBody>
          <a:bodyPr/>
          <a:lstStyle/>
          <a:p>
            <a:endParaRPr lang="ar-IQ" dirty="0"/>
          </a:p>
        </p:txBody>
      </p:sp>
      <p:pic>
        <p:nvPicPr>
          <p:cNvPr id="3" name="Picture 2" descr="C:\Users\Lord\Desktop\download (5).jpg"/>
          <p:cNvPicPr/>
          <p:nvPr/>
        </p:nvPicPr>
        <p:blipFill>
          <a:blip r:embed="rId2">
            <a:extLst>
              <a:ext uri="{28A0092B-C50C-407E-A947-70E740481C1C}">
                <a14:useLocalDpi xmlns:a14="http://schemas.microsoft.com/office/drawing/2010/main" val="0"/>
              </a:ext>
            </a:extLst>
          </a:blip>
          <a:srcRect/>
          <a:stretch>
            <a:fillRect/>
          </a:stretch>
        </p:blipFill>
        <p:spPr bwMode="auto">
          <a:xfrm>
            <a:off x="1842655" y="526472"/>
            <a:ext cx="7924799" cy="5015345"/>
          </a:xfrm>
          <a:prstGeom prst="rect">
            <a:avLst/>
          </a:prstGeom>
          <a:noFill/>
          <a:ln>
            <a:noFill/>
          </a:ln>
        </p:spPr>
      </p:pic>
    </p:spTree>
    <p:extLst>
      <p:ext uri="{BB962C8B-B14F-4D97-AF65-F5344CB8AC3E}">
        <p14:creationId xmlns:p14="http://schemas.microsoft.com/office/powerpoint/2010/main" val="37229462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675457"/>
          </a:xfrm>
        </p:spPr>
        <p:txBody>
          <a:bodyPr/>
          <a:lstStyle/>
          <a:p>
            <a:r>
              <a:rPr lang="en-US" dirty="0"/>
              <a:t>There is also </a:t>
            </a:r>
            <a:r>
              <a:rPr lang="en-US" dirty="0" err="1"/>
              <a:t>cytocrine</a:t>
            </a:r>
            <a:r>
              <a:rPr lang="en-US" dirty="0"/>
              <a:t> glands which transfer of </a:t>
            </a:r>
            <a:r>
              <a:rPr lang="en-US" b="1" dirty="0"/>
              <a:t>secretory</a:t>
            </a:r>
            <a:r>
              <a:rPr lang="en-US" dirty="0"/>
              <a:t> material from one cell to another, such as the transfer of melanosomes from melanocytes to epidermal cells. </a:t>
            </a:r>
            <a:br>
              <a:rPr lang="en-US" dirty="0"/>
            </a:br>
            <a:endParaRPr lang="ar-IQ" dirty="0"/>
          </a:p>
        </p:txBody>
      </p:sp>
    </p:spTree>
    <p:extLst>
      <p:ext uri="{BB962C8B-B14F-4D97-AF65-F5344CB8AC3E}">
        <p14:creationId xmlns:p14="http://schemas.microsoft.com/office/powerpoint/2010/main" val="17079922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109" y="365124"/>
            <a:ext cx="11720946" cy="6492875"/>
          </a:xfrm>
        </p:spPr>
        <p:txBody>
          <a:bodyPr>
            <a:normAutofit fontScale="90000"/>
          </a:bodyPr>
          <a:lstStyle/>
          <a:p>
            <a:r>
              <a:rPr lang="en-US" sz="4000" b="1" dirty="0"/>
              <a:t>2-Endocrine Glands</a:t>
            </a:r>
            <a:r>
              <a:rPr lang="en-US" sz="4000" dirty="0"/>
              <a:t/>
            </a:r>
            <a:br>
              <a:rPr lang="en-US" sz="4000" dirty="0"/>
            </a:br>
            <a:r>
              <a:rPr lang="en-US" sz="4000" dirty="0"/>
              <a:t>Endocrine glands do not have ducts. Their secretions (hormones) are secreted into the blood stream. Because of this, the hormones can act over long distances, and reach any organ in the body to coordinate activity. Often there is a specific 'target' organ that the hormone acts on. This long range activity is also often called neuroendocrine - as it is somewhat analogous to the coordinating activity of neurons. Some short range endocrine activity also occurs in the digestive system - and this is known as paracrine activity - for example enter endocrine cells of the gut respond to activity by secreting peptides of monoamines that act locally.</a:t>
            </a:r>
            <a:r>
              <a:rPr lang="en-US" dirty="0"/>
              <a:t/>
            </a:r>
            <a:br>
              <a:rPr lang="en-US" dirty="0"/>
            </a:br>
            <a:endParaRPr lang="ar-IQ" dirty="0"/>
          </a:p>
        </p:txBody>
      </p:sp>
    </p:spTree>
    <p:extLst>
      <p:ext uri="{BB962C8B-B14F-4D97-AF65-F5344CB8AC3E}">
        <p14:creationId xmlns:p14="http://schemas.microsoft.com/office/powerpoint/2010/main" val="16388805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980257"/>
          </a:xfrm>
        </p:spPr>
        <p:txBody>
          <a:bodyPr>
            <a:normAutofit fontScale="90000"/>
          </a:bodyPr>
          <a:lstStyle/>
          <a:p>
            <a:r>
              <a:rPr lang="en-US" dirty="0"/>
              <a:t>What is a Gland?</a:t>
            </a:r>
            <a:br>
              <a:rPr lang="en-US" dirty="0"/>
            </a:br>
            <a:r>
              <a:rPr lang="en-US" dirty="0"/>
              <a:t> The  gland is a specialized cell, group of cells, or organ of endothelial origin that selectively removes materials from the blood, concentrates or alters them, and secretes them for further use in the body or for elimination from the body</a:t>
            </a:r>
            <a:r>
              <a:rPr lang="en-US" b="1" dirty="0"/>
              <a:t>. </a:t>
            </a:r>
            <a:r>
              <a:rPr lang="en-US" dirty="0"/>
              <a:t>Most glands are formed during development by proliferation of epithelial cells so that they project into the underlying connective tissue. </a:t>
            </a:r>
            <a:br>
              <a:rPr lang="en-US" dirty="0"/>
            </a:br>
            <a:endParaRPr lang="ar-IQ" dirty="0"/>
          </a:p>
        </p:txBody>
      </p:sp>
    </p:spTree>
    <p:extLst>
      <p:ext uri="{BB962C8B-B14F-4D97-AF65-F5344CB8AC3E}">
        <p14:creationId xmlns:p14="http://schemas.microsoft.com/office/powerpoint/2010/main" val="14469305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9382" y="365125"/>
            <a:ext cx="11104418" cy="6271202"/>
          </a:xfrm>
        </p:spPr>
        <p:txBody>
          <a:bodyPr>
            <a:normAutofit/>
          </a:bodyPr>
          <a:lstStyle/>
          <a:p>
            <a:r>
              <a:rPr lang="en-US" sz="4000" dirty="0"/>
              <a:t>The secretory cells of endocrine glands are therefore always found in close proximity to a capillary bed, and have a rich network of blood vessels.</a:t>
            </a:r>
            <a:br>
              <a:rPr lang="en-US" sz="4000" dirty="0"/>
            </a:br>
            <a:r>
              <a:rPr lang="en-US" sz="4000" dirty="0"/>
              <a:t>The signaling molecules released - hormones, are usually released by exocytosis, by the secretory cells, into the interstitial spaces and pass through fenestrated capillaries to enter the blood stream and move to target organs. The target organs will have specific receptors for the hormone, and can respond when the hormone binds. </a:t>
            </a:r>
            <a:endParaRPr lang="ar-IQ" dirty="0"/>
          </a:p>
        </p:txBody>
      </p:sp>
    </p:spTree>
    <p:extLst>
      <p:ext uri="{BB962C8B-B14F-4D97-AF65-F5344CB8AC3E}">
        <p14:creationId xmlns:p14="http://schemas.microsoft.com/office/powerpoint/2010/main" val="26613177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0945" y="365125"/>
            <a:ext cx="11762510" cy="5800148"/>
          </a:xfrm>
        </p:spPr>
        <p:txBody>
          <a:bodyPr>
            <a:normAutofit fontScale="90000"/>
          </a:bodyPr>
          <a:lstStyle/>
          <a:p>
            <a:r>
              <a:rPr lang="en-US" dirty="0"/>
              <a:t>This means you should know the gland, hormone, target organ/cells and response to the hormone. The major glands of the endocrine system include the pineal gland, pituitary gland, pancreas, ovaries, testes, thyroid gland, parathyroid gland, hypothalamus and adrenal glands.</a:t>
            </a:r>
            <a:br>
              <a:rPr lang="en-US" dirty="0"/>
            </a:br>
            <a:r>
              <a:rPr lang="en-US" dirty="0"/>
              <a:t>To simplify, there's a small and main difference between exocrine and endocrine glands. Exocrine gland have duct to let their secretion out like sweat glands. ... Endocrine glands are ductless glands meaning their secretions are directly poured into the bloodstream.</a:t>
            </a:r>
            <a:r>
              <a:rPr lang="en-US" dirty="0" smtClean="0"/>
              <a:t/>
            </a:r>
            <a:br>
              <a:rPr lang="en-US" dirty="0" smtClean="0"/>
            </a:br>
            <a:endParaRPr lang="ar-IQ" dirty="0"/>
          </a:p>
        </p:txBody>
      </p:sp>
    </p:spTree>
    <p:extLst>
      <p:ext uri="{BB962C8B-B14F-4D97-AF65-F5344CB8AC3E}">
        <p14:creationId xmlns:p14="http://schemas.microsoft.com/office/powerpoint/2010/main" val="20656859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8655" y="365125"/>
            <a:ext cx="11035145" cy="6132657"/>
          </a:xfrm>
        </p:spPr>
        <p:txBody>
          <a:bodyPr>
            <a:normAutofit/>
          </a:bodyPr>
          <a:lstStyle/>
          <a:p>
            <a:r>
              <a:rPr lang="en-US" b="1" dirty="0"/>
              <a:t>3-Mixed glands: </a:t>
            </a:r>
            <a:r>
              <a:rPr lang="en-US" dirty="0"/>
              <a:t>have the two types: 1) A </a:t>
            </a:r>
            <a:r>
              <a:rPr lang="en-US" b="1" dirty="0"/>
              <a:t>gland</a:t>
            </a:r>
            <a:r>
              <a:rPr lang="en-US" dirty="0"/>
              <a:t> that contains both serous and mucous secretory units. 2) A </a:t>
            </a:r>
            <a:r>
              <a:rPr lang="en-US" b="1" dirty="0"/>
              <a:t>gland</a:t>
            </a:r>
            <a:r>
              <a:rPr lang="en-US" dirty="0"/>
              <a:t> that is both exocrine and endocrine for example: </a:t>
            </a:r>
            <a:br>
              <a:rPr lang="en-US" dirty="0"/>
            </a:br>
            <a:r>
              <a:rPr lang="en-US" dirty="0"/>
              <a:t>The </a:t>
            </a:r>
            <a:r>
              <a:rPr lang="en-US" b="1" dirty="0"/>
              <a:t>liver</a:t>
            </a:r>
            <a:r>
              <a:rPr lang="en-US" dirty="0"/>
              <a:t> is largest mixed gland and internal organ in of the human body. A gland is more like a group of cells that makes and releases substance that is used elsewhere in the body. </a:t>
            </a:r>
            <a:br>
              <a:rPr lang="en-US" dirty="0"/>
            </a:br>
            <a:endParaRPr lang="ar-IQ" dirty="0"/>
          </a:p>
        </p:txBody>
      </p:sp>
    </p:spTree>
    <p:extLst>
      <p:ext uri="{BB962C8B-B14F-4D97-AF65-F5344CB8AC3E}">
        <p14:creationId xmlns:p14="http://schemas.microsoft.com/office/powerpoint/2010/main" val="18486700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70909" y="240435"/>
            <a:ext cx="3879274" cy="3764828"/>
          </a:xfrm>
        </p:spPr>
        <p:txBody>
          <a:bodyPr/>
          <a:lstStyle/>
          <a:p>
            <a:endParaRPr lang="ar-IQ"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95600" y="595745"/>
            <a:ext cx="3657600" cy="3409517"/>
          </a:xfrm>
          <a:prstGeom prst="rect">
            <a:avLst/>
          </a:prstGeom>
        </p:spPr>
      </p:pic>
    </p:spTree>
    <p:extLst>
      <p:ext uri="{BB962C8B-B14F-4D97-AF65-F5344CB8AC3E}">
        <p14:creationId xmlns:p14="http://schemas.microsoft.com/office/powerpoint/2010/main" val="10473231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65125"/>
            <a:ext cx="10744200" cy="5800148"/>
          </a:xfrm>
        </p:spPr>
        <p:txBody>
          <a:bodyPr/>
          <a:lstStyle/>
          <a:p>
            <a:r>
              <a:rPr lang="en-US" dirty="0" smtClean="0"/>
              <a:t>The </a:t>
            </a:r>
            <a:r>
              <a:rPr lang="en-US" b="1" dirty="0" smtClean="0"/>
              <a:t>pancreas gland</a:t>
            </a:r>
            <a:r>
              <a:rPr lang="en-US" dirty="0" smtClean="0"/>
              <a:t> works both as endocrine and exocrine gland, because it is a glandular organ in the upper abdomen, but really it serves as two glands in one: a digestive exocrine gland and hormone - producing endocrine gland functioning as an exocrine gland , the </a:t>
            </a:r>
            <a:r>
              <a:rPr lang="en-US" b="1" dirty="0" smtClean="0"/>
              <a:t>pancreas</a:t>
            </a:r>
            <a:r>
              <a:rPr lang="en-US" dirty="0" smtClean="0"/>
              <a:t> excretes enzymes to breakdown the proteins.</a:t>
            </a:r>
            <a:br>
              <a:rPr lang="en-US" dirty="0" smtClean="0"/>
            </a:br>
            <a:endParaRPr lang="ar-IQ" dirty="0"/>
          </a:p>
        </p:txBody>
      </p:sp>
    </p:spTree>
    <p:extLst>
      <p:ext uri="{BB962C8B-B14F-4D97-AF65-F5344CB8AC3E}">
        <p14:creationId xmlns:p14="http://schemas.microsoft.com/office/powerpoint/2010/main" val="272816883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29344" y="365125"/>
            <a:ext cx="5361711" cy="5786293"/>
          </a:xfrm>
        </p:spPr>
        <p:txBody>
          <a:bodyPr/>
          <a:lstStyle/>
          <a:p>
            <a:endParaRPr lang="ar-IQ"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18509" y="498764"/>
            <a:ext cx="5472545" cy="5541817"/>
          </a:xfrm>
          <a:prstGeom prst="rect">
            <a:avLst/>
          </a:prstGeom>
        </p:spPr>
      </p:pic>
    </p:spTree>
    <p:extLst>
      <p:ext uri="{BB962C8B-B14F-4D97-AF65-F5344CB8AC3E}">
        <p14:creationId xmlns:p14="http://schemas.microsoft.com/office/powerpoint/2010/main" val="5839820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8036" y="365125"/>
            <a:ext cx="10785764" cy="5883275"/>
          </a:xfrm>
        </p:spPr>
        <p:txBody>
          <a:bodyPr/>
          <a:lstStyle/>
          <a:p>
            <a:r>
              <a:rPr lang="en-US" dirty="0"/>
              <a:t> </a:t>
            </a:r>
            <a:br>
              <a:rPr lang="en-US" dirty="0"/>
            </a:br>
            <a:r>
              <a:rPr lang="en-US" dirty="0"/>
              <a:t>It is classified:1- According to the duct. 2- According to the secretory part. 3- According to nature of secretion. 4- According to mode of secretion.</a:t>
            </a:r>
            <a:br>
              <a:rPr lang="en-US" dirty="0"/>
            </a:br>
            <a:endParaRPr lang="ar-IQ" dirty="0"/>
          </a:p>
        </p:txBody>
      </p:sp>
    </p:spTree>
    <p:extLst>
      <p:ext uri="{BB962C8B-B14F-4D97-AF65-F5344CB8AC3E}">
        <p14:creationId xmlns:p14="http://schemas.microsoft.com/office/powerpoint/2010/main" val="32311302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1055" y="365125"/>
            <a:ext cx="10882745" cy="6077239"/>
          </a:xfrm>
        </p:spPr>
        <p:txBody>
          <a:bodyPr/>
          <a:lstStyle/>
          <a:p>
            <a:pPr lvl="0"/>
            <a:r>
              <a:rPr lang="ar-SA" b="1" dirty="0"/>
              <a:t> </a:t>
            </a:r>
            <a:r>
              <a:rPr lang="en-US" dirty="0"/>
              <a:t/>
            </a:r>
            <a:br>
              <a:rPr lang="en-US" dirty="0"/>
            </a:br>
            <a:r>
              <a:rPr lang="en-US" dirty="0"/>
              <a:t>Branching of the duct:         A-Simple glands possess one unbranched duct e.g. intestinal, gastric glands.</a:t>
            </a:r>
            <a:r>
              <a:rPr lang="ar-IQ" dirty="0"/>
              <a:t>      </a:t>
            </a:r>
            <a:r>
              <a:rPr lang="en-US" dirty="0"/>
              <a:t>B-Compound glands have branched duct system • e.g. salivary </a:t>
            </a:r>
            <a:endParaRPr lang="ar-IQ" dirty="0"/>
          </a:p>
        </p:txBody>
      </p:sp>
    </p:spTree>
    <p:extLst>
      <p:ext uri="{BB962C8B-B14F-4D97-AF65-F5344CB8AC3E}">
        <p14:creationId xmlns:p14="http://schemas.microsoft.com/office/powerpoint/2010/main" val="38339804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4"/>
            <a:ext cx="10515600" cy="5772439"/>
          </a:xfrm>
        </p:spPr>
        <p:txBody>
          <a:bodyPr/>
          <a:lstStyle/>
          <a:p>
            <a:endParaRPr lang="ar-IQ"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0"/>
            <a:ext cx="10716491" cy="6858000"/>
          </a:xfrm>
          <a:prstGeom prst="rect">
            <a:avLst/>
          </a:prstGeom>
        </p:spPr>
      </p:pic>
    </p:spTree>
    <p:extLst>
      <p:ext uri="{BB962C8B-B14F-4D97-AF65-F5344CB8AC3E}">
        <p14:creationId xmlns:p14="http://schemas.microsoft.com/office/powerpoint/2010/main" val="29654236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983" y="365125"/>
            <a:ext cx="12095018" cy="5938693"/>
          </a:xfrm>
        </p:spPr>
        <p:txBody>
          <a:bodyPr>
            <a:normAutofit fontScale="90000"/>
          </a:bodyPr>
          <a:lstStyle/>
          <a:p>
            <a:r>
              <a:rPr lang="en-US" sz="3600" b="1" dirty="0" smtClean="0"/>
              <a:t/>
            </a:r>
            <a:br>
              <a:rPr lang="en-US" sz="3600" b="1" dirty="0" smtClean="0"/>
            </a:br>
            <a:r>
              <a:rPr lang="en-US" sz="3600" b="1" dirty="0"/>
              <a:t/>
            </a:r>
            <a:br>
              <a:rPr lang="en-US" sz="3600" b="1" dirty="0"/>
            </a:br>
            <a:r>
              <a:rPr lang="en-US" sz="3600" b="1" dirty="0" smtClean="0"/>
              <a:t>II- </a:t>
            </a:r>
            <a:r>
              <a:rPr lang="en-US" sz="3600" b="1" dirty="0"/>
              <a:t>According to the secretory part</a:t>
            </a:r>
            <a:r>
              <a:rPr lang="en-US" sz="3600" dirty="0"/>
              <a:t>. </a:t>
            </a:r>
            <a:br>
              <a:rPr lang="en-US" sz="3600" dirty="0"/>
            </a:br>
            <a:r>
              <a:rPr lang="en-US" sz="3600" dirty="0"/>
              <a:t>(A) </a:t>
            </a:r>
            <a:r>
              <a:rPr lang="en-US" sz="3600" b="1" dirty="0"/>
              <a:t>Number of cells</a:t>
            </a:r>
            <a:r>
              <a:rPr lang="en-US" sz="3600" dirty="0"/>
              <a:t> :  Unicellular glands: formed of a single cell • e.g. goblet cells.</a:t>
            </a:r>
            <a:br>
              <a:rPr lang="en-US" sz="3600" dirty="0"/>
            </a:br>
            <a:r>
              <a:rPr lang="en-US" sz="3600" dirty="0" smtClean="0"/>
              <a:t>Multicellular </a:t>
            </a:r>
            <a:r>
              <a:rPr lang="en-US" sz="3600" dirty="0"/>
              <a:t>glands: formed of numerous cells e.g. salivary gland.</a:t>
            </a:r>
            <a:br>
              <a:rPr lang="en-US" sz="3600" dirty="0"/>
            </a:br>
            <a:r>
              <a:rPr lang="en-US" sz="3600" dirty="0"/>
              <a:t>(B)</a:t>
            </a:r>
            <a:r>
              <a:rPr lang="en-US" sz="3600" b="1" dirty="0"/>
              <a:t>Shape of the secretory part:</a:t>
            </a:r>
            <a:r>
              <a:rPr lang="en-US" sz="3600" dirty="0"/>
              <a:t>  </a:t>
            </a:r>
            <a:br>
              <a:rPr lang="en-US" sz="3600" dirty="0"/>
            </a:br>
            <a:r>
              <a:rPr lang="en-US" sz="3600" dirty="0"/>
              <a:t>The glands in our bodies come in three overarching shapes. </a:t>
            </a:r>
            <a:r>
              <a:rPr lang="en-US" sz="3600" b="1" dirty="0"/>
              <a:t>Acinar,</a:t>
            </a:r>
            <a:r>
              <a:rPr lang="en-US" sz="3600" dirty="0"/>
              <a:t> meaning 'grape,' are ducts that have a large, bulbous collection of secretory and excretory cells within a small lumen, or interior space. They look something like a cluster of grapes in the body, hence their name. </a:t>
            </a:r>
            <a:r>
              <a:rPr lang="en-US" sz="3600" b="1" dirty="0"/>
              <a:t>Tubular glands</a:t>
            </a:r>
            <a:r>
              <a:rPr lang="en-US" sz="3600" dirty="0"/>
              <a:t> have cells of a consistent shape that form a uniform tubular lumen, while </a:t>
            </a:r>
            <a:r>
              <a:rPr lang="en-US" sz="3600" b="1" dirty="0"/>
              <a:t>alveolar glands</a:t>
            </a:r>
            <a:r>
              <a:rPr lang="en-US" sz="3600" dirty="0"/>
              <a:t> have cells of a similarly uniform size within a large, sac-like lumen. Tubular and alveolar glands can be further subdivided by their shape into simple, or non-branching glands, and compound, or branching glands. </a:t>
            </a:r>
            <a:r>
              <a:rPr lang="en-US" dirty="0"/>
              <a:t/>
            </a:r>
            <a:br>
              <a:rPr lang="en-US" dirty="0"/>
            </a:br>
            <a:endParaRPr lang="ar-IQ" dirty="0"/>
          </a:p>
        </p:txBody>
      </p:sp>
    </p:spTree>
    <p:extLst>
      <p:ext uri="{BB962C8B-B14F-4D97-AF65-F5344CB8AC3E}">
        <p14:creationId xmlns:p14="http://schemas.microsoft.com/office/powerpoint/2010/main" val="2419674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109" y="365125"/>
            <a:ext cx="11173691" cy="6077239"/>
          </a:xfrm>
        </p:spPr>
        <p:txBody>
          <a:bodyPr>
            <a:normAutofit fontScale="90000"/>
          </a:bodyPr>
          <a:lstStyle/>
          <a:p>
            <a:r>
              <a:rPr lang="en-US" b="1" dirty="0"/>
              <a:t>Simple Glands</a:t>
            </a:r>
            <a:br>
              <a:rPr lang="en-US" b="1" dirty="0"/>
            </a:br>
            <a:r>
              <a:rPr lang="en-US" dirty="0"/>
              <a:t>Thankfully, the terminology for these glands is fairly self-explanatory, which should make them relatively easy to remember. Simple glands are exactly what you would think of in relation to shape: they have a simple straight </a:t>
            </a:r>
            <a:r>
              <a:rPr lang="en-US" b="1" dirty="0"/>
              <a:t>duct</a:t>
            </a:r>
            <a:r>
              <a:rPr lang="en-US" dirty="0"/>
              <a:t>, or opening, that connects the secretory and excretory cells, and where the exterior of the tissue is straight, without any complex branching systems. </a:t>
            </a:r>
            <a:endParaRPr lang="ar-IQ" dirty="0"/>
          </a:p>
        </p:txBody>
      </p:sp>
    </p:spTree>
    <p:extLst>
      <p:ext uri="{BB962C8B-B14F-4D97-AF65-F5344CB8AC3E}">
        <p14:creationId xmlns:p14="http://schemas.microsoft.com/office/powerpoint/2010/main" val="9314026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6473" y="365125"/>
            <a:ext cx="10827327" cy="5855566"/>
          </a:xfrm>
        </p:spPr>
        <p:txBody>
          <a:bodyPr/>
          <a:lstStyle/>
          <a:p>
            <a:r>
              <a:rPr lang="en-US" b="1" dirty="0" smtClean="0"/>
              <a:t>Tubular glands</a:t>
            </a:r>
            <a:r>
              <a:rPr lang="en-US" dirty="0" smtClean="0"/>
              <a:t> come in three simple shapes: simple tubular, simple coiled tubular, and simple branched tubular. </a:t>
            </a:r>
            <a:r>
              <a:rPr lang="en-US" b="1" dirty="0" smtClean="0"/>
              <a:t>Alveolar glands</a:t>
            </a:r>
            <a:r>
              <a:rPr lang="en-US" dirty="0" smtClean="0"/>
              <a:t> only have two simple shapes: simple alveolar and simple branched alveolar. Let's take a quick look at what these glands look like and where they might be found in the body.</a:t>
            </a:r>
            <a:br>
              <a:rPr lang="en-US" dirty="0" smtClean="0"/>
            </a:br>
            <a:endParaRPr lang="ar-IQ" dirty="0"/>
          </a:p>
        </p:txBody>
      </p:sp>
    </p:spTree>
    <p:extLst>
      <p:ext uri="{BB962C8B-B14F-4D97-AF65-F5344CB8AC3E}">
        <p14:creationId xmlns:p14="http://schemas.microsoft.com/office/powerpoint/2010/main" val="22038306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TotalTime>
  <Words>180</Words>
  <Application>Microsoft Office PowerPoint</Application>
  <PresentationFormat>Custom</PresentationFormat>
  <Paragraphs>23</Paragraphs>
  <Slides>35</Slides>
  <Notes>0</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Office Theme</vt:lpstr>
      <vt:lpstr>Glandular Specialized Epithelium</vt:lpstr>
      <vt:lpstr>Glandular Specialized Epithelium Specialized Epithelial Tissue are a class of epithelial tissues that have very specific and specialized functions and structures. This tissue is composed of cuboidal, columnar, ciliated columnar epithelial cells. Glandular Specialized Epithelium Contain cells of the glands are secretary in nature. Zymogen granules appear in the cytoplasm of secretary cells. A gland can be classified on the basis of presence and absence of ducts, number of cells and shape of secretary unit.  </vt:lpstr>
      <vt:lpstr>What is a Gland?  The  gland is a specialized cell, group of cells, or organ of endothelial origin that selectively removes materials from the blood, concentrates or alters them, and secretes them for further use in the body or for elimination from the body. Most glands are formed during development by proliferation of epithelial cells so that they project into the underlying connective tissue.  </vt:lpstr>
      <vt:lpstr>  It is classified:1- According to the duct. 2- According to the secretory part. 3- According to nature of secretion. 4- According to mode of secretion. </vt:lpstr>
      <vt:lpstr>  Branching of the duct:         A-Simple glands possess one unbranched duct e.g. intestinal, gastric glands.      B-Compound glands have branched duct system • e.g. salivary </vt:lpstr>
      <vt:lpstr>PowerPoint Presentation</vt:lpstr>
      <vt:lpstr>  II- According to the secretory part.  (A) Number of cells :  Unicellular glands: formed of a single cell • e.g. goblet cells. Multicellular glands: formed of numerous cells e.g. salivary gland. (B)Shape of the secretory part:   The glands in our bodies come in three overarching shapes. Acinar, meaning 'grape,' are ducts that have a large, bulbous collection of secretory and excretory cells within a small lumen, or interior space. They look something like a cluster of grapes in the body, hence their name. Tubular glands have cells of a consistent shape that form a uniform tubular lumen, while alveolar glands have cells of a similarly uniform size within a large, sac-like lumen. Tubular and alveolar glands can be further subdivided by their shape into simple, or non-branching glands, and compound, or branching glands.  </vt:lpstr>
      <vt:lpstr>Simple Glands Thankfully, the terminology for these glands is fairly self-explanatory, which should make them relatively easy to remember. Simple glands are exactly what you would think of in relation to shape: they have a simple straight duct, or opening, that connects the secretory and excretory cells, and where the exterior of the tissue is straight, without any complex branching systems. </vt:lpstr>
      <vt:lpstr>Tubular glands come in three simple shapes: simple tubular, simple coiled tubular, and simple branched tubular. Alveolar glands only have two simple shapes: simple alveolar and simple branched alveolar. Let's take a quick look at what these glands look like and where they might be found in the body. </vt:lpstr>
      <vt:lpstr>PowerPoint Presentation</vt:lpstr>
      <vt:lpstr>Simple tubular glands are one of more uncommon shapes that, in a cross section, simply look like a straight test tube submerged in the tissue. These glands are found in the lining of the intestines, where they secrete mucous to help the byproducts of digestion pass through the intestinal tract. </vt:lpstr>
      <vt:lpstr>PowerPoint Presentation</vt:lpstr>
      <vt:lpstr>Simple coiled tubular glands are like coiled tubes. They basically look like a garden hose tangled or coiled around itself at one end. The sweat glands in your skin are simple coiled tubular glands.  Simple branched tubular glands have a straight duct opening with branched clusters of secretory glands. They include the gastric glands of your stomach that produce acid, as well as the mucous secreting glands lining your esophagus, tongue, and duodenum of your small intestinesز </vt:lpstr>
      <vt:lpstr>PowerPoint Presentation</vt:lpstr>
      <vt:lpstr>Alveolar glands: have alveolar (flask shaped) or acinar (grape like) secretory parts  Branched alveolar glands are classified as follows: </vt:lpstr>
      <vt:lpstr>PowerPoint Presentation</vt:lpstr>
      <vt:lpstr>Tubulo-alveolar glands: If glands are categorized by shape, alveolar glandscontrast with tubular glands. Alveolar glands have a saclike secretory portion, thus are also termed saccular glands. They typically have an enlarged lumen (cavity), hence the name similar to alveoli, the very small air sacs in the lungs.   </vt:lpstr>
      <vt:lpstr>PowerPoint Presentation</vt:lpstr>
      <vt:lpstr>III- According to nature secretion   1- Mucous glands: produce viscid mucous poor in enzymes e.g. goblet cells and minor salivary glands.   2- Serous glands: produce watery solution rich in enzymes e.g. Parotid glands and pancreas.   3- Mucoserous glands: produce both types of secretions e.g. submandibular and sublingual glands.  • Sweat glands ;of skin produce watery secretion containing some enzymes and waste products  • Oily glands: secrete fatty secretion e.g. sebaceous and tarsal glands  • Waxy glands: secret waxy secretion e.g. ceruminous glands of the external canal.  • Cellular glands: produce cells e.g testis and ovary </vt:lpstr>
      <vt:lpstr>III- According to method (mode) of secretion:  1-Exocrine glands have ducts - and they secrete onto a surface: examples of exocrine glands are: sebaceous and sweat glands (in the skin), salivary glands (oral), Brunner's glands. So, we have covered their basic structure and function in tissue types, and we have looked at several examples of exocrine glands in other topics. Exocrine glands can be Unicellular - Goblet cells, or Multicellular - and the basis of their classification was covered in the topic on epithelia. Exocrine can be classify depended of the way that secretion is : </vt:lpstr>
      <vt:lpstr>PowerPoint Presentation</vt:lpstr>
      <vt:lpstr>1-Merocrine glands : (or eccrine) is a term used to classify exocrine glands and their secretions in the study of histology. A cell is classified as merocrine if the secretions of that cell are excreted via exocytosis from secretory cells into an epithelial-walled duct or ducts and then onto a bodily surface or into the lumen. the secretory cells are not destroyed during secretion e.g. salivary glands.</vt:lpstr>
      <vt:lpstr>PowerPoint Presentation</vt:lpstr>
      <vt:lpstr>-Apocrine glands: The apocrine gland is a type of gland that is found in the skin, breast, eyelid, and ear. Apocrine glands in the breast secrete fat droplets into breast milk and those in the ear help form earwax. Apocrine glands in the skin and eyelid are sweat glands. the apical part of the cells is destroyed during secretion e.g. mammary glands.</vt:lpstr>
      <vt:lpstr>PowerPoint Presentation</vt:lpstr>
      <vt:lpstr>3-Holocrine glands: is a term used to classify the mode of secretion in exocrine glands in the study of histology. Holocrine secretions are produced in the cytoplasm of the cell and released by the rupture of the plasma membrane, which destroys the cell and results in the secretion of the product into the lumen, the whole cell is destroyed during secretion e.g. sebaceous glands. </vt:lpstr>
      <vt:lpstr>PowerPoint Presentation</vt:lpstr>
      <vt:lpstr>There is also cytocrine glands which transfer of secretory material from one cell to another, such as the transfer of melanosomes from melanocytes to epidermal cells.  </vt:lpstr>
      <vt:lpstr>2-Endocrine Glands Endocrine glands do not have ducts. Their secretions (hormones) are secreted into the blood stream. Because of this, the hormones can act over long distances, and reach any organ in the body to coordinate activity. Often there is a specific 'target' organ that the hormone acts on. This long range activity is also often called neuroendocrine - as it is somewhat analogous to the coordinating activity of neurons. Some short range endocrine activity also occurs in the digestive system - and this is known as paracrine activity - for example enter endocrine cells of the gut respond to activity by secreting peptides of monoamines that act locally. </vt:lpstr>
      <vt:lpstr>The secretory cells of endocrine glands are therefore always found in close proximity to a capillary bed, and have a rich network of blood vessels. The signaling molecules released - hormones, are usually released by exocytosis, by the secretory cells, into the interstitial spaces and pass through fenestrated capillaries to enter the blood stream and move to target organs. The target organs will have specific receptors for the hormone, and can respond when the hormone binds. </vt:lpstr>
      <vt:lpstr>This means you should know the gland, hormone, target organ/cells and response to the hormone. The major glands of the endocrine system include the pineal gland, pituitary gland, pancreas, ovaries, testes, thyroid gland, parathyroid gland, hypothalamus and adrenal glands. To simplify, there's a small and main difference between exocrine and endocrine glands. Exocrine gland have duct to let their secretion out like sweat glands. ... Endocrine glands are ductless glands meaning their secretions are directly poured into the bloodstream. </vt:lpstr>
      <vt:lpstr>3-Mixed glands: have the two types: 1) A gland that contains both serous and mucous secretory units. 2) A gland that is both exocrine and endocrine for example:  The liver is largest mixed gland and internal organ in of the human body. A gland is more like a group of cells that makes and releases substance that is used elsewhere in the body.  </vt:lpstr>
      <vt:lpstr>PowerPoint Presentation</vt:lpstr>
      <vt:lpstr>The pancreas gland works both as endocrine and exocrine gland, because it is a glandular organ in the upper abdomen, but really it serves as two glands in one: a digestive exocrine gland and hormone - producing endocrine gland functioning as an exocrine gland , the pancreas excretes enzymes to breakdown the proteins. </vt:lpstr>
      <vt:lpstr>PowerPoint Presentation</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Lord</dc:creator>
  <cp:lastModifiedBy>Dr.mayssaa</cp:lastModifiedBy>
  <cp:revision>6</cp:revision>
  <dcterms:created xsi:type="dcterms:W3CDTF">2019-01-01T22:18:53Z</dcterms:created>
  <dcterms:modified xsi:type="dcterms:W3CDTF">2020-03-03T17:02:02Z</dcterms:modified>
</cp:coreProperties>
</file>