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1" r:id="rId10"/>
    <p:sldId id="272" r:id="rId11"/>
    <p:sldId id="268" r:id="rId12"/>
    <p:sldId id="269" r:id="rId13"/>
    <p:sldId id="271" r:id="rId14"/>
    <p:sldId id="270" r:id="rId15"/>
  </p:sldIdLst>
  <p:sldSz cx="12192000" cy="6858000"/>
  <p:notesSz cx="6735763" cy="9799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533F-6253-4AE5-8C8D-802A9BA3373F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813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533F-6253-4AE5-8C8D-802A9BA3373F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2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533F-6253-4AE5-8C8D-802A9BA3373F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103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533F-6253-4AE5-8C8D-802A9BA3373F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565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533F-6253-4AE5-8C8D-802A9BA3373F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88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533F-6253-4AE5-8C8D-802A9BA3373F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08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533F-6253-4AE5-8C8D-802A9BA3373F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09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533F-6253-4AE5-8C8D-802A9BA3373F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975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533F-6253-4AE5-8C8D-802A9BA3373F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513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533F-6253-4AE5-8C8D-802A9BA3373F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692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533F-6253-4AE5-8C8D-802A9BA3373F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04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A533F-6253-4AE5-8C8D-802A9BA3373F}" type="datetimeFigureOut">
              <a:rPr lang="en-GB" smtClean="0"/>
              <a:t>06/03/2020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3E6BD-7553-415F-AEE4-5006D99C484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1626" y="81"/>
            <a:ext cx="1080000" cy="10705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2" y="13333"/>
            <a:ext cx="1080000" cy="1074600"/>
          </a:xfrm>
          <a:prstGeom prst="rect">
            <a:avLst/>
          </a:prstGeom>
        </p:spPr>
      </p:pic>
      <p:sp>
        <p:nvSpPr>
          <p:cNvPr id="9" name="Rounded Rectangle 8"/>
          <p:cNvSpPr/>
          <p:nvPr userDrawn="1"/>
        </p:nvSpPr>
        <p:spPr>
          <a:xfrm>
            <a:off x="185530" y="1070631"/>
            <a:ext cx="11820940" cy="565084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087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071" y="2216994"/>
            <a:ext cx="9161929" cy="2422238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FF0000"/>
                </a:solidFill>
              </a:rPr>
              <a:t>Sample preparation and factors affect IR bands</a:t>
            </a:r>
            <a:endParaRPr lang="en-GB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43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331259" y="389965"/>
            <a:ext cx="9520517" cy="64545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C00000"/>
                </a:solidFill>
              </a:rPr>
              <a:t>Factors affect position of C=O stretching band</a:t>
            </a:r>
            <a:endParaRPr lang="en-GB" sz="32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5459" y="1317813"/>
            <a:ext cx="10475259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i="1" dirty="0" smtClean="0"/>
              <a:t>The physical state</a:t>
            </a:r>
            <a:endParaRPr lang="en-US" sz="2400" dirty="0" smtClean="0"/>
          </a:p>
          <a:p>
            <a:pPr marL="457200" indent="-457200">
              <a:buFont typeface="+mj-lt"/>
              <a:buAutoNum type="alphaUcPeriod"/>
            </a:pPr>
            <a:endParaRPr lang="en-US" sz="2400" dirty="0" smtClean="0"/>
          </a:p>
          <a:p>
            <a:pPr marL="457200" indent="-457200">
              <a:buFont typeface="+mj-lt"/>
              <a:buAutoNum type="alphaUcPeriod"/>
            </a:pPr>
            <a:r>
              <a:rPr lang="en-GB" sz="2400" i="1" dirty="0" smtClean="0"/>
              <a:t>Electronic and mass effect of neighbouring group </a:t>
            </a:r>
            <a:endParaRPr lang="en-GB" sz="2400" dirty="0" smtClean="0"/>
          </a:p>
          <a:p>
            <a:pPr marL="457200" indent="-457200">
              <a:buFont typeface="+mj-lt"/>
              <a:buAutoNum type="alphaUcPeriod"/>
            </a:pPr>
            <a:endParaRPr lang="en-GB" sz="2400" dirty="0"/>
          </a:p>
          <a:p>
            <a:pPr marL="457200" indent="-457200">
              <a:buFont typeface="+mj-lt"/>
              <a:buAutoNum type="alphaUcPeriod"/>
            </a:pPr>
            <a:r>
              <a:rPr lang="en-GB" sz="2400" i="1" dirty="0" smtClean="0"/>
              <a:t>The relative acidity and basicity of the proton donor and acceptor</a:t>
            </a:r>
            <a:r>
              <a:rPr lang="en-GB" sz="2400" dirty="0"/>
              <a:t> </a:t>
            </a:r>
            <a:r>
              <a:rPr lang="en-GB" sz="2400" dirty="0" smtClean="0"/>
              <a:t>groups affect the strength of bonding.</a:t>
            </a:r>
          </a:p>
          <a:p>
            <a:pPr marL="457200" indent="-457200">
              <a:buFont typeface="+mj-lt"/>
              <a:buAutoNum type="alphaUcPeriod"/>
            </a:pPr>
            <a:endParaRPr lang="en-GB" sz="2400" dirty="0" smtClean="0"/>
          </a:p>
          <a:p>
            <a:pPr marL="457200" indent="-457200">
              <a:buFont typeface="+mj-lt"/>
              <a:buAutoNum type="alphaUcPeriod"/>
            </a:pPr>
            <a:r>
              <a:rPr lang="en-GB" sz="2400" i="1" dirty="0" smtClean="0"/>
              <a:t>Ring strain</a:t>
            </a:r>
          </a:p>
          <a:p>
            <a:pPr marL="457200" indent="-457200">
              <a:buFont typeface="+mj-lt"/>
              <a:buAutoNum type="alphaUcPeriod"/>
            </a:pPr>
            <a:endParaRPr lang="en-GB" sz="2400" i="1" dirty="0" smtClean="0"/>
          </a:p>
          <a:p>
            <a:pPr marL="457200" indent="-457200">
              <a:buFont typeface="+mj-lt"/>
              <a:buAutoNum type="alphaUcPeriod"/>
            </a:pPr>
            <a:r>
              <a:rPr lang="en-GB" sz="2400" i="1" dirty="0" smtClean="0"/>
              <a:t>Conjugation effect</a:t>
            </a:r>
          </a:p>
          <a:p>
            <a:pPr marL="457200" indent="-457200">
              <a:buFont typeface="+mj-lt"/>
              <a:buAutoNum type="alphaUcPeriod"/>
            </a:pPr>
            <a:endParaRPr lang="en-GB" sz="2400" i="1" dirty="0" smtClean="0"/>
          </a:p>
          <a:p>
            <a:pPr marL="457200" indent="-457200">
              <a:buFont typeface="+mj-lt"/>
              <a:buAutoNum type="alphaUcPeriod"/>
            </a:pPr>
            <a:r>
              <a:rPr lang="en-GB" sz="2400" i="1" dirty="0" smtClean="0"/>
              <a:t>Hydrogen bonding effect</a:t>
            </a:r>
          </a:p>
          <a:p>
            <a:pPr marL="457200" indent="-457200">
              <a:buFont typeface="+mj-lt"/>
              <a:buAutoNum type="alphaUcPeriod"/>
            </a:pPr>
            <a:endParaRPr lang="en-GB" sz="2400" i="1" dirty="0" smtClean="0"/>
          </a:p>
          <a:p>
            <a:pPr marL="457200" indent="-457200">
              <a:buFont typeface="+mj-lt"/>
              <a:buAutoNum type="alphaUcPeriod"/>
            </a:pPr>
            <a:r>
              <a:rPr lang="en-GB" sz="2400" i="1" dirty="0" smtClean="0"/>
              <a:t>Inductive effect </a:t>
            </a:r>
          </a:p>
          <a:p>
            <a:pPr marL="457200" indent="-457200">
              <a:buFont typeface="+mj-lt"/>
              <a:buAutoNum type="alphaUcPeriod"/>
            </a:pPr>
            <a:endParaRPr lang="en-GB" sz="2400" i="1" dirty="0" smtClean="0"/>
          </a:p>
          <a:p>
            <a:pPr marL="457200" indent="-457200">
              <a:buFont typeface="+mj-lt"/>
              <a:buAutoNum type="alphaUcPeriod"/>
            </a:pPr>
            <a:endParaRPr lang="en-US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234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9282" y="1425389"/>
            <a:ext cx="1175273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>
                <a:solidFill>
                  <a:prstClr val="black"/>
                </a:solidFill>
                <a:ea typeface="Times New Roman"/>
                <a:cs typeface="Arial"/>
              </a:rPr>
              <a:t>In addition to the fundamental vibrations, other frequencies can be generated by modulations of the fundamental bands</a:t>
            </a:r>
            <a:endParaRPr lang="ar-IQ" sz="2000" dirty="0" smtClean="0"/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000" b="1" dirty="0" smtClean="0"/>
              <a:t>Overtone bands appear at integral multiples of fundamental vibrations. Therefore, the strong absorptions at say 800 cm</a:t>
            </a:r>
            <a:r>
              <a:rPr lang="en-GB" sz="2000" b="1" baseline="30000" dirty="0" smtClean="0"/>
              <a:t>-1</a:t>
            </a:r>
            <a:r>
              <a:rPr lang="en-GB" sz="2000" b="1" dirty="0" smtClean="0"/>
              <a:t> and 1750 cm</a:t>
            </a:r>
            <a:r>
              <a:rPr lang="en-GB" sz="2000" b="1" baseline="30000" dirty="0" smtClean="0"/>
              <a:t>-1</a:t>
            </a:r>
            <a:r>
              <a:rPr lang="en-GB" sz="2000" b="1" dirty="0" smtClean="0"/>
              <a:t> will also give rise to weaker absorptions at 1600 cm</a:t>
            </a:r>
            <a:r>
              <a:rPr lang="en-GB" sz="2000" b="1" baseline="30000" dirty="0" smtClean="0"/>
              <a:t>-1</a:t>
            </a:r>
            <a:r>
              <a:rPr lang="en-GB" sz="2000" b="1" dirty="0" smtClean="0"/>
              <a:t> and 3500 cm</a:t>
            </a:r>
            <a:r>
              <a:rPr lang="en-GB" sz="2000" b="1" baseline="30000" dirty="0" smtClean="0"/>
              <a:t>-1</a:t>
            </a:r>
            <a:r>
              <a:rPr lang="en-GB" sz="2000" b="1" dirty="0" smtClean="0"/>
              <a:t>, respectively.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b="1" dirty="0" smtClean="0"/>
              <a:t>Combination bands: </a:t>
            </a:r>
            <a:r>
              <a:rPr lang="en-US" sz="2000" dirty="0" smtClean="0"/>
              <a:t>Two </a:t>
            </a:r>
            <a:r>
              <a:rPr lang="en-US" sz="2000" dirty="0"/>
              <a:t>vibrational frequencies (</a:t>
            </a:r>
            <a:r>
              <a:rPr lang="el-GR" sz="2000" dirty="0">
                <a:latin typeface="Calibri"/>
              </a:rPr>
              <a:t>υ </a:t>
            </a:r>
            <a:r>
              <a:rPr lang="en-US" sz="2000" dirty="0"/>
              <a:t>1 and </a:t>
            </a:r>
            <a:r>
              <a:rPr lang="el-GR" sz="2000" dirty="0">
                <a:latin typeface="Calibri"/>
              </a:rPr>
              <a:t>υ </a:t>
            </a:r>
            <a:r>
              <a:rPr lang="en-US" sz="2000" dirty="0"/>
              <a:t>2) in a molecule couple to give rise to a new infrared active frequency. This band is the sum of the two interacting bands (</a:t>
            </a:r>
            <a:r>
              <a:rPr lang="el-GR" sz="2000" dirty="0">
                <a:latin typeface="Calibri"/>
              </a:rPr>
              <a:t>υ </a:t>
            </a:r>
            <a:r>
              <a:rPr lang="en-US" sz="2000" dirty="0"/>
              <a:t>combination = </a:t>
            </a:r>
            <a:r>
              <a:rPr lang="el-GR" sz="2000" dirty="0">
                <a:latin typeface="Calibri"/>
              </a:rPr>
              <a:t>υ </a:t>
            </a:r>
            <a:r>
              <a:rPr lang="en-US" sz="2000" dirty="0"/>
              <a:t>1 + </a:t>
            </a:r>
            <a:r>
              <a:rPr lang="el-GR" sz="2000" dirty="0">
                <a:latin typeface="Calibri"/>
              </a:rPr>
              <a:t>υ </a:t>
            </a:r>
            <a:r>
              <a:rPr lang="en-US" sz="2000" dirty="0"/>
              <a:t>2). </a:t>
            </a:r>
            <a:endParaRPr lang="en-US" sz="20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b="1" dirty="0" smtClean="0"/>
              <a:t>Difference bands: </a:t>
            </a:r>
            <a:r>
              <a:rPr lang="en-US" sz="2000" dirty="0" smtClean="0"/>
              <a:t>A </a:t>
            </a:r>
            <a:r>
              <a:rPr lang="en-US" sz="2000" dirty="0"/>
              <a:t>new infrared active frequency arising due to the difference between the two interacting bands (</a:t>
            </a:r>
            <a:r>
              <a:rPr lang="el-GR" sz="2000" dirty="0">
                <a:latin typeface="Calibri"/>
              </a:rPr>
              <a:t>υ </a:t>
            </a:r>
            <a:r>
              <a:rPr lang="en-US" sz="2000" dirty="0"/>
              <a:t>difference = </a:t>
            </a:r>
            <a:r>
              <a:rPr lang="el-GR" sz="2000" dirty="0">
                <a:latin typeface="Calibri"/>
              </a:rPr>
              <a:t>υ </a:t>
            </a:r>
            <a:r>
              <a:rPr lang="en-US" sz="2000" dirty="0"/>
              <a:t>1 - </a:t>
            </a:r>
            <a:r>
              <a:rPr lang="el-GR" sz="2000" dirty="0">
                <a:latin typeface="Calibri"/>
              </a:rPr>
              <a:t>υ </a:t>
            </a:r>
            <a:r>
              <a:rPr lang="en-US" sz="2000" dirty="0"/>
              <a:t>2). </a:t>
            </a:r>
            <a:endParaRPr lang="en-US" sz="20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b="1" dirty="0" smtClean="0"/>
              <a:t>Fermi resonance: </a:t>
            </a:r>
            <a:r>
              <a:rPr lang="en-US" sz="2000" dirty="0" smtClean="0"/>
              <a:t>When </a:t>
            </a:r>
            <a:r>
              <a:rPr lang="en-US" sz="2000" dirty="0"/>
              <a:t>a fundamental vibration couples with an overtone or combination band, the coupled vibration is called Fermi resonance. Fermi resonance is often observed in </a:t>
            </a:r>
            <a:r>
              <a:rPr lang="en-US" sz="2000" b="1" i="1" dirty="0"/>
              <a:t>carbonyl compounds.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109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431777" y="1205991"/>
            <a:ext cx="6804000" cy="2615770"/>
            <a:chOff x="2698509" y="2202283"/>
            <a:chExt cx="6804000" cy="2615770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98509" y="2202283"/>
              <a:ext cx="6804000" cy="2615770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</p:pic>
        <p:cxnSp>
          <p:nvCxnSpPr>
            <p:cNvPr id="5" name="Straight Arrow Connector 4"/>
            <p:cNvCxnSpPr/>
            <p:nvPr/>
          </p:nvCxnSpPr>
          <p:spPr>
            <a:xfrm flipV="1">
              <a:off x="4840941" y="3697941"/>
              <a:ext cx="2003612" cy="10757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H="1" flipV="1">
              <a:off x="4504765" y="2971800"/>
              <a:ext cx="336177" cy="85277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879219" y="3888943"/>
            <a:ext cx="7920038" cy="2735262"/>
            <a:chOff x="879219" y="3888943"/>
            <a:chExt cx="7920038" cy="2735262"/>
          </a:xfrm>
        </p:grpSpPr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79219" y="3888943"/>
              <a:ext cx="7920038" cy="2735262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pic>
        <p:cxnSp>
          <p:nvCxnSpPr>
            <p:cNvPr id="13" name="Straight Arrow Connector 12"/>
            <p:cNvCxnSpPr/>
            <p:nvPr/>
          </p:nvCxnSpPr>
          <p:spPr>
            <a:xfrm flipV="1">
              <a:off x="3220872" y="5445457"/>
              <a:ext cx="2552131" cy="6823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 flipV="1">
              <a:off x="2743200" y="4625119"/>
              <a:ext cx="477672" cy="88857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436728" y="1665027"/>
            <a:ext cx="3807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prstClr val="black"/>
                </a:solidFill>
                <a:ea typeface="Times New Roman"/>
                <a:cs typeface="Arial"/>
              </a:rPr>
              <a:t>Benzaldehyde (C=O) 1700 cm</a:t>
            </a:r>
            <a:r>
              <a:rPr lang="en-US" b="1" i="1" baseline="30000" dirty="0" smtClean="0">
                <a:solidFill>
                  <a:prstClr val="black"/>
                </a:solidFill>
                <a:ea typeface="Times New Roman"/>
                <a:cs typeface="Arial"/>
              </a:rPr>
              <a:t>-1</a:t>
            </a:r>
          </a:p>
          <a:p>
            <a:r>
              <a:rPr lang="en-US" b="1" i="1" baseline="-25000" dirty="0">
                <a:solidFill>
                  <a:prstClr val="black"/>
                </a:solidFill>
                <a:cs typeface="Arial"/>
              </a:rPr>
              <a:t> </a:t>
            </a:r>
            <a:r>
              <a:rPr lang="en-US" b="1" i="1" baseline="-25000" dirty="0" smtClean="0">
                <a:solidFill>
                  <a:prstClr val="black"/>
                </a:solidFill>
                <a:cs typeface="Arial"/>
              </a:rPr>
              <a:t>                                      </a:t>
            </a:r>
            <a:r>
              <a:rPr lang="en-US" b="1" i="1" dirty="0" smtClean="0">
                <a:solidFill>
                  <a:prstClr val="black"/>
                </a:solidFill>
                <a:cs typeface="Arial"/>
              </a:rPr>
              <a:t>overtone</a:t>
            </a:r>
            <a:r>
              <a:rPr lang="en-US" b="1" i="1" baseline="-25000" dirty="0" smtClean="0">
                <a:solidFill>
                  <a:prstClr val="black"/>
                </a:solidFill>
                <a:cs typeface="Arial"/>
              </a:rPr>
              <a:t>  </a:t>
            </a:r>
            <a:r>
              <a:rPr lang="en-US" b="1" i="1" dirty="0" smtClean="0">
                <a:solidFill>
                  <a:prstClr val="black"/>
                </a:solidFill>
                <a:cs typeface="Arial"/>
              </a:rPr>
              <a:t>at 3400 cm</a:t>
            </a:r>
            <a:r>
              <a:rPr lang="en-US" b="1" i="1" baseline="30000" dirty="0" smtClean="0">
                <a:solidFill>
                  <a:prstClr val="black"/>
                </a:solidFill>
                <a:cs typeface="Arial"/>
              </a:rPr>
              <a:t>-1</a:t>
            </a:r>
            <a:endParaRPr lang="en-GB" baseline="30000" dirty="0"/>
          </a:p>
        </p:txBody>
      </p:sp>
      <p:sp>
        <p:nvSpPr>
          <p:cNvPr id="20" name="TextBox 19"/>
          <p:cNvSpPr txBox="1"/>
          <p:nvPr/>
        </p:nvSpPr>
        <p:spPr>
          <a:xfrm>
            <a:off x="8881146" y="5065601"/>
            <a:ext cx="3513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>
                <a:solidFill>
                  <a:prstClr val="black"/>
                </a:solidFill>
                <a:ea typeface="Times New Roman"/>
                <a:cs typeface="Arial"/>
              </a:rPr>
              <a:t>A</a:t>
            </a:r>
            <a:r>
              <a:rPr lang="en-US" b="1" i="1" dirty="0" err="1" smtClean="0">
                <a:solidFill>
                  <a:prstClr val="black"/>
                </a:solidFill>
                <a:ea typeface="Times New Roman"/>
                <a:cs typeface="Arial"/>
              </a:rPr>
              <a:t>cetophenon</a:t>
            </a:r>
            <a:r>
              <a:rPr lang="en-US" b="1" i="1" dirty="0" smtClean="0">
                <a:solidFill>
                  <a:prstClr val="black"/>
                </a:solidFill>
                <a:ea typeface="Times New Roman"/>
                <a:cs typeface="Arial"/>
              </a:rPr>
              <a:t> (C=O) 1682 cm</a:t>
            </a:r>
            <a:r>
              <a:rPr lang="en-US" b="1" i="1" baseline="30000" dirty="0" smtClean="0">
                <a:solidFill>
                  <a:prstClr val="black"/>
                </a:solidFill>
                <a:ea typeface="Times New Roman"/>
                <a:cs typeface="Arial"/>
              </a:rPr>
              <a:t>-1</a:t>
            </a:r>
          </a:p>
          <a:p>
            <a:r>
              <a:rPr lang="en-US" b="1" i="1" baseline="-25000" dirty="0">
                <a:solidFill>
                  <a:prstClr val="black"/>
                </a:solidFill>
                <a:cs typeface="Arial"/>
              </a:rPr>
              <a:t> </a:t>
            </a:r>
            <a:r>
              <a:rPr lang="en-US" b="1" i="1" baseline="-25000" dirty="0" smtClean="0">
                <a:solidFill>
                  <a:prstClr val="black"/>
                </a:solidFill>
                <a:cs typeface="Arial"/>
              </a:rPr>
              <a:t>                       </a:t>
            </a:r>
            <a:r>
              <a:rPr lang="en-US" b="1" i="1" dirty="0" smtClean="0">
                <a:solidFill>
                  <a:prstClr val="black"/>
                </a:solidFill>
                <a:cs typeface="Arial"/>
              </a:rPr>
              <a:t>overtone</a:t>
            </a:r>
            <a:r>
              <a:rPr lang="en-US" b="1" i="1" baseline="-25000" dirty="0" smtClean="0">
                <a:solidFill>
                  <a:prstClr val="black"/>
                </a:solidFill>
                <a:cs typeface="Arial"/>
              </a:rPr>
              <a:t>  </a:t>
            </a:r>
            <a:r>
              <a:rPr lang="en-US" b="1" i="1" dirty="0" smtClean="0">
                <a:solidFill>
                  <a:prstClr val="black"/>
                </a:solidFill>
                <a:cs typeface="Arial"/>
              </a:rPr>
              <a:t>at 3365 cm</a:t>
            </a:r>
            <a:r>
              <a:rPr lang="en-US" b="1" i="1" baseline="30000" dirty="0" smtClean="0">
                <a:solidFill>
                  <a:prstClr val="black"/>
                </a:solidFill>
                <a:cs typeface="Arial"/>
              </a:rPr>
              <a:t>-1</a:t>
            </a:r>
            <a:endParaRPr lang="en-GB" baseline="30000" dirty="0"/>
          </a:p>
        </p:txBody>
      </p:sp>
    </p:spTree>
    <p:extLst>
      <p:ext uri="{BB962C8B-B14F-4D97-AF65-F5344CB8AC3E}">
        <p14:creationId xmlns:p14="http://schemas.microsoft.com/office/powerpoint/2010/main" val="391818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2729" y="1855694"/>
            <a:ext cx="1129553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u="sng" dirty="0" smtClean="0"/>
              <a:t>Example: </a:t>
            </a:r>
            <a:r>
              <a:rPr lang="en-GB" sz="2400" dirty="0" smtClean="0"/>
              <a:t>The </a:t>
            </a:r>
            <a:r>
              <a:rPr lang="en-GB" sz="2400" dirty="0"/>
              <a:t>carbonyl stretching frequency in </a:t>
            </a:r>
            <a:r>
              <a:rPr lang="en-GB" sz="2400" b="1" dirty="0">
                <a:solidFill>
                  <a:srgbClr val="FF0000"/>
                </a:solidFill>
              </a:rPr>
              <a:t>RCOCH</a:t>
            </a:r>
            <a:r>
              <a:rPr lang="en-GB" sz="2400" b="1" baseline="-25000" dirty="0">
                <a:solidFill>
                  <a:srgbClr val="FF0000"/>
                </a:solidFill>
              </a:rPr>
              <a:t>3</a:t>
            </a:r>
            <a:r>
              <a:rPr lang="en-GB" sz="2400" dirty="0"/>
              <a:t> (~1720 cm</a:t>
            </a:r>
            <a:r>
              <a:rPr lang="en-GB" sz="2400" baseline="30000" dirty="0"/>
              <a:t>-1</a:t>
            </a:r>
            <a:r>
              <a:rPr lang="en-GB" sz="2400" dirty="0"/>
              <a:t>) is lower than acid chloride </a:t>
            </a:r>
            <a:r>
              <a:rPr lang="en-GB" sz="2400" b="1" dirty="0" err="1">
                <a:solidFill>
                  <a:srgbClr val="FF0000"/>
                </a:solidFill>
              </a:rPr>
              <a:t>RCOCl</a:t>
            </a:r>
            <a:r>
              <a:rPr lang="en-GB" sz="2400" dirty="0"/>
              <a:t> (1750-1820 cm</a:t>
            </a:r>
            <a:r>
              <a:rPr lang="en-GB" sz="2400" baseline="30000" dirty="0"/>
              <a:t>-1</a:t>
            </a:r>
            <a:r>
              <a:rPr lang="en-GB" sz="2400" dirty="0"/>
              <a:t>). </a:t>
            </a:r>
            <a:endParaRPr lang="en-GB" sz="2400" dirty="0" smtClean="0"/>
          </a:p>
          <a:p>
            <a:endParaRPr lang="en-GB" sz="2400" dirty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/>
          </a:p>
          <a:p>
            <a:r>
              <a:rPr lang="en-GB" sz="2400" i="1" dirty="0"/>
              <a:t>This change in frequency of the C=O stretching may be arising due </a:t>
            </a:r>
            <a:r>
              <a:rPr lang="en-GB" sz="2400" i="1" dirty="0" smtClean="0"/>
              <a:t>to:</a:t>
            </a:r>
          </a:p>
          <a:p>
            <a:pPr marL="457200" indent="-457200">
              <a:buFont typeface="+mj-lt"/>
              <a:buAutoNum type="alphaLcPeriod"/>
            </a:pPr>
            <a:r>
              <a:rPr lang="en-GB" sz="2400" dirty="0" smtClean="0">
                <a:solidFill>
                  <a:srgbClr val="002060"/>
                </a:solidFill>
              </a:rPr>
              <a:t>Difference </a:t>
            </a:r>
            <a:r>
              <a:rPr lang="en-GB" sz="2400" dirty="0">
                <a:solidFill>
                  <a:srgbClr val="002060"/>
                </a:solidFill>
              </a:rPr>
              <a:t>in mass between CH</a:t>
            </a:r>
            <a:r>
              <a:rPr lang="en-GB" sz="2400" baseline="-25000" dirty="0">
                <a:solidFill>
                  <a:srgbClr val="002060"/>
                </a:solidFill>
              </a:rPr>
              <a:t>3</a:t>
            </a:r>
            <a:r>
              <a:rPr lang="en-GB" sz="2400" dirty="0">
                <a:solidFill>
                  <a:srgbClr val="002060"/>
                </a:solidFill>
              </a:rPr>
              <a:t> and Cl </a:t>
            </a:r>
            <a:endParaRPr lang="en-GB" sz="2400" dirty="0" smtClean="0">
              <a:solidFill>
                <a:srgbClr val="002060"/>
              </a:solidFill>
            </a:endParaRPr>
          </a:p>
          <a:p>
            <a:pPr marL="457200" indent="-457200">
              <a:buFont typeface="+mj-lt"/>
              <a:buAutoNum type="alphaLcPeriod"/>
            </a:pPr>
            <a:r>
              <a:rPr lang="en-GB" sz="2400" dirty="0">
                <a:solidFill>
                  <a:srgbClr val="002060"/>
                </a:solidFill>
              </a:rPr>
              <a:t>T</a:t>
            </a:r>
            <a:r>
              <a:rPr lang="en-GB" sz="2400" dirty="0" smtClean="0">
                <a:solidFill>
                  <a:srgbClr val="002060"/>
                </a:solidFill>
              </a:rPr>
              <a:t>he </a:t>
            </a:r>
            <a:r>
              <a:rPr lang="en-GB" sz="2400" dirty="0">
                <a:solidFill>
                  <a:srgbClr val="002060"/>
                </a:solidFill>
              </a:rPr>
              <a:t>inductive or </a:t>
            </a:r>
            <a:r>
              <a:rPr lang="en-GB" sz="2400" dirty="0" err="1">
                <a:solidFill>
                  <a:srgbClr val="002060"/>
                </a:solidFill>
              </a:rPr>
              <a:t>mesomeric</a:t>
            </a:r>
            <a:r>
              <a:rPr lang="en-GB" sz="2400" dirty="0">
                <a:solidFill>
                  <a:srgbClr val="002060"/>
                </a:solidFill>
              </a:rPr>
              <a:t> influence of Cl on the C=O </a:t>
            </a:r>
            <a:r>
              <a:rPr lang="en-GB" sz="2400" dirty="0" smtClean="0">
                <a:solidFill>
                  <a:srgbClr val="002060"/>
                </a:solidFill>
              </a:rPr>
              <a:t>bond</a:t>
            </a:r>
          </a:p>
          <a:p>
            <a:pPr marL="457200" indent="-457200">
              <a:buFont typeface="+mj-lt"/>
              <a:buAutoNum type="alphaLcPeriod"/>
            </a:pPr>
            <a:r>
              <a:rPr lang="en-GB" sz="2400" dirty="0" smtClean="0">
                <a:solidFill>
                  <a:srgbClr val="002060"/>
                </a:solidFill>
              </a:rPr>
              <a:t> Coupling </a:t>
            </a:r>
            <a:r>
              <a:rPr lang="en-GB" sz="2400" dirty="0">
                <a:solidFill>
                  <a:srgbClr val="002060"/>
                </a:solidFill>
              </a:rPr>
              <a:t>interactions between C=O and C -Cl </a:t>
            </a:r>
            <a:r>
              <a:rPr lang="en-GB" sz="2400" dirty="0" smtClean="0">
                <a:solidFill>
                  <a:srgbClr val="002060"/>
                </a:solidFill>
              </a:rPr>
              <a:t>bonds</a:t>
            </a:r>
          </a:p>
          <a:p>
            <a:pPr marL="457200" indent="-457200">
              <a:buFont typeface="+mj-lt"/>
              <a:buAutoNum type="alphaLcPeriod"/>
            </a:pPr>
            <a:r>
              <a:rPr lang="en-GB" sz="2400" dirty="0" smtClean="0">
                <a:solidFill>
                  <a:srgbClr val="002060"/>
                </a:solidFill>
              </a:rPr>
              <a:t> Change </a:t>
            </a:r>
            <a:r>
              <a:rPr lang="en-GB" sz="2400" dirty="0">
                <a:solidFill>
                  <a:srgbClr val="002060"/>
                </a:solidFill>
              </a:rPr>
              <a:t>in bond angles arising due to steric factors etc.</a:t>
            </a:r>
          </a:p>
          <a:p>
            <a:endParaRPr lang="en-GB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386" y="2889205"/>
            <a:ext cx="1368000" cy="10791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8305" y="2889204"/>
            <a:ext cx="1260000" cy="113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3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715068" y="313898"/>
            <a:ext cx="8761863" cy="65509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C00000"/>
                </a:solidFill>
              </a:rPr>
              <a:t>Factors affect the </a:t>
            </a:r>
            <a:r>
              <a:rPr lang="en-GB" sz="3200" b="1" i="1" dirty="0" smtClean="0">
                <a:solidFill>
                  <a:srgbClr val="C00000"/>
                </a:solidFill>
              </a:rPr>
              <a:t>NUMBER</a:t>
            </a:r>
            <a:r>
              <a:rPr lang="en-GB" sz="3200" b="1" dirty="0" smtClean="0">
                <a:solidFill>
                  <a:srgbClr val="C00000"/>
                </a:solidFill>
              </a:rPr>
              <a:t> of IR bands</a:t>
            </a:r>
            <a:endParaRPr lang="en-GB" sz="32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1319" y="1760561"/>
            <a:ext cx="1102739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/>
              <a:t>D</a:t>
            </a:r>
            <a:r>
              <a:rPr lang="en-GB" sz="2400" dirty="0" smtClean="0"/>
              <a:t>egeneracy of bands from several absorptions of the same frequency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/>
              <a:t>L</a:t>
            </a:r>
            <a:r>
              <a:rPr lang="en-GB" sz="2400" dirty="0" smtClean="0"/>
              <a:t>ack of change in molecular dipole moment during vibration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/>
              <a:t>F</a:t>
            </a:r>
            <a:r>
              <a:rPr lang="en-GB" sz="2400" dirty="0" smtClean="0"/>
              <a:t>all of frequencies outside the 4000-400 cm</a:t>
            </a:r>
            <a:r>
              <a:rPr lang="en-GB" sz="2400" baseline="30000" dirty="0" smtClean="0"/>
              <a:t>-1</a:t>
            </a:r>
            <a:r>
              <a:rPr lang="en-GB" sz="2400" dirty="0" smtClean="0"/>
              <a:t> region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400" dirty="0" smtClean="0"/>
          </a:p>
          <a:p>
            <a:r>
              <a:rPr lang="en-GB" sz="2400" b="1" dirty="0" smtClean="0"/>
              <a:t>            All of above factors </a:t>
            </a:r>
            <a:r>
              <a:rPr lang="en-GB" sz="2400" b="1" dirty="0" smtClean="0">
                <a:solidFill>
                  <a:srgbClr val="0070C0"/>
                </a:solidFill>
              </a:rPr>
              <a:t>decrease</a:t>
            </a:r>
            <a:r>
              <a:rPr lang="en-GB" sz="2400" b="1" dirty="0" smtClean="0"/>
              <a:t> the number of bands</a:t>
            </a:r>
          </a:p>
          <a:p>
            <a:endParaRPr lang="en-GB" sz="2400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 smtClean="0"/>
              <a:t> </a:t>
            </a:r>
            <a:r>
              <a:rPr lang="en-GB" sz="2400" b="1" dirty="0" smtClean="0"/>
              <a:t>whereas</a:t>
            </a:r>
            <a:r>
              <a:rPr lang="en-GB" sz="2400" dirty="0" smtClean="0"/>
              <a:t> the </a:t>
            </a:r>
            <a:r>
              <a:rPr lang="en-GB" sz="2400" i="1" dirty="0" smtClean="0">
                <a:solidFill>
                  <a:srgbClr val="FF0000"/>
                </a:solidFill>
              </a:rPr>
              <a:t>overtone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smtClean="0"/>
              <a:t>increases the number of bands actually appeared in IR spectrum. Therefore, theoretical numbers of fundamental frequencies are seldom observed.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What are the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reasons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that affect (reduced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or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increase)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the number of theoretical fundamental vibrations in IR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spectroscopy?</a:t>
            </a:r>
            <a:endParaRPr lang="en-GB" sz="24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10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4617" y="1186552"/>
            <a:ext cx="116877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 smtClean="0"/>
              <a:t>The spectrum of a solid can be obtained either as </a:t>
            </a:r>
            <a:r>
              <a:rPr lang="en-GB" sz="2400" b="1" i="1" u="sng" dirty="0" smtClean="0"/>
              <a:t>a mull or as an alkali halide pellet</a:t>
            </a:r>
            <a:r>
              <a:rPr lang="en-GB" sz="2400" dirty="0" smtClean="0"/>
              <a:t>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b="1" dirty="0" smtClean="0">
                <a:solidFill>
                  <a:srgbClr val="C00000"/>
                </a:solidFill>
              </a:rPr>
              <a:t>Mulls</a:t>
            </a:r>
            <a:r>
              <a:rPr lang="en-GB" sz="2400" dirty="0" smtClean="0"/>
              <a:t> are obtained by thoroughly grinding 2-5 mg of a solid sample with a drop of </a:t>
            </a:r>
            <a:r>
              <a:rPr lang="en-GB" sz="2400" b="1" i="1" u="sng" dirty="0" smtClean="0"/>
              <a:t>mulling agent </a:t>
            </a:r>
            <a:r>
              <a:rPr lang="en-GB" sz="2400" dirty="0" smtClean="0"/>
              <a:t>usually </a:t>
            </a:r>
            <a:r>
              <a:rPr lang="en-GB" sz="2400" b="1" i="1" u="sng" dirty="0" err="1" smtClean="0"/>
              <a:t>Nujol</a:t>
            </a:r>
            <a:r>
              <a:rPr lang="en-GB" sz="2400" dirty="0" smtClean="0"/>
              <a:t> (mixture of </a:t>
            </a:r>
            <a:r>
              <a:rPr lang="en-GB" sz="2400" dirty="0" err="1" smtClean="0"/>
              <a:t>parafinic</a:t>
            </a:r>
            <a:r>
              <a:rPr lang="en-GB" sz="2400" dirty="0" smtClean="0"/>
              <a:t> hydrocarbons) or </a:t>
            </a:r>
            <a:r>
              <a:rPr lang="en-GB" sz="2400" b="1" i="1" u="sng" dirty="0" err="1" smtClean="0"/>
              <a:t>fluorolube</a:t>
            </a:r>
            <a:r>
              <a:rPr lang="en-GB" sz="2400" dirty="0" smtClean="0"/>
              <a:t> (a completely fluorinate polymer).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 smtClean="0"/>
              <a:t>The suspended particles must be less than 2 µm </a:t>
            </a:r>
            <a:r>
              <a:rPr lang="en-GB" sz="2400" b="1" i="1" dirty="0" smtClean="0"/>
              <a:t>to avoid excessive scattering of radiations</a:t>
            </a:r>
            <a:r>
              <a:rPr lang="en-GB" sz="2400" dirty="0" smtClean="0"/>
              <a:t>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 smtClean="0"/>
              <a:t>The mull is placed between </a:t>
            </a:r>
            <a:r>
              <a:rPr lang="en-GB" sz="2400" b="1" i="1" u="sng" dirty="0" smtClean="0"/>
              <a:t>two sodium chloride plates </a:t>
            </a:r>
            <a:r>
              <a:rPr lang="en-GB" sz="2400" dirty="0" smtClean="0"/>
              <a:t>and plates are subjected to IR beam.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dirty="0" smtClean="0"/>
              <a:t>For preparing </a:t>
            </a:r>
            <a:r>
              <a:rPr lang="en-GB" sz="2400" b="1" dirty="0" smtClean="0">
                <a:solidFill>
                  <a:srgbClr val="C00000"/>
                </a:solidFill>
              </a:rPr>
              <a:t>an alkali halide pellet</a:t>
            </a:r>
            <a:r>
              <a:rPr lang="en-GB" sz="2400" dirty="0" smtClean="0"/>
              <a:t>, 1-2 mg of dry sample is grinded with ~ 100 mg of </a:t>
            </a:r>
            <a:r>
              <a:rPr lang="en-GB" sz="2400" b="1" i="1" u="sng" dirty="0" err="1" smtClean="0"/>
              <a:t>KBr</a:t>
            </a:r>
            <a:r>
              <a:rPr lang="en-GB" sz="2400" dirty="0" smtClean="0"/>
              <a:t> powder. The mixture is then pressed into </a:t>
            </a:r>
            <a:r>
              <a:rPr lang="en-GB" sz="2400" b="1" i="1" u="sng" dirty="0" smtClean="0"/>
              <a:t>a transparent pellet </a:t>
            </a:r>
            <a:r>
              <a:rPr lang="en-GB" sz="2400" dirty="0" smtClean="0"/>
              <a:t>with a special die under a pressure of </a:t>
            </a:r>
            <a:r>
              <a:rPr lang="en-GB" sz="2400" b="1" i="1" u="sng" dirty="0" smtClean="0"/>
              <a:t>10,000-15,000 psi</a:t>
            </a:r>
            <a:r>
              <a:rPr lang="en-GB" sz="2400" dirty="0" smtClean="0"/>
              <a:t>. </a:t>
            </a:r>
            <a:r>
              <a:rPr lang="en-GB" sz="2400" dirty="0" err="1" smtClean="0"/>
              <a:t>KBr</a:t>
            </a:r>
            <a:r>
              <a:rPr lang="en-GB" sz="2400" dirty="0" smtClean="0"/>
              <a:t> pellet is then mounted on holder and is placed in sample beam of IR spectrophotometer.</a:t>
            </a:r>
          </a:p>
          <a:p>
            <a:endParaRPr lang="en-GB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1221441" y="188259"/>
            <a:ext cx="9749118" cy="7395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C00000"/>
                </a:solidFill>
              </a:rPr>
              <a:t>Preparation of solid samples</a:t>
            </a:r>
            <a:endParaRPr lang="en-GB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58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398494" y="376518"/>
            <a:ext cx="9386047" cy="65890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C00000"/>
                </a:solidFill>
              </a:rPr>
              <a:t>Solvents in IR spectroscopy</a:t>
            </a:r>
            <a:endParaRPr lang="en-GB" sz="32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7540" y="1304365"/>
            <a:ext cx="1141655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 smtClean="0">
                <a:solidFill>
                  <a:srgbClr val="C00000"/>
                </a:solidFill>
              </a:rPr>
              <a:t>Properties of solvents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Pure solvent is placed in the </a:t>
            </a:r>
            <a:r>
              <a:rPr lang="en-GB" sz="2000" b="1" dirty="0" smtClean="0"/>
              <a:t>reference</a:t>
            </a:r>
            <a:r>
              <a:rPr lang="en-GB" sz="20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T</a:t>
            </a:r>
            <a:r>
              <a:rPr lang="en-GB" sz="2000" dirty="0" smtClean="0"/>
              <a:t>he spectrum thus obtained is that of the solute </a:t>
            </a:r>
            <a:r>
              <a:rPr lang="en-GB" sz="2000" b="1" dirty="0" smtClean="0"/>
              <a:t>except</a:t>
            </a:r>
            <a:r>
              <a:rPr lang="en-GB" sz="2000" dirty="0" smtClean="0"/>
              <a:t> in the region in which the solvent absorbs strongly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T</a:t>
            </a:r>
            <a:r>
              <a:rPr lang="en-GB" sz="2000" dirty="0" smtClean="0"/>
              <a:t>he solvent selected </a:t>
            </a:r>
            <a:r>
              <a:rPr lang="en-GB" sz="2000" b="1" dirty="0" smtClean="0"/>
              <a:t>must be dry and transparent</a:t>
            </a:r>
            <a:r>
              <a:rPr lang="en-GB" sz="2000" dirty="0" smtClean="0"/>
              <a:t> in interest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i="1" dirty="0" smtClean="0">
                <a:solidFill>
                  <a:srgbClr val="C00000"/>
                </a:solidFill>
              </a:rPr>
              <a:t>Types of solvents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000" dirty="0" smtClean="0"/>
              <a:t>Solvent, like </a:t>
            </a:r>
            <a:r>
              <a:rPr lang="en-GB" sz="2000" b="1" u="sng" dirty="0" smtClean="0"/>
              <a:t>carbon tetrachloride (CCl</a:t>
            </a:r>
            <a:r>
              <a:rPr lang="en-GB" sz="2000" b="1" u="sng" baseline="-25000" dirty="0" smtClean="0"/>
              <a:t>4</a:t>
            </a:r>
            <a:r>
              <a:rPr lang="en-GB" sz="2000" b="1" u="sng" dirty="0" smtClean="0"/>
              <a:t>) </a:t>
            </a:r>
            <a:r>
              <a:rPr lang="en-GB" sz="2000" dirty="0" smtClean="0"/>
              <a:t>a is relatively free of absorption at frequencies above 1333 cm </a:t>
            </a:r>
            <a:r>
              <a:rPr lang="en-GB" sz="2000" baseline="30000" dirty="0" smtClean="0"/>
              <a:t>-1</a:t>
            </a:r>
            <a:r>
              <a:rPr lang="en-GB" sz="2000" dirty="0" smtClean="0"/>
              <a:t> ,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000" dirty="0" smtClean="0"/>
              <a:t> </a:t>
            </a:r>
            <a:r>
              <a:rPr lang="en-GB" sz="2000" b="1" u="sng" dirty="0" smtClean="0"/>
              <a:t>carbon </a:t>
            </a:r>
            <a:r>
              <a:rPr lang="en-GB" sz="2000" b="1" u="sng" dirty="0" err="1" smtClean="0"/>
              <a:t>disulfide</a:t>
            </a:r>
            <a:r>
              <a:rPr lang="en-GB" sz="2000" b="1" u="sng" dirty="0" smtClean="0"/>
              <a:t> (CS</a:t>
            </a:r>
            <a:r>
              <a:rPr lang="en-GB" sz="2000" b="1" u="sng" baseline="-25000" dirty="0" smtClean="0"/>
              <a:t>2</a:t>
            </a:r>
            <a:r>
              <a:rPr lang="en-GB" sz="2000" b="1" u="sng" dirty="0" smtClean="0"/>
              <a:t>)  </a:t>
            </a:r>
            <a:r>
              <a:rPr lang="en-GB" sz="2000" dirty="0" smtClean="0"/>
              <a:t>shows little absorption below 1333cm</a:t>
            </a:r>
            <a:r>
              <a:rPr lang="en-GB" sz="2000" baseline="30000" dirty="0" smtClean="0"/>
              <a:t>-1</a:t>
            </a:r>
            <a:r>
              <a:rPr lang="en-GB" sz="20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/>
              <a:t>Solvent and solute combinations that react </a:t>
            </a:r>
            <a:r>
              <a:rPr lang="en-GB" sz="2000" b="1" i="1" u="sng" dirty="0" smtClean="0">
                <a:solidFill>
                  <a:srgbClr val="C00000"/>
                </a:solidFill>
              </a:rPr>
              <a:t>must be avoided </a:t>
            </a:r>
            <a:r>
              <a:rPr lang="en-GB" sz="2000" b="1" dirty="0" smtClean="0"/>
              <a:t>. For example </a:t>
            </a:r>
            <a:r>
              <a:rPr lang="en-GB" dirty="0" smtClean="0"/>
              <a:t>:-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i="1" dirty="0" smtClean="0"/>
              <a:t>CS</a:t>
            </a:r>
            <a:r>
              <a:rPr lang="en-GB" sz="2000" b="1" i="1" baseline="-25000" dirty="0" smtClean="0"/>
              <a:t>2</a:t>
            </a:r>
            <a:r>
              <a:rPr lang="en-GB" sz="2000" dirty="0" smtClean="0"/>
              <a:t> </a:t>
            </a:r>
            <a:r>
              <a:rPr lang="en-GB" sz="2000" dirty="0" smtClean="0">
                <a:solidFill>
                  <a:srgbClr val="C00000"/>
                </a:solidFill>
              </a:rPr>
              <a:t>cannot</a:t>
            </a:r>
            <a:r>
              <a:rPr lang="en-GB" sz="2000" dirty="0" smtClean="0"/>
              <a:t> be use as  a solvent for </a:t>
            </a:r>
            <a:r>
              <a:rPr lang="en-GB" sz="2000" i="1" dirty="0" smtClean="0"/>
              <a:t>primary or secondary  amine</a:t>
            </a:r>
            <a:r>
              <a:rPr lang="en-GB" sz="2000" dirty="0" smtClean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i="1" dirty="0" smtClean="0"/>
              <a:t>Amino alcohol</a:t>
            </a:r>
            <a:r>
              <a:rPr lang="en-GB" sz="2000" dirty="0" smtClean="0"/>
              <a:t> </a:t>
            </a:r>
            <a:r>
              <a:rPr lang="en-GB" sz="2000" dirty="0" smtClean="0">
                <a:solidFill>
                  <a:srgbClr val="C00000"/>
                </a:solidFill>
              </a:rPr>
              <a:t>react slowly</a:t>
            </a:r>
            <a:r>
              <a:rPr lang="en-GB" sz="2000" dirty="0" smtClean="0"/>
              <a:t>  with </a:t>
            </a:r>
            <a:r>
              <a:rPr lang="en-GB" sz="2000" b="1" i="1" dirty="0" smtClean="0"/>
              <a:t>CS</a:t>
            </a:r>
            <a:r>
              <a:rPr lang="en-GB" sz="2000" b="1" i="1" baseline="-25000" dirty="0" smtClean="0"/>
              <a:t>2</a:t>
            </a:r>
            <a:r>
              <a:rPr lang="en-GB" sz="2000" b="1" i="1" dirty="0" smtClean="0"/>
              <a:t> &amp; CCl</a:t>
            </a:r>
            <a:r>
              <a:rPr lang="en-GB" sz="2000" b="1" i="1" baseline="-25000" dirty="0" smtClean="0"/>
              <a:t>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i="1" dirty="0" smtClean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97540" y="5540188"/>
            <a:ext cx="1122829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000" b="1" u="sng" dirty="0" smtClean="0"/>
              <a:t>Chloroform (CHCl</a:t>
            </a:r>
            <a:r>
              <a:rPr lang="en-GB" sz="2000" b="1" u="sng" baseline="-25000" dirty="0" smtClean="0"/>
              <a:t>3</a:t>
            </a:r>
            <a:r>
              <a:rPr lang="en-GB" sz="2000" b="1" u="sng" dirty="0" smtClean="0"/>
              <a:t> ) </a:t>
            </a:r>
            <a:r>
              <a:rPr lang="en-GB" sz="2000" b="1" dirty="0" smtClean="0">
                <a:solidFill>
                  <a:srgbClr val="C00000"/>
                </a:solidFill>
              </a:rPr>
              <a:t>shows absorption at all wavelength but its absorption is so high ,so avoid &amp; and used analyses dissolving  solvent than neglected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95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277471" y="322729"/>
            <a:ext cx="9708776" cy="6185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C00000"/>
                </a:solidFill>
              </a:rPr>
              <a:t>Factors affect IR frequencies</a:t>
            </a:r>
            <a:endParaRPr lang="en-GB" sz="32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9282" y="1385047"/>
            <a:ext cx="1159136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eriod"/>
            </a:pPr>
            <a:r>
              <a:rPr lang="en-GB" sz="2400" dirty="0" smtClean="0"/>
              <a:t> </a:t>
            </a:r>
            <a:r>
              <a:rPr lang="en-GB" sz="2400" b="1" dirty="0" smtClean="0">
                <a:solidFill>
                  <a:srgbClr val="C00000"/>
                </a:solidFill>
              </a:rPr>
              <a:t>Inductive and Resonance Effects: </a:t>
            </a:r>
            <a:r>
              <a:rPr lang="en-GB" sz="2400" dirty="0" smtClean="0"/>
              <a:t>The replacement of an alkyl group of the saturated aliphatic ketone by a heteroatom (O, N) 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shifts</a:t>
            </a:r>
            <a:r>
              <a:rPr lang="en-GB" sz="2400" dirty="0" smtClean="0"/>
              <a:t> the C=O stretching frequencies due to inductive and resonance effects.</a:t>
            </a:r>
          </a:p>
          <a:p>
            <a:endParaRPr lang="en-GB" sz="2400" dirty="0" smtClean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r>
              <a:rPr lang="en-GB" sz="2400" b="1" i="1" u="sng" dirty="0" smtClean="0"/>
              <a:t>In amides</a:t>
            </a:r>
            <a:r>
              <a:rPr lang="en-GB" sz="2000" dirty="0" smtClean="0"/>
              <a:t>, due to the conjugation of lone pair of electrons on nitrogen atom, the resonance effect increases the C=O bond length and reduces the C=O absorption frequency. Therefore, C=O absorption frequencies due to resonance effects in amides are lowered but due to inductive effect in esters are increased than those observed in ketones.</a:t>
            </a:r>
          </a:p>
          <a:p>
            <a:endParaRPr lang="en-GB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/>
          <a:srcRect l="4581" t="11556" b="17862"/>
          <a:stretch/>
        </p:blipFill>
        <p:spPr bwMode="auto">
          <a:xfrm>
            <a:off x="5822579" y="2528040"/>
            <a:ext cx="5616000" cy="16933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497541" y="2743200"/>
            <a:ext cx="55984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</a:t>
            </a:r>
            <a:r>
              <a:rPr lang="en-GB" sz="2400" b="1" i="1" u="sng" dirty="0" smtClean="0"/>
              <a:t>In esters</a:t>
            </a:r>
            <a:r>
              <a:rPr lang="en-GB" sz="2000" dirty="0" smtClean="0"/>
              <a:t>, the oxygen due to inductive effect </a:t>
            </a:r>
            <a:r>
              <a:rPr lang="en-GB" sz="2000" i="1" dirty="0" smtClean="0"/>
              <a:t>withdraws</a:t>
            </a:r>
            <a:r>
              <a:rPr lang="en-GB" sz="2000" dirty="0" smtClean="0"/>
              <a:t> the electrons from carbonyl group and </a:t>
            </a:r>
            <a:r>
              <a:rPr lang="en-GB" sz="2000" i="1" dirty="0" smtClean="0"/>
              <a:t>increases</a:t>
            </a:r>
            <a:r>
              <a:rPr lang="en-GB" sz="2000" dirty="0" smtClean="0"/>
              <a:t> the C=O bond strength and thus the frequency of absorption.</a:t>
            </a:r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95837" y="5943600"/>
            <a:ext cx="12532655" cy="677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 </a:t>
            </a:r>
            <a:r>
              <a:rPr lang="en-GB" dirty="0" smtClean="0">
                <a:solidFill>
                  <a:schemeClr val="accent2">
                    <a:lumMod val="50000"/>
                  </a:schemeClr>
                </a:solidFill>
                <a:latin typeface="Copperplate Gothic Bold" panose="020E0705020206020404" pitchFamily="34" charset="0"/>
              </a:rPr>
              <a:t>What is </a:t>
            </a:r>
            <a:r>
              <a:rPr lang="en-GB" dirty="0">
                <a:solidFill>
                  <a:schemeClr val="accent2">
                    <a:lumMod val="50000"/>
                  </a:schemeClr>
                </a:solidFill>
                <a:latin typeface="Copperplate Gothic Bold" panose="020E0705020206020404" pitchFamily="34" charset="0"/>
              </a:rPr>
              <a:t>the effect of inductive and resonance effect at the </a:t>
            </a:r>
            <a:r>
              <a:rPr lang="en-GB" dirty="0" smtClean="0">
                <a:solidFill>
                  <a:schemeClr val="accent2">
                    <a:lumMod val="50000"/>
                  </a:schemeClr>
                </a:solidFill>
                <a:latin typeface="Copperplate Gothic Bold" panose="020E0705020206020404" pitchFamily="34" charset="0"/>
              </a:rPr>
              <a:t>at Vibration frequencies?</a:t>
            </a:r>
            <a:endParaRPr lang="en-GB" dirty="0">
              <a:solidFill>
                <a:schemeClr val="accent2">
                  <a:lumMod val="50000"/>
                </a:schemeClr>
              </a:solidFill>
              <a:latin typeface="Copperplate Gothic Bold" panose="020E0705020206020404" pitchFamily="34" charset="0"/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8200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277471" y="322729"/>
            <a:ext cx="9708776" cy="6185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C00000"/>
                </a:solidFill>
              </a:rPr>
              <a:t>Factors affect IR frequencies</a:t>
            </a:r>
            <a:endParaRPr lang="en-GB" sz="32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9282" y="1385047"/>
            <a:ext cx="1159136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eriod"/>
            </a:pPr>
            <a:r>
              <a:rPr lang="en-GB" sz="2400" dirty="0" smtClean="0"/>
              <a:t> </a:t>
            </a:r>
            <a:r>
              <a:rPr lang="en-GB" sz="2400" b="1" dirty="0" smtClean="0">
                <a:solidFill>
                  <a:srgbClr val="C00000"/>
                </a:solidFill>
              </a:rPr>
              <a:t>Inductive and Resonance Effects: </a:t>
            </a:r>
            <a:r>
              <a:rPr lang="en-GB" sz="2400" dirty="0" smtClean="0"/>
              <a:t>The replacement of an alkyl group of the saturated aliphatic ketone by a heteroatom (O, N) 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shifts</a:t>
            </a:r>
            <a:r>
              <a:rPr lang="en-GB" sz="2400" dirty="0" smtClean="0"/>
              <a:t> the C=O stretching frequencies due to inductive and resonance effects.</a:t>
            </a:r>
          </a:p>
          <a:p>
            <a:endParaRPr lang="en-GB" sz="24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70647" y="2581837"/>
            <a:ext cx="113089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</a:t>
            </a:r>
            <a:r>
              <a:rPr lang="en-GB" sz="2400" b="1" i="1" u="sng" dirty="0" smtClean="0"/>
              <a:t>In acid chlorides</a:t>
            </a:r>
            <a:r>
              <a:rPr lang="en-GB" sz="2400" dirty="0" smtClean="0"/>
              <a:t>, </a:t>
            </a:r>
            <a:r>
              <a:rPr lang="en-GB" sz="2000" dirty="0" smtClean="0"/>
              <a:t>the halogen atom </a:t>
            </a:r>
            <a:r>
              <a:rPr lang="en-GB" sz="2000" b="1" dirty="0" smtClean="0"/>
              <a:t>strengthens</a:t>
            </a:r>
            <a:r>
              <a:rPr lang="en-GB" sz="2000" dirty="0" smtClean="0"/>
              <a:t> the C=O bond through inductive effect and </a:t>
            </a:r>
            <a:r>
              <a:rPr lang="en-GB" sz="2000" b="1" dirty="0" smtClean="0"/>
              <a:t>shifts</a:t>
            </a:r>
            <a:r>
              <a:rPr lang="en-GB" sz="2000" dirty="0" smtClean="0"/>
              <a:t> the C=O stretching frequencies even </a:t>
            </a:r>
            <a:r>
              <a:rPr lang="en-GB" sz="2000" b="1" dirty="0" smtClean="0"/>
              <a:t>higher than are found in esters</a:t>
            </a:r>
            <a:r>
              <a:rPr lang="en-GB" sz="2000" dirty="0" smtClean="0"/>
              <a:t>. </a:t>
            </a:r>
          </a:p>
          <a:p>
            <a:endParaRPr lang="en-GB" sz="2000" dirty="0" smtClean="0"/>
          </a:p>
          <a:p>
            <a:r>
              <a:rPr lang="en-GB" sz="2400" b="1" i="1" u="sng" dirty="0" smtClean="0"/>
              <a:t>The acid anhydrides</a:t>
            </a:r>
            <a:r>
              <a:rPr lang="en-GB" sz="2000" dirty="0" smtClean="0"/>
              <a:t> give two bands in C=O stretching frequency region due to symmetric (~1820 cm</a:t>
            </a:r>
            <a:r>
              <a:rPr lang="en-GB" sz="2000" baseline="30000" dirty="0" smtClean="0"/>
              <a:t>-1</a:t>
            </a:r>
            <a:r>
              <a:rPr lang="en-GB" sz="2000" dirty="0" smtClean="0"/>
              <a:t>) and asymmetric (~1760 cm</a:t>
            </a:r>
            <a:r>
              <a:rPr lang="en-GB" sz="2000" baseline="30000" dirty="0" smtClean="0"/>
              <a:t>-1</a:t>
            </a:r>
            <a:r>
              <a:rPr lang="en-GB" sz="2000" dirty="0" smtClean="0"/>
              <a:t>) stretching vibrations.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/>
          <a:srcRect b="24746"/>
          <a:stretch/>
        </p:blipFill>
        <p:spPr bwMode="auto">
          <a:xfrm>
            <a:off x="2382686" y="4361328"/>
            <a:ext cx="7365785" cy="162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21009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277471" y="322729"/>
            <a:ext cx="9708776" cy="6185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C00000"/>
                </a:solidFill>
              </a:rPr>
              <a:t>Factors affect IR frequencies</a:t>
            </a:r>
            <a:endParaRPr lang="en-GB" sz="32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0317" y="1385047"/>
            <a:ext cx="1159136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b.  </a:t>
            </a:r>
            <a:r>
              <a:rPr lang="en-GB" sz="2400" b="1" dirty="0" smtClean="0">
                <a:solidFill>
                  <a:srgbClr val="C00000"/>
                </a:solidFill>
              </a:rPr>
              <a:t>Conjugation Effects: </a:t>
            </a:r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70647" y="1801911"/>
            <a:ext cx="1130897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 smtClean="0"/>
              <a:t> The C=O stretching frequencies for C=C conjugated systems are generally lower by 25-45 cm</a:t>
            </a:r>
            <a:r>
              <a:rPr lang="en-GB" sz="2000" baseline="30000" dirty="0" smtClean="0"/>
              <a:t>-1</a:t>
            </a:r>
            <a:r>
              <a:rPr lang="en-GB" sz="2000" dirty="0" smtClean="0"/>
              <a:t> than those of corresponding non-conjugated compounds.</a:t>
            </a:r>
          </a:p>
          <a:p>
            <a:r>
              <a:rPr lang="en-GB" sz="2000" dirty="0" smtClean="0"/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 smtClean="0"/>
              <a:t>The delocalization of π-electrons in the C=O and C=C bonds lead to partial double bond character in C=O and C=C bonds and lowers the force constant. </a:t>
            </a:r>
          </a:p>
          <a:p>
            <a:endParaRPr lang="en-GB" sz="20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b="1" i="1" dirty="0" smtClean="0">
                <a:solidFill>
                  <a:srgbClr val="FF0000"/>
                </a:solidFill>
              </a:rPr>
              <a:t>Greater is the ability of delocalization of electrons, the more is lowering in C=O stretching frequency</a:t>
            </a:r>
            <a:r>
              <a:rPr lang="en-GB" sz="20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 smtClean="0"/>
              <a:t> </a:t>
            </a:r>
            <a:r>
              <a:rPr lang="en-GB" sz="2000" b="1" i="1" dirty="0" smtClean="0">
                <a:solidFill>
                  <a:srgbClr val="C00000"/>
                </a:solidFill>
              </a:rPr>
              <a:t>In general</a:t>
            </a:r>
            <a:r>
              <a:rPr lang="en-GB" sz="2000" dirty="0" smtClean="0"/>
              <a:t>, s-cis conformations absorb at </a:t>
            </a:r>
            <a:r>
              <a:rPr lang="en-GB" sz="2000" b="1" i="1" u="sng" dirty="0" smtClean="0"/>
              <a:t>higher </a:t>
            </a:r>
            <a:r>
              <a:rPr lang="en-GB" sz="2000" dirty="0" smtClean="0"/>
              <a:t>frequency than s-trans conformations. </a:t>
            </a:r>
          </a:p>
          <a:p>
            <a:r>
              <a:rPr lang="en-GB" sz="2000" dirty="0" smtClean="0"/>
              <a:t>A similar </a:t>
            </a:r>
            <a:r>
              <a:rPr lang="en-GB" sz="2000" b="1" i="1" dirty="0" smtClean="0"/>
              <a:t>lowering in C=O stretching frequency </a:t>
            </a:r>
            <a:r>
              <a:rPr lang="en-GB" sz="2000" dirty="0" smtClean="0"/>
              <a:t>occurs when </a:t>
            </a:r>
            <a:r>
              <a:rPr lang="en-GB" sz="2000" b="1" dirty="0" smtClean="0"/>
              <a:t>an aryl ring is conjugated with carbonyl compound.</a:t>
            </a:r>
          </a:p>
          <a:p>
            <a:endParaRPr lang="en-GB" sz="2000" dirty="0" smtClean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 rotWithShape="1">
          <a:blip r:embed="rId2"/>
          <a:srcRect b="20809"/>
          <a:stretch/>
        </p:blipFill>
        <p:spPr bwMode="auto">
          <a:xfrm>
            <a:off x="2512797" y="5033679"/>
            <a:ext cx="7169079" cy="16091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09971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277471" y="322729"/>
            <a:ext cx="9708776" cy="6185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C00000"/>
                </a:solidFill>
              </a:rPr>
              <a:t>Factors affect IR frequencies</a:t>
            </a:r>
            <a:endParaRPr lang="en-GB" sz="32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0317" y="1385047"/>
            <a:ext cx="1159136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c.   </a:t>
            </a:r>
            <a:r>
              <a:rPr lang="en-GB" sz="2400" b="1" dirty="0" smtClean="0">
                <a:solidFill>
                  <a:srgbClr val="C00000"/>
                </a:solidFill>
              </a:rPr>
              <a:t>Ring size effects: </a:t>
            </a:r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70647" y="1801911"/>
            <a:ext cx="1130897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 smtClean="0"/>
              <a:t> Six-membered rings with carbonyl group e.g. </a:t>
            </a:r>
            <a:r>
              <a:rPr lang="en-GB" sz="2000" b="1" i="1" dirty="0" smtClean="0"/>
              <a:t>cyclohexanone</a:t>
            </a:r>
            <a:r>
              <a:rPr lang="en-GB" sz="2000" dirty="0" smtClean="0"/>
              <a:t> absorb at normal value i.e. 1715 cm</a:t>
            </a:r>
            <a:r>
              <a:rPr lang="en-GB" sz="2000" baseline="30000" dirty="0" smtClean="0"/>
              <a:t>-1</a:t>
            </a:r>
            <a:r>
              <a:rPr lang="en-GB" sz="2000" dirty="0" smtClean="0"/>
              <a:t>. </a:t>
            </a:r>
          </a:p>
          <a:p>
            <a:r>
              <a:rPr lang="en-GB" sz="2000" dirty="0" smtClean="0"/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b="1" u="sng" dirty="0" smtClean="0"/>
              <a:t>Decrease</a:t>
            </a:r>
            <a:r>
              <a:rPr lang="en-GB" sz="2000" dirty="0" smtClean="0"/>
              <a:t> in ring size </a:t>
            </a:r>
            <a:r>
              <a:rPr lang="en-GB" sz="2000" b="1" dirty="0" smtClean="0">
                <a:solidFill>
                  <a:srgbClr val="C00000"/>
                </a:solidFill>
              </a:rPr>
              <a:t>increases</a:t>
            </a:r>
            <a:r>
              <a:rPr lang="en-GB" sz="2000" dirty="0" smtClean="0"/>
              <a:t> the C=O stretching frequency. </a:t>
            </a:r>
            <a:r>
              <a:rPr lang="en-GB" sz="2000" i="1" u="sng" dirty="0" smtClean="0"/>
              <a:t>Smaller rings require the use of more p- character to make C-C bonds for the requisite small angles. This gives more s character to the C=O sigma bond and thus results in strengthening of C=O double bond</a:t>
            </a:r>
            <a:r>
              <a:rPr lang="en-GB" sz="2000" dirty="0" smtClean="0"/>
              <a:t>.</a:t>
            </a:r>
          </a:p>
          <a:p>
            <a:endParaRPr lang="en-GB" sz="20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 smtClean="0"/>
              <a:t>The comparison of C=O stretching frequencies of various compounds shows that in </a:t>
            </a:r>
            <a:r>
              <a:rPr lang="en-GB" sz="2000" b="1" dirty="0" smtClean="0"/>
              <a:t>ketones and esters</a:t>
            </a:r>
            <a:r>
              <a:rPr lang="en-GB" sz="2000" dirty="0" smtClean="0"/>
              <a:t>, ~ 30 cm</a:t>
            </a:r>
            <a:r>
              <a:rPr lang="en-GB" sz="2000" baseline="30000" dirty="0" smtClean="0"/>
              <a:t>-1</a:t>
            </a:r>
            <a:r>
              <a:rPr lang="en-GB" sz="2000" dirty="0" smtClean="0"/>
              <a:t> </a:t>
            </a:r>
            <a:r>
              <a:rPr lang="en-GB" sz="2000" b="1" dirty="0" smtClean="0">
                <a:solidFill>
                  <a:srgbClr val="C00000"/>
                </a:solidFill>
              </a:rPr>
              <a:t>increase</a:t>
            </a:r>
            <a:r>
              <a:rPr lang="en-GB" sz="2000" dirty="0" smtClean="0"/>
              <a:t> in frequency occurs on moving to one carbon lower ring.</a:t>
            </a:r>
          </a:p>
          <a:p>
            <a:endParaRPr lang="en-GB" sz="2000" dirty="0" smtClean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 rotWithShape="1">
          <a:blip r:embed="rId2"/>
          <a:srcRect b="9099"/>
          <a:stretch/>
        </p:blipFill>
        <p:spPr bwMode="auto">
          <a:xfrm>
            <a:off x="2828358" y="4323881"/>
            <a:ext cx="6516000" cy="23063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67573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277471" y="322729"/>
            <a:ext cx="9708776" cy="6185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C00000"/>
                </a:solidFill>
              </a:rPr>
              <a:t>Factors affect IR frequencies</a:t>
            </a:r>
            <a:endParaRPr lang="en-GB" sz="32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0317" y="1290918"/>
            <a:ext cx="1159136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d.    </a:t>
            </a:r>
            <a:r>
              <a:rPr lang="en-GB" sz="2400" b="1" dirty="0" smtClean="0">
                <a:solidFill>
                  <a:srgbClr val="C00000"/>
                </a:solidFill>
              </a:rPr>
              <a:t>Hydrogen bonding: </a:t>
            </a:r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70647" y="1801911"/>
            <a:ext cx="1130897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 smtClean="0"/>
              <a:t> The common proton donor group (X) in organic molecules are </a:t>
            </a:r>
            <a:r>
              <a:rPr lang="en-GB" sz="2000" b="1" i="1" dirty="0" smtClean="0"/>
              <a:t>Carboxyl , hydroxyl , amine or amide group</a:t>
            </a:r>
            <a:r>
              <a:rPr lang="en-GB" sz="2000" dirty="0" smtClean="0"/>
              <a:t> . Common proton acceptor (Y) atoms are </a:t>
            </a:r>
            <a:r>
              <a:rPr lang="en-GB" sz="2000" b="1" i="1" dirty="0" smtClean="0"/>
              <a:t>oxygen , nitrogen and the halogen </a:t>
            </a:r>
            <a:r>
              <a:rPr lang="en-GB" sz="2000" dirty="0" smtClean="0"/>
              <a:t>,</a:t>
            </a:r>
            <a:r>
              <a:rPr lang="en-GB" sz="2000" b="1" i="1" dirty="0" smtClean="0"/>
              <a:t>unsaturated group such as the C=C in linkage.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0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 smtClean="0"/>
              <a:t>The strength of Hydrogen bonding  </a:t>
            </a:r>
            <a:r>
              <a:rPr lang="en-GB" sz="2000" b="1" dirty="0" smtClean="0"/>
              <a:t>decreases</a:t>
            </a:r>
            <a:r>
              <a:rPr lang="en-GB" sz="2000" dirty="0" smtClean="0"/>
              <a:t> as the distance between X &amp; Y </a:t>
            </a:r>
            <a:r>
              <a:rPr lang="en-GB" sz="2000" b="1" dirty="0" smtClean="0"/>
              <a:t>increase</a:t>
            </a:r>
            <a:r>
              <a:rPr lang="en-GB" sz="20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0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 smtClean="0"/>
              <a:t>Hydrogen bonding </a:t>
            </a:r>
            <a:r>
              <a:rPr lang="en-GB" sz="2000" b="1" dirty="0" smtClean="0"/>
              <a:t>alters</a:t>
            </a:r>
            <a:r>
              <a:rPr lang="en-GB" sz="2000" dirty="0" smtClean="0"/>
              <a:t> the force  constant of both groups  ,thus, the frequencies of both stretching and bending vibrations are altered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0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/>
              <a:t>T</a:t>
            </a:r>
            <a:r>
              <a:rPr lang="en-GB" sz="2000" dirty="0" smtClean="0"/>
              <a:t>he X-H stretching band move to </a:t>
            </a:r>
            <a:r>
              <a:rPr lang="en-GB" sz="2000" b="1" dirty="0" smtClean="0"/>
              <a:t>lower frequencies</a:t>
            </a:r>
            <a:r>
              <a:rPr lang="en-GB" sz="2000" dirty="0" smtClean="0"/>
              <a:t>  (longer wavelength )usually with </a:t>
            </a:r>
            <a:r>
              <a:rPr lang="en-GB" sz="2000" b="1" dirty="0" smtClean="0"/>
              <a:t>increase intensity and band widening</a:t>
            </a:r>
            <a:r>
              <a:rPr lang="en-GB" sz="2000" dirty="0" smtClean="0"/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/>
              <a:t>T</a:t>
            </a:r>
            <a:r>
              <a:rPr lang="en-GB" sz="2000" dirty="0" smtClean="0"/>
              <a:t>he stretching frequency of the acceptor group ,for , C=O is also reduced but to </a:t>
            </a:r>
            <a:r>
              <a:rPr lang="en-GB" sz="2000" b="1" dirty="0" smtClean="0"/>
              <a:t>a lesser degree </a:t>
            </a:r>
            <a:r>
              <a:rPr lang="en-GB" sz="2000" dirty="0" smtClean="0"/>
              <a:t>than the proton donor group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 smtClean="0"/>
              <a:t>the H-X bending vibration usually </a:t>
            </a:r>
            <a:r>
              <a:rPr lang="en-GB" sz="2000" b="1" dirty="0" smtClean="0"/>
              <a:t>shifts </a:t>
            </a:r>
            <a:r>
              <a:rPr lang="en-GB" sz="2000" dirty="0" smtClean="0"/>
              <a:t>to shorter wavelength when bending occurs ,this shift is </a:t>
            </a:r>
            <a:r>
              <a:rPr lang="en-GB" sz="2000" b="1" dirty="0" smtClean="0"/>
              <a:t>less</a:t>
            </a:r>
            <a:r>
              <a:rPr lang="en-GB" sz="2000" dirty="0" smtClean="0"/>
              <a:t> than that of stretching frequency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0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61960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331259" y="389965"/>
            <a:ext cx="9520517" cy="64545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rgbClr val="C00000"/>
                </a:solidFill>
              </a:rPr>
              <a:t>Factors affect hydrogen bonding</a:t>
            </a:r>
            <a:endParaRPr lang="en-GB" sz="32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2353" y="1532965"/>
            <a:ext cx="1044836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i="1" u="sng" dirty="0"/>
              <a:t>T</a:t>
            </a:r>
            <a:r>
              <a:rPr lang="en-US" sz="2400" i="1" u="sng" dirty="0" smtClean="0"/>
              <a:t>emperature</a:t>
            </a:r>
            <a:r>
              <a:rPr lang="en-US" sz="2400" dirty="0" smtClean="0"/>
              <a:t> since when temp. increases, the H- bonding decreases</a:t>
            </a:r>
          </a:p>
          <a:p>
            <a:pPr marL="457200" indent="-457200">
              <a:buFont typeface="+mj-lt"/>
              <a:buAutoNum type="alphaUcPeriod"/>
            </a:pPr>
            <a:endParaRPr lang="en-US" sz="2400" dirty="0" smtClean="0"/>
          </a:p>
          <a:p>
            <a:pPr marL="457200" indent="-457200">
              <a:buFont typeface="+mj-lt"/>
              <a:buAutoNum type="alphaUcPeriod"/>
            </a:pPr>
            <a:r>
              <a:rPr lang="en-GB" sz="2400" i="1" u="sng" dirty="0" smtClean="0"/>
              <a:t>Concertation</a:t>
            </a:r>
            <a:r>
              <a:rPr lang="en-GB" sz="2400" dirty="0" smtClean="0"/>
              <a:t> have different affect on both H-bonding result from </a:t>
            </a:r>
            <a:r>
              <a:rPr lang="en-GB" sz="2400" i="1" dirty="0" smtClean="0">
                <a:solidFill>
                  <a:srgbClr val="0070C0"/>
                </a:solidFill>
              </a:rPr>
              <a:t>intermolecular bonding disappear at low conc. </a:t>
            </a:r>
            <a:r>
              <a:rPr lang="en-GB" sz="2400" dirty="0" smtClean="0"/>
              <a:t>While </a:t>
            </a:r>
            <a:r>
              <a:rPr lang="en-GB" sz="2400" i="1" dirty="0" smtClean="0">
                <a:solidFill>
                  <a:srgbClr val="FF0000"/>
                </a:solidFill>
              </a:rPr>
              <a:t>intramolecular bonding has internal effect &amp; so it persist at very low conc</a:t>
            </a:r>
            <a:r>
              <a:rPr lang="en-GB" sz="2400" dirty="0" smtClean="0"/>
              <a:t>. </a:t>
            </a:r>
          </a:p>
          <a:p>
            <a:pPr marL="457200" indent="-457200">
              <a:buFont typeface="+mj-lt"/>
              <a:buAutoNum type="alphaUcPeriod"/>
            </a:pPr>
            <a:endParaRPr lang="en-GB" sz="2400" dirty="0"/>
          </a:p>
          <a:p>
            <a:pPr marL="457200" indent="-457200">
              <a:buFont typeface="+mj-lt"/>
              <a:buAutoNum type="alphaUcPeriod"/>
            </a:pPr>
            <a:r>
              <a:rPr lang="en-GB" sz="2400" i="1" u="sng" dirty="0" smtClean="0"/>
              <a:t>The relative acidity and basicity of the proton donor and acceptor</a:t>
            </a:r>
            <a:r>
              <a:rPr lang="en-GB" sz="2400" u="sng" dirty="0"/>
              <a:t> </a:t>
            </a:r>
            <a:r>
              <a:rPr lang="en-GB" sz="2400" u="sng" dirty="0" smtClean="0"/>
              <a:t>groups</a:t>
            </a:r>
            <a:r>
              <a:rPr lang="en-GB" sz="2400" dirty="0" smtClean="0"/>
              <a:t> affect the strength of bonding.</a:t>
            </a:r>
          </a:p>
          <a:p>
            <a:pPr marL="457200" indent="-457200">
              <a:buFont typeface="+mj-lt"/>
              <a:buAutoNum type="alphaUcPeriod"/>
            </a:pPr>
            <a:endParaRPr lang="en-GB" sz="2400" dirty="0" smtClean="0"/>
          </a:p>
          <a:p>
            <a:pPr marL="457200" indent="-457200">
              <a:buFont typeface="+mj-lt"/>
              <a:buAutoNum type="alphaUcPeriod"/>
            </a:pPr>
            <a:r>
              <a:rPr lang="en-GB" sz="2400" i="1" dirty="0" smtClean="0"/>
              <a:t>Ring strain</a:t>
            </a:r>
          </a:p>
          <a:p>
            <a:pPr marL="457200" indent="-457200">
              <a:buFont typeface="+mj-lt"/>
              <a:buAutoNum type="alphaUcPeriod"/>
            </a:pPr>
            <a:endParaRPr lang="en-GB" sz="2400" i="1" dirty="0" smtClean="0"/>
          </a:p>
          <a:p>
            <a:pPr marL="457200" indent="-457200">
              <a:buFont typeface="+mj-lt"/>
              <a:buAutoNum type="alphaUcPeriod"/>
            </a:pPr>
            <a:r>
              <a:rPr lang="en-GB" sz="2400" i="1" dirty="0" smtClean="0"/>
              <a:t>Molecular geometry</a:t>
            </a:r>
          </a:p>
          <a:p>
            <a:pPr marL="457200" indent="-457200">
              <a:buFont typeface="+mj-lt"/>
              <a:buAutoNum type="alphaUcPeriod"/>
            </a:pPr>
            <a:endParaRPr lang="en-US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194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1377</Words>
  <Application>Microsoft Office PowerPoint</Application>
  <PresentationFormat>Widescreen</PresentationFormat>
  <Paragraphs>135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Copperplate Gothic Bold</vt:lpstr>
      <vt:lpstr>Times New Roman</vt:lpstr>
      <vt:lpstr>Wingdings</vt:lpstr>
      <vt:lpstr>Office Theme</vt:lpstr>
      <vt:lpstr>Sample preparation and factors affect IR bands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Nottingham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Al-Hachami Wathiq</dc:creator>
  <cp:lastModifiedBy>Al-Hachami Wathiq</cp:lastModifiedBy>
  <cp:revision>66</cp:revision>
  <cp:lastPrinted>2019-05-01T22:00:17Z</cp:lastPrinted>
  <dcterms:created xsi:type="dcterms:W3CDTF">2019-05-01T16:00:02Z</dcterms:created>
  <dcterms:modified xsi:type="dcterms:W3CDTF">2020-03-06T19:47:42Z</dcterms:modified>
</cp:coreProperties>
</file>