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2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82E2F9-442F-4BEB-A4DB-C444A67A1FFE}"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147503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2E2F9-442F-4BEB-A4DB-C444A67A1FFE}"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357260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2E2F9-442F-4BEB-A4DB-C444A67A1FFE}"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2110714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4524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0048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2091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94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386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7000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5655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963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2E2F9-442F-4BEB-A4DB-C444A67A1FFE}"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936986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63962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7894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663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82E2F9-442F-4BEB-A4DB-C444A67A1FFE}"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4226507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82E2F9-442F-4BEB-A4DB-C444A67A1FFE}"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2627489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82E2F9-442F-4BEB-A4DB-C444A67A1FFE}"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280210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82E2F9-442F-4BEB-A4DB-C444A67A1FFE}"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1699516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2E2F9-442F-4BEB-A4DB-C444A67A1FFE}"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2209206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82E2F9-442F-4BEB-A4DB-C444A67A1FFE}"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279334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82E2F9-442F-4BEB-A4DB-C444A67A1FFE}"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22797B-5EA7-441B-A3F6-20319EACB0D8}" type="slidenum">
              <a:rPr lang="en-US" smtClean="0"/>
              <a:t>‹#›</a:t>
            </a:fld>
            <a:endParaRPr lang="en-US"/>
          </a:p>
        </p:txBody>
      </p:sp>
    </p:spTree>
    <p:extLst>
      <p:ext uri="{BB962C8B-B14F-4D97-AF65-F5344CB8AC3E}">
        <p14:creationId xmlns:p14="http://schemas.microsoft.com/office/powerpoint/2010/main" val="304710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2E2F9-442F-4BEB-A4DB-C444A67A1FFE}" type="datetimeFigureOut">
              <a:rPr lang="en-US" smtClean="0"/>
              <a:t>2/24/2020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2797B-5EA7-441B-A3F6-20319EACB0D8}" type="slidenum">
              <a:rPr lang="en-US" smtClean="0"/>
              <a:t>‹#›</a:t>
            </a:fld>
            <a:endParaRPr lang="en-US"/>
          </a:p>
        </p:txBody>
      </p:sp>
    </p:spTree>
    <p:extLst>
      <p:ext uri="{BB962C8B-B14F-4D97-AF65-F5344CB8AC3E}">
        <p14:creationId xmlns:p14="http://schemas.microsoft.com/office/powerpoint/2010/main" val="2695260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C0EF1-15C5-47CD-82CB-8531EFB7D727}" type="datetimeFigureOut">
              <a:rPr lang="en-US" smtClean="0">
                <a:solidFill>
                  <a:prstClr val="black">
                    <a:tint val="75000"/>
                  </a:prstClr>
                </a:solidFill>
              </a:rPr>
              <a:pPr/>
              <a:t>2/24/2020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B858D-E224-423A-8B66-57DFDE5F22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2463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0608"/>
            <a:ext cx="12039600" cy="6896346"/>
          </a:xfrm>
        </p:spPr>
        <p:txBody>
          <a:bodyPr>
            <a:noAutofit/>
          </a:bodyPr>
          <a:lstStyle/>
          <a:p>
            <a:pPr marL="0" indent="0">
              <a:lnSpc>
                <a:spcPct val="100000"/>
              </a:lnSpc>
              <a:buNone/>
            </a:pPr>
            <a:r>
              <a:rPr lang="en-US" sz="3200" b="1" dirty="0" smtClean="0">
                <a:solidFill>
                  <a:srgbClr val="0070C0"/>
                </a:solidFill>
                <a:latin typeface="Times New Roman" panose="02020603050405020304" pitchFamily="18" charset="0"/>
                <a:cs typeface="Times New Roman" panose="02020603050405020304" pitchFamily="18" charset="0"/>
              </a:rPr>
              <a:t>BACTERIAL </a:t>
            </a:r>
            <a:r>
              <a:rPr lang="en-US" sz="3200" b="1" dirty="0" smtClean="0">
                <a:solidFill>
                  <a:srgbClr val="0070C0"/>
                </a:solidFill>
                <a:latin typeface="Times New Roman" panose="02020603050405020304" pitchFamily="18" charset="0"/>
                <a:cs typeface="Times New Roman" panose="02020603050405020304" pitchFamily="18" charset="0"/>
              </a:rPr>
              <a:t>INFECTIONS OF R.T.</a:t>
            </a:r>
            <a:r>
              <a:rPr lang="en-US" sz="3200" b="1" dirty="0" smtClean="0">
                <a:solidFill>
                  <a:srgbClr val="0070C0"/>
                </a:solidFill>
                <a:latin typeface="Times New Roman" panose="02020603050405020304" pitchFamily="18" charset="0"/>
                <a:cs typeface="Times New Roman" panose="02020603050405020304" pitchFamily="18" charset="0"/>
              </a:rPr>
              <a:t/>
            </a:r>
            <a:br>
              <a:rPr lang="en-US" sz="3200" b="1" dirty="0" smtClean="0">
                <a:solidFill>
                  <a:srgbClr val="0070C0"/>
                </a:solidFill>
                <a:latin typeface="Times New Roman" panose="02020603050405020304" pitchFamily="18" charset="0"/>
                <a:cs typeface="Times New Roman" panose="02020603050405020304" pitchFamily="18" charset="0"/>
              </a:rPr>
            </a:br>
            <a:r>
              <a:rPr lang="en-US" sz="3200" b="1" dirty="0" smtClean="0">
                <a:solidFill>
                  <a:srgbClr val="0070C0"/>
                </a:solidFill>
                <a:latin typeface="Times New Roman" panose="02020603050405020304" pitchFamily="18" charset="0"/>
                <a:cs typeface="Times New Roman" panose="02020603050405020304" pitchFamily="18" charset="0"/>
              </a:rPr>
              <a:t>TUBERCULOSIS</a:t>
            </a:r>
          </a:p>
          <a:p>
            <a:pPr>
              <a:lnSpc>
                <a:spcPct val="100000"/>
              </a:lnSpc>
            </a:pPr>
            <a:r>
              <a:rPr lang="en-US" sz="2000" dirty="0" smtClean="0">
                <a:solidFill>
                  <a:srgbClr val="FF0000"/>
                </a:solidFill>
                <a:latin typeface="Times New Roman" panose="02020603050405020304" pitchFamily="18" charset="0"/>
                <a:cs typeface="Times New Roman" panose="02020603050405020304" pitchFamily="18" charset="0"/>
              </a:rPr>
              <a:t>Tuberculosis </a:t>
            </a:r>
            <a:r>
              <a:rPr lang="en-US" sz="2000" dirty="0">
                <a:solidFill>
                  <a:srgbClr val="FF0000"/>
                </a:solidFill>
                <a:latin typeface="Times New Roman" panose="02020603050405020304" pitchFamily="18" charset="0"/>
                <a:cs typeface="Times New Roman" panose="02020603050405020304" pitchFamily="18" charset="0"/>
              </a:rPr>
              <a:t>remains one of the major health </a:t>
            </a:r>
            <a:r>
              <a:rPr lang="en-US" sz="2000" dirty="0" smtClean="0">
                <a:solidFill>
                  <a:srgbClr val="FF0000"/>
                </a:solidFill>
                <a:latin typeface="Times New Roman" panose="02020603050405020304" pitchFamily="18" charset="0"/>
                <a:cs typeface="Times New Roman" panose="02020603050405020304" pitchFamily="18" charset="0"/>
              </a:rPr>
              <a:t>problems in </a:t>
            </a:r>
            <a:r>
              <a:rPr lang="en-US" sz="2000" dirty="0">
                <a:solidFill>
                  <a:srgbClr val="FF0000"/>
                </a:solidFill>
                <a:latin typeface="Times New Roman" panose="02020603050405020304" pitchFamily="18" charset="0"/>
                <a:cs typeface="Times New Roman" panose="02020603050405020304" pitchFamily="18" charset="0"/>
              </a:rPr>
              <a:t>many tropical countries</a:t>
            </a:r>
            <a:r>
              <a:rPr lang="en-US" sz="2000" dirty="0">
                <a:latin typeface="Times New Roman" panose="02020603050405020304" pitchFamily="18" charset="0"/>
                <a:cs typeface="Times New Roman" panose="02020603050405020304" pitchFamily="18" charset="0"/>
              </a:rPr>
              <a:t>; in some </a:t>
            </a:r>
            <a:r>
              <a:rPr lang="en-US" sz="2000" dirty="0" smtClean="0">
                <a:latin typeface="Times New Roman" panose="02020603050405020304" pitchFamily="18" charset="0"/>
                <a:cs typeface="Times New Roman" panose="02020603050405020304" pitchFamily="18" charset="0"/>
              </a:rPr>
              <a:t>countries the </a:t>
            </a:r>
            <a:r>
              <a:rPr lang="en-US" sz="2000" dirty="0">
                <a:latin typeface="Times New Roman" panose="02020603050405020304" pitchFamily="18" charset="0"/>
                <a:cs typeface="Times New Roman" panose="02020603050405020304" pitchFamily="18" charset="0"/>
              </a:rPr>
              <a:t>situation is being aggravated by dense </a:t>
            </a:r>
            <a:r>
              <a:rPr lang="en-US" sz="2000" dirty="0" smtClean="0">
                <a:solidFill>
                  <a:srgbClr val="FF0000"/>
                </a:solidFill>
                <a:latin typeface="Times New Roman" panose="02020603050405020304" pitchFamily="18" charset="0"/>
                <a:cs typeface="Times New Roman" panose="02020603050405020304" pitchFamily="18" charset="0"/>
              </a:rPr>
              <a:t>overcrowding</a:t>
            </a:r>
            <a:r>
              <a:rPr lang="en-US" sz="2000" dirty="0" smtClean="0">
                <a:latin typeface="Times New Roman" panose="02020603050405020304" pitchFamily="18" charset="0"/>
                <a:cs typeface="Times New Roman" panose="02020603050405020304" pitchFamily="18" charset="0"/>
              </a:rPr>
              <a:t> in </a:t>
            </a:r>
            <a:r>
              <a:rPr lang="en-US" sz="2000" dirty="0">
                <a:latin typeface="Times New Roman" panose="02020603050405020304" pitchFamily="18" charset="0"/>
                <a:cs typeface="Times New Roman" panose="02020603050405020304" pitchFamily="18" charset="0"/>
              </a:rPr>
              <a:t>urban slums. An estimated 8–10 </a:t>
            </a:r>
            <a:r>
              <a:rPr lang="en-US" sz="2000" dirty="0" smtClean="0">
                <a:latin typeface="Times New Roman" panose="02020603050405020304" pitchFamily="18" charset="0"/>
                <a:cs typeface="Times New Roman" panose="02020603050405020304" pitchFamily="18" charset="0"/>
              </a:rPr>
              <a:t>million people </a:t>
            </a:r>
            <a:r>
              <a:rPr lang="en-US" sz="2000" dirty="0">
                <a:latin typeface="Times New Roman" panose="02020603050405020304" pitchFamily="18" charset="0"/>
                <a:cs typeface="Times New Roman" panose="02020603050405020304" pitchFamily="18" charset="0"/>
              </a:rPr>
              <a:t>develop overt tuberculosis annually </a:t>
            </a:r>
            <a:r>
              <a:rPr lang="en-US" sz="2000" dirty="0" smtClean="0">
                <a:latin typeface="Times New Roman" panose="02020603050405020304" pitchFamily="18" charset="0"/>
                <a:cs typeface="Times New Roman" panose="02020603050405020304" pitchFamily="18" charset="0"/>
              </a:rPr>
              <a:t>as a </a:t>
            </a:r>
            <a:r>
              <a:rPr lang="en-US" sz="2000" dirty="0">
                <a:latin typeface="Times New Roman" panose="02020603050405020304" pitchFamily="18" charset="0"/>
                <a:cs typeface="Times New Roman" panose="02020603050405020304" pitchFamily="18" charset="0"/>
              </a:rPr>
              <a:t>result of primary infection, endogenous </a:t>
            </a:r>
            <a:r>
              <a:rPr lang="en-US" sz="2000" dirty="0" smtClean="0">
                <a:latin typeface="Times New Roman" panose="02020603050405020304" pitchFamily="18" charset="0"/>
                <a:cs typeface="Times New Roman" panose="02020603050405020304" pitchFamily="18" charset="0"/>
              </a:rPr>
              <a:t>reactivation or </a:t>
            </a:r>
            <a:r>
              <a:rPr lang="en-US" sz="2000" dirty="0">
                <a:latin typeface="Times New Roman" panose="02020603050405020304" pitchFamily="18" charset="0"/>
                <a:cs typeface="Times New Roman" panose="02020603050405020304" pitchFamily="18" charset="0"/>
              </a:rPr>
              <a:t>exogenous reinfection. </a:t>
            </a:r>
            <a:r>
              <a:rPr lang="en-US" sz="2000" dirty="0">
                <a:solidFill>
                  <a:srgbClr val="FF0000"/>
                </a:solidFill>
                <a:latin typeface="Times New Roman" panose="02020603050405020304" pitchFamily="18" charset="0"/>
                <a:cs typeface="Times New Roman" panose="02020603050405020304" pitchFamily="18" charset="0"/>
              </a:rPr>
              <a:t>The worst </a:t>
            </a:r>
            <a:r>
              <a:rPr lang="en-US" sz="2000" dirty="0" smtClean="0">
                <a:solidFill>
                  <a:srgbClr val="FF0000"/>
                </a:solidFill>
                <a:latin typeface="Times New Roman" panose="02020603050405020304" pitchFamily="18" charset="0"/>
                <a:cs typeface="Times New Roman" panose="02020603050405020304" pitchFamily="18" charset="0"/>
              </a:rPr>
              <a:t>affected country </a:t>
            </a:r>
            <a:r>
              <a:rPr lang="en-US" sz="2000" dirty="0">
                <a:solidFill>
                  <a:srgbClr val="FF0000"/>
                </a:solidFill>
                <a:latin typeface="Times New Roman" panose="02020603050405020304" pitchFamily="18" charset="0"/>
                <a:cs typeface="Times New Roman" panose="02020603050405020304" pitchFamily="18" charset="0"/>
              </a:rPr>
              <a:t>is India which is estimated to have 30% </a:t>
            </a:r>
            <a:r>
              <a:rPr lang="en-US" sz="2000" dirty="0" smtClean="0">
                <a:solidFill>
                  <a:srgbClr val="FF0000"/>
                </a:solidFill>
                <a:latin typeface="Times New Roman" panose="02020603050405020304" pitchFamily="18" charset="0"/>
                <a:cs typeface="Times New Roman" panose="02020603050405020304" pitchFamily="18" charset="0"/>
              </a:rPr>
              <a:t>of the </a:t>
            </a:r>
            <a:r>
              <a:rPr lang="en-US" sz="2000" dirty="0">
                <a:solidFill>
                  <a:srgbClr val="FF0000"/>
                </a:solidFill>
                <a:latin typeface="Times New Roman" panose="02020603050405020304" pitchFamily="18" charset="0"/>
                <a:cs typeface="Times New Roman" panose="02020603050405020304" pitchFamily="18" charset="0"/>
              </a:rPr>
              <a:t>world’s cases of TB and 37% of the deaths </a:t>
            </a:r>
            <a:r>
              <a:rPr lang="en-US" sz="2000" dirty="0" smtClean="0">
                <a:solidFill>
                  <a:srgbClr val="FF0000"/>
                </a:solidFill>
                <a:latin typeface="Times New Roman" panose="02020603050405020304" pitchFamily="18" charset="0"/>
                <a:cs typeface="Times New Roman" panose="02020603050405020304" pitchFamily="18" charset="0"/>
              </a:rPr>
              <a:t>from</a:t>
            </a:r>
            <a:r>
              <a:rPr lang="ar-IQ" sz="2000" dirty="0" smtClean="0">
                <a:solidFill>
                  <a:srgbClr val="FF0000"/>
                </a:solidFill>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TB.</a:t>
            </a:r>
            <a:endParaRPr lang="en-US" sz="2000" dirty="0">
              <a:solidFill>
                <a:srgbClr val="FF0000"/>
              </a:solidFill>
              <a:latin typeface="Times New Roman" panose="02020603050405020304" pitchFamily="18" charset="0"/>
              <a:cs typeface="Times New Roman" panose="02020603050405020304" pitchFamily="18" charset="0"/>
            </a:endParaRPr>
          </a:p>
          <a:p>
            <a:pPr>
              <a:lnSpc>
                <a:spcPct val="100000"/>
              </a:lnSpc>
            </a:pPr>
            <a:r>
              <a:rPr lang="en-US" sz="2000" dirty="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coexistence of HIV infection and </a:t>
            </a:r>
            <a:r>
              <a:rPr lang="en-US" sz="2000" dirty="0" smtClean="0">
                <a:solidFill>
                  <a:srgbClr val="FF0000"/>
                </a:solidFill>
                <a:latin typeface="Times New Roman" panose="02020603050405020304" pitchFamily="18" charset="0"/>
                <a:cs typeface="Times New Roman" panose="02020603050405020304" pitchFamily="18" charset="0"/>
              </a:rPr>
              <a:t>tuberculosis </a:t>
            </a:r>
            <a:r>
              <a:rPr lang="en-US" sz="2000" dirty="0" smtClean="0">
                <a:latin typeface="Times New Roman" panose="02020603050405020304" pitchFamily="18" charset="0"/>
                <a:cs typeface="Times New Roman" panose="02020603050405020304" pitchFamily="18" charset="0"/>
              </a:rPr>
              <a:t>has </a:t>
            </a:r>
            <a:r>
              <a:rPr lang="en-US" sz="2000" dirty="0">
                <a:latin typeface="Times New Roman" panose="02020603050405020304" pitchFamily="18" charset="0"/>
                <a:cs typeface="Times New Roman" panose="02020603050405020304" pitchFamily="18" charset="0"/>
              </a:rPr>
              <a:t>been hailed as one </a:t>
            </a:r>
            <a:r>
              <a:rPr lang="en-US" sz="2000" dirty="0">
                <a:solidFill>
                  <a:srgbClr val="FF0000"/>
                </a:solidFill>
                <a:latin typeface="Times New Roman" panose="02020603050405020304" pitchFamily="18" charset="0"/>
                <a:cs typeface="Times New Roman" panose="02020603050405020304" pitchFamily="18" charset="0"/>
              </a:rPr>
              <a:t>of the most </a:t>
            </a:r>
            <a:r>
              <a:rPr lang="en-US" sz="2000" dirty="0" smtClean="0">
                <a:solidFill>
                  <a:srgbClr val="FF0000"/>
                </a:solidFill>
                <a:latin typeface="Times New Roman" panose="02020603050405020304" pitchFamily="18" charset="0"/>
                <a:cs typeface="Times New Roman" panose="02020603050405020304" pitchFamily="18" charset="0"/>
              </a:rPr>
              <a:t>serious threats </a:t>
            </a:r>
            <a:r>
              <a:rPr lang="en-US" sz="2000" dirty="0">
                <a:solidFill>
                  <a:srgbClr val="FF0000"/>
                </a:solidFill>
                <a:latin typeface="Times New Roman" panose="02020603050405020304" pitchFamily="18" charset="0"/>
                <a:cs typeface="Times New Roman" panose="02020603050405020304" pitchFamily="18" charset="0"/>
              </a:rPr>
              <a:t>to human health</a:t>
            </a:r>
            <a:r>
              <a:rPr lang="en-US" sz="2000" dirty="0">
                <a:latin typeface="Times New Roman" panose="02020603050405020304" pitchFamily="18" charset="0"/>
                <a:cs typeface="Times New Roman" panose="02020603050405020304" pitchFamily="18" charset="0"/>
              </a:rPr>
              <a:t> since the Black Death </a:t>
            </a:r>
            <a:r>
              <a:rPr lang="en-US" sz="2000" dirty="0" smtClean="0">
                <a:latin typeface="Times New Roman" panose="02020603050405020304" pitchFamily="18" charset="0"/>
                <a:cs typeface="Times New Roman" panose="02020603050405020304" pitchFamily="18" charset="0"/>
              </a:rPr>
              <a:t>and has </a:t>
            </a:r>
            <a:r>
              <a:rPr lang="en-US" sz="2000" dirty="0">
                <a:latin typeface="Times New Roman" panose="02020603050405020304" pitchFamily="18" charset="0"/>
                <a:cs typeface="Times New Roman" panose="02020603050405020304" pitchFamily="18" charset="0"/>
              </a:rPr>
              <a:t>been labelled ‘the cursed duet</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Drug-resistant tuberculosis is on the increase </a:t>
            </a:r>
            <a:r>
              <a:rPr lang="en-US" sz="2000" dirty="0" smtClean="0">
                <a:solidFill>
                  <a:srgbClr val="FF0000"/>
                </a:solidFill>
                <a:latin typeface="Times New Roman" panose="02020603050405020304" pitchFamily="18" charset="0"/>
                <a:cs typeface="Times New Roman" panose="02020603050405020304" pitchFamily="18" charset="0"/>
              </a:rPr>
              <a:t>in many </a:t>
            </a:r>
            <a:r>
              <a:rPr lang="en-US" sz="2000" dirty="0">
                <a:solidFill>
                  <a:srgbClr val="FF0000"/>
                </a:solidFill>
                <a:latin typeface="Times New Roman" panose="02020603050405020304" pitchFamily="18" charset="0"/>
                <a:cs typeface="Times New Roman" panose="02020603050405020304" pitchFamily="18" charset="0"/>
              </a:rPr>
              <a:t>countries of the world</a:t>
            </a:r>
            <a:r>
              <a:rPr lang="en-US" sz="2000" dirty="0" smtClean="0">
                <a:solidFill>
                  <a:srgbClr val="FF0000"/>
                </a:solidFill>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Tuberculosis presents a wide variety of </a:t>
            </a:r>
            <a:r>
              <a:rPr lang="en-US" sz="2000" dirty="0" smtClean="0">
                <a:solidFill>
                  <a:srgbClr val="FF0000"/>
                </a:solidFill>
                <a:latin typeface="Times New Roman" panose="02020603050405020304" pitchFamily="18" charset="0"/>
                <a:cs typeface="Times New Roman" panose="02020603050405020304" pitchFamily="18" charset="0"/>
              </a:rPr>
              <a:t>clinical forms</a:t>
            </a:r>
            <a:r>
              <a:rPr lang="en-US" sz="2000" dirty="0">
                <a:solidFill>
                  <a:srgbClr val="FF0000"/>
                </a:solidFill>
                <a:latin typeface="Times New Roman" panose="02020603050405020304" pitchFamily="18" charset="0"/>
                <a:cs typeface="Times New Roman" panose="02020603050405020304" pitchFamily="18" charset="0"/>
              </a:rPr>
              <a:t>, but pulmonary involvement is </a:t>
            </a:r>
            <a:r>
              <a:rPr lang="en-US" sz="2000" dirty="0" smtClean="0">
                <a:solidFill>
                  <a:srgbClr val="FF0000"/>
                </a:solidFill>
                <a:latin typeface="Times New Roman" panose="02020603050405020304" pitchFamily="18" charset="0"/>
                <a:cs typeface="Times New Roman" panose="02020603050405020304" pitchFamily="18" charset="0"/>
              </a:rPr>
              <a:t>common and </a:t>
            </a:r>
            <a:r>
              <a:rPr lang="en-US" sz="2000" dirty="0">
                <a:solidFill>
                  <a:srgbClr val="FF0000"/>
                </a:solidFill>
                <a:latin typeface="Times New Roman" panose="02020603050405020304" pitchFamily="18" charset="0"/>
                <a:cs typeface="Times New Roman" panose="02020603050405020304" pitchFamily="18" charset="0"/>
              </a:rPr>
              <a:t>is most important epidemiologically as it </a:t>
            </a:r>
            <a:r>
              <a:rPr lang="en-US" sz="2000" dirty="0" smtClean="0">
                <a:solidFill>
                  <a:srgbClr val="FF0000"/>
                </a:solidFill>
                <a:latin typeface="Times New Roman" panose="02020603050405020304" pitchFamily="18" charset="0"/>
                <a:cs typeface="Times New Roman" panose="02020603050405020304" pitchFamily="18" charset="0"/>
              </a:rPr>
              <a:t>is primarily </a:t>
            </a:r>
            <a:r>
              <a:rPr lang="en-US" sz="2000" dirty="0">
                <a:solidFill>
                  <a:srgbClr val="FF0000"/>
                </a:solidFill>
                <a:latin typeface="Times New Roman" panose="02020603050405020304" pitchFamily="18" charset="0"/>
                <a:cs typeface="Times New Roman" panose="02020603050405020304" pitchFamily="18" charset="0"/>
              </a:rPr>
              <a:t>responsible for the transmission of </a:t>
            </a:r>
            <a:r>
              <a:rPr lang="en-US" sz="2000" dirty="0" smtClean="0">
                <a:solidFill>
                  <a:srgbClr val="FF0000"/>
                </a:solidFill>
                <a:latin typeface="Times New Roman" panose="02020603050405020304" pitchFamily="18" charset="0"/>
                <a:cs typeface="Times New Roman" panose="02020603050405020304" pitchFamily="18" charset="0"/>
              </a:rPr>
              <a:t>the infection.</a:t>
            </a:r>
          </a:p>
          <a:p>
            <a:pPr>
              <a:lnSpc>
                <a:spcPct val="100000"/>
              </a:lnSpc>
            </a:pPr>
            <a:r>
              <a:rPr lang="en-US" sz="2000" dirty="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causative agent is </a:t>
            </a:r>
            <a:r>
              <a:rPr lang="en-US" sz="2000" i="1" dirty="0">
                <a:solidFill>
                  <a:srgbClr val="FF0000"/>
                </a:solidFill>
                <a:latin typeface="Times New Roman" panose="02020603050405020304" pitchFamily="18" charset="0"/>
                <a:cs typeface="Times New Roman" panose="02020603050405020304" pitchFamily="18" charset="0"/>
              </a:rPr>
              <a:t>Mycobacterium </a:t>
            </a:r>
            <a:r>
              <a:rPr lang="en-US" sz="2000" i="1" dirty="0" smtClean="0">
                <a:solidFill>
                  <a:srgbClr val="FF0000"/>
                </a:solidFill>
                <a:latin typeface="Times New Roman" panose="02020603050405020304" pitchFamily="18" charset="0"/>
                <a:cs typeface="Times New Roman" panose="02020603050405020304" pitchFamily="18" charset="0"/>
              </a:rPr>
              <a:t>tuberculosis</a:t>
            </a:r>
            <a:r>
              <a:rPr lang="en-US" sz="2000" dirty="0" smtClean="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tubercle bacillus. The </a:t>
            </a:r>
            <a:r>
              <a:rPr lang="en-US" sz="2000" dirty="0">
                <a:solidFill>
                  <a:srgbClr val="FF0000"/>
                </a:solidFill>
                <a:latin typeface="Times New Roman" panose="02020603050405020304" pitchFamily="18" charset="0"/>
                <a:cs typeface="Times New Roman" panose="02020603050405020304" pitchFamily="18" charset="0"/>
              </a:rPr>
              <a:t>human </a:t>
            </a:r>
            <a:r>
              <a:rPr lang="en-US" sz="2000" dirty="0" smtClean="0">
                <a:solidFill>
                  <a:srgbClr val="FF0000"/>
                </a:solidFill>
                <a:latin typeface="Times New Roman" panose="02020603050405020304" pitchFamily="18" charset="0"/>
                <a:cs typeface="Times New Roman" panose="02020603050405020304" pitchFamily="18" charset="0"/>
              </a:rPr>
              <a:t>type produces </a:t>
            </a:r>
            <a:r>
              <a:rPr lang="en-US" sz="2000" dirty="0" smtClean="0">
                <a:latin typeface="Times New Roman" panose="02020603050405020304" pitchFamily="18" charset="0"/>
                <a:cs typeface="Times New Roman" panose="02020603050405020304" pitchFamily="18" charset="0"/>
              </a:rPr>
              <a:t>most </a:t>
            </a:r>
            <a:r>
              <a:rPr lang="en-US" sz="2000" dirty="0">
                <a:latin typeface="Times New Roman" panose="02020603050405020304" pitchFamily="18" charset="0"/>
                <a:cs typeface="Times New Roman" panose="02020603050405020304" pitchFamily="18" charset="0"/>
              </a:rPr>
              <a:t>of the </a:t>
            </a:r>
            <a:r>
              <a:rPr lang="en-US" sz="2000" dirty="0">
                <a:solidFill>
                  <a:srgbClr val="FF0000"/>
                </a:solidFill>
                <a:latin typeface="Times New Roman" panose="02020603050405020304" pitchFamily="18" charset="0"/>
                <a:cs typeface="Times New Roman" panose="02020603050405020304" pitchFamily="18" charset="0"/>
              </a:rPr>
              <a:t>pulmonary lesions, also some </a:t>
            </a:r>
            <a:r>
              <a:rPr lang="en-US" sz="2000" dirty="0" err="1" smtClean="0">
                <a:solidFill>
                  <a:srgbClr val="FF0000"/>
                </a:solidFill>
                <a:latin typeface="Times New Roman" panose="02020603050405020304" pitchFamily="18" charset="0"/>
                <a:cs typeface="Times New Roman" panose="02020603050405020304" pitchFamily="18" charset="0"/>
              </a:rPr>
              <a:t>extrapulmonary</a:t>
            </a:r>
            <a:r>
              <a:rPr lang="en-US" sz="2000" dirty="0" smtClean="0">
                <a:solidFill>
                  <a:srgbClr val="FF0000"/>
                </a:solidFill>
                <a:latin typeface="Times New Roman" panose="02020603050405020304" pitchFamily="18" charset="0"/>
                <a:cs typeface="Times New Roman" panose="02020603050405020304" pitchFamily="18" charset="0"/>
              </a:rPr>
              <a:t> lesions</a:t>
            </a:r>
            <a:r>
              <a:rPr lang="en-US" sz="2000" dirty="0">
                <a:latin typeface="Times New Roman" panose="02020603050405020304" pitchFamily="18" charset="0"/>
                <a:cs typeface="Times New Roman" panose="02020603050405020304" pitchFamily="18" charset="0"/>
              </a:rPr>
              <a:t>; the </a:t>
            </a:r>
            <a:r>
              <a:rPr lang="en-US" sz="2000" dirty="0">
                <a:solidFill>
                  <a:srgbClr val="FF0000"/>
                </a:solidFill>
                <a:latin typeface="Times New Roman" panose="02020603050405020304" pitchFamily="18" charset="0"/>
                <a:cs typeface="Times New Roman" panose="02020603050405020304" pitchFamily="18" charset="0"/>
              </a:rPr>
              <a:t>bovine strain </a:t>
            </a:r>
            <a:r>
              <a:rPr lang="en-US" sz="2000" dirty="0">
                <a:latin typeface="Times New Roman" panose="02020603050405020304" pitchFamily="18" charset="0"/>
                <a:cs typeface="Times New Roman" panose="02020603050405020304" pitchFamily="18" charset="0"/>
              </a:rPr>
              <a:t>of the </a:t>
            </a:r>
            <a:r>
              <a:rPr lang="en-US" sz="2000" dirty="0" smtClean="0">
                <a:latin typeface="Times New Roman" panose="02020603050405020304" pitchFamily="18" charset="0"/>
                <a:cs typeface="Times New Roman" panose="02020603050405020304" pitchFamily="18" charset="0"/>
              </a:rPr>
              <a:t>organism mainly </a:t>
            </a:r>
            <a:r>
              <a:rPr lang="en-US" sz="2000" dirty="0">
                <a:latin typeface="Times New Roman" panose="02020603050405020304" pitchFamily="18" charset="0"/>
                <a:cs typeface="Times New Roman" panose="02020603050405020304" pitchFamily="18" charset="0"/>
              </a:rPr>
              <a:t>accounts for </a:t>
            </a:r>
            <a:r>
              <a:rPr lang="en-US" sz="2000" dirty="0" err="1">
                <a:solidFill>
                  <a:srgbClr val="FF0000"/>
                </a:solidFill>
                <a:latin typeface="Times New Roman" panose="02020603050405020304" pitchFamily="18" charset="0"/>
                <a:cs typeface="Times New Roman" panose="02020603050405020304" pitchFamily="18" charset="0"/>
              </a:rPr>
              <a:t>extrapulmonary</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lesions</a:t>
            </a:r>
            <a:r>
              <a:rPr lang="en-US" sz="2000" dirty="0" smtClean="0">
                <a:latin typeface="Times New Roman" panose="02020603050405020304" pitchFamily="18" charset="0"/>
                <a:cs typeface="Times New Roman" panose="02020603050405020304" pitchFamily="18" charset="0"/>
              </a:rPr>
              <a:t>. Other </a:t>
            </a:r>
            <a:r>
              <a:rPr lang="en-US" sz="2000" dirty="0">
                <a:latin typeface="Times New Roman" panose="02020603050405020304" pitchFamily="18" charset="0"/>
                <a:cs typeface="Times New Roman" panose="02020603050405020304" pitchFamily="18" charset="0"/>
              </a:rPr>
              <a:t>types of </a:t>
            </a:r>
            <a:r>
              <a:rPr lang="en-US" sz="2000" i="1" dirty="0">
                <a:latin typeface="Times New Roman" panose="02020603050405020304" pitchFamily="18" charset="0"/>
                <a:cs typeface="Times New Roman" panose="02020603050405020304" pitchFamily="18" charset="0"/>
              </a:rPr>
              <a:t>M. tuberculosis </a:t>
            </a:r>
            <a:r>
              <a:rPr lang="en-US" sz="2000" dirty="0">
                <a:latin typeface="Times New Roman" panose="02020603050405020304" pitchFamily="18" charset="0"/>
                <a:cs typeface="Times New Roman" panose="02020603050405020304" pitchFamily="18" charset="0"/>
              </a:rPr>
              <a:t>(</a:t>
            </a:r>
            <a:r>
              <a:rPr lang="en-US" sz="2000" dirty="0">
                <a:solidFill>
                  <a:srgbClr val="FF0000"/>
                </a:solidFill>
                <a:latin typeface="Times New Roman" panose="02020603050405020304" pitchFamily="18" charset="0"/>
                <a:cs typeface="Times New Roman" panose="02020603050405020304" pitchFamily="18" charset="0"/>
              </a:rPr>
              <a:t>avian and </a:t>
            </a:r>
            <a:r>
              <a:rPr lang="en-US" sz="2000" dirty="0" smtClean="0">
                <a:solidFill>
                  <a:srgbClr val="FF0000"/>
                </a:solidFill>
                <a:latin typeface="Times New Roman" panose="02020603050405020304" pitchFamily="18" charset="0"/>
                <a:cs typeface="Times New Roman" panose="02020603050405020304" pitchFamily="18" charset="0"/>
              </a:rPr>
              <a:t>atypical strains</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rarely cause disease in humans</a:t>
            </a:r>
            <a:r>
              <a:rPr lang="en-US" sz="2000" dirty="0">
                <a:latin typeface="Times New Roman" panose="02020603050405020304" pitchFamily="18" charset="0"/>
                <a:cs typeface="Times New Roman" panose="02020603050405020304" pitchFamily="18" charset="0"/>
              </a:rPr>
              <a:t>, but </a:t>
            </a:r>
            <a:r>
              <a:rPr lang="en-US" sz="2000" dirty="0" smtClean="0">
                <a:latin typeface="Times New Roman" panose="02020603050405020304" pitchFamily="18" charset="0"/>
                <a:cs typeface="Times New Roman" panose="02020603050405020304" pitchFamily="18" charset="0"/>
              </a:rPr>
              <a:t>infection may </a:t>
            </a:r>
            <a:r>
              <a:rPr lang="en-US" sz="2000" dirty="0">
                <a:latin typeface="Times New Roman" panose="02020603050405020304" pitchFamily="18" charset="0"/>
                <a:cs typeface="Times New Roman" panose="02020603050405020304" pitchFamily="18" charset="0"/>
              </a:rPr>
              <a:t>produce immunological changes, with </a:t>
            </a:r>
            <a:r>
              <a:rPr lang="en-US" sz="2000" dirty="0" smtClean="0">
                <a:latin typeface="Times New Roman" panose="02020603050405020304" pitchFamily="18" charset="0"/>
                <a:cs typeface="Times New Roman" panose="02020603050405020304" pitchFamily="18" charset="0"/>
              </a:rPr>
              <a:t>a non-specific </a:t>
            </a:r>
            <a:r>
              <a:rPr lang="en-US" sz="2000" dirty="0">
                <a:latin typeface="Times New Roman" panose="02020603050405020304" pitchFamily="18" charset="0"/>
                <a:cs typeface="Times New Roman" panose="02020603050405020304" pitchFamily="18" charset="0"/>
              </a:rPr>
              <a:t>tuberculin skin </a:t>
            </a:r>
            <a:r>
              <a:rPr lang="en-US" sz="2000" dirty="0" smtClean="0">
                <a:latin typeface="Times New Roman" panose="02020603050405020304" pitchFamily="18" charset="0"/>
                <a:cs typeface="Times New Roman" panose="02020603050405020304" pitchFamily="18" charset="0"/>
              </a:rPr>
              <a:t>reaction. </a:t>
            </a:r>
            <a:endParaRPr lang="ar-IQ" sz="2000" dirty="0" smtClean="0">
              <a:latin typeface="Times New Roman" panose="02020603050405020304" pitchFamily="18" charset="0"/>
              <a:cs typeface="Times New Roman" panose="02020603050405020304" pitchFamily="18" charset="0"/>
            </a:endParaRPr>
          </a:p>
          <a:p>
            <a:pPr>
              <a:lnSpc>
                <a:spcPct val="100000"/>
              </a:lnSpc>
            </a:pPr>
            <a:r>
              <a:rPr lang="en-US" sz="2000" dirty="0" smtClean="0">
                <a:latin typeface="Times New Roman" panose="02020603050405020304" pitchFamily="18" charset="0"/>
                <a:cs typeface="Times New Roman" panose="02020603050405020304" pitchFamily="18" charset="0"/>
              </a:rPr>
              <a:t>Tubercle </a:t>
            </a:r>
            <a:r>
              <a:rPr lang="en-US" sz="2000" dirty="0">
                <a:latin typeface="Times New Roman" panose="02020603050405020304" pitchFamily="18" charset="0"/>
                <a:cs typeface="Times New Roman" panose="02020603050405020304" pitchFamily="18" charset="0"/>
              </a:rPr>
              <a:t>bacilli </a:t>
            </a:r>
            <a:r>
              <a:rPr lang="en-US" sz="2000" dirty="0">
                <a:solidFill>
                  <a:srgbClr val="FF0000"/>
                </a:solidFill>
                <a:latin typeface="Times New Roman" panose="02020603050405020304" pitchFamily="18" charset="0"/>
                <a:cs typeface="Times New Roman" panose="02020603050405020304" pitchFamily="18" charset="0"/>
              </a:rPr>
              <a:t>survive for long periods in </a:t>
            </a:r>
            <a:r>
              <a:rPr lang="en-US" sz="2000" dirty="0" smtClean="0">
                <a:solidFill>
                  <a:srgbClr val="FF0000"/>
                </a:solidFill>
                <a:latin typeface="Times New Roman" panose="02020603050405020304" pitchFamily="18" charset="0"/>
                <a:cs typeface="Times New Roman" panose="02020603050405020304" pitchFamily="18" charset="0"/>
              </a:rPr>
              <a:t>dried sputum </a:t>
            </a:r>
            <a:r>
              <a:rPr lang="en-US" sz="2000" dirty="0">
                <a:solidFill>
                  <a:srgbClr val="FF0000"/>
                </a:solidFill>
                <a:latin typeface="Times New Roman" panose="02020603050405020304" pitchFamily="18" charset="0"/>
                <a:cs typeface="Times New Roman" panose="02020603050405020304" pitchFamily="18" charset="0"/>
              </a:rPr>
              <a:t>and dust</a:t>
            </a: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17171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985" y="114056"/>
            <a:ext cx="11881338" cy="4351338"/>
          </a:xfrm>
        </p:spPr>
        <p:txBody>
          <a:bodyPr>
            <a:noAutofit/>
          </a:bodyPr>
          <a:lstStyle/>
          <a:p>
            <a:pPr marL="0" indent="0">
              <a:lnSpc>
                <a:spcPct val="100000"/>
              </a:lnSpc>
              <a:buNone/>
            </a:pPr>
            <a:r>
              <a:rPr lang="en-US" sz="2000" b="1" i="1" dirty="0" smtClean="0">
                <a:solidFill>
                  <a:srgbClr val="0070C0"/>
                </a:solidFill>
                <a:latin typeface="Times New Roman" panose="02020603050405020304" pitchFamily="18" charset="0"/>
                <a:cs typeface="Times New Roman" panose="02020603050405020304" pitchFamily="18" charset="0"/>
              </a:rPr>
              <a:t>Mycoplasma pneumonia</a:t>
            </a:r>
          </a:p>
          <a:p>
            <a:pPr>
              <a:lnSpc>
                <a:spcPct val="100000"/>
              </a:lnSpc>
            </a:pPr>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is an </a:t>
            </a:r>
            <a:r>
              <a:rPr lang="en-US" sz="2000" dirty="0">
                <a:solidFill>
                  <a:srgbClr val="FF0000"/>
                </a:solidFill>
                <a:latin typeface="Times New Roman" panose="02020603050405020304" pitchFamily="18" charset="0"/>
                <a:cs typeface="Times New Roman" panose="02020603050405020304" pitchFamily="18" charset="0"/>
              </a:rPr>
              <a:t>acute febrile illness </a:t>
            </a:r>
            <a:r>
              <a:rPr lang="en-US" sz="2000" dirty="0">
                <a:latin typeface="Times New Roman" panose="02020603050405020304" pitchFamily="18" charset="0"/>
                <a:cs typeface="Times New Roman" panose="02020603050405020304" pitchFamily="18" charset="0"/>
              </a:rPr>
              <a:t>usually </a:t>
            </a:r>
            <a:r>
              <a:rPr lang="en-US" sz="2000" dirty="0">
                <a:solidFill>
                  <a:srgbClr val="FF0000"/>
                </a:solidFill>
                <a:latin typeface="Times New Roman" panose="02020603050405020304" pitchFamily="18" charset="0"/>
                <a:cs typeface="Times New Roman" panose="02020603050405020304" pitchFamily="18" charset="0"/>
              </a:rPr>
              <a:t>starting </a:t>
            </a:r>
            <a:r>
              <a:rPr lang="en-US" sz="2000" dirty="0" smtClean="0">
                <a:solidFill>
                  <a:srgbClr val="FF0000"/>
                </a:solidFill>
                <a:latin typeface="Times New Roman" panose="02020603050405020304" pitchFamily="18" charset="0"/>
                <a:cs typeface="Times New Roman" panose="02020603050405020304" pitchFamily="18" charset="0"/>
              </a:rPr>
              <a:t>with signs </a:t>
            </a:r>
            <a:r>
              <a:rPr lang="en-US" sz="2000" dirty="0">
                <a:solidFill>
                  <a:srgbClr val="FF0000"/>
                </a:solidFill>
                <a:latin typeface="Times New Roman" panose="02020603050405020304" pitchFamily="18" charset="0"/>
                <a:cs typeface="Times New Roman" panose="02020603050405020304" pitchFamily="18" charset="0"/>
              </a:rPr>
              <a:t>of an upper respiratory infection</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later </a:t>
            </a:r>
            <a:r>
              <a:rPr lang="en-US" sz="2000" dirty="0" smtClean="0">
                <a:solidFill>
                  <a:srgbClr val="FF0000"/>
                </a:solidFill>
                <a:latin typeface="Times New Roman" panose="02020603050405020304" pitchFamily="18" charset="0"/>
                <a:cs typeface="Times New Roman" panose="02020603050405020304" pitchFamily="18" charset="0"/>
              </a:rPr>
              <a:t>spreading to </a:t>
            </a:r>
            <a:r>
              <a:rPr lang="en-US" sz="2000" dirty="0">
                <a:solidFill>
                  <a:srgbClr val="FF0000"/>
                </a:solidFill>
                <a:latin typeface="Times New Roman" panose="02020603050405020304" pitchFamily="18" charset="0"/>
                <a:cs typeface="Times New Roman" panose="02020603050405020304" pitchFamily="18" charset="0"/>
              </a:rPr>
              <a:t>the bronchi and </a:t>
            </a:r>
            <a:r>
              <a:rPr lang="en-US" sz="2000" dirty="0" smtClean="0">
                <a:solidFill>
                  <a:srgbClr val="FF0000"/>
                </a:solidFill>
                <a:latin typeface="Times New Roman" panose="02020603050405020304" pitchFamily="18" charset="0"/>
                <a:cs typeface="Times New Roman" panose="02020603050405020304" pitchFamily="18" charset="0"/>
              </a:rPr>
              <a:t>lungs</a:t>
            </a:r>
            <a:r>
              <a:rPr lang="en-US" sz="2000" dirty="0" smtClean="0">
                <a:latin typeface="Times New Roman" panose="02020603050405020304" pitchFamily="18" charset="0"/>
                <a:cs typeface="Times New Roman" panose="02020603050405020304" pitchFamily="18" charset="0"/>
              </a:rPr>
              <a:t>. Radiological </a:t>
            </a:r>
            <a:r>
              <a:rPr lang="en-US" sz="2000" dirty="0">
                <a:latin typeface="Times New Roman" panose="02020603050405020304" pitchFamily="18" charset="0"/>
                <a:cs typeface="Times New Roman" panose="02020603050405020304" pitchFamily="18" charset="0"/>
              </a:rPr>
              <a:t>examination of the lungs </a:t>
            </a:r>
            <a:r>
              <a:rPr lang="en-US" sz="2000" dirty="0" smtClean="0">
                <a:latin typeface="Times New Roman" panose="02020603050405020304" pitchFamily="18" charset="0"/>
                <a:cs typeface="Times New Roman" panose="02020603050405020304" pitchFamily="18" charset="0"/>
              </a:rPr>
              <a:t>shows hazy </a:t>
            </a:r>
            <a:r>
              <a:rPr lang="en-US" sz="2000" dirty="0">
                <a:latin typeface="Times New Roman" panose="02020603050405020304" pitchFamily="18" charset="0"/>
                <a:cs typeface="Times New Roman" panose="02020603050405020304" pitchFamily="18" charset="0"/>
              </a:rPr>
              <a:t>patchy </a:t>
            </a:r>
            <a:r>
              <a:rPr lang="en-US" sz="2000" dirty="0" smtClean="0">
                <a:latin typeface="Times New Roman" panose="02020603050405020304" pitchFamily="18" charset="0"/>
                <a:cs typeface="Times New Roman" panose="02020603050405020304" pitchFamily="18" charset="0"/>
              </a:rPr>
              <a:t>infiltration. </a:t>
            </a:r>
          </a:p>
          <a:p>
            <a:pPr>
              <a:lnSpc>
                <a:spcPct val="100000"/>
              </a:lnSpc>
            </a:pPr>
            <a:r>
              <a:rPr lang="en-US" sz="2000" dirty="0" smtClean="0">
                <a:solidFill>
                  <a:srgbClr val="FF0000"/>
                </a:solidFill>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incubation period </a:t>
            </a:r>
            <a:r>
              <a:rPr lang="en-US" sz="2000" dirty="0">
                <a:latin typeface="Times New Roman" panose="02020603050405020304" pitchFamily="18" charset="0"/>
                <a:cs typeface="Times New Roman" panose="02020603050405020304" pitchFamily="18" charset="0"/>
              </a:rPr>
              <a:t>is usually about </a:t>
            </a:r>
            <a:r>
              <a:rPr lang="en-US" sz="2000" dirty="0">
                <a:solidFill>
                  <a:srgbClr val="FF0000"/>
                </a:solidFill>
                <a:latin typeface="Times New Roman" panose="02020603050405020304" pitchFamily="18" charset="0"/>
                <a:cs typeface="Times New Roman" panose="02020603050405020304" pitchFamily="18" charset="0"/>
              </a:rPr>
              <a:t>12 </a:t>
            </a:r>
            <a:r>
              <a:rPr lang="en-US" sz="2000" dirty="0" smtClean="0">
                <a:solidFill>
                  <a:srgbClr val="FF0000"/>
                </a:solidFill>
                <a:latin typeface="Times New Roman" panose="02020603050405020304" pitchFamily="18" charset="0"/>
                <a:cs typeface="Times New Roman" panose="02020603050405020304" pitchFamily="18" charset="0"/>
              </a:rPr>
              <a:t>days</a:t>
            </a:r>
            <a:r>
              <a:rPr lang="en-US" sz="2000" dirty="0" smtClean="0">
                <a:latin typeface="Times New Roman" panose="02020603050405020304" pitchFamily="18" charset="0"/>
                <a:cs typeface="Times New Roman" panose="02020603050405020304" pitchFamily="18" charset="0"/>
              </a:rPr>
              <a:t>, ranging </a:t>
            </a:r>
            <a:r>
              <a:rPr lang="en-US" sz="2000" dirty="0">
                <a:latin typeface="Times New Roman" panose="02020603050405020304" pitchFamily="18" charset="0"/>
                <a:cs typeface="Times New Roman" panose="02020603050405020304" pitchFamily="18" charset="0"/>
              </a:rPr>
              <a:t>from 7 to 21 days. </a:t>
            </a:r>
            <a:endParaRPr lang="en-US" sz="2000" dirty="0" smtClean="0">
              <a:latin typeface="Times New Roman" panose="02020603050405020304" pitchFamily="18" charset="0"/>
              <a:cs typeface="Times New Roman" panose="02020603050405020304" pitchFamily="18" charset="0"/>
            </a:endParaRPr>
          </a:p>
          <a:p>
            <a:pPr>
              <a:lnSpc>
                <a:spcPct val="100000"/>
              </a:lnSpc>
            </a:pPr>
            <a:r>
              <a:rPr lang="en-US" sz="2000" dirty="0" smtClean="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infective agent </a:t>
            </a:r>
            <a:r>
              <a:rPr lang="en-US" sz="2000" dirty="0" smtClean="0">
                <a:solidFill>
                  <a:srgbClr val="FF0000"/>
                </a:solidFill>
                <a:latin typeface="Times New Roman" panose="02020603050405020304" pitchFamily="18" charset="0"/>
                <a:cs typeface="Times New Roman" panose="02020603050405020304" pitchFamily="18" charset="0"/>
              </a:rPr>
              <a:t>is </a:t>
            </a:r>
            <a:r>
              <a:rPr lang="en-US" sz="2000" i="1" dirty="0" smtClean="0">
                <a:solidFill>
                  <a:srgbClr val="FF0000"/>
                </a:solidFill>
                <a:latin typeface="Times New Roman" panose="02020603050405020304" pitchFamily="18" charset="0"/>
                <a:cs typeface="Times New Roman" panose="02020603050405020304" pitchFamily="18" charset="0"/>
              </a:rPr>
              <a:t>Mycoplasma </a:t>
            </a:r>
            <a:r>
              <a:rPr lang="en-US" sz="2000" i="1" dirty="0">
                <a:solidFill>
                  <a:srgbClr val="FF0000"/>
                </a:solidFill>
                <a:latin typeface="Times New Roman" panose="02020603050405020304" pitchFamily="18" charset="0"/>
                <a:cs typeface="Times New Roman" panose="02020603050405020304" pitchFamily="18" charset="0"/>
              </a:rPr>
              <a:t>pneumoniae </a:t>
            </a:r>
            <a:r>
              <a:rPr lang="en-US" sz="2000" dirty="0">
                <a:latin typeface="Times New Roman" panose="02020603050405020304" pitchFamily="18" charset="0"/>
                <a:cs typeface="Times New Roman" panose="02020603050405020304" pitchFamily="18" charset="0"/>
              </a:rPr>
              <a:t>(</a:t>
            </a:r>
            <a:r>
              <a:rPr lang="en-US" sz="2000" dirty="0" err="1" smtClean="0">
                <a:solidFill>
                  <a:srgbClr val="FF0000"/>
                </a:solidFill>
                <a:latin typeface="Times New Roman" panose="02020603050405020304" pitchFamily="18" charset="0"/>
                <a:cs typeface="Times New Roman" panose="02020603050405020304" pitchFamily="18" charset="0"/>
              </a:rPr>
              <a:t>pleuro</a:t>
            </a:r>
            <a:r>
              <a:rPr lang="en-US" sz="2000" dirty="0" smtClean="0">
                <a:solidFill>
                  <a:srgbClr val="FF0000"/>
                </a:solidFill>
                <a:latin typeface="Times New Roman" panose="02020603050405020304" pitchFamily="18" charset="0"/>
                <a:cs typeface="Times New Roman" panose="02020603050405020304" pitchFamily="18" charset="0"/>
              </a:rPr>
              <a:t>-pneumonia-like organism</a:t>
            </a:r>
            <a:r>
              <a:rPr lang="en-US" sz="2000" dirty="0">
                <a:latin typeface="Times New Roman" panose="02020603050405020304" pitchFamily="18" charset="0"/>
                <a:cs typeface="Times New Roman" panose="02020603050405020304" pitchFamily="18" charset="0"/>
              </a:rPr>
              <a:t>).</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EPIDEMIOLOGY</a:t>
            </a:r>
          </a:p>
          <a:p>
            <a:pPr>
              <a:lnSpc>
                <a:spcPct val="100000"/>
              </a:lnSpc>
            </a:pPr>
            <a:r>
              <a:rPr lang="en-US" sz="2000" dirty="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geographical distribution is </a:t>
            </a:r>
            <a:r>
              <a:rPr lang="en-US" sz="2000" dirty="0" smtClean="0">
                <a:solidFill>
                  <a:srgbClr val="FF0000"/>
                </a:solidFill>
                <a:latin typeface="Times New Roman" panose="02020603050405020304" pitchFamily="18" charset="0"/>
                <a:cs typeface="Times New Roman" panose="02020603050405020304" pitchFamily="18" charset="0"/>
              </a:rPr>
              <a:t>worldwide</a:t>
            </a:r>
            <a:r>
              <a:rPr lang="en-US" sz="2000" dirty="0" smtClean="0">
                <a:latin typeface="Times New Roman" panose="02020603050405020304" pitchFamily="18" charset="0"/>
                <a:cs typeface="Times New Roman" panose="02020603050405020304" pitchFamily="18" charset="0"/>
              </a:rPr>
              <a:t>. </a:t>
            </a:r>
          </a:p>
          <a:p>
            <a:pPr>
              <a:lnSpc>
                <a:spcPct val="100000"/>
              </a:lnSpc>
            </a:pPr>
            <a:r>
              <a:rPr lang="en-US" sz="2000" dirty="0" smtClean="0">
                <a:solidFill>
                  <a:srgbClr val="FF0000"/>
                </a:solidFill>
                <a:latin typeface="Times New Roman" panose="02020603050405020304" pitchFamily="18" charset="0"/>
                <a:cs typeface="Times New Roman" panose="02020603050405020304" pitchFamily="18" charset="0"/>
              </a:rPr>
              <a:t>Humans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are the </a:t>
            </a:r>
            <a:r>
              <a:rPr lang="en-US" sz="2000" dirty="0">
                <a:solidFill>
                  <a:srgbClr val="FF0000"/>
                </a:solidFill>
                <a:latin typeface="Times New Roman" panose="02020603050405020304" pitchFamily="18" charset="0"/>
                <a:cs typeface="Times New Roman" panose="02020603050405020304" pitchFamily="18" charset="0"/>
              </a:rPr>
              <a:t>reservoir of infection</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a:lnSpc>
                <a:spcPct val="100000"/>
              </a:lnSpc>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is </a:t>
            </a:r>
            <a:r>
              <a:rPr lang="en-US" sz="2000" dirty="0" smtClean="0">
                <a:latin typeface="Times New Roman" panose="02020603050405020304" pitchFamily="18" charset="0"/>
                <a:cs typeface="Times New Roman" panose="02020603050405020304" pitchFamily="18" charset="0"/>
              </a:rPr>
              <a:t>transmitted from </a:t>
            </a:r>
            <a:r>
              <a:rPr lang="en-US" sz="2000" dirty="0">
                <a:latin typeface="Times New Roman" panose="02020603050405020304" pitchFamily="18" charset="0"/>
                <a:cs typeface="Times New Roman" panose="02020603050405020304" pitchFamily="18" charset="0"/>
              </a:rPr>
              <a:t>sick patients as well as from persons </a:t>
            </a:r>
            <a:r>
              <a:rPr lang="en-US" sz="2000" dirty="0" smtClean="0">
                <a:latin typeface="Times New Roman" panose="02020603050405020304" pitchFamily="18" charset="0"/>
                <a:cs typeface="Times New Roman" panose="02020603050405020304" pitchFamily="18" charset="0"/>
              </a:rPr>
              <a:t>with subclinical </a:t>
            </a:r>
            <a:r>
              <a:rPr lang="en-US" sz="2000" dirty="0">
                <a:latin typeface="Times New Roman" panose="02020603050405020304" pitchFamily="18" charset="0"/>
                <a:cs typeface="Times New Roman" panose="02020603050405020304" pitchFamily="18" charset="0"/>
              </a:rPr>
              <a:t>infection. </a:t>
            </a:r>
            <a:r>
              <a:rPr lang="en-US" sz="2000" dirty="0">
                <a:solidFill>
                  <a:srgbClr val="FF0000"/>
                </a:solidFill>
                <a:latin typeface="Times New Roman" panose="02020603050405020304" pitchFamily="18" charset="0"/>
                <a:cs typeface="Times New Roman" panose="02020603050405020304" pitchFamily="18" charset="0"/>
              </a:rPr>
              <a:t>Transmission is by </a:t>
            </a:r>
            <a:r>
              <a:rPr lang="en-US" sz="2000" dirty="0" smtClean="0">
                <a:solidFill>
                  <a:srgbClr val="FF0000"/>
                </a:solidFill>
                <a:latin typeface="Times New Roman" panose="02020603050405020304" pitchFamily="18" charset="0"/>
                <a:cs typeface="Times New Roman" panose="02020603050405020304" pitchFamily="18" charset="0"/>
              </a:rPr>
              <a:t>droplet </a:t>
            </a:r>
            <a:r>
              <a:rPr lang="en-US" sz="2000" dirty="0" smtClean="0">
                <a:latin typeface="Times New Roman" panose="02020603050405020304" pitchFamily="18" charset="0"/>
                <a:cs typeface="Times New Roman" panose="02020603050405020304" pitchFamily="18" charset="0"/>
              </a:rPr>
              <a:t>infection </a:t>
            </a:r>
            <a:r>
              <a:rPr lang="en-US" sz="2000" dirty="0">
                <a:latin typeface="Times New Roman" panose="02020603050405020304" pitchFamily="18" charset="0"/>
                <a:cs typeface="Times New Roman" panose="02020603050405020304" pitchFamily="18" charset="0"/>
              </a:rPr>
              <a:t>and by </a:t>
            </a:r>
            <a:r>
              <a:rPr lang="en-US" sz="2000" dirty="0">
                <a:solidFill>
                  <a:srgbClr val="FF0000"/>
                </a:solidFill>
                <a:latin typeface="Times New Roman" panose="02020603050405020304" pitchFamily="18" charset="0"/>
                <a:cs typeface="Times New Roman" panose="02020603050405020304" pitchFamily="18" charset="0"/>
              </a:rPr>
              <a:t>contact</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a:lnSpc>
                <a:spcPct val="100000"/>
              </a:lnSpc>
            </a:pPr>
            <a:r>
              <a:rPr lang="en-US" sz="2000" dirty="0" smtClean="0">
                <a:solidFill>
                  <a:srgbClr val="FF0000"/>
                </a:solidFill>
                <a:latin typeface="Times New Roman" panose="02020603050405020304" pitchFamily="18" charset="0"/>
                <a:cs typeface="Times New Roman" panose="02020603050405020304" pitchFamily="18" charset="0"/>
              </a:rPr>
              <a:t>Only </a:t>
            </a:r>
            <a:r>
              <a:rPr lang="en-US" sz="2000" dirty="0">
                <a:solidFill>
                  <a:srgbClr val="FF0000"/>
                </a:solidFill>
                <a:latin typeface="Times New Roman" panose="02020603050405020304" pitchFamily="18" charset="0"/>
                <a:cs typeface="Times New Roman" panose="02020603050405020304" pitchFamily="18" charset="0"/>
              </a:rPr>
              <a:t>a small proportion </a:t>
            </a:r>
            <a:r>
              <a:rPr lang="en-US" sz="2000" dirty="0" smtClean="0">
                <a:solidFill>
                  <a:srgbClr val="FF0000"/>
                </a:solidFill>
                <a:latin typeface="Times New Roman" panose="02020603050405020304" pitchFamily="18" charset="0"/>
                <a:cs typeface="Times New Roman" panose="02020603050405020304" pitchFamily="18" charset="0"/>
              </a:rPr>
              <a:t>of infected </a:t>
            </a:r>
            <a:r>
              <a:rPr lang="en-US" sz="2000" dirty="0">
                <a:solidFill>
                  <a:srgbClr val="FF0000"/>
                </a:solidFill>
                <a:latin typeface="Times New Roman" panose="02020603050405020304" pitchFamily="18" charset="0"/>
                <a:cs typeface="Times New Roman" panose="02020603050405020304" pitchFamily="18" charset="0"/>
              </a:rPr>
              <a:t>persons (1 in 30) show signs of illness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After recovery</a:t>
            </a:r>
            <a:r>
              <a:rPr lang="en-US" sz="2000" dirty="0">
                <a:latin typeface="Times New Roman" panose="02020603050405020304" pitchFamily="18" charset="0"/>
                <a:cs typeface="Times New Roman" panose="02020603050405020304" pitchFamily="18" charset="0"/>
              </a:rPr>
              <a:t>, the patient is immune for an </a:t>
            </a:r>
            <a:r>
              <a:rPr lang="en-US" sz="2000" dirty="0" smtClean="0">
                <a:latin typeface="Times New Roman" panose="02020603050405020304" pitchFamily="18" charset="0"/>
                <a:cs typeface="Times New Roman" panose="02020603050405020304" pitchFamily="18" charset="0"/>
              </a:rPr>
              <a:t>undefined period</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M. pneumoniae </a:t>
            </a:r>
            <a:r>
              <a:rPr lang="en-US" sz="2000" dirty="0">
                <a:latin typeface="Times New Roman" panose="02020603050405020304" pitchFamily="18" charset="0"/>
                <a:cs typeface="Times New Roman" panose="02020603050405020304" pitchFamily="18" charset="0"/>
              </a:rPr>
              <a:t>spreads easily in </a:t>
            </a:r>
            <a:r>
              <a:rPr lang="en-US" sz="2000" dirty="0" smtClean="0">
                <a:latin typeface="Times New Roman" panose="02020603050405020304" pitchFamily="18" charset="0"/>
                <a:cs typeface="Times New Roman" panose="02020603050405020304" pitchFamily="18" charset="0"/>
              </a:rPr>
              <a:t>institutions such </a:t>
            </a:r>
            <a:r>
              <a:rPr lang="en-US" sz="2000" dirty="0">
                <a:latin typeface="Times New Roman" panose="02020603050405020304" pitchFamily="18" charset="0"/>
                <a:cs typeface="Times New Roman" panose="02020603050405020304" pitchFamily="18" charset="0"/>
              </a:rPr>
              <a:t>as schools, and military units, the highest </a:t>
            </a:r>
            <a:r>
              <a:rPr lang="en-US" sz="2000" dirty="0" smtClean="0">
                <a:latin typeface="Times New Roman" panose="02020603050405020304" pitchFamily="18" charset="0"/>
                <a:cs typeface="Times New Roman" panose="02020603050405020304" pitchFamily="18" charset="0"/>
              </a:rPr>
              <a:t>incidence is </a:t>
            </a:r>
            <a:r>
              <a:rPr lang="en-US" sz="2000" dirty="0">
                <a:latin typeface="Times New Roman" panose="02020603050405020304" pitchFamily="18" charset="0"/>
                <a:cs typeface="Times New Roman" panose="02020603050405020304" pitchFamily="18" charset="0"/>
              </a:rPr>
              <a:t>in under 20-year-olds</a:t>
            </a:r>
            <a:r>
              <a:rPr lang="en-US" sz="20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CONTROL</a:t>
            </a:r>
          </a:p>
          <a:p>
            <a:pPr>
              <a:lnSpc>
                <a:spcPct val="100000"/>
              </a:lnSpc>
            </a:pPr>
            <a:r>
              <a:rPr lang="en-US" sz="2000" dirty="0">
                <a:latin typeface="Times New Roman" panose="02020603050405020304" pitchFamily="18" charset="0"/>
                <a:cs typeface="Times New Roman" panose="02020603050405020304" pitchFamily="18" charset="0"/>
              </a:rPr>
              <a:t>General measures for the control of </a:t>
            </a:r>
            <a:r>
              <a:rPr lang="en-US" sz="2000" dirty="0" smtClean="0">
                <a:latin typeface="Times New Roman" panose="02020603050405020304" pitchFamily="18" charset="0"/>
                <a:cs typeface="Times New Roman" panose="02020603050405020304" pitchFamily="18" charset="0"/>
              </a:rPr>
              <a:t>respiratory diseases apply. </a:t>
            </a:r>
          </a:p>
          <a:p>
            <a:pPr>
              <a:lnSpc>
                <a:spcPct val="100000"/>
              </a:lnSpc>
            </a:pPr>
            <a:r>
              <a:rPr lang="en-US" sz="2000" dirty="0" smtClean="0">
                <a:latin typeface="Times New Roman" panose="02020603050405020304" pitchFamily="18" charset="0"/>
                <a:cs typeface="Times New Roman" panose="02020603050405020304" pitchFamily="18" charset="0"/>
              </a:rPr>
              <a:t>Treatment </a:t>
            </a:r>
            <a:r>
              <a:rPr lang="en-US" sz="2000" dirty="0">
                <a:latin typeface="Times New Roman" panose="02020603050405020304" pitchFamily="18" charset="0"/>
                <a:cs typeface="Times New Roman" panose="02020603050405020304" pitchFamily="18" charset="0"/>
              </a:rPr>
              <a:t>with </a:t>
            </a:r>
            <a:r>
              <a:rPr lang="en-US" sz="2000" dirty="0" smtClean="0">
                <a:latin typeface="Times New Roman" panose="02020603050405020304" pitchFamily="18" charset="0"/>
                <a:cs typeface="Times New Roman" panose="02020603050405020304" pitchFamily="18" charset="0"/>
              </a:rPr>
              <a:t>tetracycline is </a:t>
            </a:r>
            <a:r>
              <a:rPr lang="en-US" sz="2000" dirty="0">
                <a:latin typeface="Times New Roman" panose="02020603050405020304" pitchFamily="18" charset="0"/>
                <a:cs typeface="Times New Roman" panose="02020603050405020304" pitchFamily="18" charset="0"/>
              </a:rPr>
              <a:t>advocated in cases of pneumonia.</a:t>
            </a:r>
          </a:p>
        </p:txBody>
      </p:sp>
    </p:spTree>
    <p:extLst>
      <p:ext uri="{BB962C8B-B14F-4D97-AF65-F5344CB8AC3E}">
        <p14:creationId xmlns:p14="http://schemas.microsoft.com/office/powerpoint/2010/main" val="549302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922" y="0"/>
            <a:ext cx="11998569" cy="6439145"/>
          </a:xfrm>
        </p:spPr>
        <p:txBody>
          <a:bodyPr>
            <a:normAutofit fontScale="25000" lnSpcReduction="20000"/>
          </a:bodyPr>
          <a:lstStyle/>
          <a:p>
            <a:pPr marL="0" indent="0">
              <a:lnSpc>
                <a:spcPct val="120000"/>
              </a:lnSpc>
              <a:buNone/>
            </a:pPr>
            <a:r>
              <a:rPr lang="en-US" sz="8000" b="1" dirty="0" smtClean="0">
                <a:solidFill>
                  <a:srgbClr val="0070C0"/>
                </a:solidFill>
                <a:latin typeface="Times New Roman" panose="02020603050405020304" pitchFamily="18" charset="0"/>
                <a:cs typeface="Times New Roman" panose="02020603050405020304" pitchFamily="18" charset="0"/>
              </a:rPr>
              <a:t>MENINGOCOCCAL INFECTION</a:t>
            </a:r>
          </a:p>
          <a:p>
            <a:pPr>
              <a:lnSpc>
                <a:spcPct val="120000"/>
              </a:lnSpc>
            </a:pPr>
            <a:r>
              <a:rPr lang="en-US" sz="8000" dirty="0" smtClean="0">
                <a:latin typeface="Times New Roman" panose="02020603050405020304" pitchFamily="18" charset="0"/>
                <a:cs typeface="Times New Roman" panose="02020603050405020304" pitchFamily="18" charset="0"/>
              </a:rPr>
              <a:t>A </a:t>
            </a:r>
            <a:r>
              <a:rPr lang="en-US" sz="8000" dirty="0">
                <a:solidFill>
                  <a:srgbClr val="FF0000"/>
                </a:solidFill>
                <a:latin typeface="Times New Roman" panose="02020603050405020304" pitchFamily="18" charset="0"/>
                <a:cs typeface="Times New Roman" panose="02020603050405020304" pitchFamily="18" charset="0"/>
              </a:rPr>
              <a:t>variety of clinical manifestations may be </a:t>
            </a:r>
            <a:r>
              <a:rPr lang="en-US" sz="8000" dirty="0" smtClean="0">
                <a:solidFill>
                  <a:srgbClr val="FF0000"/>
                </a:solidFill>
                <a:latin typeface="Times New Roman" panose="02020603050405020304" pitchFamily="18" charset="0"/>
                <a:cs typeface="Times New Roman" panose="02020603050405020304" pitchFamily="18" charset="0"/>
              </a:rPr>
              <a:t>produced when </a:t>
            </a:r>
            <a:r>
              <a:rPr lang="en-US" sz="8000" dirty="0">
                <a:solidFill>
                  <a:srgbClr val="FF0000"/>
                </a:solidFill>
                <a:latin typeface="Times New Roman" panose="02020603050405020304" pitchFamily="18" charset="0"/>
                <a:cs typeface="Times New Roman" panose="02020603050405020304" pitchFamily="18" charset="0"/>
              </a:rPr>
              <a:t>human beings are infected </a:t>
            </a:r>
            <a:r>
              <a:rPr lang="en-US" sz="8000" dirty="0" smtClean="0">
                <a:solidFill>
                  <a:srgbClr val="FF0000"/>
                </a:solidFill>
                <a:latin typeface="Times New Roman" panose="02020603050405020304" pitchFamily="18" charset="0"/>
                <a:cs typeface="Times New Roman" panose="02020603050405020304" pitchFamily="18" charset="0"/>
              </a:rPr>
              <a:t>with </a:t>
            </a:r>
            <a:r>
              <a:rPr lang="en-US" sz="8000" i="1" dirty="0" smtClean="0">
                <a:solidFill>
                  <a:srgbClr val="FF0000"/>
                </a:solidFill>
                <a:latin typeface="Times New Roman" panose="02020603050405020304" pitchFamily="18" charset="0"/>
                <a:cs typeface="Times New Roman" panose="02020603050405020304" pitchFamily="18" charset="0"/>
              </a:rPr>
              <a:t>Neisseria </a:t>
            </a:r>
            <a:r>
              <a:rPr lang="en-US" sz="8000" i="1" dirty="0" err="1">
                <a:solidFill>
                  <a:srgbClr val="FF0000"/>
                </a:solidFill>
                <a:latin typeface="Times New Roman" panose="02020603050405020304" pitchFamily="18" charset="0"/>
                <a:cs typeface="Times New Roman" panose="02020603050405020304" pitchFamily="18" charset="0"/>
              </a:rPr>
              <a:t>meningitidis</a:t>
            </a:r>
            <a:r>
              <a:rPr lang="en-US" sz="8000" dirty="0">
                <a:latin typeface="Times New Roman" panose="02020603050405020304" pitchFamily="18" charset="0"/>
                <a:cs typeface="Times New Roman" panose="02020603050405020304" pitchFamily="18" charset="0"/>
              </a:rPr>
              <a:t>: the typical clinical picture </a:t>
            </a:r>
            <a:r>
              <a:rPr lang="en-US" sz="8000" dirty="0" smtClean="0">
                <a:latin typeface="Times New Roman" panose="02020603050405020304" pitchFamily="18" charset="0"/>
                <a:cs typeface="Times New Roman" panose="02020603050405020304" pitchFamily="18" charset="0"/>
              </a:rPr>
              <a:t>is of </a:t>
            </a:r>
            <a:r>
              <a:rPr lang="en-US" sz="8000" dirty="0">
                <a:latin typeface="Times New Roman" panose="02020603050405020304" pitchFamily="18" charset="0"/>
                <a:cs typeface="Times New Roman" panose="02020603050405020304" pitchFamily="18" charset="0"/>
              </a:rPr>
              <a:t>acute pyogenic meningitis with fever, </a:t>
            </a:r>
            <a:r>
              <a:rPr lang="en-US" sz="8000" dirty="0" smtClean="0">
                <a:latin typeface="Times New Roman" panose="02020603050405020304" pitchFamily="18" charset="0"/>
                <a:cs typeface="Times New Roman" panose="02020603050405020304" pitchFamily="18" charset="0"/>
              </a:rPr>
              <a:t>headache, nausea </a:t>
            </a:r>
            <a:r>
              <a:rPr lang="en-US" sz="8000" dirty="0">
                <a:latin typeface="Times New Roman" panose="02020603050405020304" pitchFamily="18" charset="0"/>
                <a:cs typeface="Times New Roman" panose="02020603050405020304" pitchFamily="18" charset="0"/>
              </a:rPr>
              <a:t>and vomiting, neck stiffness, loss of </a:t>
            </a:r>
            <a:r>
              <a:rPr lang="en-US" sz="8000" dirty="0" smtClean="0">
                <a:latin typeface="Times New Roman" panose="02020603050405020304" pitchFamily="18" charset="0"/>
                <a:cs typeface="Times New Roman" panose="02020603050405020304" pitchFamily="18" charset="0"/>
              </a:rPr>
              <a:t>consciousness and </a:t>
            </a:r>
            <a:r>
              <a:rPr lang="en-US" sz="8000" dirty="0">
                <a:latin typeface="Times New Roman" panose="02020603050405020304" pitchFamily="18" charset="0"/>
                <a:cs typeface="Times New Roman" panose="02020603050405020304" pitchFamily="18" charset="0"/>
              </a:rPr>
              <a:t>a characteristic petechial rash </a:t>
            </a:r>
            <a:r>
              <a:rPr lang="en-US" sz="8000" dirty="0" smtClean="0">
                <a:latin typeface="Times New Roman" panose="02020603050405020304" pitchFamily="18" charset="0"/>
                <a:cs typeface="Times New Roman" panose="02020603050405020304" pitchFamily="18" charset="0"/>
              </a:rPr>
              <a:t>is often </a:t>
            </a:r>
            <a:r>
              <a:rPr lang="en-US" sz="8000" dirty="0">
                <a:latin typeface="Times New Roman" panose="02020603050405020304" pitchFamily="18" charset="0"/>
                <a:cs typeface="Times New Roman" panose="02020603050405020304" pitchFamily="18" charset="0"/>
              </a:rPr>
              <a:t>present. The wide spectrum of clinical </a:t>
            </a:r>
            <a:r>
              <a:rPr lang="en-US" sz="8000" dirty="0" smtClean="0">
                <a:latin typeface="Times New Roman" panose="02020603050405020304" pitchFamily="18" charset="0"/>
                <a:cs typeface="Times New Roman" panose="02020603050405020304" pitchFamily="18" charset="0"/>
              </a:rPr>
              <a:t>manifestations ranges </a:t>
            </a:r>
            <a:r>
              <a:rPr lang="en-US" sz="8000" dirty="0">
                <a:latin typeface="Times New Roman" panose="02020603050405020304" pitchFamily="18" charset="0"/>
                <a:cs typeface="Times New Roman" panose="02020603050405020304" pitchFamily="18" charset="0"/>
              </a:rPr>
              <a:t>from fulminating disease </a:t>
            </a:r>
            <a:r>
              <a:rPr lang="en-US" sz="8000" dirty="0" smtClean="0">
                <a:latin typeface="Times New Roman" panose="02020603050405020304" pitchFamily="18" charset="0"/>
                <a:cs typeface="Times New Roman" panose="02020603050405020304" pitchFamily="18" charset="0"/>
              </a:rPr>
              <a:t>with shock </a:t>
            </a:r>
            <a:r>
              <a:rPr lang="en-US" sz="8000" dirty="0">
                <a:latin typeface="Times New Roman" panose="02020603050405020304" pitchFamily="18" charset="0"/>
                <a:cs typeface="Times New Roman" panose="02020603050405020304" pitchFamily="18" charset="0"/>
              </a:rPr>
              <a:t>and circulatory collapse to relatively </a:t>
            </a:r>
            <a:r>
              <a:rPr lang="en-US" sz="8000" dirty="0" smtClean="0">
                <a:latin typeface="Times New Roman" panose="02020603050405020304" pitchFamily="18" charset="0"/>
                <a:cs typeface="Times New Roman" panose="02020603050405020304" pitchFamily="18" charset="0"/>
              </a:rPr>
              <a:t>mild </a:t>
            </a:r>
            <a:r>
              <a:rPr lang="en-US" sz="8000" dirty="0" err="1" smtClean="0">
                <a:latin typeface="Times New Roman" panose="02020603050405020304" pitchFamily="18" charset="0"/>
                <a:cs typeface="Times New Roman" panose="02020603050405020304" pitchFamily="18" charset="0"/>
              </a:rPr>
              <a:t>meningococcaemia</a:t>
            </a:r>
            <a:r>
              <a:rPr lang="en-US" sz="8000" dirty="0" smtClean="0">
                <a:latin typeface="Times New Roman" panose="02020603050405020304" pitchFamily="18" charset="0"/>
                <a:cs typeface="Times New Roman" panose="02020603050405020304" pitchFamily="18" charset="0"/>
              </a:rPr>
              <a:t> </a:t>
            </a:r>
            <a:r>
              <a:rPr lang="en-US" sz="8000" dirty="0">
                <a:latin typeface="Times New Roman" panose="02020603050405020304" pitchFamily="18" charset="0"/>
                <a:cs typeface="Times New Roman" panose="02020603050405020304" pitchFamily="18" charset="0"/>
              </a:rPr>
              <a:t>without meningitis </a:t>
            </a:r>
            <a:r>
              <a:rPr lang="en-US" sz="8000" dirty="0" smtClean="0">
                <a:latin typeface="Times New Roman" panose="02020603050405020304" pitchFamily="18" charset="0"/>
                <a:cs typeface="Times New Roman" panose="02020603050405020304" pitchFamily="18" charset="0"/>
              </a:rPr>
              <a:t>presenting as </a:t>
            </a:r>
            <a:r>
              <a:rPr lang="en-US" sz="8000" dirty="0">
                <a:latin typeface="Times New Roman" panose="02020603050405020304" pitchFamily="18" charset="0"/>
                <a:cs typeface="Times New Roman" panose="02020603050405020304" pitchFamily="18" charset="0"/>
              </a:rPr>
              <a:t>a febrile illness with a rash. </a:t>
            </a:r>
            <a:r>
              <a:rPr lang="en-US" sz="8000" dirty="0">
                <a:solidFill>
                  <a:srgbClr val="FF0000"/>
                </a:solidFill>
                <a:latin typeface="Times New Roman" panose="02020603050405020304" pitchFamily="18" charset="0"/>
                <a:cs typeface="Times New Roman" panose="02020603050405020304" pitchFamily="18" charset="0"/>
              </a:rPr>
              <a:t>The carrier state </a:t>
            </a:r>
            <a:r>
              <a:rPr lang="en-US" sz="8000" dirty="0" smtClean="0">
                <a:solidFill>
                  <a:srgbClr val="FF0000"/>
                </a:solidFill>
                <a:latin typeface="Times New Roman" panose="02020603050405020304" pitchFamily="18" charset="0"/>
                <a:cs typeface="Times New Roman" panose="02020603050405020304" pitchFamily="18" charset="0"/>
              </a:rPr>
              <a:t>is common.  The </a:t>
            </a:r>
            <a:r>
              <a:rPr lang="en-US" sz="8000" dirty="0">
                <a:solidFill>
                  <a:srgbClr val="FF0000"/>
                </a:solidFill>
                <a:latin typeface="Times New Roman" panose="02020603050405020304" pitchFamily="18" charset="0"/>
                <a:cs typeface="Times New Roman" panose="02020603050405020304" pitchFamily="18" charset="0"/>
              </a:rPr>
              <a:t>incubation period is usually 3–4 days, </a:t>
            </a:r>
            <a:r>
              <a:rPr lang="en-US" sz="8000" dirty="0" smtClean="0">
                <a:solidFill>
                  <a:srgbClr val="FF0000"/>
                </a:solidFill>
                <a:latin typeface="Times New Roman" panose="02020603050405020304" pitchFamily="18" charset="0"/>
                <a:cs typeface="Times New Roman" panose="02020603050405020304" pitchFamily="18" charset="0"/>
              </a:rPr>
              <a:t>but may </a:t>
            </a:r>
            <a:r>
              <a:rPr lang="en-US" sz="8000" dirty="0">
                <a:solidFill>
                  <a:srgbClr val="FF0000"/>
                </a:solidFill>
                <a:latin typeface="Times New Roman" panose="02020603050405020304" pitchFamily="18" charset="0"/>
                <a:cs typeface="Times New Roman" panose="02020603050405020304" pitchFamily="18" charset="0"/>
              </a:rPr>
              <a:t>be 2–10 days</a:t>
            </a:r>
            <a:r>
              <a:rPr lang="en-US" sz="8000" dirty="0" smtClean="0">
                <a:solidFill>
                  <a:srgbClr val="FF0000"/>
                </a:solidFill>
                <a:latin typeface="Times New Roman" panose="02020603050405020304" pitchFamily="18" charset="0"/>
                <a:cs typeface="Times New Roman" panose="02020603050405020304" pitchFamily="18" charset="0"/>
              </a:rPr>
              <a:t>.</a:t>
            </a:r>
          </a:p>
          <a:p>
            <a:pPr marL="0" indent="0">
              <a:lnSpc>
                <a:spcPct val="120000"/>
              </a:lnSpc>
              <a:buNone/>
            </a:pPr>
            <a:r>
              <a:rPr lang="en-US" sz="8000" b="1" dirty="0" smtClean="0">
                <a:solidFill>
                  <a:srgbClr val="0070C0"/>
                </a:solidFill>
                <a:latin typeface="Times New Roman" panose="02020603050405020304" pitchFamily="18" charset="0"/>
                <a:cs typeface="Times New Roman" panose="02020603050405020304" pitchFamily="18" charset="0"/>
              </a:rPr>
              <a:t>Epidemiology </a:t>
            </a:r>
          </a:p>
          <a:p>
            <a:pPr marL="0" indent="0">
              <a:lnSpc>
                <a:spcPct val="120000"/>
              </a:lnSpc>
              <a:buNone/>
            </a:pPr>
            <a:r>
              <a:rPr lang="en-US" sz="8000" dirty="0" smtClean="0">
                <a:latin typeface="Times New Roman" panose="02020603050405020304" pitchFamily="18" charset="0"/>
                <a:cs typeface="Times New Roman" panose="02020603050405020304" pitchFamily="18" charset="0"/>
              </a:rPr>
              <a:t>There is a </a:t>
            </a:r>
            <a:r>
              <a:rPr lang="en-US" sz="8000" dirty="0" smtClean="0">
                <a:solidFill>
                  <a:srgbClr val="FF0000"/>
                </a:solidFill>
                <a:latin typeface="Times New Roman" panose="02020603050405020304" pitchFamily="18" charset="0"/>
                <a:cs typeface="Times New Roman" panose="02020603050405020304" pitchFamily="18" charset="0"/>
              </a:rPr>
              <a:t>worldwide distribution of this infection</a:t>
            </a:r>
            <a:r>
              <a:rPr lang="en-US" sz="8000" dirty="0" smtClean="0">
                <a:latin typeface="Times New Roman" panose="02020603050405020304" pitchFamily="18" charset="0"/>
                <a:cs typeface="Times New Roman" panose="02020603050405020304" pitchFamily="18" charset="0"/>
              </a:rPr>
              <a:t>. Sporadic cases and epidemics occur in most parts of the world, in particular South America and the Middle East, but also in the developed countries of the temperate zone.</a:t>
            </a:r>
          </a:p>
          <a:p>
            <a:pPr marL="0" indent="0">
              <a:lnSpc>
                <a:spcPct val="120000"/>
              </a:lnSpc>
              <a:buNone/>
            </a:pPr>
            <a:r>
              <a:rPr lang="en-US" sz="8000" dirty="0" smtClean="0">
                <a:latin typeface="Times New Roman" panose="02020603050405020304" pitchFamily="18" charset="0"/>
                <a:cs typeface="Times New Roman" panose="02020603050405020304" pitchFamily="18" charset="0"/>
              </a:rPr>
              <a:t> </a:t>
            </a:r>
            <a:r>
              <a:rPr lang="en-US" sz="8000" b="1" dirty="0" smtClean="0">
                <a:solidFill>
                  <a:srgbClr val="0070C0"/>
                </a:solidFill>
                <a:latin typeface="Times New Roman" panose="02020603050405020304" pitchFamily="18" charset="0"/>
                <a:cs typeface="Times New Roman" panose="02020603050405020304" pitchFamily="18" charset="0"/>
              </a:rPr>
              <a:t>RESERVOIR</a:t>
            </a:r>
          </a:p>
          <a:p>
            <a:pPr>
              <a:lnSpc>
                <a:spcPct val="120000"/>
              </a:lnSpc>
            </a:pPr>
            <a:r>
              <a:rPr lang="en-US" sz="8000" dirty="0" smtClean="0">
                <a:solidFill>
                  <a:srgbClr val="FF0000"/>
                </a:solidFill>
                <a:latin typeface="Times New Roman" panose="02020603050405020304" pitchFamily="18" charset="0"/>
                <a:cs typeface="Times New Roman" panose="02020603050405020304" pitchFamily="18" charset="0"/>
              </a:rPr>
              <a:t>Humans are the reservoir of infection</a:t>
            </a:r>
            <a:r>
              <a:rPr lang="en-US" sz="8000" dirty="0" smtClean="0">
                <a:latin typeface="Times New Roman" panose="02020603050405020304" pitchFamily="18" charset="0"/>
                <a:cs typeface="Times New Roman" panose="02020603050405020304" pitchFamily="18" charset="0"/>
              </a:rPr>
              <a:t>. </a:t>
            </a:r>
            <a:r>
              <a:rPr lang="en-US" sz="8000" dirty="0" smtClean="0">
                <a:solidFill>
                  <a:srgbClr val="FF0000"/>
                </a:solidFill>
                <a:latin typeface="Times New Roman" panose="02020603050405020304" pitchFamily="18" charset="0"/>
                <a:cs typeface="Times New Roman" panose="02020603050405020304" pitchFamily="18" charset="0"/>
              </a:rPr>
              <a:t>Nasopharyngeal carriage ranges from 1 to 50% and is responsible for infection to persist in a community</a:t>
            </a:r>
          </a:p>
          <a:p>
            <a:pPr marL="0" indent="0">
              <a:lnSpc>
                <a:spcPct val="120000"/>
              </a:lnSpc>
              <a:buNone/>
            </a:pPr>
            <a:r>
              <a:rPr lang="en-US" sz="8000" b="1" dirty="0" smtClean="0">
                <a:solidFill>
                  <a:srgbClr val="0070C0"/>
                </a:solidFill>
                <a:latin typeface="Times New Roman" panose="02020603050405020304" pitchFamily="18" charset="0"/>
                <a:cs typeface="Times New Roman" panose="02020603050405020304" pitchFamily="18" charset="0"/>
              </a:rPr>
              <a:t>TRANSMISSION</a:t>
            </a:r>
          </a:p>
          <a:p>
            <a:pPr>
              <a:lnSpc>
                <a:spcPct val="120000"/>
              </a:lnSpc>
            </a:pPr>
            <a:r>
              <a:rPr lang="en-US" sz="8000" dirty="0" smtClean="0">
                <a:solidFill>
                  <a:srgbClr val="FF0000"/>
                </a:solidFill>
                <a:latin typeface="Times New Roman" panose="02020603050405020304" pitchFamily="18" charset="0"/>
                <a:cs typeface="Times New Roman" panose="02020603050405020304" pitchFamily="18" charset="0"/>
              </a:rPr>
              <a:t>Transmission is by air-borne droplets or from a nasopharyngeal carrier or less commonly from a patient through contact with respiratory droplets or oral secretions</a:t>
            </a:r>
            <a:r>
              <a:rPr lang="en-US" sz="8000" dirty="0" smtClean="0">
                <a:latin typeface="Times New Roman" panose="02020603050405020304" pitchFamily="18" charset="0"/>
                <a:cs typeface="Times New Roman" panose="02020603050405020304" pitchFamily="18" charset="0"/>
              </a:rPr>
              <a:t>. It is a delicate organism, dying rapidly on cooling or drying, and thus indirect transmission is not an important route. Travel and </a:t>
            </a:r>
            <a:r>
              <a:rPr lang="fr-FR" sz="8000" dirty="0" smtClean="0">
                <a:latin typeface="Times New Roman" panose="02020603050405020304" pitchFamily="18" charset="0"/>
                <a:cs typeface="Times New Roman" panose="02020603050405020304" pitchFamily="18" charset="0"/>
              </a:rPr>
              <a:t>migration, large population </a:t>
            </a:r>
            <a:r>
              <a:rPr lang="fr-FR" sz="8000" dirty="0" err="1" smtClean="0">
                <a:latin typeface="Times New Roman" panose="02020603050405020304" pitchFamily="18" charset="0"/>
                <a:cs typeface="Times New Roman" panose="02020603050405020304" pitchFamily="18" charset="0"/>
              </a:rPr>
              <a:t>movements</a:t>
            </a:r>
            <a:r>
              <a:rPr lang="fr-FR" sz="8000" dirty="0" smtClean="0">
                <a:latin typeface="Times New Roman" panose="02020603050405020304" pitchFamily="18" charset="0"/>
                <a:cs typeface="Times New Roman" panose="02020603050405020304" pitchFamily="18" charset="0"/>
              </a:rPr>
              <a:t> (</a:t>
            </a:r>
            <a:r>
              <a:rPr lang="fr-FR" sz="8000" dirty="0" err="1" smtClean="0">
                <a:latin typeface="Times New Roman" panose="02020603050405020304" pitchFamily="18" charset="0"/>
                <a:cs typeface="Times New Roman" panose="02020603050405020304" pitchFamily="18" charset="0"/>
              </a:rPr>
              <a:t>e.g</a:t>
            </a:r>
            <a:r>
              <a:rPr lang="fr-FR" sz="8000" dirty="0" smtClean="0">
                <a:latin typeface="Times New Roman" panose="02020603050405020304" pitchFamily="18" charset="0"/>
                <a:cs typeface="Times New Roman" panose="02020603050405020304" pitchFamily="18" charset="0"/>
              </a:rPr>
              <a:t>. </a:t>
            </a:r>
            <a:r>
              <a:rPr lang="fr-FR" sz="8000" dirty="0" err="1" smtClean="0">
                <a:latin typeface="Times New Roman" panose="02020603050405020304" pitchFamily="18" charset="0"/>
                <a:cs typeface="Times New Roman" panose="02020603050405020304" pitchFamily="18" charset="0"/>
              </a:rPr>
              <a:t>pilgrimages</a:t>
            </a:r>
            <a:r>
              <a:rPr lang="en-US" sz="8000" dirty="0" smtClean="0">
                <a:latin typeface="Times New Roman" panose="02020603050405020304" pitchFamily="18" charset="0"/>
                <a:cs typeface="Times New Roman" panose="02020603050405020304" pitchFamily="18" charset="0"/>
              </a:rPr>
              <a:t>, and overcrowding (e.g. slums), facilitate the circulation of virulent strains inside a country or from country to country.</a:t>
            </a:r>
          </a:p>
          <a:p>
            <a:pPr>
              <a:lnSpc>
                <a:spcPct val="12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8884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985" y="172671"/>
            <a:ext cx="11928230" cy="6474314"/>
          </a:xfrm>
        </p:spPr>
        <p:txBody>
          <a:bodyPr>
            <a:noAutofit/>
          </a:bodyPr>
          <a:lstStyle/>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HOST FACTORS</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In countries within the meningitis belt the </a:t>
            </a:r>
            <a:r>
              <a:rPr lang="en-US" sz="2000" dirty="0" smtClean="0">
                <a:solidFill>
                  <a:srgbClr val="FF0000"/>
                </a:solidFill>
                <a:latin typeface="Times New Roman" panose="02020603050405020304" pitchFamily="18" charset="0"/>
                <a:cs typeface="Times New Roman" panose="02020603050405020304" pitchFamily="18" charset="0"/>
              </a:rPr>
              <a:t>maximum incidence </a:t>
            </a:r>
            <a:r>
              <a:rPr lang="en-US" sz="2000" dirty="0">
                <a:solidFill>
                  <a:srgbClr val="FF0000"/>
                </a:solidFill>
                <a:latin typeface="Times New Roman" panose="02020603050405020304" pitchFamily="18" charset="0"/>
                <a:cs typeface="Times New Roman" panose="02020603050405020304" pitchFamily="18" charset="0"/>
              </a:rPr>
              <a:t>is found in the age group </a:t>
            </a:r>
            <a:r>
              <a:rPr lang="en-US" sz="2000" dirty="0" smtClean="0">
                <a:solidFill>
                  <a:srgbClr val="FF0000"/>
                </a:solidFill>
                <a:latin typeface="Times New Roman" panose="02020603050405020304" pitchFamily="18" charset="0"/>
                <a:cs typeface="Times New Roman" panose="02020603050405020304" pitchFamily="18" charset="0"/>
              </a:rPr>
              <a:t>5–10 years</a:t>
            </a:r>
            <a:r>
              <a:rPr lang="en-US" sz="2000" dirty="0">
                <a:latin typeface="Times New Roman" panose="02020603050405020304" pitchFamily="18" charset="0"/>
                <a:cs typeface="Times New Roman" panose="02020603050405020304" pitchFamily="18" charset="0"/>
              </a:rPr>
              <a:t>; but in </a:t>
            </a:r>
            <a:r>
              <a:rPr lang="en-US" sz="2000" dirty="0">
                <a:solidFill>
                  <a:srgbClr val="FF0000"/>
                </a:solidFill>
                <a:latin typeface="Times New Roman" panose="02020603050405020304" pitchFamily="18" charset="0"/>
                <a:cs typeface="Times New Roman" panose="02020603050405020304" pitchFamily="18" charset="0"/>
              </a:rPr>
              <a:t>epidemics all age groups may </a:t>
            </a:r>
            <a:r>
              <a:rPr lang="en-US" sz="2000" dirty="0" smtClean="0">
                <a:solidFill>
                  <a:srgbClr val="FF0000"/>
                </a:solidFill>
                <a:latin typeface="Times New Roman" panose="02020603050405020304" pitchFamily="18" charset="0"/>
                <a:cs typeface="Times New Roman" panose="02020603050405020304" pitchFamily="18" charset="0"/>
              </a:rPr>
              <a:t>be affected</a:t>
            </a:r>
            <a:r>
              <a:rPr lang="en-US" sz="2000" dirty="0">
                <a:latin typeface="Times New Roman" panose="02020603050405020304" pitchFamily="18" charset="0"/>
                <a:cs typeface="Times New Roman" panose="02020603050405020304" pitchFamily="18" charset="0"/>
              </a:rPr>
              <a:t>. In institutions such as military </a:t>
            </a:r>
            <a:r>
              <a:rPr lang="en-US" sz="2000" dirty="0" smtClean="0">
                <a:latin typeface="Times New Roman" panose="02020603050405020304" pitchFamily="18" charset="0"/>
                <a:cs typeface="Times New Roman" panose="02020603050405020304" pitchFamily="18" charset="0"/>
              </a:rPr>
              <a:t>barracks, new </a:t>
            </a:r>
            <a:r>
              <a:rPr lang="en-US" sz="2000" dirty="0">
                <a:latin typeface="Times New Roman" panose="02020603050405020304" pitchFamily="18" charset="0"/>
                <a:cs typeface="Times New Roman" panose="02020603050405020304" pitchFamily="18" charset="0"/>
              </a:rPr>
              <a:t>entrants and recruits usually have </a:t>
            </a:r>
            <a:r>
              <a:rPr lang="en-US" sz="2000" dirty="0" smtClean="0">
                <a:latin typeface="Times New Roman" panose="02020603050405020304" pitchFamily="18" charset="0"/>
                <a:cs typeface="Times New Roman" panose="02020603050405020304" pitchFamily="18" charset="0"/>
              </a:rPr>
              <a:t>higher attack </a:t>
            </a:r>
            <a:r>
              <a:rPr lang="en-US" sz="2000" dirty="0">
                <a:latin typeface="Times New Roman" panose="02020603050405020304" pitchFamily="18" charset="0"/>
                <a:cs typeface="Times New Roman" panose="02020603050405020304" pitchFamily="18" charset="0"/>
              </a:rPr>
              <a:t>rates than those who have been in </a:t>
            </a:r>
            <a:r>
              <a:rPr lang="en-US" sz="2000" dirty="0" smtClean="0">
                <a:latin typeface="Times New Roman" panose="02020603050405020304" pitchFamily="18" charset="0"/>
                <a:cs typeface="Times New Roman" panose="02020603050405020304" pitchFamily="18" charset="0"/>
              </a:rPr>
              <a:t>long residence. </a:t>
            </a:r>
            <a:r>
              <a:rPr lang="en-US" sz="2000" dirty="0" smtClean="0">
                <a:solidFill>
                  <a:srgbClr val="FF0000"/>
                </a:solidFill>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genetically determined inability to </a:t>
            </a:r>
            <a:r>
              <a:rPr lang="en-US" sz="2000" dirty="0" smtClean="0">
                <a:solidFill>
                  <a:srgbClr val="FF0000"/>
                </a:solidFill>
                <a:latin typeface="Times New Roman" panose="02020603050405020304" pitchFamily="18" charset="0"/>
                <a:cs typeface="Times New Roman" panose="02020603050405020304" pitchFamily="18" charset="0"/>
              </a:rPr>
              <a:t>secrete the </a:t>
            </a:r>
            <a:r>
              <a:rPr lang="en-US" sz="2000" dirty="0">
                <a:solidFill>
                  <a:srgbClr val="FF0000"/>
                </a:solidFill>
                <a:latin typeface="Times New Roman" panose="02020603050405020304" pitchFamily="18" charset="0"/>
                <a:cs typeface="Times New Roman" panose="02020603050405020304" pitchFamily="18" charset="0"/>
              </a:rPr>
              <a:t>water-soluble glycoprotein form of the </a:t>
            </a:r>
            <a:r>
              <a:rPr lang="en-US" sz="2000" dirty="0" smtClean="0">
                <a:solidFill>
                  <a:srgbClr val="FF0000"/>
                </a:solidFill>
                <a:latin typeface="Times New Roman" panose="02020603050405020304" pitchFamily="18" charset="0"/>
                <a:cs typeface="Times New Roman" panose="02020603050405020304" pitchFamily="18" charset="0"/>
              </a:rPr>
              <a:t>ABO blood </a:t>
            </a:r>
            <a:r>
              <a:rPr lang="en-US" sz="2000" dirty="0">
                <a:solidFill>
                  <a:srgbClr val="FF0000"/>
                </a:solidFill>
                <a:latin typeface="Times New Roman" panose="02020603050405020304" pitchFamily="18" charset="0"/>
                <a:cs typeface="Times New Roman" panose="02020603050405020304" pitchFamily="18" charset="0"/>
              </a:rPr>
              <a:t>group antigens into saliva and other </a:t>
            </a:r>
            <a:r>
              <a:rPr lang="en-US" sz="2000" dirty="0" smtClean="0">
                <a:solidFill>
                  <a:srgbClr val="FF0000"/>
                </a:solidFill>
                <a:latin typeface="Times New Roman" panose="02020603050405020304" pitchFamily="18" charset="0"/>
                <a:cs typeface="Times New Roman" panose="02020603050405020304" pitchFamily="18" charset="0"/>
              </a:rPr>
              <a:t>body fluids</a:t>
            </a:r>
            <a:r>
              <a:rPr lang="en-US" sz="2000" dirty="0">
                <a:solidFill>
                  <a:srgbClr val="FF0000"/>
                </a:solidFill>
                <a:latin typeface="Times New Roman" panose="02020603050405020304" pitchFamily="18" charset="0"/>
                <a:cs typeface="Times New Roman" panose="02020603050405020304" pitchFamily="18" charset="0"/>
              </a:rPr>
              <a:t>, is a recognized risk factor for </a:t>
            </a:r>
            <a:r>
              <a:rPr lang="en-US" sz="2000" dirty="0" smtClean="0">
                <a:solidFill>
                  <a:srgbClr val="FF0000"/>
                </a:solidFill>
                <a:latin typeface="Times New Roman" panose="02020603050405020304" pitchFamily="18" charset="0"/>
                <a:cs typeface="Times New Roman" panose="02020603050405020304" pitchFamily="18" charset="0"/>
              </a:rPr>
              <a:t>meningococcal disease</a:t>
            </a:r>
            <a:r>
              <a:rPr lang="en-US" sz="2000" dirty="0">
                <a:latin typeface="Times New Roman" panose="02020603050405020304" pitchFamily="18" charset="0"/>
                <a:cs typeface="Times New Roman" panose="02020603050405020304" pitchFamily="18" charset="0"/>
              </a:rPr>
              <a:t>. The relative risk of </a:t>
            </a:r>
            <a:r>
              <a:rPr lang="en-US" sz="2000" dirty="0" smtClean="0">
                <a:latin typeface="Times New Roman" panose="02020603050405020304" pitchFamily="18" charset="0"/>
                <a:cs typeface="Times New Roman" panose="02020603050405020304" pitchFamily="18" charset="0"/>
              </a:rPr>
              <a:t>non-secretors developing </a:t>
            </a:r>
            <a:r>
              <a:rPr lang="en-US" sz="2000" dirty="0">
                <a:latin typeface="Times New Roman" panose="02020603050405020304" pitchFamily="18" charset="0"/>
                <a:cs typeface="Times New Roman" panose="02020603050405020304" pitchFamily="18" charset="0"/>
              </a:rPr>
              <a:t>meningococcal infection was found </a:t>
            </a:r>
            <a:r>
              <a:rPr lang="en-US" sz="2000" dirty="0" smtClean="0">
                <a:latin typeface="Times New Roman" panose="02020603050405020304" pitchFamily="18" charset="0"/>
                <a:cs typeface="Times New Roman" panose="02020603050405020304" pitchFamily="18" charset="0"/>
              </a:rPr>
              <a:t>to be </a:t>
            </a:r>
            <a:r>
              <a:rPr lang="en-US" sz="2000" dirty="0">
                <a:latin typeface="Times New Roman" panose="02020603050405020304" pitchFamily="18" charset="0"/>
                <a:cs typeface="Times New Roman" panose="02020603050405020304" pitchFamily="18" charset="0"/>
              </a:rPr>
              <a:t>2.9 in a Nigerian study. The reasons why </a:t>
            </a:r>
            <a:r>
              <a:rPr lang="en-US" sz="2000" dirty="0" err="1" smtClean="0">
                <a:latin typeface="Times New Roman" panose="02020603050405020304" pitchFamily="18" charset="0"/>
                <a:cs typeface="Times New Roman" panose="02020603050405020304" pitchFamily="18" charset="0"/>
              </a:rPr>
              <a:t>nonsecretors</a:t>
            </a:r>
            <a:r>
              <a:rPr lang="en-US" sz="2000" dirty="0" smtClean="0">
                <a:latin typeface="Times New Roman" panose="02020603050405020304" pitchFamily="18" charset="0"/>
                <a:cs typeface="Times New Roman" panose="02020603050405020304" pitchFamily="18" charset="0"/>
              </a:rPr>
              <a:t> are </a:t>
            </a:r>
            <a:r>
              <a:rPr lang="en-US" sz="2000" dirty="0">
                <a:latin typeface="Times New Roman" panose="02020603050405020304" pitchFamily="18" charset="0"/>
                <a:cs typeface="Times New Roman" panose="02020603050405020304" pitchFamily="18" charset="0"/>
              </a:rPr>
              <a:t>more susceptible are not known</a:t>
            </a:r>
            <a:r>
              <a:rPr lang="en-US" sz="20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Control</a:t>
            </a:r>
          </a:p>
          <a:p>
            <a:pPr>
              <a:lnSpc>
                <a:spcPct val="100000"/>
              </a:lnSpc>
            </a:pPr>
            <a:r>
              <a:rPr lang="en-US" sz="2000" dirty="0">
                <a:latin typeface="Times New Roman" panose="02020603050405020304" pitchFamily="18" charset="0"/>
                <a:cs typeface="Times New Roman" panose="02020603050405020304" pitchFamily="18" charset="0"/>
              </a:rPr>
              <a:t>There are four basic approaches to the control </a:t>
            </a:r>
            <a:r>
              <a:rPr lang="en-US" sz="2000" dirty="0" smtClean="0">
                <a:latin typeface="Times New Roman" panose="02020603050405020304" pitchFamily="18" charset="0"/>
                <a:cs typeface="Times New Roman" panose="02020603050405020304" pitchFamily="18" charset="0"/>
              </a:rPr>
              <a:t>of meningococcal </a:t>
            </a:r>
            <a:r>
              <a:rPr lang="en-US" sz="2000" dirty="0">
                <a:latin typeface="Times New Roman" panose="02020603050405020304" pitchFamily="18" charset="0"/>
                <a:cs typeface="Times New Roman" panose="02020603050405020304" pitchFamily="18" charset="0"/>
              </a:rPr>
              <a:t>infections:</a:t>
            </a:r>
          </a:p>
          <a:p>
            <a:pPr marL="0" indent="0">
              <a:lnSpc>
                <a:spcPct val="100000"/>
              </a:lnSpc>
              <a:buNone/>
            </a:pPr>
            <a:r>
              <a:rPr lang="en-US" sz="2000" dirty="0">
                <a:latin typeface="Times New Roman" panose="02020603050405020304" pitchFamily="18" charset="0"/>
                <a:cs typeface="Times New Roman" panose="02020603050405020304" pitchFamily="18" charset="0"/>
              </a:rPr>
              <a:t>■ the management of sick patients and </a:t>
            </a:r>
            <a:r>
              <a:rPr lang="en-US" sz="2000" dirty="0" smtClean="0">
                <a:latin typeface="Times New Roman" panose="02020603050405020304" pitchFamily="18" charset="0"/>
                <a:cs typeface="Times New Roman" panose="02020603050405020304" pitchFamily="18" charset="0"/>
              </a:rPr>
              <a:t>their contacts</a:t>
            </a:r>
            <a:r>
              <a:rPr lang="en-US" sz="2000" dirty="0">
                <a:latin typeface="Times New Roman" panose="02020603050405020304" pitchFamily="18" charset="0"/>
                <a:cs typeface="Times New Roman" panose="02020603050405020304" pitchFamily="18" charset="0"/>
              </a:rPr>
              <a:t>;</a:t>
            </a:r>
          </a:p>
          <a:p>
            <a:pPr marL="0" indent="0">
              <a:lnSpc>
                <a:spcPct val="100000"/>
              </a:lnSpc>
              <a:buNone/>
            </a:pPr>
            <a:r>
              <a:rPr lang="en-US" sz="2000" dirty="0">
                <a:latin typeface="Times New Roman" panose="02020603050405020304" pitchFamily="18" charset="0"/>
                <a:cs typeface="Times New Roman" panose="02020603050405020304" pitchFamily="18" charset="0"/>
              </a:rPr>
              <a:t>■ environmental control designed to </a:t>
            </a:r>
            <a:r>
              <a:rPr lang="en-US" sz="2000" dirty="0" smtClean="0">
                <a:latin typeface="Times New Roman" panose="02020603050405020304" pitchFamily="18" charset="0"/>
                <a:cs typeface="Times New Roman" panose="02020603050405020304" pitchFamily="18" charset="0"/>
              </a:rPr>
              <a:t>reduce air-borne </a:t>
            </a:r>
            <a:r>
              <a:rPr lang="en-US" sz="2000" dirty="0">
                <a:latin typeface="Times New Roman" panose="02020603050405020304" pitchFamily="18" charset="0"/>
                <a:cs typeface="Times New Roman" panose="02020603050405020304" pitchFamily="18" charset="0"/>
              </a:rPr>
              <a:t>infections;</a:t>
            </a:r>
          </a:p>
          <a:p>
            <a:pPr marL="0" indent="0">
              <a:lnSpc>
                <a:spcPct val="100000"/>
              </a:lnSpc>
              <a:buNone/>
            </a:pPr>
            <a:r>
              <a:rPr lang="en-US" sz="2000" dirty="0">
                <a:latin typeface="Times New Roman" panose="02020603050405020304" pitchFamily="18" charset="0"/>
                <a:cs typeface="Times New Roman" panose="02020603050405020304" pitchFamily="18" charset="0"/>
              </a:rPr>
              <a:t>■ immunization;</a:t>
            </a:r>
          </a:p>
          <a:p>
            <a:pPr marL="0" indent="0">
              <a:lnSpc>
                <a:spcPct val="100000"/>
              </a:lnSpc>
              <a:buNone/>
            </a:pPr>
            <a:r>
              <a:rPr lang="en-US" sz="2000" dirty="0">
                <a:latin typeface="Times New Roman" panose="02020603050405020304" pitchFamily="18" charset="0"/>
                <a:cs typeface="Times New Roman" panose="02020603050405020304" pitchFamily="18" charset="0"/>
              </a:rPr>
              <a:t>■ surveillance.</a:t>
            </a:r>
          </a:p>
        </p:txBody>
      </p:sp>
    </p:spTree>
    <p:extLst>
      <p:ext uri="{BB962C8B-B14F-4D97-AF65-F5344CB8AC3E}">
        <p14:creationId xmlns:p14="http://schemas.microsoft.com/office/powerpoint/2010/main" val="3653726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814" y="93783"/>
            <a:ext cx="11928231" cy="6611816"/>
          </a:xfrm>
        </p:spPr>
        <p:txBody>
          <a:bodyPr>
            <a:noAutofit/>
          </a:bodyPr>
          <a:lstStyle/>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STREPTOCOCCAL INFECTIONS</a:t>
            </a:r>
          </a:p>
          <a:p>
            <a:pPr>
              <a:lnSpc>
                <a:spcPct val="100000"/>
              </a:lnSpc>
            </a:pPr>
            <a:r>
              <a:rPr lang="en-US" sz="2000" i="1" dirty="0" smtClean="0">
                <a:solidFill>
                  <a:srgbClr val="FF0000"/>
                </a:solidFill>
                <a:latin typeface="Times New Roman" panose="02020603050405020304" pitchFamily="18" charset="0"/>
                <a:cs typeface="Times New Roman" panose="02020603050405020304" pitchFamily="18" charset="0"/>
              </a:rPr>
              <a:t>Streptococcus </a:t>
            </a:r>
            <a:r>
              <a:rPr lang="en-US" sz="2000" i="1" dirty="0">
                <a:solidFill>
                  <a:srgbClr val="FF0000"/>
                </a:solidFill>
                <a:latin typeface="Times New Roman" panose="02020603050405020304" pitchFamily="18" charset="0"/>
                <a:cs typeface="Times New Roman" panose="02020603050405020304" pitchFamily="18" charset="0"/>
              </a:rPr>
              <a:t>pyogenes</a:t>
            </a:r>
            <a:r>
              <a:rPr lang="en-US" sz="2000" dirty="0">
                <a:solidFill>
                  <a:srgbClr val="FF0000"/>
                </a:solidFill>
                <a:latin typeface="Times New Roman" panose="02020603050405020304" pitchFamily="18" charset="0"/>
                <a:cs typeface="Times New Roman" panose="02020603050405020304" pitchFamily="18" charset="0"/>
              </a:rPr>
              <a:t>, group A haemolytic </a:t>
            </a:r>
            <a:r>
              <a:rPr lang="en-US" sz="2000" dirty="0" smtClean="0">
                <a:solidFill>
                  <a:srgbClr val="FF0000"/>
                </a:solidFill>
                <a:latin typeface="Times New Roman" panose="02020603050405020304" pitchFamily="18" charset="0"/>
                <a:cs typeface="Times New Roman" panose="02020603050405020304" pitchFamily="18" charset="0"/>
              </a:rPr>
              <a:t>streptococci can </a:t>
            </a:r>
            <a:r>
              <a:rPr lang="en-US" sz="2000" dirty="0">
                <a:solidFill>
                  <a:srgbClr val="FF0000"/>
                </a:solidFill>
                <a:latin typeface="Times New Roman" panose="02020603050405020304" pitchFamily="18" charset="0"/>
                <a:cs typeface="Times New Roman" panose="02020603050405020304" pitchFamily="18" charset="0"/>
              </a:rPr>
              <a:t>invade various tissues of human skin </a:t>
            </a:r>
            <a:r>
              <a:rPr lang="en-US" sz="2000" dirty="0" smtClean="0">
                <a:solidFill>
                  <a:srgbClr val="FF0000"/>
                </a:solidFill>
                <a:latin typeface="Times New Roman" panose="02020603050405020304" pitchFamily="18" charset="0"/>
                <a:cs typeface="Times New Roman" panose="02020603050405020304" pitchFamily="18" charset="0"/>
              </a:rPr>
              <a:t>and subcutaneous </a:t>
            </a:r>
            <a:r>
              <a:rPr lang="en-US" sz="2000" dirty="0">
                <a:solidFill>
                  <a:srgbClr val="FF0000"/>
                </a:solidFill>
                <a:latin typeface="Times New Roman" panose="02020603050405020304" pitchFamily="18" charset="0"/>
                <a:cs typeface="Times New Roman" panose="02020603050405020304" pitchFamily="18" charset="0"/>
              </a:rPr>
              <a:t>tissues, mucous membranes, </a:t>
            </a:r>
            <a:r>
              <a:rPr lang="en-US" sz="2000" dirty="0" smtClean="0">
                <a:solidFill>
                  <a:srgbClr val="FF0000"/>
                </a:solidFill>
                <a:latin typeface="Times New Roman" panose="02020603050405020304" pitchFamily="18" charset="0"/>
                <a:cs typeface="Times New Roman" panose="02020603050405020304" pitchFamily="18" charset="0"/>
              </a:rPr>
              <a:t>blood and </a:t>
            </a:r>
            <a:r>
              <a:rPr lang="en-US" sz="2000" dirty="0">
                <a:solidFill>
                  <a:srgbClr val="FF0000"/>
                </a:solidFill>
                <a:latin typeface="Times New Roman" panose="02020603050405020304" pitchFamily="18" charset="0"/>
                <a:cs typeface="Times New Roman" panose="02020603050405020304" pitchFamily="18" charset="0"/>
              </a:rPr>
              <a:t>some deep tissues.</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The common clinical </a:t>
            </a:r>
            <a:r>
              <a:rPr lang="en-US" sz="2000" dirty="0" smtClean="0">
                <a:solidFill>
                  <a:srgbClr val="FF0000"/>
                </a:solidFill>
                <a:latin typeface="Times New Roman" panose="02020603050405020304" pitchFamily="18" charset="0"/>
                <a:cs typeface="Times New Roman" panose="02020603050405020304" pitchFamily="18" charset="0"/>
              </a:rPr>
              <a:t>manifestations of </a:t>
            </a:r>
            <a:r>
              <a:rPr lang="en-US" sz="2000" dirty="0">
                <a:solidFill>
                  <a:srgbClr val="FF0000"/>
                </a:solidFill>
                <a:latin typeface="Times New Roman" panose="02020603050405020304" pitchFamily="18" charset="0"/>
                <a:cs typeface="Times New Roman" panose="02020603050405020304" pitchFamily="18" charset="0"/>
              </a:rPr>
              <a:t>streptococcal infection include </a:t>
            </a:r>
            <a:r>
              <a:rPr lang="en-US" sz="2000" dirty="0" smtClean="0">
                <a:solidFill>
                  <a:srgbClr val="FF0000"/>
                </a:solidFill>
                <a:latin typeface="Times New Roman" panose="02020603050405020304" pitchFamily="18" charset="0"/>
                <a:cs typeface="Times New Roman" panose="02020603050405020304" pitchFamily="18" charset="0"/>
              </a:rPr>
              <a:t>streptococcal sore </a:t>
            </a:r>
            <a:r>
              <a:rPr lang="en-US" sz="2000" dirty="0">
                <a:solidFill>
                  <a:srgbClr val="FF0000"/>
                </a:solidFill>
                <a:latin typeface="Times New Roman" panose="02020603050405020304" pitchFamily="18" charset="0"/>
                <a:cs typeface="Times New Roman" panose="02020603050405020304" pitchFamily="18" charset="0"/>
              </a:rPr>
              <a:t>throat, erysipelas, scarlet fever </a:t>
            </a:r>
            <a:r>
              <a:rPr lang="en-US" sz="2000" dirty="0" smtClean="0">
                <a:solidFill>
                  <a:srgbClr val="FF0000"/>
                </a:solidFill>
                <a:latin typeface="Times New Roman" panose="02020603050405020304" pitchFamily="18" charset="0"/>
                <a:cs typeface="Times New Roman" panose="02020603050405020304" pitchFamily="18" charset="0"/>
              </a:rPr>
              <a:t>and puerperal </a:t>
            </a:r>
            <a:r>
              <a:rPr lang="en-US" sz="2000" dirty="0">
                <a:solidFill>
                  <a:srgbClr val="FF0000"/>
                </a:solidFill>
                <a:latin typeface="Times New Roman" panose="02020603050405020304" pitchFamily="18" charset="0"/>
                <a:cs typeface="Times New Roman" panose="02020603050405020304" pitchFamily="18" charset="0"/>
              </a:rPr>
              <a:t>fever. Some strains produce an </a:t>
            </a:r>
            <a:r>
              <a:rPr lang="en-US" sz="2000" dirty="0" err="1" smtClean="0">
                <a:solidFill>
                  <a:srgbClr val="FF0000"/>
                </a:solidFill>
                <a:latin typeface="Times New Roman" panose="02020603050405020304" pitchFamily="18" charset="0"/>
                <a:cs typeface="Times New Roman" panose="02020603050405020304" pitchFamily="18" charset="0"/>
              </a:rPr>
              <a:t>erythrogenic</a:t>
            </a:r>
            <a:r>
              <a:rPr lang="en-US" sz="2000" dirty="0" smtClean="0">
                <a:solidFill>
                  <a:srgbClr val="FF0000"/>
                </a:solidFill>
                <a:latin typeface="Times New Roman" panose="02020603050405020304" pitchFamily="18" charset="0"/>
                <a:cs typeface="Times New Roman" panose="02020603050405020304" pitchFamily="18" charset="0"/>
              </a:rPr>
              <a:t> toxin </a:t>
            </a:r>
            <a:r>
              <a:rPr lang="en-US" sz="2000" dirty="0">
                <a:solidFill>
                  <a:srgbClr val="FF0000"/>
                </a:solidFill>
                <a:latin typeface="Times New Roman" panose="02020603050405020304" pitchFamily="18" charset="0"/>
                <a:cs typeface="Times New Roman" panose="02020603050405020304" pitchFamily="18" charset="0"/>
              </a:rPr>
              <a:t>which is responsible for the </a:t>
            </a:r>
            <a:r>
              <a:rPr lang="en-US" sz="2000" dirty="0" smtClean="0">
                <a:solidFill>
                  <a:srgbClr val="FF0000"/>
                </a:solidFill>
                <a:latin typeface="Times New Roman" panose="02020603050405020304" pitchFamily="18" charset="0"/>
                <a:cs typeface="Times New Roman" panose="02020603050405020304" pitchFamily="18" charset="0"/>
              </a:rPr>
              <a:t>characteristic erythematous </a:t>
            </a:r>
            <a:r>
              <a:rPr lang="en-US" sz="2000" dirty="0">
                <a:solidFill>
                  <a:srgbClr val="FF0000"/>
                </a:solidFill>
                <a:latin typeface="Times New Roman" panose="02020603050405020304" pitchFamily="18" charset="0"/>
                <a:cs typeface="Times New Roman" panose="02020603050405020304" pitchFamily="18" charset="0"/>
              </a:rPr>
              <a:t>rash of scarlet fever. Rheumatic </a:t>
            </a:r>
            <a:r>
              <a:rPr lang="en-US" sz="2000" dirty="0" smtClean="0">
                <a:solidFill>
                  <a:srgbClr val="FF0000"/>
                </a:solidFill>
                <a:latin typeface="Times New Roman" panose="02020603050405020304" pitchFamily="18" charset="0"/>
                <a:cs typeface="Times New Roman" panose="02020603050405020304" pitchFamily="18" charset="0"/>
              </a:rPr>
              <a:t>fever and </a:t>
            </a:r>
            <a:r>
              <a:rPr lang="en-US" sz="2000" dirty="0">
                <a:solidFill>
                  <a:srgbClr val="FF0000"/>
                </a:solidFill>
                <a:latin typeface="Times New Roman" panose="02020603050405020304" pitchFamily="18" charset="0"/>
                <a:cs typeface="Times New Roman" panose="02020603050405020304" pitchFamily="18" charset="0"/>
              </a:rPr>
              <a:t>acute glomerulonephritis </a:t>
            </a:r>
            <a:r>
              <a:rPr lang="en-US" sz="2000" dirty="0" smtClean="0">
                <a:solidFill>
                  <a:srgbClr val="FF0000"/>
                </a:solidFill>
                <a:latin typeface="Times New Roman" panose="02020603050405020304" pitchFamily="18" charset="0"/>
                <a:cs typeface="Times New Roman" panose="02020603050405020304" pitchFamily="18" charset="0"/>
              </a:rPr>
              <a:t>result from </a:t>
            </a:r>
            <a:r>
              <a:rPr lang="en-US" sz="2000" dirty="0">
                <a:solidFill>
                  <a:srgbClr val="FF0000"/>
                </a:solidFill>
                <a:latin typeface="Times New Roman" panose="02020603050405020304" pitchFamily="18" charset="0"/>
                <a:cs typeface="Times New Roman" panose="02020603050405020304" pitchFamily="18" charset="0"/>
              </a:rPr>
              <a:t>allergic reactions to streptococcal infections</a:t>
            </a:r>
            <a:r>
              <a:rPr lang="en-US" sz="2000" dirty="0" smtClean="0">
                <a:solidFill>
                  <a:srgbClr val="FF0000"/>
                </a:solidFill>
                <a:latin typeface="Times New Roman" panose="02020603050405020304" pitchFamily="18" charset="0"/>
                <a:cs typeface="Times New Roman" panose="02020603050405020304" pitchFamily="18" charset="0"/>
              </a:rPr>
              <a:t>.</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Epidemiology:</a:t>
            </a:r>
            <a:r>
              <a:rPr lang="en-US" sz="2000" b="1"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have a worldwide</a:t>
            </a:r>
            <a:r>
              <a:rPr lang="en-US" sz="2000" dirty="0" smtClean="0">
                <a:latin typeface="Times New Roman" panose="02020603050405020304" pitchFamily="18" charset="0"/>
                <a:cs typeface="Times New Roman" panose="02020603050405020304" pitchFamily="18" charset="0"/>
              </a:rPr>
              <a:t> occurrence, but the pattern of the distribution of streptococcal disease </a:t>
            </a:r>
            <a:r>
              <a:rPr lang="en-US" sz="2000" dirty="0" smtClean="0">
                <a:solidFill>
                  <a:srgbClr val="FF0000"/>
                </a:solidFill>
                <a:latin typeface="Times New Roman" panose="02020603050405020304" pitchFamily="18" charset="0"/>
                <a:cs typeface="Times New Roman" panose="02020603050405020304" pitchFamily="18" charset="0"/>
              </a:rPr>
              <a:t>varies from area to area.</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Reservoir: </a:t>
            </a:r>
            <a:r>
              <a:rPr lang="en-US" sz="2000" dirty="0" smtClean="0">
                <a:solidFill>
                  <a:srgbClr val="FF0000"/>
                </a:solidFill>
                <a:latin typeface="Times New Roman" panose="02020603050405020304" pitchFamily="18" charset="0"/>
                <a:cs typeface="Times New Roman" panose="02020603050405020304" pitchFamily="18" charset="0"/>
              </a:rPr>
              <a:t>Humans are the reservoir </a:t>
            </a:r>
            <a:r>
              <a:rPr lang="en-US" sz="2000" dirty="0" smtClean="0">
                <a:latin typeface="Times New Roman" panose="02020603050405020304" pitchFamily="18" charset="0"/>
                <a:cs typeface="Times New Roman" panose="02020603050405020304" pitchFamily="18" charset="0"/>
              </a:rPr>
              <a:t>of infection; this includes </a:t>
            </a:r>
            <a:r>
              <a:rPr lang="en-US" sz="2000" dirty="0" smtClean="0">
                <a:solidFill>
                  <a:srgbClr val="FF0000"/>
                </a:solidFill>
                <a:latin typeface="Times New Roman" panose="02020603050405020304" pitchFamily="18" charset="0"/>
                <a:cs typeface="Times New Roman" panose="02020603050405020304" pitchFamily="18" charset="0"/>
              </a:rPr>
              <a:t>acutely ill and convalescent patients, as well as carriers, especially nasal carriers.</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Transmission:</a:t>
            </a:r>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 </a:t>
            </a:r>
            <a:r>
              <a:rPr lang="en-US" sz="2000" dirty="0" smtClean="0">
                <a:solidFill>
                  <a:srgbClr val="FF0000"/>
                </a:solidFill>
                <a:latin typeface="Times New Roman" panose="02020603050405020304" pitchFamily="18" charset="0"/>
                <a:cs typeface="Times New Roman" panose="02020603050405020304" pitchFamily="18" charset="0"/>
              </a:rPr>
              <a:t>sources of infection are the infected discharges of sick patients, droplets, dust and fomites</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The infection may be air-borne, through droplets, droplet nuclei or dust. It may be spread by contact or through contaminated milk.</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HOST FACTORS</a:t>
            </a:r>
          </a:p>
          <a:p>
            <a:pPr marL="0" indent="0">
              <a:lnSpc>
                <a:spcPct val="100000"/>
              </a:lnSpc>
              <a:buNone/>
            </a:pPr>
            <a:r>
              <a:rPr lang="en-US" sz="2000" dirty="0" smtClean="0">
                <a:solidFill>
                  <a:srgbClr val="FF0000"/>
                </a:solidFill>
                <a:latin typeface="Times New Roman" panose="02020603050405020304" pitchFamily="18" charset="0"/>
                <a:cs typeface="Times New Roman" panose="02020603050405020304" pitchFamily="18" charset="0"/>
              </a:rPr>
              <a:t>Although all age groups are liable to infection, children are particularly susceptible. Repeated attacks of tonsillitis and streptococcal sore throat are common but immunity is acquired to the </a:t>
            </a:r>
            <a:r>
              <a:rPr lang="en-US" sz="2000" dirty="0" err="1" smtClean="0">
                <a:solidFill>
                  <a:srgbClr val="FF0000"/>
                </a:solidFill>
                <a:latin typeface="Times New Roman" panose="02020603050405020304" pitchFamily="18" charset="0"/>
                <a:cs typeface="Times New Roman" panose="02020603050405020304" pitchFamily="18" charset="0"/>
              </a:rPr>
              <a:t>erythrogenic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toxin and thus it is rare to have a second attack of scarlet fever with the </a:t>
            </a:r>
            <a:r>
              <a:rPr lang="en-US" sz="2000" dirty="0" err="1" smtClean="0">
                <a:solidFill>
                  <a:srgbClr val="FF0000"/>
                </a:solidFill>
                <a:latin typeface="Times New Roman" panose="02020603050405020304" pitchFamily="18" charset="0"/>
                <a:cs typeface="Times New Roman" panose="02020603050405020304" pitchFamily="18" charset="0"/>
              </a:rPr>
              <a:t>scarlatinous</a:t>
            </a:r>
            <a:r>
              <a:rPr lang="en-US" sz="2000" dirty="0" smtClean="0">
                <a:solidFill>
                  <a:srgbClr val="FF0000"/>
                </a:solidFill>
                <a:latin typeface="Times New Roman" panose="02020603050405020304" pitchFamily="18" charset="0"/>
                <a:cs typeface="Times New Roman" panose="02020603050405020304" pitchFamily="18" charset="0"/>
              </a:rPr>
              <a:t> rash.</a:t>
            </a:r>
          </a:p>
          <a:p>
            <a:pPr>
              <a:lnSpc>
                <a:spcPct val="100000"/>
              </a:lnSpc>
            </a:pPr>
            <a:endParaRPr lang="en-US"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1584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261" y="90609"/>
            <a:ext cx="11893062" cy="6872898"/>
          </a:xfrm>
        </p:spPr>
        <p:txBody>
          <a:bodyPr>
            <a:normAutofit/>
          </a:bodyPr>
          <a:lstStyle/>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Control</a:t>
            </a:r>
          </a:p>
          <a:p>
            <a:pPr>
              <a:lnSpc>
                <a:spcPct val="100000"/>
              </a:lnSpc>
            </a:pPr>
            <a:r>
              <a:rPr lang="en-US" sz="2000" dirty="0">
                <a:latin typeface="Times New Roman" panose="02020603050405020304" pitchFamily="18" charset="0"/>
                <a:cs typeface="Times New Roman" panose="02020603050405020304" pitchFamily="18" charset="0"/>
              </a:rPr>
              <a:t>The general measures for the control of </a:t>
            </a:r>
            <a:r>
              <a:rPr lang="en-US" sz="2000" dirty="0" smtClean="0">
                <a:latin typeface="Times New Roman" panose="02020603050405020304" pitchFamily="18" charset="0"/>
                <a:cs typeface="Times New Roman" panose="02020603050405020304" pitchFamily="18" charset="0"/>
              </a:rPr>
              <a:t>air-borne infections </a:t>
            </a:r>
            <a:r>
              <a:rPr lang="en-US" sz="2000" dirty="0">
                <a:latin typeface="Times New Roman" panose="02020603050405020304" pitchFamily="18" charset="0"/>
                <a:cs typeface="Times New Roman" panose="02020603050405020304" pitchFamily="18" charset="0"/>
              </a:rPr>
              <a:t>are applicable. In addition, such </a:t>
            </a:r>
            <a:r>
              <a:rPr lang="en-US" sz="2000" dirty="0" smtClean="0">
                <a:latin typeface="Times New Roman" panose="02020603050405020304" pitchFamily="18" charset="0"/>
                <a:cs typeface="Times New Roman" panose="02020603050405020304" pitchFamily="18" charset="0"/>
              </a:rPr>
              <a:t>measures as </a:t>
            </a:r>
            <a:r>
              <a:rPr lang="en-US" sz="2000" dirty="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pasteurization of milk</a:t>
            </a:r>
            <a:r>
              <a:rPr lang="en-US" sz="2000" dirty="0">
                <a:latin typeface="Times New Roman" panose="02020603050405020304" pitchFamily="18" charset="0"/>
                <a:cs typeface="Times New Roman" panose="02020603050405020304" pitchFamily="18" charset="0"/>
              </a:rPr>
              <a:t> and aseptic </a:t>
            </a:r>
            <a:r>
              <a:rPr lang="en-US" sz="2000" dirty="0" smtClean="0">
                <a:latin typeface="Times New Roman" panose="02020603050405020304" pitchFamily="18" charset="0"/>
                <a:cs typeface="Times New Roman" panose="02020603050405020304" pitchFamily="18" charset="0"/>
              </a:rPr>
              <a:t>obstetric techniques </a:t>
            </a:r>
            <a:r>
              <a:rPr lang="en-US" sz="2000" dirty="0">
                <a:latin typeface="Times New Roman" panose="02020603050405020304" pitchFamily="18" charset="0"/>
                <a:cs typeface="Times New Roman" panose="02020603050405020304" pitchFamily="18" charset="0"/>
              </a:rPr>
              <a:t>are of </a:t>
            </a:r>
            <a:r>
              <a:rPr lang="en-US" sz="2000" dirty="0" smtClean="0">
                <a:latin typeface="Times New Roman" panose="02020603050405020304" pitchFamily="18" charset="0"/>
                <a:cs typeface="Times New Roman" panose="02020603050405020304" pitchFamily="18" charset="0"/>
              </a:rPr>
              <a:t>value. </a:t>
            </a:r>
            <a:r>
              <a:rPr lang="en-US" sz="2000" dirty="0" smtClean="0">
                <a:solidFill>
                  <a:srgbClr val="FF0000"/>
                </a:solidFill>
                <a:latin typeface="Times New Roman" panose="02020603050405020304" pitchFamily="18" charset="0"/>
                <a:cs typeface="Times New Roman" panose="02020603050405020304" pitchFamily="18" charset="0"/>
              </a:rPr>
              <a:t>Specific </a:t>
            </a:r>
            <a:r>
              <a:rPr lang="en-US" sz="2000" dirty="0">
                <a:solidFill>
                  <a:srgbClr val="FF0000"/>
                </a:solidFill>
                <a:latin typeface="Times New Roman" panose="02020603050405020304" pitchFamily="18" charset="0"/>
                <a:cs typeface="Times New Roman" panose="02020603050405020304" pitchFamily="18" charset="0"/>
              </a:rPr>
              <a:t>chemoprophylaxis with penicillin </a:t>
            </a:r>
            <a:r>
              <a:rPr lang="en-US" sz="2000" dirty="0" smtClean="0">
                <a:solidFill>
                  <a:srgbClr val="FF0000"/>
                </a:solidFill>
                <a:latin typeface="Times New Roman" panose="02020603050405020304" pitchFamily="18" charset="0"/>
                <a:cs typeface="Times New Roman" panose="02020603050405020304" pitchFamily="18" charset="0"/>
              </a:rPr>
              <a:t>is indicated </a:t>
            </a:r>
            <a:r>
              <a:rPr lang="en-US" sz="2000" dirty="0">
                <a:solidFill>
                  <a:srgbClr val="FF0000"/>
                </a:solidFill>
                <a:latin typeface="Times New Roman" panose="02020603050405020304" pitchFamily="18" charset="0"/>
                <a:cs typeface="Times New Roman" panose="02020603050405020304" pitchFamily="18" charset="0"/>
              </a:rPr>
              <a:t>for persons who have had rheumatic </a:t>
            </a:r>
            <a:r>
              <a:rPr lang="en-US" sz="2000" dirty="0" smtClean="0">
                <a:solidFill>
                  <a:srgbClr val="FF0000"/>
                </a:solidFill>
                <a:latin typeface="Times New Roman" panose="02020603050405020304" pitchFamily="18" charset="0"/>
                <a:cs typeface="Times New Roman" panose="02020603050405020304" pitchFamily="18" charset="0"/>
              </a:rPr>
              <a:t>fever and </a:t>
            </a:r>
            <a:r>
              <a:rPr lang="en-US" sz="2000" dirty="0">
                <a:solidFill>
                  <a:srgbClr val="FF0000"/>
                </a:solidFill>
                <a:latin typeface="Times New Roman" panose="02020603050405020304" pitchFamily="18" charset="0"/>
                <a:cs typeface="Times New Roman" panose="02020603050405020304" pitchFamily="18" charset="0"/>
              </a:rPr>
              <a:t>for those who are liable to recurrent </a:t>
            </a:r>
            <a:r>
              <a:rPr lang="en-US" sz="2000" dirty="0" smtClean="0">
                <a:solidFill>
                  <a:srgbClr val="FF0000"/>
                </a:solidFill>
                <a:latin typeface="Times New Roman" panose="02020603050405020304" pitchFamily="18" charset="0"/>
                <a:cs typeface="Times New Roman" panose="02020603050405020304" pitchFamily="18" charset="0"/>
              </a:rPr>
              <a:t>streptococcal skin </a:t>
            </a:r>
            <a:r>
              <a:rPr lang="en-US" sz="2000" dirty="0">
                <a:solidFill>
                  <a:srgbClr val="FF0000"/>
                </a:solidFill>
                <a:latin typeface="Times New Roman" panose="02020603050405020304" pitchFamily="18" charset="0"/>
                <a:cs typeface="Times New Roman" panose="02020603050405020304" pitchFamily="18" charset="0"/>
              </a:rPr>
              <a:t>infections. The penicillin can be </a:t>
            </a:r>
            <a:r>
              <a:rPr lang="en-US" sz="2000" dirty="0" smtClean="0">
                <a:solidFill>
                  <a:srgbClr val="FF0000"/>
                </a:solidFill>
                <a:latin typeface="Times New Roman" panose="02020603050405020304" pitchFamily="18" charset="0"/>
                <a:cs typeface="Times New Roman" panose="02020603050405020304" pitchFamily="18" charset="0"/>
              </a:rPr>
              <a:t>given orally </a:t>
            </a:r>
            <a:r>
              <a:rPr lang="en-US" sz="2000" dirty="0">
                <a:solidFill>
                  <a:srgbClr val="FF0000"/>
                </a:solidFill>
                <a:latin typeface="Times New Roman" panose="02020603050405020304" pitchFamily="18" charset="0"/>
                <a:cs typeface="Times New Roman" panose="02020603050405020304" pitchFamily="18" charset="0"/>
              </a:rPr>
              <a:t>in the form of daily doses of penicillin V</a:t>
            </a:r>
            <a:r>
              <a:rPr lang="en-US" sz="2000" dirty="0" smtClean="0">
                <a:solidFill>
                  <a:srgbClr val="FF0000"/>
                </a:solidFill>
                <a:latin typeface="Times New Roman" panose="02020603050405020304" pitchFamily="18" charset="0"/>
                <a:cs typeface="Times New Roman" panose="02020603050405020304" pitchFamily="18" charset="0"/>
              </a:rPr>
              <a:t>.</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RHEUMATIC FEVER</a:t>
            </a:r>
          </a:p>
          <a:p>
            <a:pPr>
              <a:lnSpc>
                <a:spcPct val="100000"/>
              </a:lnSpc>
            </a:pPr>
            <a:r>
              <a:rPr lang="en-US" sz="2000" dirty="0" smtClean="0">
                <a:latin typeface="Times New Roman" panose="02020603050405020304" pitchFamily="18" charset="0"/>
                <a:cs typeface="Times New Roman" panose="02020603050405020304" pitchFamily="18" charset="0"/>
              </a:rPr>
              <a:t>Rheumatic fever </a:t>
            </a:r>
            <a:r>
              <a:rPr lang="en-US" sz="2000" dirty="0" smtClean="0">
                <a:solidFill>
                  <a:srgbClr val="FF0000"/>
                </a:solidFill>
                <a:latin typeface="Times New Roman" panose="02020603050405020304" pitchFamily="18" charset="0"/>
                <a:cs typeface="Times New Roman" panose="02020603050405020304" pitchFamily="18" charset="0"/>
              </a:rPr>
              <a:t>is a complication of infection with group A haemolytic streptococci</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The initial infection may present as a sore throat or may be subclinical; the onset of rheumatic fever is usually 2–3 weeks after the beginning of the throat infection</a:t>
            </a:r>
            <a:r>
              <a:rPr lang="en-US" sz="2000" dirty="0" smtClean="0">
                <a:latin typeface="Times New Roman" panose="02020603050405020304" pitchFamily="18" charset="0"/>
                <a:cs typeface="Times New Roman" panose="02020603050405020304" pitchFamily="18" charset="0"/>
              </a:rPr>
              <a:t>. Apart from fever, the patient may develop </a:t>
            </a:r>
            <a:r>
              <a:rPr lang="en-US" sz="2000" dirty="0" err="1" smtClean="0">
                <a:latin typeface="Times New Roman" panose="02020603050405020304" pitchFamily="18" charset="0"/>
                <a:cs typeface="Times New Roman" panose="02020603050405020304" pitchFamily="18" charset="0"/>
              </a:rPr>
              <a:t>pancarditis</a:t>
            </a:r>
            <a:r>
              <a:rPr lang="en-US" sz="2000" dirty="0" smtClean="0">
                <a:latin typeface="Times New Roman" panose="02020603050405020304" pitchFamily="18" charset="0"/>
                <a:cs typeface="Times New Roman" panose="02020603050405020304" pitchFamily="18" charset="0"/>
              </a:rPr>
              <a:t>, arthritis, chorea, subcutaneous nodules and erythema </a:t>
            </a:r>
            <a:r>
              <a:rPr lang="en-US" sz="2000" dirty="0" err="1" smtClean="0">
                <a:latin typeface="Times New Roman" panose="02020603050405020304" pitchFamily="18" charset="0"/>
                <a:cs typeface="Times New Roman" panose="02020603050405020304" pitchFamily="18" charset="0"/>
              </a:rPr>
              <a:t>marginatum</a:t>
            </a:r>
            <a:r>
              <a:rPr lang="en-US" sz="2000" dirty="0" smtClean="0">
                <a:latin typeface="Times New Roman" panose="02020603050405020304" pitchFamily="18" charset="0"/>
                <a:cs typeface="Times New Roman" panose="02020603050405020304" pitchFamily="18" charset="0"/>
              </a:rPr>
              <a:t>. Residual damage in the form of </a:t>
            </a:r>
            <a:r>
              <a:rPr lang="en-US" sz="2000" dirty="0" smtClean="0">
                <a:solidFill>
                  <a:srgbClr val="FF0000"/>
                </a:solidFill>
                <a:latin typeface="Times New Roman" panose="02020603050405020304" pitchFamily="18" charset="0"/>
                <a:cs typeface="Times New Roman" panose="02020603050405020304" pitchFamily="18" charset="0"/>
              </a:rPr>
              <a:t>chronic </a:t>
            </a:r>
            <a:r>
              <a:rPr lang="en-US" sz="2000" dirty="0" err="1" smtClean="0">
                <a:solidFill>
                  <a:srgbClr val="FF0000"/>
                </a:solidFill>
                <a:latin typeface="Times New Roman" panose="02020603050405020304" pitchFamily="18" charset="0"/>
                <a:cs typeface="Times New Roman" panose="02020603050405020304" pitchFamily="18" charset="0"/>
              </a:rPr>
              <a:t>valvular</a:t>
            </a:r>
            <a:r>
              <a:rPr lang="en-US" sz="2000" dirty="0" smtClean="0">
                <a:solidFill>
                  <a:srgbClr val="FF0000"/>
                </a:solidFill>
                <a:latin typeface="Times New Roman" panose="02020603050405020304" pitchFamily="18" charset="0"/>
                <a:cs typeface="Times New Roman" panose="02020603050405020304" pitchFamily="18" charset="0"/>
              </a:rPr>
              <a:t> heart disease may complicate clinical or subclinical cases of rheumatic fever; the complication is more liable to occur after repeated attacks.</a:t>
            </a:r>
          </a:p>
          <a:p>
            <a:pPr marL="0" indent="0">
              <a:lnSpc>
                <a:spcPct val="100000"/>
              </a:lnSpc>
              <a:buNone/>
            </a:pPr>
            <a:r>
              <a:rPr lang="en-US" sz="2000" b="1" dirty="0" smtClean="0">
                <a:solidFill>
                  <a:srgbClr val="0070C0"/>
                </a:solidFill>
              </a:rPr>
              <a:t>Epidemiology</a:t>
            </a:r>
          </a:p>
          <a:p>
            <a:pPr>
              <a:lnSpc>
                <a:spcPct val="100000"/>
              </a:lnSpc>
            </a:pPr>
            <a:r>
              <a:rPr lang="en-US" sz="2000" dirty="0" smtClean="0">
                <a:latin typeface="Times New Roman" panose="02020603050405020304" pitchFamily="18" charset="0"/>
                <a:cs typeface="Times New Roman" panose="02020603050405020304" pitchFamily="18" charset="0"/>
              </a:rPr>
              <a:t>The disease has a </a:t>
            </a:r>
            <a:r>
              <a:rPr lang="en-US" sz="2000" dirty="0" smtClean="0">
                <a:solidFill>
                  <a:srgbClr val="FF0000"/>
                </a:solidFill>
                <a:latin typeface="Times New Roman" panose="02020603050405020304" pitchFamily="18" charset="0"/>
                <a:cs typeface="Times New Roman" panose="02020603050405020304" pitchFamily="18" charset="0"/>
              </a:rPr>
              <a:t>worldwide occurrence</a:t>
            </a:r>
            <a:r>
              <a:rPr lang="en-US" sz="2000" dirty="0" smtClean="0">
                <a:latin typeface="Times New Roman" panose="02020603050405020304" pitchFamily="18" charset="0"/>
                <a:cs typeface="Times New Roman" panose="02020603050405020304" pitchFamily="18" charset="0"/>
              </a:rPr>
              <a:t>. Although there is a falling incidence in the developed countries of the temperate zone, it is becoming a </a:t>
            </a:r>
            <a:r>
              <a:rPr lang="en-US" sz="2000" dirty="0" smtClean="0">
                <a:solidFill>
                  <a:srgbClr val="FF0000"/>
                </a:solidFill>
                <a:latin typeface="Times New Roman" panose="02020603050405020304" pitchFamily="18" charset="0"/>
                <a:cs typeface="Times New Roman" panose="02020603050405020304" pitchFamily="18" charset="0"/>
              </a:rPr>
              <a:t>more prominent problem in the overcrowded urban areas of some tropical and subtropical countries</a:t>
            </a:r>
            <a:r>
              <a:rPr lang="en-US" sz="2000" dirty="0" smtClean="0">
                <a:latin typeface="Times New Roman" panose="02020603050405020304" pitchFamily="18" charset="0"/>
                <a:cs typeface="Times New Roman" panose="02020603050405020304" pitchFamily="18" charset="0"/>
              </a:rPr>
              <a:t>, for example in South East Asia and the Middle East. </a:t>
            </a:r>
          </a:p>
          <a:p>
            <a:pPr>
              <a:lnSpc>
                <a:spcPct val="100000"/>
              </a:lnSpc>
            </a:pPr>
            <a:r>
              <a:rPr lang="en-US" sz="2000" dirty="0" smtClean="0">
                <a:latin typeface="Times New Roman" panose="02020603050405020304" pitchFamily="18" charset="0"/>
                <a:cs typeface="Times New Roman" panose="02020603050405020304" pitchFamily="18" charset="0"/>
              </a:rPr>
              <a:t>Rheumatic fever represents an allergic response in a small proportion of persons who have streptococcal sore throat. The factors that determine this sensitivity reaction are not known.</a:t>
            </a:r>
          </a:p>
          <a:p>
            <a:pPr>
              <a:lnSpc>
                <a:spcPct val="100000"/>
              </a:lnSpc>
            </a:pPr>
            <a:endParaRPr lang="en-US" sz="2000" dirty="0" smtClean="0">
              <a:latin typeface="Times New Roman" panose="02020603050405020304" pitchFamily="18" charset="0"/>
              <a:cs typeface="Times New Roman" panose="02020603050405020304" pitchFamily="18" charset="0"/>
            </a:endParaRPr>
          </a:p>
          <a:p>
            <a:pPr>
              <a:lnSpc>
                <a:spcPct val="10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222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092" y="125778"/>
            <a:ext cx="11928231" cy="7083914"/>
          </a:xfrm>
        </p:spPr>
        <p:txBody>
          <a:bodyPr>
            <a:noAutofit/>
          </a:bodyPr>
          <a:lstStyle/>
          <a:p>
            <a:pPr marL="0" indent="0">
              <a:buNone/>
            </a:pPr>
            <a:r>
              <a:rPr lang="en-US" sz="2000" b="1" dirty="0" smtClean="0">
                <a:solidFill>
                  <a:srgbClr val="0070C0"/>
                </a:solidFill>
                <a:latin typeface="Times New Roman" panose="02020603050405020304" pitchFamily="18" charset="0"/>
                <a:cs typeface="Times New Roman" panose="02020603050405020304" pitchFamily="18" charset="0"/>
              </a:rPr>
              <a:t>Control</a:t>
            </a:r>
            <a:endParaRPr lang="en-US" sz="2000" b="1" dirty="0">
              <a:solidFill>
                <a:srgbClr val="0070C0"/>
              </a:solidFill>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control of rheumatic fever involves the </a:t>
            </a:r>
            <a:r>
              <a:rPr lang="en-US" sz="2000" dirty="0" smtClean="0">
                <a:solidFill>
                  <a:srgbClr val="FF0000"/>
                </a:solidFill>
                <a:latin typeface="Times New Roman" panose="02020603050405020304" pitchFamily="18" charset="0"/>
                <a:cs typeface="Times New Roman" panose="02020603050405020304" pitchFamily="18" charset="0"/>
              </a:rPr>
              <a:t>control of </a:t>
            </a:r>
            <a:r>
              <a:rPr lang="en-US" sz="2000" dirty="0">
                <a:solidFill>
                  <a:srgbClr val="FF0000"/>
                </a:solidFill>
                <a:latin typeface="Times New Roman" panose="02020603050405020304" pitchFamily="18" charset="0"/>
                <a:cs typeface="Times New Roman" panose="02020603050405020304" pitchFamily="18" charset="0"/>
              </a:rPr>
              <a:t>streptococcal infections in the </a:t>
            </a:r>
            <a:r>
              <a:rPr lang="en-US" sz="2000" dirty="0" smtClean="0">
                <a:solidFill>
                  <a:srgbClr val="FF0000"/>
                </a:solidFill>
                <a:latin typeface="Times New Roman" panose="02020603050405020304" pitchFamily="18" charset="0"/>
                <a:cs typeface="Times New Roman" panose="02020603050405020304" pitchFamily="18" charset="0"/>
              </a:rPr>
              <a:t>community</a:t>
            </a:r>
            <a:r>
              <a:rPr lang="en-US" sz="2000" dirty="0" smtClean="0">
                <a:latin typeface="Times New Roman" panose="02020603050405020304" pitchFamily="18" charset="0"/>
                <a:cs typeface="Times New Roman" panose="02020603050405020304" pitchFamily="18" charset="0"/>
              </a:rPr>
              <a:t> generally </a:t>
            </a:r>
            <a:r>
              <a:rPr lang="en-US" sz="2000" dirty="0">
                <a:latin typeface="Times New Roman" panose="02020603050405020304" pitchFamily="18" charset="0"/>
                <a:cs typeface="Times New Roman" panose="02020603050405020304" pitchFamily="18" charset="0"/>
              </a:rPr>
              <a:t>and the </a:t>
            </a:r>
            <a:r>
              <a:rPr lang="en-US" sz="2000" dirty="0">
                <a:solidFill>
                  <a:srgbClr val="FF0000"/>
                </a:solidFill>
                <a:latin typeface="Times New Roman" panose="02020603050405020304" pitchFamily="18" charset="0"/>
                <a:cs typeface="Times New Roman" panose="02020603050405020304" pitchFamily="18" charset="0"/>
              </a:rPr>
              <a:t>prevention of recurrences </a:t>
            </a:r>
            <a:r>
              <a:rPr lang="en-US" sz="2000" dirty="0" smtClean="0">
                <a:solidFill>
                  <a:srgbClr val="FF0000"/>
                </a:solidFill>
                <a:latin typeface="Times New Roman" panose="02020603050405020304" pitchFamily="18" charset="0"/>
                <a:cs typeface="Times New Roman" panose="02020603050405020304" pitchFamily="18" charset="0"/>
              </a:rPr>
              <a:t>by chemoprophylaxis </a:t>
            </a:r>
            <a:r>
              <a:rPr lang="en-US" sz="2000" dirty="0">
                <a:solidFill>
                  <a:srgbClr val="FF0000"/>
                </a:solidFill>
                <a:latin typeface="Times New Roman" panose="02020603050405020304" pitchFamily="18" charset="0"/>
                <a:cs typeface="Times New Roman" panose="02020603050405020304" pitchFamily="18" charset="0"/>
              </a:rPr>
              <a:t>after recovery from an attack </a:t>
            </a:r>
            <a:r>
              <a:rPr lang="en-US" sz="2000" dirty="0" smtClean="0">
                <a:solidFill>
                  <a:srgbClr val="FF0000"/>
                </a:solidFill>
                <a:latin typeface="Times New Roman" panose="02020603050405020304" pitchFamily="18" charset="0"/>
                <a:cs typeface="Times New Roman" panose="02020603050405020304" pitchFamily="18" charset="0"/>
              </a:rPr>
              <a:t>of rheumatic </a:t>
            </a:r>
            <a:r>
              <a:rPr lang="en-US" sz="2000" dirty="0">
                <a:solidFill>
                  <a:srgbClr val="FF0000"/>
                </a:solidFill>
                <a:latin typeface="Times New Roman" panose="02020603050405020304" pitchFamily="18" charset="0"/>
                <a:cs typeface="Times New Roman" panose="02020603050405020304" pitchFamily="18" charset="0"/>
              </a:rPr>
              <a:t>fever</a:t>
            </a:r>
            <a:r>
              <a:rPr lang="en-US" sz="2000" dirty="0" smtClean="0">
                <a:solidFill>
                  <a:srgbClr val="FF0000"/>
                </a:solidFill>
                <a:latin typeface="Times New Roman" panose="02020603050405020304" pitchFamily="18" charset="0"/>
                <a:cs typeface="Times New Roman" panose="02020603050405020304" pitchFamily="18" charset="0"/>
              </a:rPr>
              <a:t>.</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PERTUSSIS (WHOOPING COUGH)</a:t>
            </a:r>
          </a:p>
          <a:p>
            <a:pPr>
              <a:lnSpc>
                <a:spcPct val="100000"/>
              </a:lnSpc>
            </a:pPr>
            <a:r>
              <a:rPr lang="en-US" sz="2000" dirty="0" smtClean="0">
                <a:latin typeface="Times New Roman" panose="02020603050405020304" pitchFamily="18" charset="0"/>
                <a:cs typeface="Times New Roman" panose="02020603050405020304" pitchFamily="18" charset="0"/>
              </a:rPr>
              <a:t>Infection with </a:t>
            </a:r>
            <a:r>
              <a:rPr lang="en-US" sz="2000" i="1" dirty="0" smtClean="0">
                <a:solidFill>
                  <a:srgbClr val="FF0000"/>
                </a:solidFill>
                <a:latin typeface="Times New Roman" panose="02020603050405020304" pitchFamily="18" charset="0"/>
                <a:cs typeface="Times New Roman" panose="02020603050405020304" pitchFamily="18" charset="0"/>
              </a:rPr>
              <a:t>Bordetella pertussis </a:t>
            </a:r>
            <a:r>
              <a:rPr lang="en-US" sz="2000" dirty="0" smtClean="0">
                <a:solidFill>
                  <a:srgbClr val="FF0000"/>
                </a:solidFill>
                <a:latin typeface="Times New Roman" panose="02020603050405020304" pitchFamily="18" charset="0"/>
                <a:cs typeface="Times New Roman" panose="02020603050405020304" pitchFamily="18" charset="0"/>
              </a:rPr>
              <a:t>leads to inflammation of the lower respiratory tract from the trachea to the bronchioles</a:t>
            </a:r>
            <a:r>
              <a:rPr lang="en-US" sz="2000" dirty="0" smtClean="0">
                <a:latin typeface="Times New Roman" panose="02020603050405020304" pitchFamily="18" charset="0"/>
                <a:cs typeface="Times New Roman" panose="02020603050405020304" pitchFamily="18" charset="0"/>
              </a:rPr>
              <a:t>. Clinically, </a:t>
            </a:r>
            <a:r>
              <a:rPr lang="en-US" sz="2000" dirty="0" smtClean="0">
                <a:solidFill>
                  <a:srgbClr val="FF0000"/>
                </a:solidFill>
                <a:latin typeface="Times New Roman" panose="02020603050405020304" pitchFamily="18" charset="0"/>
                <a:cs typeface="Times New Roman" panose="02020603050405020304" pitchFamily="18" charset="0"/>
              </a:rPr>
              <a:t>the infection is characterized by paroxysmal attacks of violent cough; a rapid successio</a:t>
            </a:r>
            <a:r>
              <a:rPr lang="en-US" sz="2000" dirty="0" smtClean="0">
                <a:latin typeface="Times New Roman" panose="02020603050405020304" pitchFamily="18" charset="0"/>
                <a:cs typeface="Times New Roman" panose="02020603050405020304" pitchFamily="18" charset="0"/>
              </a:rPr>
              <a:t>n </a:t>
            </a:r>
            <a:r>
              <a:rPr lang="en-US" sz="2000" dirty="0" smtClean="0">
                <a:solidFill>
                  <a:srgbClr val="FF0000"/>
                </a:solidFill>
                <a:latin typeface="Times New Roman" panose="02020603050405020304" pitchFamily="18" charset="0"/>
                <a:cs typeface="Times New Roman" panose="02020603050405020304" pitchFamily="18" charset="0"/>
              </a:rPr>
              <a:t>of coughs typically ends with a characteristic loud</a:t>
            </a:r>
            <a:r>
              <a:rPr lang="en-US" sz="2000" dirty="0" smtClean="0">
                <a:latin typeface="Times New Roman" panose="02020603050405020304" pitchFamily="18" charset="0"/>
                <a:cs typeface="Times New Roman" panose="02020603050405020304" pitchFamily="18" charset="0"/>
              </a:rPr>
              <a:t>, high-pitched inspiratory crowing sound – the so-called ‘</a:t>
            </a:r>
            <a:r>
              <a:rPr lang="en-US" sz="2000" dirty="0" smtClean="0">
                <a:solidFill>
                  <a:srgbClr val="FF0000"/>
                </a:solidFill>
                <a:latin typeface="Times New Roman" panose="02020603050405020304" pitchFamily="18" charset="0"/>
                <a:cs typeface="Times New Roman" panose="02020603050405020304" pitchFamily="18" charset="0"/>
              </a:rPr>
              <a:t>whoop</a:t>
            </a:r>
            <a:r>
              <a:rPr lang="en-US" sz="2000" dirty="0" smtClean="0">
                <a:latin typeface="Times New Roman" panose="02020603050405020304" pitchFamily="18" charset="0"/>
                <a:cs typeface="Times New Roman" panose="02020603050405020304" pitchFamily="18" charset="0"/>
              </a:rPr>
              <a:t>’. </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Epidemiology: </a:t>
            </a:r>
            <a:r>
              <a:rPr lang="en-US" sz="2000" dirty="0" smtClean="0">
                <a:latin typeface="Times New Roman" panose="02020603050405020304" pitchFamily="18" charset="0"/>
                <a:cs typeface="Times New Roman" panose="02020603050405020304" pitchFamily="18" charset="0"/>
              </a:rPr>
              <a:t>The disease has a </a:t>
            </a:r>
            <a:r>
              <a:rPr lang="en-US" sz="2000" dirty="0" smtClean="0">
                <a:solidFill>
                  <a:srgbClr val="FF0000"/>
                </a:solidFill>
                <a:latin typeface="Times New Roman" panose="02020603050405020304" pitchFamily="18" charset="0"/>
                <a:cs typeface="Times New Roman" panose="02020603050405020304" pitchFamily="18" charset="0"/>
              </a:rPr>
              <a:t>worldwide distribution </a:t>
            </a:r>
            <a:r>
              <a:rPr lang="en-US" sz="2000" dirty="0" smtClean="0">
                <a:latin typeface="Times New Roman" panose="02020603050405020304" pitchFamily="18" charset="0"/>
                <a:cs typeface="Times New Roman" panose="02020603050405020304" pitchFamily="18" charset="0"/>
              </a:rPr>
              <a:t>but there is falling morbidity and mortality following immunization programmes. </a:t>
            </a:r>
            <a:r>
              <a:rPr lang="en-US" sz="2000" dirty="0" smtClean="0">
                <a:solidFill>
                  <a:srgbClr val="FF0000"/>
                </a:solidFill>
                <a:latin typeface="Times New Roman" panose="02020603050405020304" pitchFamily="18" charset="0"/>
                <a:cs typeface="Times New Roman" panose="02020603050405020304" pitchFamily="18" charset="0"/>
              </a:rPr>
              <a:t>Humans are the reservoir of infection</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Transmission of infection may be air-borne or by contact </a:t>
            </a:r>
            <a:r>
              <a:rPr lang="en-US" sz="2000" dirty="0" smtClean="0">
                <a:latin typeface="Times New Roman" panose="02020603050405020304" pitchFamily="18" charset="0"/>
                <a:cs typeface="Times New Roman" panose="02020603050405020304" pitchFamily="18" charset="0"/>
              </a:rPr>
              <a:t>with freshly soiled articles. Children under 1 year old are highly susceptible and most deaths occur in young infants.</a:t>
            </a:r>
          </a:p>
          <a:p>
            <a:pPr marL="0" indent="0">
              <a:buNone/>
            </a:pPr>
            <a:r>
              <a:rPr lang="en-US" sz="2000" b="1" dirty="0">
                <a:solidFill>
                  <a:srgbClr val="0070C0"/>
                </a:solidFill>
                <a:latin typeface="Times New Roman" panose="02020603050405020304" pitchFamily="18" charset="0"/>
                <a:cs typeface="Times New Roman" panose="02020603050405020304" pitchFamily="18" charset="0"/>
              </a:rPr>
              <a:t>Control</a:t>
            </a:r>
          </a:p>
          <a:p>
            <a:r>
              <a:rPr lang="en-US" sz="2000" b="1" dirty="0">
                <a:solidFill>
                  <a:srgbClr val="FF0000"/>
                </a:solidFill>
                <a:latin typeface="Times New Roman" panose="02020603050405020304" pitchFamily="18" charset="0"/>
                <a:cs typeface="Times New Roman" panose="02020603050405020304" pitchFamily="18" charset="0"/>
              </a:rPr>
              <a:t>INDIVIDUAL:</a:t>
            </a:r>
            <a:r>
              <a:rPr lang="en-US" sz="2000" b="1"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Sick children should be kept away from susceptible children </a:t>
            </a:r>
            <a:r>
              <a:rPr lang="en-US" sz="2000" dirty="0">
                <a:latin typeface="Times New Roman" panose="02020603050405020304" pitchFamily="18" charset="0"/>
                <a:cs typeface="Times New Roman" panose="02020603050405020304" pitchFamily="18" charset="0"/>
              </a:rPr>
              <a:t>during the catarrhal phase of the whooping cough; isolation need not be continued beyond 3 weeks because the patient is no longer highly infectious even though the whoop persists.</a:t>
            </a:r>
          </a:p>
          <a:p>
            <a:r>
              <a:rPr lang="en-US" sz="2000" b="1" dirty="0">
                <a:solidFill>
                  <a:srgbClr val="FF0000"/>
                </a:solidFill>
                <a:latin typeface="Times New Roman" panose="02020603050405020304" pitchFamily="18" charset="0"/>
                <a:cs typeface="Times New Roman" panose="02020603050405020304" pitchFamily="18" charset="0"/>
              </a:rPr>
              <a:t>VACCINATION:</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Routine active immunization with </a:t>
            </a:r>
            <a:r>
              <a:rPr lang="en-US" sz="2000" dirty="0">
                <a:solidFill>
                  <a:srgbClr val="FF0000"/>
                </a:solidFill>
                <a:latin typeface="Times New Roman" panose="02020603050405020304" pitchFamily="18" charset="0"/>
                <a:cs typeface="Times New Roman" panose="02020603050405020304" pitchFamily="18" charset="0"/>
              </a:rPr>
              <a:t>killed vaccine is highly recommended for all infants</a:t>
            </a:r>
            <a:r>
              <a:rPr lang="en-US" sz="2000" dirty="0">
                <a:latin typeface="Times New Roman" panose="02020603050405020304" pitchFamily="18" charset="0"/>
                <a:cs typeface="Times New Roman" panose="02020603050405020304" pitchFamily="18" charset="0"/>
              </a:rPr>
              <a:t>. The pertussis vaccine is usually incorporated as a constituent of the triple antigen </a:t>
            </a:r>
            <a:r>
              <a:rPr lang="en-US" sz="2000" dirty="0">
                <a:solidFill>
                  <a:srgbClr val="FF0000"/>
                </a:solidFill>
                <a:latin typeface="Times New Roman" panose="02020603050405020304" pitchFamily="18" charset="0"/>
                <a:cs typeface="Times New Roman" panose="02020603050405020304" pitchFamily="18" charset="0"/>
              </a:rPr>
              <a:t>DPT (diphtheria–pertussis– tetanus), which is used for the immunization of children starting from 2 to 3 months. It provides immunity for about 12 years.</a:t>
            </a:r>
          </a:p>
          <a:p>
            <a:pPr>
              <a:lnSpc>
                <a:spcPct val="100000"/>
              </a:lnSpc>
            </a:pPr>
            <a:endParaRPr lang="en-US" sz="2000" dirty="0" smtClean="0">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3237603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368" y="0"/>
            <a:ext cx="11775832" cy="6858000"/>
          </a:xfrm>
        </p:spPr>
        <p:txBody>
          <a:bodyPr>
            <a:noAutofit/>
          </a:bodyPr>
          <a:lstStyle/>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DIPHTHERIA</a:t>
            </a:r>
          </a:p>
          <a:p>
            <a:pPr>
              <a:lnSpc>
                <a:spcPct val="100000"/>
              </a:lnSpc>
            </a:pPr>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disease is caused by infection </a:t>
            </a:r>
            <a:r>
              <a:rPr lang="en-US" sz="2000" dirty="0" smtClean="0">
                <a:latin typeface="Times New Roman" panose="02020603050405020304" pitchFamily="18" charset="0"/>
                <a:cs typeface="Times New Roman" panose="02020603050405020304" pitchFamily="18" charset="0"/>
              </a:rPr>
              <a:t>with </a:t>
            </a:r>
            <a:r>
              <a:rPr lang="en-US" sz="2000" i="1" dirty="0" smtClean="0">
                <a:solidFill>
                  <a:srgbClr val="FF0000"/>
                </a:solidFill>
                <a:latin typeface="Times New Roman" panose="02020603050405020304" pitchFamily="18" charset="0"/>
                <a:cs typeface="Times New Roman" panose="02020603050405020304" pitchFamily="18" charset="0"/>
              </a:rPr>
              <a:t>Corynebacterium </a:t>
            </a:r>
            <a:r>
              <a:rPr lang="en-US" sz="2000" i="1" dirty="0" err="1">
                <a:solidFill>
                  <a:srgbClr val="FF0000"/>
                </a:solidFill>
                <a:latin typeface="Times New Roman" panose="02020603050405020304" pitchFamily="18" charset="0"/>
                <a:cs typeface="Times New Roman" panose="02020603050405020304" pitchFamily="18" charset="0"/>
              </a:rPr>
              <a:t>diphtheriae</a:t>
            </a:r>
            <a:r>
              <a:rPr lang="en-US" sz="2000" i="1" dirty="0">
                <a:solidFill>
                  <a:srgbClr val="FF0000"/>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Klebs</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Loeffler</a:t>
            </a:r>
            <a:r>
              <a:rPr lang="en-US" sz="2000" dirty="0">
                <a:latin typeface="Times New Roman" panose="02020603050405020304" pitchFamily="18" charset="0"/>
                <a:cs typeface="Times New Roman" panose="02020603050405020304" pitchFamily="18" charset="0"/>
              </a:rPr>
              <a:t> bacillus</a:t>
            </a:r>
            <a:r>
              <a:rPr lang="en-US" sz="2000" dirty="0" smtClean="0">
                <a:latin typeface="Times New Roman" panose="02020603050405020304" pitchFamily="18" charset="0"/>
                <a:cs typeface="Times New Roman" panose="02020603050405020304" pitchFamily="18" charset="0"/>
              </a:rPr>
              <a:t>). There </a:t>
            </a:r>
            <a:r>
              <a:rPr lang="en-US" sz="2000" dirty="0">
                <a:latin typeface="Times New Roman" panose="02020603050405020304" pitchFamily="18" charset="0"/>
                <a:cs typeface="Times New Roman" panose="02020603050405020304" pitchFamily="18" charset="0"/>
              </a:rPr>
              <a:t>may be </a:t>
            </a:r>
            <a:r>
              <a:rPr lang="en-US" sz="2000" dirty="0">
                <a:solidFill>
                  <a:srgbClr val="FF0000"/>
                </a:solidFill>
                <a:latin typeface="Times New Roman" panose="02020603050405020304" pitchFamily="18" charset="0"/>
                <a:cs typeface="Times New Roman" panose="02020603050405020304" pitchFamily="18" charset="0"/>
              </a:rPr>
              <a:t>acute infection of the </a:t>
            </a:r>
            <a:r>
              <a:rPr lang="en-US" sz="2000" dirty="0" smtClean="0">
                <a:solidFill>
                  <a:srgbClr val="FF0000"/>
                </a:solidFill>
                <a:latin typeface="Times New Roman" panose="02020603050405020304" pitchFamily="18" charset="0"/>
                <a:cs typeface="Times New Roman" panose="02020603050405020304" pitchFamily="18" charset="0"/>
              </a:rPr>
              <a:t>mucous membranes </a:t>
            </a:r>
            <a:r>
              <a:rPr lang="en-US" sz="2000" dirty="0">
                <a:solidFill>
                  <a:srgbClr val="FF0000"/>
                </a:solidFill>
                <a:latin typeface="Times New Roman" panose="02020603050405020304" pitchFamily="18" charset="0"/>
                <a:cs typeface="Times New Roman" panose="02020603050405020304" pitchFamily="18" charset="0"/>
              </a:rPr>
              <a:t>of the tonsils, pharynx, larynx or </a:t>
            </a:r>
            <a:r>
              <a:rPr lang="en-US" sz="2000" dirty="0" smtClean="0">
                <a:solidFill>
                  <a:srgbClr val="FF0000"/>
                </a:solidFill>
                <a:latin typeface="Times New Roman" panose="02020603050405020304" pitchFamily="18" charset="0"/>
                <a:cs typeface="Times New Roman" panose="02020603050405020304" pitchFamily="18" charset="0"/>
              </a:rPr>
              <a:t>nose; skin </a:t>
            </a:r>
            <a:r>
              <a:rPr lang="en-US" sz="2000" dirty="0">
                <a:solidFill>
                  <a:srgbClr val="FF0000"/>
                </a:solidFill>
                <a:latin typeface="Times New Roman" panose="02020603050405020304" pitchFamily="18" charset="0"/>
                <a:cs typeface="Times New Roman" panose="02020603050405020304" pitchFamily="18" charset="0"/>
              </a:rPr>
              <a:t>infections may also occur </a:t>
            </a:r>
            <a:r>
              <a:rPr lang="en-US" sz="2000" dirty="0">
                <a:latin typeface="Times New Roman" panose="02020603050405020304" pitchFamily="18" charset="0"/>
                <a:cs typeface="Times New Roman" panose="02020603050405020304" pitchFamily="18" charset="0"/>
              </a:rPr>
              <a:t>and are of </a:t>
            </a:r>
            <a:r>
              <a:rPr lang="en-US" sz="2000" dirty="0" smtClean="0">
                <a:latin typeface="Times New Roman" panose="02020603050405020304" pitchFamily="18" charset="0"/>
                <a:cs typeface="Times New Roman" panose="02020603050405020304" pitchFamily="18" charset="0"/>
              </a:rPr>
              <a:t>particular importance </a:t>
            </a:r>
            <a:r>
              <a:rPr lang="en-US" sz="2000" dirty="0">
                <a:latin typeface="Times New Roman" panose="02020603050405020304" pitchFamily="18" charset="0"/>
                <a:cs typeface="Times New Roman" panose="02020603050405020304" pitchFamily="18" charset="0"/>
              </a:rPr>
              <a:t>in tropical countries. Much </a:t>
            </a:r>
            <a:r>
              <a:rPr lang="en-US" sz="2000" dirty="0" err="1" smtClean="0">
                <a:latin typeface="Times New Roman" panose="02020603050405020304" pitchFamily="18" charset="0"/>
                <a:cs typeface="Times New Roman" panose="02020603050405020304" pitchFamily="18" charset="0"/>
              </a:rPr>
              <a:t>faucial</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swelling </a:t>
            </a:r>
            <a:r>
              <a:rPr lang="en-US" sz="2000" dirty="0">
                <a:solidFill>
                  <a:srgbClr val="FF0000"/>
                </a:solidFill>
                <a:latin typeface="Times New Roman" panose="02020603050405020304" pitchFamily="18" charset="0"/>
                <a:cs typeface="Times New Roman" panose="02020603050405020304" pitchFamily="18" charset="0"/>
              </a:rPr>
              <a:t>may be produced by the local </a:t>
            </a:r>
            <a:r>
              <a:rPr lang="en-US" sz="2000" dirty="0" smtClean="0">
                <a:solidFill>
                  <a:srgbClr val="FF0000"/>
                </a:solidFill>
                <a:latin typeface="Times New Roman" panose="02020603050405020304" pitchFamily="18" charset="0"/>
                <a:cs typeface="Times New Roman" panose="02020603050405020304" pitchFamily="18" charset="0"/>
              </a:rPr>
              <a:t>inflammatory reaction </a:t>
            </a:r>
            <a:r>
              <a:rPr lang="en-US" sz="2000" dirty="0">
                <a:solidFill>
                  <a:srgbClr val="FF0000"/>
                </a:solidFill>
                <a:latin typeface="Times New Roman" panose="02020603050405020304" pitchFamily="18" charset="0"/>
                <a:cs typeface="Times New Roman" panose="02020603050405020304" pitchFamily="18" charset="0"/>
              </a:rPr>
              <a:t>and the membranous exudate in </a:t>
            </a:r>
            <a:r>
              <a:rPr lang="en-US" sz="2000" dirty="0" smtClean="0">
                <a:solidFill>
                  <a:srgbClr val="FF0000"/>
                </a:solidFill>
                <a:latin typeface="Times New Roman" panose="02020603050405020304" pitchFamily="18" charset="0"/>
                <a:cs typeface="Times New Roman" panose="02020603050405020304" pitchFamily="18" charset="0"/>
              </a:rPr>
              <a:t>the larynx </a:t>
            </a:r>
            <a:r>
              <a:rPr lang="en-US" sz="2000" dirty="0">
                <a:solidFill>
                  <a:srgbClr val="FF0000"/>
                </a:solidFill>
                <a:latin typeface="Times New Roman" panose="02020603050405020304" pitchFamily="18" charset="0"/>
                <a:cs typeface="Times New Roman" panose="02020603050405020304" pitchFamily="18" charset="0"/>
              </a:rPr>
              <a:t>may cause respiratory obstruction. The </a:t>
            </a:r>
            <a:r>
              <a:rPr lang="en-US" sz="2000" dirty="0" smtClean="0">
                <a:solidFill>
                  <a:srgbClr val="FF0000"/>
                </a:solidFill>
                <a:latin typeface="Times New Roman" panose="02020603050405020304" pitchFamily="18" charset="0"/>
                <a:cs typeface="Times New Roman" panose="02020603050405020304" pitchFamily="18" charset="0"/>
              </a:rPr>
              <a:t>exotoxin which </a:t>
            </a:r>
            <a:r>
              <a:rPr lang="en-US" sz="2000" dirty="0">
                <a:solidFill>
                  <a:srgbClr val="FF0000"/>
                </a:solidFill>
                <a:latin typeface="Times New Roman" panose="02020603050405020304" pitchFamily="18" charset="0"/>
                <a:cs typeface="Times New Roman" panose="02020603050405020304" pitchFamily="18" charset="0"/>
              </a:rPr>
              <a:t>is produced by the organism </a:t>
            </a:r>
            <a:r>
              <a:rPr lang="en-US" sz="2000" dirty="0" smtClean="0">
                <a:solidFill>
                  <a:srgbClr val="FF0000"/>
                </a:solidFill>
                <a:latin typeface="Times New Roman" panose="02020603050405020304" pitchFamily="18" charset="0"/>
                <a:cs typeface="Times New Roman" panose="02020603050405020304" pitchFamily="18" charset="0"/>
              </a:rPr>
              <a:t>may </a:t>
            </a:r>
            <a:r>
              <a:rPr lang="fr-FR" sz="2000" dirty="0" smtClean="0">
                <a:solidFill>
                  <a:srgbClr val="FF0000"/>
                </a:solidFill>
                <a:latin typeface="Times New Roman" panose="02020603050405020304" pitchFamily="18" charset="0"/>
                <a:cs typeface="Times New Roman" panose="02020603050405020304" pitchFamily="18" charset="0"/>
              </a:rPr>
              <a:t>cause </a:t>
            </a:r>
            <a:r>
              <a:rPr lang="fr-FR" sz="2000" dirty="0">
                <a:solidFill>
                  <a:srgbClr val="FF0000"/>
                </a:solidFill>
                <a:latin typeface="Times New Roman" panose="02020603050405020304" pitchFamily="18" charset="0"/>
                <a:cs typeface="Times New Roman" panose="02020603050405020304" pitchFamily="18" charset="0"/>
              </a:rPr>
              <a:t>nerve </a:t>
            </a:r>
            <a:r>
              <a:rPr lang="fr-FR" sz="2000" dirty="0" err="1">
                <a:solidFill>
                  <a:srgbClr val="FF0000"/>
                </a:solidFill>
                <a:latin typeface="Times New Roman" panose="02020603050405020304" pitchFamily="18" charset="0"/>
                <a:cs typeface="Times New Roman" panose="02020603050405020304" pitchFamily="18" charset="0"/>
              </a:rPr>
              <a:t>palsies</a:t>
            </a:r>
            <a:r>
              <a:rPr lang="fr-FR" sz="2000" dirty="0">
                <a:solidFill>
                  <a:srgbClr val="FF0000"/>
                </a:solidFill>
                <a:latin typeface="Times New Roman" panose="02020603050405020304" pitchFamily="18" charset="0"/>
                <a:cs typeface="Times New Roman" panose="02020603050405020304" pitchFamily="18" charset="0"/>
              </a:rPr>
              <a:t> or </a:t>
            </a:r>
            <a:r>
              <a:rPr lang="fr-FR" sz="2000" dirty="0" err="1" smtClean="0">
                <a:solidFill>
                  <a:srgbClr val="FF0000"/>
                </a:solidFill>
                <a:latin typeface="Times New Roman" panose="02020603050405020304" pitchFamily="18" charset="0"/>
                <a:cs typeface="Times New Roman" panose="02020603050405020304" pitchFamily="18" charset="0"/>
              </a:rPr>
              <a:t>myocarditis</a:t>
            </a:r>
            <a:r>
              <a:rPr lang="fr-FR"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incubation period is 2–5 days. </a:t>
            </a:r>
            <a:endParaRPr lang="en-US" sz="2000" dirty="0" smtClean="0">
              <a:latin typeface="Times New Roman" panose="02020603050405020304" pitchFamily="18" charset="0"/>
              <a:cs typeface="Times New Roman" panose="02020603050405020304" pitchFamily="18" charset="0"/>
            </a:endParaRP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Epidemiology</a:t>
            </a:r>
            <a:endParaRPr lang="en-US" sz="2000" b="1" dirty="0">
              <a:solidFill>
                <a:srgbClr val="0070C0"/>
              </a:solidFill>
              <a:latin typeface="Times New Roman" panose="02020603050405020304" pitchFamily="18" charset="0"/>
              <a:cs typeface="Times New Roman" panose="02020603050405020304" pitchFamily="18" charset="0"/>
            </a:endParaRPr>
          </a:p>
          <a:p>
            <a:pPr>
              <a:lnSpc>
                <a:spcPct val="100000"/>
              </a:lnSpc>
            </a:pPr>
            <a:r>
              <a:rPr lang="en-US" sz="2000" dirty="0">
                <a:latin typeface="Times New Roman" panose="02020603050405020304" pitchFamily="18" charset="0"/>
                <a:cs typeface="Times New Roman" panose="02020603050405020304" pitchFamily="18" charset="0"/>
              </a:rPr>
              <a:t>Although there is a worldwide occurrence of </a:t>
            </a:r>
            <a:r>
              <a:rPr lang="en-US" sz="2000" dirty="0" smtClean="0">
                <a:latin typeface="Times New Roman" panose="02020603050405020304" pitchFamily="18" charset="0"/>
                <a:cs typeface="Times New Roman" panose="02020603050405020304" pitchFamily="18" charset="0"/>
              </a:rPr>
              <a:t>the disease</a:t>
            </a:r>
            <a:r>
              <a:rPr lang="en-US" sz="2000" dirty="0">
                <a:latin typeface="Times New Roman" panose="02020603050405020304" pitchFamily="18" charset="0"/>
                <a:cs typeface="Times New Roman" panose="02020603050405020304" pitchFamily="18" charset="0"/>
              </a:rPr>
              <a:t>, this once common epidemic disease </a:t>
            </a:r>
            <a:r>
              <a:rPr lang="en-US" sz="2000" dirty="0" smtClean="0">
                <a:latin typeface="Times New Roman" panose="02020603050405020304" pitchFamily="18" charset="0"/>
                <a:cs typeface="Times New Roman" panose="02020603050405020304" pitchFamily="18" charset="0"/>
              </a:rPr>
              <a:t>of childhood </a:t>
            </a:r>
            <a:r>
              <a:rPr lang="en-US" sz="2000" dirty="0">
                <a:latin typeface="Times New Roman" panose="02020603050405020304" pitchFamily="18" charset="0"/>
                <a:cs typeface="Times New Roman" panose="02020603050405020304" pitchFamily="18" charset="0"/>
              </a:rPr>
              <a:t>is now </a:t>
            </a:r>
            <a:r>
              <a:rPr lang="en-US" sz="2000" dirty="0">
                <a:solidFill>
                  <a:srgbClr val="FF0000"/>
                </a:solidFill>
                <a:latin typeface="Times New Roman" panose="02020603050405020304" pitchFamily="18" charset="0"/>
                <a:cs typeface="Times New Roman" panose="02020603050405020304" pitchFamily="18" charset="0"/>
              </a:rPr>
              <a:t>well controlled in most </a:t>
            </a:r>
            <a:r>
              <a:rPr lang="en-US" sz="2000" dirty="0" smtClean="0">
                <a:solidFill>
                  <a:srgbClr val="FF0000"/>
                </a:solidFill>
                <a:latin typeface="Times New Roman" panose="02020603050405020304" pitchFamily="18" charset="0"/>
                <a:cs typeface="Times New Roman" panose="02020603050405020304" pitchFamily="18" charset="0"/>
              </a:rPr>
              <a:t>developed countries </a:t>
            </a:r>
            <a:r>
              <a:rPr lang="en-US" sz="2000" dirty="0">
                <a:solidFill>
                  <a:srgbClr val="FF0000"/>
                </a:solidFill>
                <a:latin typeface="Times New Roman" panose="02020603050405020304" pitchFamily="18" charset="0"/>
                <a:cs typeface="Times New Roman" panose="02020603050405020304" pitchFamily="18" charset="0"/>
              </a:rPr>
              <a:t>by routine immunization of infants.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There is </a:t>
            </a:r>
            <a:r>
              <a:rPr lang="en-US" sz="2000" dirty="0">
                <a:latin typeface="Times New Roman" panose="02020603050405020304" pitchFamily="18" charset="0"/>
                <a:cs typeface="Times New Roman" panose="02020603050405020304" pitchFamily="18" charset="0"/>
              </a:rPr>
              <a:t>evidence to suggest that in some parts of the </a:t>
            </a:r>
            <a:r>
              <a:rPr lang="en-US" sz="2000" dirty="0" smtClean="0">
                <a:latin typeface="Times New Roman" panose="02020603050405020304" pitchFamily="18" charset="0"/>
                <a:cs typeface="Times New Roman" panose="02020603050405020304" pitchFamily="18" charset="0"/>
              </a:rPr>
              <a:t>tropics a </a:t>
            </a:r>
            <a:r>
              <a:rPr lang="en-US" sz="2000" dirty="0" smtClean="0">
                <a:solidFill>
                  <a:srgbClr val="FF0000"/>
                </a:solidFill>
                <a:latin typeface="Times New Roman" panose="02020603050405020304" pitchFamily="18" charset="0"/>
                <a:cs typeface="Times New Roman" panose="02020603050405020304" pitchFamily="18" charset="0"/>
              </a:rPr>
              <a:t>high proportion of the community acquires immunity </a:t>
            </a:r>
            <a:r>
              <a:rPr lang="en-US" sz="2000" dirty="0">
                <a:solidFill>
                  <a:srgbClr val="FF0000"/>
                </a:solidFill>
                <a:latin typeface="Times New Roman" panose="02020603050405020304" pitchFamily="18" charset="0"/>
                <a:cs typeface="Times New Roman" panose="02020603050405020304" pitchFamily="18" charset="0"/>
              </a:rPr>
              <a:t>through subclinical infections, mainly </a:t>
            </a:r>
            <a:r>
              <a:rPr lang="en-US" sz="2000" dirty="0" smtClean="0">
                <a:solidFill>
                  <a:srgbClr val="FF0000"/>
                </a:solidFill>
                <a:latin typeface="Times New Roman" panose="02020603050405020304" pitchFamily="18" charset="0"/>
                <a:cs typeface="Times New Roman" panose="02020603050405020304" pitchFamily="18" charset="0"/>
              </a:rPr>
              <a:t>in the </a:t>
            </a:r>
            <a:r>
              <a:rPr lang="en-US" sz="2000" dirty="0">
                <a:solidFill>
                  <a:srgbClr val="FF0000"/>
                </a:solidFill>
                <a:latin typeface="Times New Roman" panose="02020603050405020304" pitchFamily="18" charset="0"/>
                <a:cs typeface="Times New Roman" panose="02020603050405020304" pitchFamily="18" charset="0"/>
              </a:rPr>
              <a:t>form of cutaneous lesions</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a:lnSpc>
                <a:spcPct val="100000"/>
              </a:lnSpc>
            </a:pPr>
            <a:r>
              <a:rPr lang="en-US" sz="2000" b="1" dirty="0" smtClean="0">
                <a:solidFill>
                  <a:srgbClr val="0070C0"/>
                </a:solidFill>
                <a:latin typeface="Times New Roman" panose="02020603050405020304" pitchFamily="18" charset="0"/>
                <a:cs typeface="Times New Roman" panose="02020603050405020304" pitchFamily="18" charset="0"/>
              </a:rPr>
              <a:t>RESERVOIR</a:t>
            </a:r>
            <a:endParaRPr lang="en-US" sz="2000" b="1" dirty="0">
              <a:solidFill>
                <a:srgbClr val="0070C0"/>
              </a:solidFill>
              <a:latin typeface="Times New Roman" panose="02020603050405020304" pitchFamily="18" charset="0"/>
              <a:cs typeface="Times New Roman" panose="02020603050405020304" pitchFamily="18" charset="0"/>
            </a:endParaRP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Humans </a:t>
            </a:r>
            <a:r>
              <a:rPr lang="en-US" sz="2000" dirty="0">
                <a:latin typeface="Times New Roman" panose="02020603050405020304" pitchFamily="18" charset="0"/>
                <a:cs typeface="Times New Roman" panose="02020603050405020304" pitchFamily="18" charset="0"/>
              </a:rPr>
              <a:t>are the reservoir of infection; this </a:t>
            </a:r>
            <a:r>
              <a:rPr lang="en-US" sz="2000" dirty="0" smtClean="0">
                <a:latin typeface="Times New Roman" panose="02020603050405020304" pitchFamily="18" charset="0"/>
                <a:cs typeface="Times New Roman" panose="02020603050405020304" pitchFamily="18" charset="0"/>
              </a:rPr>
              <a:t>includes clinical </a:t>
            </a:r>
            <a:r>
              <a:rPr lang="en-US" sz="2000" dirty="0">
                <a:latin typeface="Times New Roman" panose="02020603050405020304" pitchFamily="18" charset="0"/>
                <a:cs typeface="Times New Roman" panose="02020603050405020304" pitchFamily="18" charset="0"/>
              </a:rPr>
              <a:t>cases and also carriers</a:t>
            </a:r>
            <a:r>
              <a:rPr lang="en-US" sz="2000" dirty="0" smtClean="0">
                <a:latin typeface="Times New Roman" panose="02020603050405020304" pitchFamily="18" charset="0"/>
                <a:cs typeface="Times New Roman" panose="02020603050405020304" pitchFamily="18" charset="0"/>
              </a:rPr>
              <a:t>.</a:t>
            </a:r>
          </a:p>
          <a:p>
            <a:pPr marL="0" indent="0">
              <a:buNone/>
            </a:pPr>
            <a:r>
              <a:rPr lang="en-US" sz="2000" b="1" dirty="0">
                <a:solidFill>
                  <a:srgbClr val="0070C0"/>
                </a:solidFill>
                <a:latin typeface="Times New Roman" panose="02020603050405020304" pitchFamily="18" charset="0"/>
                <a:cs typeface="Times New Roman" panose="02020603050405020304" pitchFamily="18" charset="0"/>
              </a:rPr>
              <a:t>TRANSMISSION</a:t>
            </a:r>
          </a:p>
          <a:p>
            <a:r>
              <a:rPr lang="en-US" sz="2000" dirty="0">
                <a:solidFill>
                  <a:srgbClr val="FF0000"/>
                </a:solidFill>
                <a:latin typeface="Times New Roman" panose="02020603050405020304" pitchFamily="18" charset="0"/>
                <a:cs typeface="Times New Roman" panose="02020603050405020304" pitchFamily="18" charset="0"/>
              </a:rPr>
              <a:t>The infective agents may be discharged from the nose and throat or from skin lesions. The transmission of the infection may be by:</a:t>
            </a:r>
          </a:p>
          <a:p>
            <a:pPr marL="0" indent="0">
              <a:buNone/>
            </a:pPr>
            <a:r>
              <a:rPr lang="en-US" sz="2000" dirty="0">
                <a:latin typeface="Times New Roman" panose="02020603050405020304" pitchFamily="18" charset="0"/>
                <a:cs typeface="Times New Roman" panose="02020603050405020304" pitchFamily="18" charset="0"/>
              </a:rPr>
              <a:t>■ air-borne infection;	</a:t>
            </a:r>
            <a:r>
              <a:rPr lang="en-US" sz="2000" dirty="0" smtClean="0">
                <a:latin typeface="Times New Roman" panose="02020603050405020304" pitchFamily="18" charset="0"/>
                <a:cs typeface="Times New Roman" panose="02020603050405020304" pitchFamily="18" charset="0"/>
              </a:rPr>
              <a:t>	■ </a:t>
            </a:r>
            <a:r>
              <a:rPr lang="en-US" sz="2000" dirty="0">
                <a:latin typeface="Times New Roman" panose="02020603050405020304" pitchFamily="18" charset="0"/>
                <a:cs typeface="Times New Roman" panose="02020603050405020304" pitchFamily="18" charset="0"/>
              </a:rPr>
              <a:t>direct contact;	</a:t>
            </a:r>
            <a:r>
              <a:rPr lang="en-US" sz="2000" dirty="0" smtClean="0">
                <a:latin typeface="Times New Roman" panose="02020603050405020304" pitchFamily="18" charset="0"/>
                <a:cs typeface="Times New Roman" panose="02020603050405020304" pitchFamily="18" charset="0"/>
              </a:rPr>
              <a:t>	■ </a:t>
            </a:r>
            <a:r>
              <a:rPr lang="en-US" sz="2000" dirty="0">
                <a:latin typeface="Times New Roman" panose="02020603050405020304" pitchFamily="18" charset="0"/>
                <a:cs typeface="Times New Roman" panose="02020603050405020304" pitchFamily="18" charset="0"/>
              </a:rPr>
              <a:t>indirect contact through fomites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ingestion of contaminated raw milk.</a:t>
            </a:r>
          </a:p>
          <a:p>
            <a:pPr>
              <a:lnSpc>
                <a:spcPct val="10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9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6" y="0"/>
            <a:ext cx="11957541" cy="6720499"/>
          </a:xfrm>
        </p:spPr>
        <p:txBody>
          <a:bodyPr>
            <a:noAutofit/>
          </a:bodyPr>
          <a:lstStyle/>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HOST FACTORS</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All persons are liable to infection but </a:t>
            </a:r>
            <a:r>
              <a:rPr lang="en-US" sz="2000" dirty="0" smtClean="0">
                <a:solidFill>
                  <a:srgbClr val="FF0000"/>
                </a:solidFill>
                <a:latin typeface="Times New Roman" panose="02020603050405020304" pitchFamily="18" charset="0"/>
                <a:cs typeface="Times New Roman" panose="02020603050405020304" pitchFamily="18" charset="0"/>
              </a:rPr>
              <a:t>susceptibility to </a:t>
            </a:r>
            <a:r>
              <a:rPr lang="en-US" sz="2000" dirty="0">
                <a:solidFill>
                  <a:srgbClr val="FF0000"/>
                </a:solidFill>
                <a:latin typeface="Times New Roman" panose="02020603050405020304" pitchFamily="18" charset="0"/>
                <a:cs typeface="Times New Roman" panose="02020603050405020304" pitchFamily="18" charset="0"/>
              </a:rPr>
              <a:t>infection may be modified by previous </a:t>
            </a:r>
            <a:r>
              <a:rPr lang="en-US" sz="2000" dirty="0" smtClean="0">
                <a:solidFill>
                  <a:srgbClr val="FF0000"/>
                </a:solidFill>
                <a:latin typeface="Times New Roman" panose="02020603050405020304" pitchFamily="18" charset="0"/>
                <a:cs typeface="Times New Roman" panose="02020603050405020304" pitchFamily="18" charset="0"/>
              </a:rPr>
              <a:t>natural exposure </a:t>
            </a:r>
            <a:r>
              <a:rPr lang="en-US" sz="2000" dirty="0">
                <a:solidFill>
                  <a:srgbClr val="FF0000"/>
                </a:solidFill>
                <a:latin typeface="Times New Roman" panose="02020603050405020304" pitchFamily="18" charset="0"/>
                <a:cs typeface="Times New Roman" panose="02020603050405020304" pitchFamily="18" charset="0"/>
              </a:rPr>
              <a:t>to infection and immunization</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The </a:t>
            </a:r>
            <a:r>
              <a:rPr lang="en-US" sz="2000" dirty="0" smtClean="0">
                <a:solidFill>
                  <a:srgbClr val="FF0000"/>
                </a:solidFill>
                <a:latin typeface="Times New Roman" panose="02020603050405020304" pitchFamily="18" charset="0"/>
                <a:cs typeface="Times New Roman" panose="02020603050405020304" pitchFamily="18" charset="0"/>
              </a:rPr>
              <a:t>newborn baby </a:t>
            </a:r>
            <a:r>
              <a:rPr lang="en-US" sz="2000" dirty="0">
                <a:solidFill>
                  <a:srgbClr val="FF0000"/>
                </a:solidFill>
                <a:latin typeface="Times New Roman" panose="02020603050405020304" pitchFamily="18" charset="0"/>
                <a:cs typeface="Times New Roman" panose="02020603050405020304" pitchFamily="18" charset="0"/>
              </a:rPr>
              <a:t>may be protected for up to 6 </a:t>
            </a:r>
            <a:r>
              <a:rPr lang="en-US" sz="2000" dirty="0" smtClean="0">
                <a:solidFill>
                  <a:srgbClr val="FF0000"/>
                </a:solidFill>
                <a:latin typeface="Times New Roman" panose="02020603050405020304" pitchFamily="18" charset="0"/>
                <a:cs typeface="Times New Roman" panose="02020603050405020304" pitchFamily="18" charset="0"/>
              </a:rPr>
              <a:t>months through </a:t>
            </a:r>
            <a:r>
              <a:rPr lang="en-US" sz="2000" dirty="0">
                <a:solidFill>
                  <a:srgbClr val="FF0000"/>
                </a:solidFill>
                <a:latin typeface="Times New Roman" panose="02020603050405020304" pitchFamily="18" charset="0"/>
                <a:cs typeface="Times New Roman" panose="02020603050405020304" pitchFamily="18" charset="0"/>
              </a:rPr>
              <a:t>the </a:t>
            </a:r>
            <a:r>
              <a:rPr lang="en-US" sz="2000" dirty="0" err="1">
                <a:solidFill>
                  <a:srgbClr val="FF0000"/>
                </a:solidFill>
                <a:latin typeface="Times New Roman" panose="02020603050405020304" pitchFamily="18" charset="0"/>
                <a:cs typeface="Times New Roman" panose="02020603050405020304" pitchFamily="18" charset="0"/>
              </a:rPr>
              <a:t>transplacental</a:t>
            </a:r>
            <a:r>
              <a:rPr lang="en-US" sz="2000" dirty="0">
                <a:solidFill>
                  <a:srgbClr val="FF0000"/>
                </a:solidFill>
                <a:latin typeface="Times New Roman" panose="02020603050405020304" pitchFamily="18" charset="0"/>
                <a:cs typeface="Times New Roman" panose="02020603050405020304" pitchFamily="18" charset="0"/>
              </a:rPr>
              <a:t> transmission of </a:t>
            </a:r>
            <a:r>
              <a:rPr lang="en-US" sz="2000" dirty="0" smtClean="0">
                <a:solidFill>
                  <a:srgbClr val="FF0000"/>
                </a:solidFill>
                <a:latin typeface="Times New Roman" panose="02020603050405020304" pitchFamily="18" charset="0"/>
                <a:cs typeface="Times New Roman" panose="02020603050405020304" pitchFamily="18" charset="0"/>
              </a:rPr>
              <a:t>antibodies from </a:t>
            </a:r>
            <a:r>
              <a:rPr lang="en-US" sz="2000" dirty="0">
                <a:solidFill>
                  <a:srgbClr val="FF0000"/>
                </a:solidFill>
                <a:latin typeface="Times New Roman" panose="02020603050405020304" pitchFamily="18" charset="0"/>
                <a:cs typeface="Times New Roman" panose="02020603050405020304" pitchFamily="18" charset="0"/>
              </a:rPr>
              <a:t>an immune </a:t>
            </a:r>
            <a:r>
              <a:rPr lang="en-US" sz="2000" dirty="0" smtClean="0">
                <a:solidFill>
                  <a:srgbClr val="FF0000"/>
                </a:solidFill>
                <a:latin typeface="Times New Roman" panose="02020603050405020304" pitchFamily="18" charset="0"/>
                <a:cs typeface="Times New Roman" panose="02020603050405020304" pitchFamily="18" charset="0"/>
              </a:rPr>
              <a:t>mother. The cutaneous lesions </a:t>
            </a:r>
            <a:r>
              <a:rPr lang="en-US" sz="2000" dirty="0">
                <a:solidFill>
                  <a:srgbClr val="FF0000"/>
                </a:solidFill>
                <a:latin typeface="Times New Roman" panose="02020603050405020304" pitchFamily="18" charset="0"/>
                <a:cs typeface="Times New Roman" panose="02020603050405020304" pitchFamily="18" charset="0"/>
              </a:rPr>
              <a:t>which are often not recognized </a:t>
            </a:r>
            <a:r>
              <a:rPr lang="en-US" sz="2000" dirty="0" smtClean="0">
                <a:solidFill>
                  <a:srgbClr val="FF0000"/>
                </a:solidFill>
                <a:latin typeface="Times New Roman" panose="02020603050405020304" pitchFamily="18" charset="0"/>
                <a:cs typeface="Times New Roman" panose="02020603050405020304" pitchFamily="18" charset="0"/>
              </a:rPr>
              <a:t>produce immunization </a:t>
            </a:r>
            <a:r>
              <a:rPr lang="en-US" sz="2000" dirty="0">
                <a:solidFill>
                  <a:srgbClr val="FF0000"/>
                </a:solidFill>
                <a:latin typeface="Times New Roman" panose="02020603050405020304" pitchFamily="18" charset="0"/>
                <a:cs typeface="Times New Roman" panose="02020603050405020304" pitchFamily="18" charset="0"/>
              </a:rPr>
              <a:t>of the host with low </a:t>
            </a:r>
            <a:r>
              <a:rPr lang="en-US" sz="2000" dirty="0" smtClean="0">
                <a:solidFill>
                  <a:srgbClr val="FF0000"/>
                </a:solidFill>
                <a:latin typeface="Times New Roman" panose="02020603050405020304" pitchFamily="18" charset="0"/>
                <a:cs typeface="Times New Roman" panose="02020603050405020304" pitchFamily="18" charset="0"/>
              </a:rPr>
              <a:t>morbidity.</a:t>
            </a:r>
          </a:p>
          <a:p>
            <a:pPr>
              <a:lnSpc>
                <a:spcPct val="100000"/>
              </a:lnSpc>
            </a:pP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Susceptibility </a:t>
            </a:r>
            <a:r>
              <a:rPr lang="en-US" sz="2000" dirty="0">
                <a:solidFill>
                  <a:srgbClr val="FF0000"/>
                </a:solidFill>
                <a:latin typeface="Times New Roman" panose="02020603050405020304" pitchFamily="18" charset="0"/>
                <a:cs typeface="Times New Roman" panose="02020603050405020304" pitchFamily="18" charset="0"/>
              </a:rPr>
              <a:t>to infection </a:t>
            </a:r>
            <a:r>
              <a:rPr lang="en-US" sz="2000" dirty="0">
                <a:latin typeface="Times New Roman" panose="02020603050405020304" pitchFamily="18" charset="0"/>
                <a:cs typeface="Times New Roman" panose="02020603050405020304" pitchFamily="18" charset="0"/>
              </a:rPr>
              <a:t>may be tested </a:t>
            </a:r>
            <a:r>
              <a:rPr lang="en-US" sz="2000" dirty="0" smtClean="0">
                <a:latin typeface="Times New Roman" panose="02020603050405020304" pitchFamily="18" charset="0"/>
                <a:cs typeface="Times New Roman" panose="02020603050405020304" pitchFamily="18" charset="0"/>
              </a:rPr>
              <a:t>by means </a:t>
            </a:r>
            <a:r>
              <a:rPr lang="en-US" sz="2000" dirty="0">
                <a:latin typeface="Times New Roman" panose="02020603050405020304" pitchFamily="18" charset="0"/>
                <a:cs typeface="Times New Roman" panose="02020603050405020304" pitchFamily="18" charset="0"/>
              </a:rPr>
              <a:t>of the </a:t>
            </a:r>
            <a:r>
              <a:rPr lang="en-US" sz="2000" dirty="0">
                <a:solidFill>
                  <a:srgbClr val="FF0000"/>
                </a:solidFill>
                <a:latin typeface="Times New Roman" panose="02020603050405020304" pitchFamily="18" charset="0"/>
                <a:cs typeface="Times New Roman" panose="02020603050405020304" pitchFamily="18" charset="0"/>
              </a:rPr>
              <a:t>Schick test</a:t>
            </a:r>
            <a:r>
              <a:rPr lang="en-US" sz="2000" dirty="0">
                <a:latin typeface="Times New Roman" panose="02020603050405020304" pitchFamily="18" charset="0"/>
                <a:cs typeface="Times New Roman" panose="02020603050405020304" pitchFamily="18" charset="0"/>
              </a:rPr>
              <a:t>: a test dose of 0.2 ml </a:t>
            </a:r>
            <a:r>
              <a:rPr lang="en-US" sz="2000" dirty="0" smtClean="0">
                <a:latin typeface="Times New Roman" panose="02020603050405020304" pitchFamily="18" charset="0"/>
                <a:cs typeface="Times New Roman" panose="02020603050405020304" pitchFamily="18" charset="0"/>
              </a:rPr>
              <a:t>of </a:t>
            </a:r>
            <a:r>
              <a:rPr lang="en-US" sz="2000" dirty="0" smtClean="0">
                <a:solidFill>
                  <a:srgbClr val="FF0000"/>
                </a:solidFill>
                <a:latin typeface="Times New Roman" panose="02020603050405020304" pitchFamily="18" charset="0"/>
                <a:cs typeface="Times New Roman" panose="02020603050405020304" pitchFamily="18" charset="0"/>
              </a:rPr>
              <a:t>diluted </a:t>
            </a:r>
            <a:r>
              <a:rPr lang="en-US" sz="2000" dirty="0">
                <a:solidFill>
                  <a:srgbClr val="FF0000"/>
                </a:solidFill>
                <a:latin typeface="Times New Roman" panose="02020603050405020304" pitchFamily="18" charset="0"/>
                <a:cs typeface="Times New Roman" panose="02020603050405020304" pitchFamily="18" charset="0"/>
              </a:rPr>
              <a:t>toxin </a:t>
            </a:r>
            <a:r>
              <a:rPr lang="en-US" sz="2000" dirty="0">
                <a:latin typeface="Times New Roman" panose="02020603050405020304" pitchFamily="18" charset="0"/>
                <a:cs typeface="Times New Roman" panose="02020603050405020304" pitchFamily="18" charset="0"/>
              </a:rPr>
              <a:t>is injected intradermally into </a:t>
            </a:r>
            <a:r>
              <a:rPr lang="en-US" sz="2000" dirty="0" smtClean="0">
                <a:latin typeface="Times New Roman" panose="02020603050405020304" pitchFamily="18" charset="0"/>
                <a:cs typeface="Times New Roman" panose="02020603050405020304" pitchFamily="18" charset="0"/>
              </a:rPr>
              <a:t>one forearm</a:t>
            </a:r>
            <a:r>
              <a:rPr lang="en-US" sz="2000" dirty="0">
                <a:latin typeface="Times New Roman" panose="02020603050405020304" pitchFamily="18" charset="0"/>
                <a:cs typeface="Times New Roman" panose="02020603050405020304" pitchFamily="18" charset="0"/>
              </a:rPr>
              <a:t>, with a similar injection of </a:t>
            </a:r>
            <a:r>
              <a:rPr lang="en-US" sz="2000" dirty="0">
                <a:solidFill>
                  <a:srgbClr val="FF0000"/>
                </a:solidFill>
                <a:latin typeface="Times New Roman" panose="02020603050405020304" pitchFamily="18" charset="0"/>
                <a:cs typeface="Times New Roman" panose="02020603050405020304" pitchFamily="18" charset="0"/>
              </a:rPr>
              <a:t>toxin,</a:t>
            </a:r>
            <a:r>
              <a:rPr lang="en-US" sz="2000" dirty="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destroyed by </a:t>
            </a:r>
            <a:r>
              <a:rPr lang="en-US" sz="2000" dirty="0">
                <a:solidFill>
                  <a:srgbClr val="FF0000"/>
                </a:solidFill>
                <a:latin typeface="Times New Roman" panose="02020603050405020304" pitchFamily="18" charset="0"/>
                <a:cs typeface="Times New Roman" panose="02020603050405020304" pitchFamily="18" charset="0"/>
              </a:rPr>
              <a:t>heat</a:t>
            </a:r>
            <a:r>
              <a:rPr lang="en-US" sz="2000" dirty="0">
                <a:latin typeface="Times New Roman" panose="02020603050405020304" pitchFamily="18" charset="0"/>
                <a:cs typeface="Times New Roman" panose="02020603050405020304" pitchFamily="18" charset="0"/>
              </a:rPr>
              <a:t>, into the other forearm to serve as a </a:t>
            </a:r>
            <a:r>
              <a:rPr lang="en-US" sz="2000" dirty="0" smtClean="0">
                <a:latin typeface="Times New Roman" panose="02020603050405020304" pitchFamily="18" charset="0"/>
                <a:cs typeface="Times New Roman" panose="02020603050405020304" pitchFamily="18" charset="0"/>
              </a:rPr>
              <a:t>control. </a:t>
            </a:r>
            <a:r>
              <a:rPr lang="en-US" sz="2000" dirty="0" err="1" smtClean="0">
                <a:latin typeface="Times New Roman" panose="02020603050405020304" pitchFamily="18" charset="0"/>
                <a:cs typeface="Times New Roman" panose="02020603050405020304" pitchFamily="18" charset="0"/>
              </a:rPr>
              <a:t>Apositive</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Schick test, consists of an </a:t>
            </a:r>
            <a:r>
              <a:rPr lang="en-US" sz="2000" dirty="0">
                <a:solidFill>
                  <a:srgbClr val="FF0000"/>
                </a:solidFill>
                <a:latin typeface="Times New Roman" panose="02020603050405020304" pitchFamily="18" charset="0"/>
                <a:cs typeface="Times New Roman" panose="02020603050405020304" pitchFamily="18" charset="0"/>
              </a:rPr>
              <a:t>area of </a:t>
            </a:r>
            <a:r>
              <a:rPr lang="en-US" sz="2000" dirty="0" smtClean="0">
                <a:solidFill>
                  <a:srgbClr val="FF0000"/>
                </a:solidFill>
                <a:latin typeface="Times New Roman" panose="02020603050405020304" pitchFamily="18" charset="0"/>
                <a:cs typeface="Times New Roman" panose="02020603050405020304" pitchFamily="18" charset="0"/>
              </a:rPr>
              <a:t>redness 1–2 </a:t>
            </a:r>
            <a:r>
              <a:rPr lang="en-US" sz="2000" dirty="0">
                <a:solidFill>
                  <a:srgbClr val="FF0000"/>
                </a:solidFill>
                <a:latin typeface="Times New Roman" panose="02020603050405020304" pitchFamily="18" charset="0"/>
                <a:cs typeface="Times New Roman" panose="02020603050405020304" pitchFamily="18" charset="0"/>
              </a:rPr>
              <a:t>cm diameter</a:t>
            </a:r>
            <a:r>
              <a:rPr lang="en-US" sz="2000" dirty="0">
                <a:latin typeface="Times New Roman" panose="02020603050405020304" pitchFamily="18" charset="0"/>
                <a:cs typeface="Times New Roman" panose="02020603050405020304" pitchFamily="18" charset="0"/>
              </a:rPr>
              <a:t> at the site of the test dose, </a:t>
            </a:r>
            <a:r>
              <a:rPr lang="en-US" sz="2000" dirty="0" smtClean="0">
                <a:solidFill>
                  <a:srgbClr val="FF0000"/>
                </a:solidFill>
                <a:latin typeface="Times New Roman" panose="02020603050405020304" pitchFamily="18" charset="0"/>
                <a:cs typeface="Times New Roman" panose="02020603050405020304" pitchFamily="18" charset="0"/>
              </a:rPr>
              <a:t>reaching its </a:t>
            </a:r>
            <a:r>
              <a:rPr lang="en-US" sz="2000" dirty="0">
                <a:solidFill>
                  <a:srgbClr val="FF0000"/>
                </a:solidFill>
                <a:latin typeface="Times New Roman" panose="02020603050405020304" pitchFamily="18" charset="0"/>
                <a:cs typeface="Times New Roman" panose="02020603050405020304" pitchFamily="18" charset="0"/>
              </a:rPr>
              <a:t>maximum size in 3–4 days</a:t>
            </a:r>
            <a:r>
              <a:rPr lang="en-US" sz="2000" dirty="0">
                <a:latin typeface="Times New Roman" panose="02020603050405020304" pitchFamily="18" charset="0"/>
                <a:cs typeface="Times New Roman" panose="02020603050405020304" pitchFamily="18" charset="0"/>
              </a:rPr>
              <a:t>, later fading into </a:t>
            </a:r>
            <a:r>
              <a:rPr lang="en-US" sz="2000" dirty="0" smtClean="0">
                <a:latin typeface="Times New Roman" panose="02020603050405020304" pitchFamily="18" charset="0"/>
                <a:cs typeface="Times New Roman" panose="02020603050405020304" pitchFamily="18" charset="0"/>
              </a:rPr>
              <a:t>a brown </a:t>
            </a:r>
            <a:r>
              <a:rPr lang="en-US" sz="2000" dirty="0">
                <a:latin typeface="Times New Roman" panose="02020603050405020304" pitchFamily="18" charset="0"/>
                <a:cs typeface="Times New Roman" panose="02020603050405020304" pitchFamily="18" charset="0"/>
              </a:rPr>
              <a:t>stain. This positive reaction is confirmed </a:t>
            </a:r>
            <a:r>
              <a:rPr lang="en-US" sz="2000" dirty="0" smtClean="0">
                <a:latin typeface="Times New Roman" panose="02020603050405020304" pitchFamily="18" charset="0"/>
                <a:cs typeface="Times New Roman" panose="02020603050405020304" pitchFamily="18" charset="0"/>
              </a:rPr>
              <a:t>by the </a:t>
            </a:r>
            <a:r>
              <a:rPr lang="en-US" sz="2000" dirty="0">
                <a:latin typeface="Times New Roman" panose="02020603050405020304" pitchFamily="18" charset="0"/>
                <a:cs typeface="Times New Roman" panose="02020603050405020304" pitchFamily="18" charset="0"/>
              </a:rPr>
              <a:t>absence of reaction at the site of the </a:t>
            </a:r>
            <a:r>
              <a:rPr lang="en-US" sz="2000" dirty="0" smtClean="0">
                <a:latin typeface="Times New Roman" panose="02020603050405020304" pitchFamily="18" charset="0"/>
                <a:cs typeface="Times New Roman" panose="02020603050405020304" pitchFamily="18" charset="0"/>
              </a:rPr>
              <a:t>control injection</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Redness at both sides is recorded as </a:t>
            </a:r>
            <a:r>
              <a:rPr lang="en-US" sz="2000" dirty="0" smtClean="0">
                <a:solidFill>
                  <a:srgbClr val="FF0000"/>
                </a:solidFill>
                <a:latin typeface="Times New Roman" panose="02020603050405020304" pitchFamily="18" charset="0"/>
                <a:cs typeface="Times New Roman" panose="02020603050405020304" pitchFamily="18" charset="0"/>
              </a:rPr>
              <a:t>a </a:t>
            </a:r>
            <a:r>
              <a:rPr lang="en-US" sz="2000" dirty="0" err="1" smtClean="0">
                <a:solidFill>
                  <a:srgbClr val="FF0000"/>
                </a:solidFill>
                <a:latin typeface="Times New Roman" panose="02020603050405020304" pitchFamily="18" charset="0"/>
                <a:cs typeface="Times New Roman" panose="02020603050405020304" pitchFamily="18" charset="0"/>
              </a:rPr>
              <a:t>pseudoreaction</a:t>
            </a:r>
            <a:r>
              <a:rPr lang="en-US" sz="2000" dirty="0">
                <a:solidFill>
                  <a:srgbClr val="FF0000"/>
                </a:solidFill>
                <a:latin typeface="Times New Roman" panose="02020603050405020304" pitchFamily="18" charset="0"/>
                <a:cs typeface="Times New Roman" panose="02020603050405020304" pitchFamily="18" charset="0"/>
              </a:rPr>
              <a:t>, and probably represents </a:t>
            </a:r>
            <a:r>
              <a:rPr lang="en-US" sz="2000" dirty="0" smtClean="0">
                <a:solidFill>
                  <a:srgbClr val="FF0000"/>
                </a:solidFill>
                <a:latin typeface="Times New Roman" panose="02020603050405020304" pitchFamily="18" charset="0"/>
                <a:cs typeface="Times New Roman" panose="02020603050405020304" pitchFamily="18" charset="0"/>
              </a:rPr>
              <a:t>nonspecific sensitivity </a:t>
            </a:r>
            <a:r>
              <a:rPr lang="en-US" sz="2000" dirty="0">
                <a:solidFill>
                  <a:srgbClr val="FF0000"/>
                </a:solidFill>
                <a:latin typeface="Times New Roman" panose="02020603050405020304" pitchFamily="18" charset="0"/>
                <a:cs typeface="Times New Roman" panose="02020603050405020304" pitchFamily="18" charset="0"/>
              </a:rPr>
              <a:t>to some of the protein </a:t>
            </a:r>
            <a:r>
              <a:rPr lang="en-US" sz="2000" dirty="0" smtClean="0">
                <a:solidFill>
                  <a:srgbClr val="FF0000"/>
                </a:solidFill>
                <a:latin typeface="Times New Roman" panose="02020603050405020304" pitchFamily="18" charset="0"/>
                <a:cs typeface="Times New Roman" panose="02020603050405020304" pitchFamily="18" charset="0"/>
              </a:rPr>
              <a:t>substances in </a:t>
            </a:r>
            <a:r>
              <a:rPr lang="en-US" sz="2000" dirty="0">
                <a:solidFill>
                  <a:srgbClr val="FF0000"/>
                </a:solidFill>
                <a:latin typeface="Times New Roman" panose="02020603050405020304" pitchFamily="18" charset="0"/>
                <a:cs typeface="Times New Roman" panose="02020603050405020304" pitchFamily="18" charset="0"/>
              </a:rPr>
              <a:t>the injection.</a:t>
            </a:r>
            <a:r>
              <a:rPr lang="en-US" sz="2000" dirty="0">
                <a:latin typeface="Times New Roman" panose="02020603050405020304" pitchFamily="18" charset="0"/>
                <a:cs typeface="Times New Roman" panose="02020603050405020304" pitchFamily="18" charset="0"/>
              </a:rPr>
              <a:t> A negative Schick test is </a:t>
            </a:r>
            <a:r>
              <a:rPr lang="en-US" sz="2000" dirty="0" smtClean="0">
                <a:latin typeface="Times New Roman" panose="02020603050405020304" pitchFamily="18" charset="0"/>
                <a:cs typeface="Times New Roman" panose="02020603050405020304" pitchFamily="18" charset="0"/>
              </a:rPr>
              <a:t>recorded when </a:t>
            </a:r>
            <a:r>
              <a:rPr lang="en-US" sz="2000" dirty="0">
                <a:latin typeface="Times New Roman" panose="02020603050405020304" pitchFamily="18" charset="0"/>
                <a:cs typeface="Times New Roman" panose="02020603050405020304" pitchFamily="18" charset="0"/>
              </a:rPr>
              <a:t>there is no redness at either injection </a:t>
            </a:r>
            <a:r>
              <a:rPr lang="en-US" sz="2000" dirty="0" smtClean="0">
                <a:latin typeface="Times New Roman" panose="02020603050405020304" pitchFamily="18" charset="0"/>
                <a:cs typeface="Times New Roman" panose="02020603050405020304" pitchFamily="18" charset="0"/>
              </a:rPr>
              <a:t>site. Both </a:t>
            </a:r>
            <a:r>
              <a:rPr lang="en-US" sz="2000" dirty="0">
                <a:latin typeface="Times New Roman" panose="02020603050405020304" pitchFamily="18" charset="0"/>
                <a:cs typeface="Times New Roman" panose="02020603050405020304" pitchFamily="18" charset="0"/>
              </a:rPr>
              <a:t>the </a:t>
            </a:r>
            <a:r>
              <a:rPr lang="en-US" sz="2000" dirty="0" err="1">
                <a:latin typeface="Times New Roman" panose="02020603050405020304" pitchFamily="18" charset="0"/>
                <a:cs typeface="Times New Roman" panose="02020603050405020304" pitchFamily="18" charset="0"/>
              </a:rPr>
              <a:t>pseudoreaction</a:t>
            </a:r>
            <a:r>
              <a:rPr lang="en-US" sz="2000" dirty="0">
                <a:latin typeface="Times New Roman" panose="02020603050405020304" pitchFamily="18" charset="0"/>
                <a:cs typeface="Times New Roman" panose="02020603050405020304" pitchFamily="18" charset="0"/>
              </a:rPr>
              <a:t> and the negative </a:t>
            </a:r>
            <a:r>
              <a:rPr lang="en-US" sz="2000" dirty="0" smtClean="0">
                <a:latin typeface="Times New Roman" panose="02020603050405020304" pitchFamily="18" charset="0"/>
                <a:cs typeface="Times New Roman" panose="02020603050405020304" pitchFamily="18" charset="0"/>
              </a:rPr>
              <a:t>Schick test </a:t>
            </a:r>
            <a:r>
              <a:rPr lang="en-US" sz="2000" dirty="0">
                <a:latin typeface="Times New Roman" panose="02020603050405020304" pitchFamily="18" charset="0"/>
                <a:cs typeface="Times New Roman" panose="02020603050405020304" pitchFamily="18" charset="0"/>
              </a:rPr>
              <a:t>are accepted as indicating resistance to </a:t>
            </a:r>
            <a:r>
              <a:rPr lang="en-US" sz="2000" dirty="0" smtClean="0">
                <a:latin typeface="Times New Roman" panose="02020603050405020304" pitchFamily="18" charset="0"/>
                <a:cs typeface="Times New Roman" panose="02020603050405020304" pitchFamily="18" charset="0"/>
              </a:rPr>
              <a:t>diphtheria infection.</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Control</a:t>
            </a:r>
          </a:p>
          <a:p>
            <a:pPr marL="0" indent="0">
              <a:lnSpc>
                <a:spcPct val="100000"/>
              </a:lnSpc>
              <a:buNone/>
            </a:pPr>
            <a:r>
              <a:rPr lang="en-US" sz="2000" dirty="0" smtClean="0">
                <a:solidFill>
                  <a:srgbClr val="FF0000"/>
                </a:solidFill>
                <a:latin typeface="Times New Roman" panose="02020603050405020304" pitchFamily="18" charset="0"/>
                <a:cs typeface="Times New Roman" panose="02020603050405020304" pitchFamily="18" charset="0"/>
              </a:rPr>
              <a:t>Antitoxin </a:t>
            </a:r>
            <a:r>
              <a:rPr lang="en-US" sz="2000" dirty="0">
                <a:solidFill>
                  <a:srgbClr val="FF0000"/>
                </a:solidFill>
                <a:latin typeface="Times New Roman" panose="02020603050405020304" pitchFamily="18" charset="0"/>
                <a:cs typeface="Times New Roman" panose="02020603050405020304" pitchFamily="18" charset="0"/>
              </a:rPr>
              <a:t>should be given </a:t>
            </a:r>
            <a:r>
              <a:rPr lang="en-US" sz="2000" dirty="0">
                <a:latin typeface="Times New Roman" panose="02020603050405020304" pitchFamily="18" charset="0"/>
                <a:cs typeface="Times New Roman" panose="02020603050405020304" pitchFamily="18" charset="0"/>
              </a:rPr>
              <a:t>promptly on making the clinical diagnosis and without awaiting laboratory confirmation. </a:t>
            </a:r>
            <a:r>
              <a:rPr lang="en-US" sz="2000" dirty="0">
                <a:solidFill>
                  <a:srgbClr val="FF0000"/>
                </a:solidFill>
                <a:latin typeface="Times New Roman" panose="02020603050405020304" pitchFamily="18" charset="0"/>
                <a:cs typeface="Times New Roman" panose="02020603050405020304" pitchFamily="18" charset="0"/>
              </a:rPr>
              <a:t>Treatment with penicillin </a:t>
            </a:r>
            <a:r>
              <a:rPr lang="en-US" sz="2000" dirty="0">
                <a:latin typeface="Times New Roman" panose="02020603050405020304" pitchFamily="18" charset="0"/>
                <a:cs typeface="Times New Roman" panose="02020603050405020304" pitchFamily="18" charset="0"/>
              </a:rPr>
              <a:t>or other antibiotics may be given in addition to, but not instead of, serum. </a:t>
            </a:r>
            <a:r>
              <a:rPr lang="en-US" sz="2000" dirty="0">
                <a:solidFill>
                  <a:srgbClr val="FF0000"/>
                </a:solidFill>
                <a:latin typeface="Times New Roman" panose="02020603050405020304" pitchFamily="18" charset="0"/>
                <a:cs typeface="Times New Roman" panose="02020603050405020304" pitchFamily="18" charset="0"/>
              </a:rPr>
              <a:t>The patient should be isolated until throat cultures cease to yield toxigenic strains</a:t>
            </a:r>
            <a:r>
              <a:rPr lang="en-US" sz="2000" dirty="0">
                <a:latin typeface="Times New Roman" panose="02020603050405020304" pitchFamily="18" charset="0"/>
                <a:cs typeface="Times New Roman" panose="02020603050405020304" pitchFamily="18" charset="0"/>
              </a:rPr>
              <a:t>. However, a patient is expected to be non-contagious within 48 hours of antibiotic administration. Isolation should be maintained until elimination of the organisms is demonstrated by two negative cultures obtained at least 24 hours apart after completion of antimicrobial therapy.</a:t>
            </a:r>
          </a:p>
          <a:p>
            <a:pPr>
              <a:lnSpc>
                <a:spcPct val="10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1694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707" y="90608"/>
            <a:ext cx="11916508" cy="6380529"/>
          </a:xfrm>
        </p:spPr>
        <p:txBody>
          <a:bodyPr>
            <a:noAutofit/>
          </a:bodyPr>
          <a:lstStyle/>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CONTACTS</a:t>
            </a:r>
          </a:p>
          <a:p>
            <a:pPr>
              <a:lnSpc>
                <a:spcPct val="100000"/>
              </a:lnSpc>
            </a:pPr>
            <a:r>
              <a:rPr lang="en-US" sz="2000" dirty="0">
                <a:latin typeface="Times New Roman" panose="02020603050405020304" pitchFamily="18" charset="0"/>
                <a:cs typeface="Times New Roman" panose="02020603050405020304" pitchFamily="18" charset="0"/>
              </a:rPr>
              <a:t>Non-immune young children who have been </a:t>
            </a:r>
            <a:r>
              <a:rPr lang="en-US" sz="2000" dirty="0" smtClean="0">
                <a:latin typeface="Times New Roman" panose="02020603050405020304" pitchFamily="18" charset="0"/>
                <a:cs typeface="Times New Roman" panose="02020603050405020304" pitchFamily="18" charset="0"/>
              </a:rPr>
              <a:t>in direct </a:t>
            </a:r>
            <a:r>
              <a:rPr lang="en-US" sz="2000" dirty="0">
                <a:latin typeface="Times New Roman" panose="02020603050405020304" pitchFamily="18" charset="0"/>
                <a:cs typeface="Times New Roman" panose="02020603050405020304" pitchFamily="18" charset="0"/>
              </a:rPr>
              <a:t>contact with the patient should be </a:t>
            </a:r>
            <a:r>
              <a:rPr lang="en-US" sz="2000" dirty="0" smtClean="0">
                <a:latin typeface="Times New Roman" panose="02020603050405020304" pitchFamily="18" charset="0"/>
                <a:cs typeface="Times New Roman" panose="02020603050405020304" pitchFamily="18" charset="0"/>
              </a:rPr>
              <a:t>protected by </a:t>
            </a:r>
            <a:r>
              <a:rPr lang="en-US" sz="2000" dirty="0">
                <a:solidFill>
                  <a:srgbClr val="FF0000"/>
                </a:solidFill>
                <a:latin typeface="Times New Roman" panose="02020603050405020304" pitchFamily="18" charset="0"/>
                <a:cs typeface="Times New Roman" panose="02020603050405020304" pitchFamily="18" charset="0"/>
              </a:rPr>
              <a:t>passive immunization with antitoxic serum </a:t>
            </a:r>
            <a:r>
              <a:rPr lang="en-US" sz="2000" dirty="0" smtClean="0">
                <a:latin typeface="Times New Roman" panose="02020603050405020304" pitchFamily="18" charset="0"/>
                <a:cs typeface="Times New Roman" panose="02020603050405020304" pitchFamily="18" charset="0"/>
              </a:rPr>
              <a:t>and at </a:t>
            </a:r>
            <a:r>
              <a:rPr lang="en-US" sz="2000" dirty="0">
                <a:latin typeface="Times New Roman" panose="02020603050405020304" pitchFamily="18" charset="0"/>
                <a:cs typeface="Times New Roman" panose="02020603050405020304" pitchFamily="18" charset="0"/>
              </a:rPr>
              <a:t>the same time, </a:t>
            </a:r>
            <a:r>
              <a:rPr lang="en-US" sz="2000" dirty="0">
                <a:solidFill>
                  <a:srgbClr val="FF0000"/>
                </a:solidFill>
                <a:latin typeface="Times New Roman" panose="02020603050405020304" pitchFamily="18" charset="0"/>
                <a:cs typeface="Times New Roman" panose="02020603050405020304" pitchFamily="18" charset="0"/>
              </a:rPr>
              <a:t>active immunization with </a:t>
            </a:r>
            <a:r>
              <a:rPr lang="en-US" sz="2000" dirty="0" smtClean="0">
                <a:solidFill>
                  <a:srgbClr val="FF0000"/>
                </a:solidFill>
                <a:latin typeface="Times New Roman" panose="02020603050405020304" pitchFamily="18" charset="0"/>
                <a:cs typeface="Times New Roman" panose="02020603050405020304" pitchFamily="18" charset="0"/>
              </a:rPr>
              <a:t>toxoid </a:t>
            </a:r>
            <a:r>
              <a:rPr lang="en-US" sz="2000" dirty="0" smtClean="0">
                <a:latin typeface="Times New Roman" panose="02020603050405020304" pitchFamily="18" charset="0"/>
                <a:cs typeface="Times New Roman" panose="02020603050405020304" pitchFamily="18" charset="0"/>
              </a:rPr>
              <a:t>is </a:t>
            </a:r>
            <a:r>
              <a:rPr lang="en-US" sz="2000" dirty="0">
                <a:latin typeface="Times New Roman" panose="02020603050405020304" pitchFamily="18" charset="0"/>
                <a:cs typeface="Times New Roman" panose="02020603050405020304" pitchFamily="18" charset="0"/>
              </a:rPr>
              <a:t>commenced. </a:t>
            </a:r>
            <a:r>
              <a:rPr lang="en-US" sz="2000" dirty="0">
                <a:solidFill>
                  <a:srgbClr val="FF0000"/>
                </a:solidFill>
                <a:latin typeface="Times New Roman" panose="02020603050405020304" pitchFamily="18" charset="0"/>
                <a:cs typeface="Times New Roman" panose="02020603050405020304" pitchFamily="18" charset="0"/>
              </a:rPr>
              <a:t>Susceptible (Schick-positive) </a:t>
            </a:r>
            <a:r>
              <a:rPr lang="en-US" sz="2000" dirty="0" smtClean="0">
                <a:solidFill>
                  <a:srgbClr val="FF0000"/>
                </a:solidFill>
                <a:latin typeface="Times New Roman" panose="02020603050405020304" pitchFamily="18" charset="0"/>
                <a:cs typeface="Times New Roman" panose="02020603050405020304" pitchFamily="18" charset="0"/>
              </a:rPr>
              <a:t>adult contacts </a:t>
            </a:r>
            <a:r>
              <a:rPr lang="en-US" sz="2000" dirty="0">
                <a:solidFill>
                  <a:srgbClr val="FF0000"/>
                </a:solidFill>
                <a:latin typeface="Times New Roman" panose="02020603050405020304" pitchFamily="18" charset="0"/>
                <a:cs typeface="Times New Roman" panose="02020603050405020304" pitchFamily="18" charset="0"/>
              </a:rPr>
              <a:t>should be protected with active </a:t>
            </a:r>
            <a:r>
              <a:rPr lang="en-US" sz="2000" dirty="0" smtClean="0">
                <a:solidFill>
                  <a:srgbClr val="FF0000"/>
                </a:solidFill>
                <a:latin typeface="Times New Roman" panose="02020603050405020304" pitchFamily="18" charset="0"/>
                <a:cs typeface="Times New Roman" panose="02020603050405020304" pitchFamily="18" charset="0"/>
              </a:rPr>
              <a:t>immunization and </a:t>
            </a:r>
            <a:r>
              <a:rPr lang="en-US" sz="2000" dirty="0">
                <a:solidFill>
                  <a:srgbClr val="FF0000"/>
                </a:solidFill>
                <a:latin typeface="Times New Roman" panose="02020603050405020304" pitchFamily="18" charset="0"/>
                <a:cs typeface="Times New Roman" panose="02020603050405020304" pitchFamily="18" charset="0"/>
              </a:rPr>
              <a:t>a booster dose can be given to </a:t>
            </a:r>
            <a:r>
              <a:rPr lang="en-US" sz="2000" dirty="0" smtClean="0">
                <a:solidFill>
                  <a:srgbClr val="FF0000"/>
                </a:solidFill>
                <a:latin typeface="Times New Roman" panose="02020603050405020304" pitchFamily="18" charset="0"/>
                <a:cs typeface="Times New Roman" panose="02020603050405020304" pitchFamily="18" charset="0"/>
              </a:rPr>
              <a:t>immune (Schick-negative</a:t>
            </a:r>
            <a:r>
              <a:rPr lang="en-US" sz="2000" dirty="0">
                <a:solidFill>
                  <a:srgbClr val="FF0000"/>
                </a:solidFill>
                <a:latin typeface="Times New Roman" panose="02020603050405020304" pitchFamily="18" charset="0"/>
                <a:cs typeface="Times New Roman" panose="02020603050405020304" pitchFamily="18" charset="0"/>
              </a:rPr>
              <a:t>) persons</a:t>
            </a:r>
            <a:r>
              <a:rPr lang="en-US" sz="2000" dirty="0">
                <a:latin typeface="Times New Roman" panose="02020603050405020304" pitchFamily="18" charset="0"/>
                <a:cs typeface="Times New Roman" panose="02020603050405020304" pitchFamily="18" charset="0"/>
              </a:rPr>
              <a:t>. It is now </a:t>
            </a:r>
            <a:r>
              <a:rPr lang="en-US" sz="2000" dirty="0" smtClean="0">
                <a:latin typeface="Times New Roman" panose="02020603050405020304" pitchFamily="18" charset="0"/>
                <a:cs typeface="Times New Roman" panose="02020603050405020304" pitchFamily="18" charset="0"/>
              </a:rPr>
              <a:t>recommended that </a:t>
            </a:r>
            <a:r>
              <a:rPr lang="en-US" sz="2000" dirty="0">
                <a:latin typeface="Times New Roman" panose="02020603050405020304" pitchFamily="18" charset="0"/>
                <a:cs typeface="Times New Roman" panose="02020603050405020304" pitchFamily="18" charset="0"/>
              </a:rPr>
              <a:t>all close contacts should receive antibiotic </a:t>
            </a:r>
            <a:r>
              <a:rPr lang="en-US" sz="2000" dirty="0" smtClean="0">
                <a:latin typeface="Times New Roman" panose="02020603050405020304" pitchFamily="18" charset="0"/>
                <a:cs typeface="Times New Roman" panose="02020603050405020304" pitchFamily="18" charset="0"/>
              </a:rPr>
              <a:t>prophylaxis to </a:t>
            </a:r>
            <a:r>
              <a:rPr lang="en-US" sz="2000" dirty="0">
                <a:latin typeface="Times New Roman" panose="02020603050405020304" pitchFamily="18" charset="0"/>
                <a:cs typeface="Times New Roman" panose="02020603050405020304" pitchFamily="18" charset="0"/>
              </a:rPr>
              <a:t>be maintained for a week.</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THE COMMUNITY</a:t>
            </a:r>
          </a:p>
          <a:p>
            <a:pPr>
              <a:lnSpc>
                <a:spcPct val="100000"/>
              </a:lnSpc>
            </a:pPr>
            <a:r>
              <a:rPr lang="en-US" sz="2000" dirty="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search for carriers and their treatment </a:t>
            </a:r>
            <a:r>
              <a:rPr lang="en-US" sz="2000" dirty="0" smtClean="0">
                <a:solidFill>
                  <a:srgbClr val="FF0000"/>
                </a:solidFill>
                <a:latin typeface="Times New Roman" panose="02020603050405020304" pitchFamily="18" charset="0"/>
                <a:cs typeface="Times New Roman" panose="02020603050405020304" pitchFamily="18" charset="0"/>
              </a:rPr>
              <a:t>with antibiotics </a:t>
            </a:r>
            <a:r>
              <a:rPr lang="en-US" sz="2000" dirty="0">
                <a:latin typeface="Times New Roman" panose="02020603050405020304" pitchFamily="18" charset="0"/>
                <a:cs typeface="Times New Roman" panose="02020603050405020304" pitchFamily="18" charset="0"/>
              </a:rPr>
              <a:t>may be indicated in the special </a:t>
            </a:r>
            <a:r>
              <a:rPr lang="en-US" sz="2000" dirty="0" smtClean="0">
                <a:latin typeface="Times New Roman" panose="02020603050405020304" pitchFamily="18" charset="0"/>
                <a:cs typeface="Times New Roman" panose="02020603050405020304" pitchFamily="18" charset="0"/>
              </a:rPr>
              <a:t>circumstances of </a:t>
            </a:r>
            <a:r>
              <a:rPr lang="en-US" sz="2000" dirty="0">
                <a:latin typeface="Times New Roman" panose="02020603050405020304" pitchFamily="18" charset="0"/>
                <a:cs typeface="Times New Roman" panose="02020603050405020304" pitchFamily="18" charset="0"/>
              </a:rPr>
              <a:t>an outbreak in a closed community </a:t>
            </a:r>
            <a:r>
              <a:rPr lang="en-US" sz="2000" dirty="0" smtClean="0">
                <a:latin typeface="Times New Roman" panose="02020603050405020304" pitchFamily="18" charset="0"/>
                <a:cs typeface="Times New Roman" panose="02020603050405020304" pitchFamily="18" charset="0"/>
              </a:rPr>
              <a:t>such as </a:t>
            </a:r>
            <a:r>
              <a:rPr lang="en-US" sz="2000" dirty="0">
                <a:latin typeface="Times New Roman" panose="02020603050405020304" pitchFamily="18" charset="0"/>
                <a:cs typeface="Times New Roman" panose="02020603050405020304" pitchFamily="18" charset="0"/>
              </a:rPr>
              <a:t>a boarding school, but the major approach to </a:t>
            </a:r>
            <a:r>
              <a:rPr lang="en-US" sz="2000" dirty="0" smtClean="0">
                <a:latin typeface="Times New Roman" panose="02020603050405020304" pitchFamily="18" charset="0"/>
                <a:cs typeface="Times New Roman" panose="02020603050405020304" pitchFamily="18" charset="0"/>
              </a:rPr>
              <a:t>the control </a:t>
            </a:r>
            <a:r>
              <a:rPr lang="en-US" sz="2000" dirty="0">
                <a:latin typeface="Times New Roman" panose="02020603050405020304" pitchFamily="18" charset="0"/>
                <a:cs typeface="Times New Roman" panose="02020603050405020304" pitchFamily="18" charset="0"/>
              </a:rPr>
              <a:t>of this infection is </a:t>
            </a:r>
            <a:r>
              <a:rPr lang="en-US" sz="2000" dirty="0">
                <a:solidFill>
                  <a:srgbClr val="FF0000"/>
                </a:solidFill>
                <a:latin typeface="Times New Roman" panose="02020603050405020304" pitchFamily="18" charset="0"/>
                <a:cs typeface="Times New Roman" panose="02020603050405020304" pitchFamily="18" charset="0"/>
              </a:rPr>
              <a:t>routine active </a:t>
            </a:r>
            <a:r>
              <a:rPr lang="en-US" sz="2000" dirty="0" smtClean="0">
                <a:solidFill>
                  <a:srgbClr val="FF0000"/>
                </a:solidFill>
                <a:latin typeface="Times New Roman" panose="02020603050405020304" pitchFamily="18" charset="0"/>
                <a:cs typeface="Times New Roman" panose="02020603050405020304" pitchFamily="18" charset="0"/>
              </a:rPr>
              <a:t>immunization of </a:t>
            </a:r>
            <a:r>
              <a:rPr lang="en-US" sz="2000" dirty="0">
                <a:solidFill>
                  <a:srgbClr val="FF0000"/>
                </a:solidFill>
                <a:latin typeface="Times New Roman" panose="02020603050405020304" pitchFamily="18" charset="0"/>
                <a:cs typeface="Times New Roman" panose="02020603050405020304" pitchFamily="18" charset="0"/>
              </a:rPr>
              <a:t>the susceptible </a:t>
            </a:r>
            <a:r>
              <a:rPr lang="en-US" sz="2000" dirty="0" smtClean="0">
                <a:solidFill>
                  <a:srgbClr val="FF0000"/>
                </a:solidFill>
                <a:latin typeface="Times New Roman" panose="02020603050405020304" pitchFamily="18" charset="0"/>
                <a:cs typeface="Times New Roman" panose="02020603050405020304" pitchFamily="18" charset="0"/>
              </a:rPr>
              <a:t>population</a:t>
            </a:r>
            <a:r>
              <a:rPr lang="en-US" sz="20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ACTIVE </a:t>
            </a:r>
            <a:r>
              <a:rPr lang="en-US" sz="2000" b="1" dirty="0">
                <a:solidFill>
                  <a:srgbClr val="0070C0"/>
                </a:solidFill>
                <a:latin typeface="Times New Roman" panose="02020603050405020304" pitchFamily="18" charset="0"/>
                <a:cs typeface="Times New Roman" panose="02020603050405020304" pitchFamily="18" charset="0"/>
              </a:rPr>
              <a:t>IMMUNIZATION</a:t>
            </a:r>
          </a:p>
          <a:p>
            <a:pPr>
              <a:lnSpc>
                <a:spcPct val="100000"/>
              </a:lnSpc>
            </a:pPr>
            <a:r>
              <a:rPr lang="en-US" sz="2000" dirty="0">
                <a:latin typeface="Times New Roman" panose="02020603050405020304" pitchFamily="18" charset="0"/>
                <a:cs typeface="Times New Roman" panose="02020603050405020304" pitchFamily="18" charset="0"/>
              </a:rPr>
              <a:t>Active immunization with </a:t>
            </a:r>
            <a:r>
              <a:rPr lang="en-US" sz="2000" dirty="0">
                <a:solidFill>
                  <a:srgbClr val="FF0000"/>
                </a:solidFill>
                <a:latin typeface="Times New Roman" panose="02020603050405020304" pitchFamily="18" charset="0"/>
                <a:cs typeface="Times New Roman" panose="02020603050405020304" pitchFamily="18" charset="0"/>
              </a:rPr>
              <a:t>diphtheria toxoid </a:t>
            </a:r>
            <a:r>
              <a:rPr lang="en-US" sz="2000" dirty="0" smtClean="0">
                <a:latin typeface="Times New Roman" panose="02020603050405020304" pitchFamily="18" charset="0"/>
                <a:cs typeface="Times New Roman" panose="02020603050405020304" pitchFamily="18" charset="0"/>
              </a:rPr>
              <a:t>has proved </a:t>
            </a:r>
            <a:r>
              <a:rPr lang="en-US" sz="2000" dirty="0">
                <a:latin typeface="Times New Roman" panose="02020603050405020304" pitchFamily="18" charset="0"/>
                <a:cs typeface="Times New Roman" panose="02020603050405020304" pitchFamily="18" charset="0"/>
              </a:rPr>
              <a:t>a reliable measure for the control of </a:t>
            </a:r>
            <a:r>
              <a:rPr lang="en-US" sz="2000" dirty="0" smtClean="0">
                <a:latin typeface="Times New Roman" panose="02020603050405020304" pitchFamily="18" charset="0"/>
                <a:cs typeface="Times New Roman" panose="02020603050405020304" pitchFamily="18" charset="0"/>
              </a:rPr>
              <a:t>this infection</a:t>
            </a:r>
            <a:r>
              <a:rPr lang="en-US" sz="2000" dirty="0">
                <a:latin typeface="Times New Roman" panose="02020603050405020304" pitchFamily="18" charset="0"/>
                <a:cs typeface="Times New Roman" panose="02020603050405020304" pitchFamily="18" charset="0"/>
              </a:rPr>
              <a:t>. It is usually </a:t>
            </a:r>
            <a:r>
              <a:rPr lang="en-US" sz="2000" dirty="0">
                <a:solidFill>
                  <a:srgbClr val="FF0000"/>
                </a:solidFill>
                <a:latin typeface="Times New Roman" panose="02020603050405020304" pitchFamily="18" charset="0"/>
                <a:cs typeface="Times New Roman" panose="02020603050405020304" pitchFamily="18" charset="0"/>
              </a:rPr>
              <a:t>administered in </a:t>
            </a:r>
            <a:r>
              <a:rPr lang="en-US" sz="2000" dirty="0" smtClean="0">
                <a:solidFill>
                  <a:srgbClr val="FF0000"/>
                </a:solidFill>
                <a:latin typeface="Times New Roman" panose="02020603050405020304" pitchFamily="18" charset="0"/>
                <a:cs typeface="Times New Roman" panose="02020603050405020304" pitchFamily="18" charset="0"/>
              </a:rPr>
              <a:t>combination with </a:t>
            </a:r>
            <a:r>
              <a:rPr lang="en-US" sz="2000" dirty="0">
                <a:solidFill>
                  <a:srgbClr val="FF0000"/>
                </a:solidFill>
                <a:latin typeface="Times New Roman" panose="02020603050405020304" pitchFamily="18" charset="0"/>
                <a:cs typeface="Times New Roman" panose="02020603050405020304" pitchFamily="18" charset="0"/>
              </a:rPr>
              <a:t>pertussis vaccine and tetanus </a:t>
            </a:r>
            <a:r>
              <a:rPr lang="en-US" sz="2000" dirty="0" smtClean="0">
                <a:solidFill>
                  <a:srgbClr val="FF0000"/>
                </a:solidFill>
                <a:latin typeface="Times New Roman" panose="02020603050405020304" pitchFamily="18" charset="0"/>
                <a:cs typeface="Times New Roman" panose="02020603050405020304" pitchFamily="18" charset="0"/>
              </a:rPr>
              <a:t>toxoid (DPT </a:t>
            </a:r>
            <a:r>
              <a:rPr lang="en-US" sz="2000" dirty="0">
                <a:solidFill>
                  <a:srgbClr val="FF0000"/>
                </a:solidFill>
                <a:latin typeface="Times New Roman" panose="02020603050405020304" pitchFamily="18" charset="0"/>
                <a:cs typeface="Times New Roman" panose="02020603050405020304" pitchFamily="18" charset="0"/>
              </a:rPr>
              <a:t>or triple antigen)</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from the age of 2 to 3 </a:t>
            </a:r>
            <a:r>
              <a:rPr lang="en-US" sz="2000" dirty="0" smtClean="0">
                <a:solidFill>
                  <a:srgbClr val="FF0000"/>
                </a:solidFill>
                <a:latin typeface="Times New Roman" panose="02020603050405020304" pitchFamily="18" charset="0"/>
                <a:cs typeface="Times New Roman" panose="02020603050405020304" pitchFamily="18" charset="0"/>
              </a:rPr>
              <a:t>months. A </a:t>
            </a:r>
            <a:r>
              <a:rPr lang="en-US" sz="2000" dirty="0">
                <a:solidFill>
                  <a:srgbClr val="FF0000"/>
                </a:solidFill>
                <a:latin typeface="Times New Roman" panose="02020603050405020304" pitchFamily="18" charset="0"/>
                <a:cs typeface="Times New Roman" panose="02020603050405020304" pitchFamily="18" charset="0"/>
              </a:rPr>
              <a:t>booster dose of diphtheria toxoid is </a:t>
            </a:r>
            <a:r>
              <a:rPr lang="en-US" sz="2000" dirty="0" smtClean="0">
                <a:solidFill>
                  <a:srgbClr val="FF0000"/>
                </a:solidFill>
                <a:latin typeface="Times New Roman" panose="02020603050405020304" pitchFamily="18" charset="0"/>
                <a:cs typeface="Times New Roman" panose="02020603050405020304" pitchFamily="18" charset="0"/>
              </a:rPr>
              <a:t>recommended at </a:t>
            </a:r>
            <a:r>
              <a:rPr lang="en-US" sz="2000" dirty="0">
                <a:solidFill>
                  <a:srgbClr val="FF0000"/>
                </a:solidFill>
                <a:latin typeface="Times New Roman" panose="02020603050405020304" pitchFamily="18" charset="0"/>
                <a:cs typeface="Times New Roman" panose="02020603050405020304" pitchFamily="18" charset="0"/>
              </a:rPr>
              <a:t>school entry and this may be given </a:t>
            </a:r>
            <a:r>
              <a:rPr lang="en-US" sz="2000" dirty="0" smtClean="0">
                <a:solidFill>
                  <a:srgbClr val="FF0000"/>
                </a:solidFill>
                <a:latin typeface="Times New Roman" panose="02020603050405020304" pitchFamily="18" charset="0"/>
                <a:cs typeface="Times New Roman" panose="02020603050405020304" pitchFamily="18" charset="0"/>
              </a:rPr>
              <a:t>in combination </a:t>
            </a:r>
            <a:r>
              <a:rPr lang="en-US" sz="2000" dirty="0">
                <a:solidFill>
                  <a:srgbClr val="FF0000"/>
                </a:solidFill>
                <a:latin typeface="Times New Roman" panose="02020603050405020304" pitchFamily="18" charset="0"/>
                <a:cs typeface="Times New Roman" panose="02020603050405020304" pitchFamily="18" charset="0"/>
              </a:rPr>
              <a:t>with typhoid </a:t>
            </a:r>
            <a:r>
              <a:rPr lang="en-US" sz="2000" dirty="0" smtClean="0">
                <a:solidFill>
                  <a:srgbClr val="FF0000"/>
                </a:solidFill>
                <a:latin typeface="Times New Roman" panose="02020603050405020304" pitchFamily="18" charset="0"/>
                <a:cs typeface="Times New Roman" panose="02020603050405020304" pitchFamily="18" charset="0"/>
              </a:rPr>
              <a:t>vaccine.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following are the internationally </a:t>
            </a:r>
            <a:r>
              <a:rPr lang="en-US" sz="2000" dirty="0" smtClean="0">
                <a:latin typeface="Times New Roman" panose="02020603050405020304" pitchFamily="18" charset="0"/>
                <a:cs typeface="Times New Roman" panose="02020603050405020304" pitchFamily="18" charset="0"/>
              </a:rPr>
              <a:t>accepted interpretations </a:t>
            </a:r>
            <a:r>
              <a:rPr lang="en-US" sz="2000" dirty="0">
                <a:latin typeface="Times New Roman" panose="02020603050405020304" pitchFamily="18" charset="0"/>
                <a:cs typeface="Times New Roman" panose="02020603050405020304" pitchFamily="18" charset="0"/>
              </a:rPr>
              <a:t>of the levels of circulating </a:t>
            </a:r>
            <a:r>
              <a:rPr lang="en-US" sz="2000" dirty="0" smtClean="0">
                <a:latin typeface="Times New Roman" panose="02020603050405020304" pitchFamily="18" charset="0"/>
                <a:cs typeface="Times New Roman" panose="02020603050405020304" pitchFamily="18" charset="0"/>
              </a:rPr>
              <a:t>diphtheria toxin </a:t>
            </a:r>
            <a:r>
              <a:rPr lang="en-US" sz="2000" dirty="0">
                <a:latin typeface="Times New Roman" panose="02020603050405020304" pitchFamily="18" charset="0"/>
                <a:cs typeface="Times New Roman" panose="02020603050405020304" pitchFamily="18" charset="0"/>
              </a:rPr>
              <a:t>antibodies expressed in </a:t>
            </a:r>
            <a:r>
              <a:rPr lang="en-US" sz="2000" dirty="0" smtClean="0">
                <a:latin typeface="Times New Roman" panose="02020603050405020304" pitchFamily="18" charset="0"/>
                <a:cs typeface="Times New Roman" panose="02020603050405020304" pitchFamily="18" charset="0"/>
              </a:rPr>
              <a:t>IU/ml: 0.01</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Susceptible 0.01–0.09</a:t>
            </a:r>
            <a:r>
              <a:rPr lang="en-US" sz="2000" dirty="0">
                <a:latin typeface="Times New Roman" panose="02020603050405020304" pitchFamily="18" charset="0"/>
                <a:cs typeface="Times New Roman" panose="02020603050405020304" pitchFamily="18" charset="0"/>
              </a:rPr>
              <a:t>: Basic </a:t>
            </a:r>
            <a:r>
              <a:rPr lang="en-US" sz="2000" dirty="0" smtClean="0">
                <a:latin typeface="Times New Roman" panose="02020603050405020304" pitchFamily="18" charset="0"/>
                <a:cs typeface="Times New Roman" panose="02020603050405020304" pitchFamily="18" charset="0"/>
              </a:rPr>
              <a:t>protection 0.1</a:t>
            </a:r>
            <a:r>
              <a:rPr lang="en-US" sz="2000" dirty="0">
                <a:latin typeface="Times New Roman" panose="02020603050405020304" pitchFamily="18" charset="0"/>
                <a:cs typeface="Times New Roman" panose="02020603050405020304" pitchFamily="18" charset="0"/>
              </a:rPr>
              <a:t>: Full </a:t>
            </a:r>
            <a:r>
              <a:rPr lang="en-US" sz="2000" dirty="0" smtClean="0">
                <a:latin typeface="Times New Roman" panose="02020603050405020304" pitchFamily="18" charset="0"/>
                <a:cs typeface="Times New Roman" panose="02020603050405020304" pitchFamily="18" charset="0"/>
              </a:rPr>
              <a:t>protection 1.0</a:t>
            </a:r>
            <a:r>
              <a:rPr lang="en-US" sz="2000" dirty="0">
                <a:latin typeface="Times New Roman" panose="02020603050405020304" pitchFamily="18" charset="0"/>
                <a:cs typeface="Times New Roman" panose="02020603050405020304" pitchFamily="18" charset="0"/>
              </a:rPr>
              <a:t>: Long-term protection</a:t>
            </a:r>
          </a:p>
          <a:p>
            <a:pPr marL="0" indent="0">
              <a:lnSpc>
                <a:spcPct val="100000"/>
              </a:lnSpc>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4846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262" y="125778"/>
            <a:ext cx="11951676" cy="6732221"/>
          </a:xfrm>
        </p:spPr>
        <p:txBody>
          <a:bodyPr>
            <a:normAutofit lnSpcReduction="10000"/>
          </a:bodyPr>
          <a:lstStyle/>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FUNGAL INFECTIONS</a:t>
            </a:r>
            <a:br>
              <a:rPr lang="en-US" sz="2000" b="1" dirty="0" smtClean="0">
                <a:solidFill>
                  <a:srgbClr val="0070C0"/>
                </a:solidFill>
                <a:latin typeface="Times New Roman" panose="02020603050405020304" pitchFamily="18" charset="0"/>
                <a:cs typeface="Times New Roman" panose="02020603050405020304" pitchFamily="18" charset="0"/>
              </a:rPr>
            </a:br>
            <a:r>
              <a:rPr lang="en-US" sz="2000" b="1" dirty="0" smtClean="0">
                <a:solidFill>
                  <a:srgbClr val="0070C0"/>
                </a:solidFill>
                <a:latin typeface="Times New Roman" panose="02020603050405020304" pitchFamily="18" charset="0"/>
                <a:cs typeface="Times New Roman" panose="02020603050405020304" pitchFamily="18" charset="0"/>
              </a:rPr>
              <a:t>HISTOPLASMOSIS</a:t>
            </a:r>
          </a:p>
          <a:p>
            <a:pPr>
              <a:lnSpc>
                <a:spcPct val="100000"/>
              </a:lnSpc>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classical form of </a:t>
            </a:r>
            <a:r>
              <a:rPr lang="en-US" sz="2000" dirty="0" err="1">
                <a:solidFill>
                  <a:srgbClr val="FF0000"/>
                </a:solidFill>
                <a:latin typeface="Times New Roman" panose="02020603050405020304" pitchFamily="18" charset="0"/>
                <a:cs typeface="Times New Roman" panose="02020603050405020304" pitchFamily="18" charset="0"/>
              </a:rPr>
              <a:t>histoplasmosis</a:t>
            </a:r>
            <a:r>
              <a:rPr lang="en-US" sz="2000" dirty="0">
                <a:solidFill>
                  <a:srgbClr val="FF0000"/>
                </a:solidFill>
                <a:latin typeface="Times New Roman" panose="02020603050405020304" pitchFamily="18" charset="0"/>
                <a:cs typeface="Times New Roman" panose="02020603050405020304" pitchFamily="18" charset="0"/>
              </a:rPr>
              <a:t> due </a:t>
            </a:r>
            <a:r>
              <a:rPr lang="en-US" sz="2000" dirty="0" smtClean="0">
                <a:solidFill>
                  <a:srgbClr val="FF0000"/>
                </a:solidFill>
                <a:latin typeface="Times New Roman" panose="02020603050405020304" pitchFamily="18" charset="0"/>
                <a:cs typeface="Times New Roman" panose="02020603050405020304" pitchFamily="18" charset="0"/>
              </a:rPr>
              <a:t>to </a:t>
            </a:r>
            <a:r>
              <a:rPr lang="en-US" sz="2000" i="1" dirty="0" err="1" smtClean="0">
                <a:solidFill>
                  <a:srgbClr val="FF0000"/>
                </a:solidFill>
                <a:latin typeface="Times New Roman" panose="02020603050405020304" pitchFamily="18" charset="0"/>
                <a:cs typeface="Times New Roman" panose="02020603050405020304" pitchFamily="18" charset="0"/>
              </a:rPr>
              <a:t>Histoplasma</a:t>
            </a:r>
            <a:r>
              <a:rPr lang="en-US" sz="2000" i="1" dirty="0" smtClean="0">
                <a:solidFill>
                  <a:srgbClr val="FF0000"/>
                </a:solidFill>
                <a:latin typeface="Times New Roman" panose="02020603050405020304" pitchFamily="18" charset="0"/>
                <a:cs typeface="Times New Roman" panose="02020603050405020304" pitchFamily="18" charset="0"/>
              </a:rPr>
              <a:t> </a:t>
            </a:r>
            <a:r>
              <a:rPr lang="en-US" sz="2000" i="1" dirty="0" err="1">
                <a:solidFill>
                  <a:srgbClr val="FF0000"/>
                </a:solidFill>
                <a:latin typeface="Times New Roman" panose="02020603050405020304" pitchFamily="18" charset="0"/>
                <a:cs typeface="Times New Roman" panose="02020603050405020304" pitchFamily="18" charset="0"/>
              </a:rPr>
              <a:t>capsulatum</a:t>
            </a:r>
            <a:r>
              <a:rPr lang="en-US" sz="2000" i="1" dirty="0">
                <a:solidFill>
                  <a:srgbClr val="FF0000"/>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presents a variety of </a:t>
            </a:r>
            <a:r>
              <a:rPr lang="en-US" sz="2000" dirty="0" smtClean="0">
                <a:latin typeface="Times New Roman" panose="02020603050405020304" pitchFamily="18" charset="0"/>
                <a:cs typeface="Times New Roman" panose="02020603050405020304" pitchFamily="18" charset="0"/>
              </a:rPr>
              <a:t>clinical manifestations</a:t>
            </a:r>
            <a:r>
              <a:rPr lang="en-US" sz="2000" dirty="0">
                <a:latin typeface="Times New Roman" panose="02020603050405020304" pitchFamily="18" charset="0"/>
                <a:cs typeface="Times New Roman" panose="02020603050405020304" pitchFamily="18" charset="0"/>
              </a:rPr>
              <a:t>. Infection is </a:t>
            </a:r>
            <a:r>
              <a:rPr lang="en-US" sz="2000" dirty="0">
                <a:solidFill>
                  <a:srgbClr val="FF0000"/>
                </a:solidFill>
                <a:latin typeface="Times New Roman" panose="02020603050405020304" pitchFamily="18" charset="0"/>
                <a:cs typeface="Times New Roman" panose="02020603050405020304" pitchFamily="18" charset="0"/>
              </a:rPr>
              <a:t>mostly </a:t>
            </a:r>
            <a:r>
              <a:rPr lang="en-US" sz="2000" dirty="0" smtClean="0">
                <a:solidFill>
                  <a:srgbClr val="FF0000"/>
                </a:solidFill>
                <a:latin typeface="Times New Roman" panose="02020603050405020304" pitchFamily="18" charset="0"/>
                <a:cs typeface="Times New Roman" panose="02020603050405020304" pitchFamily="18" charset="0"/>
              </a:rPr>
              <a:t>asymptomatic</a:t>
            </a:r>
            <a:r>
              <a:rPr lang="en-US" sz="2000" dirty="0" smtClean="0">
                <a:latin typeface="Times New Roman" panose="02020603050405020304" pitchFamily="18" charset="0"/>
                <a:cs typeface="Times New Roman" panose="02020603050405020304" pitchFamily="18" charset="0"/>
              </a:rPr>
              <a:t>, being </a:t>
            </a:r>
            <a:r>
              <a:rPr lang="en-US" sz="2000" dirty="0">
                <a:latin typeface="Times New Roman" panose="02020603050405020304" pitchFamily="18" charset="0"/>
                <a:cs typeface="Times New Roman" panose="02020603050405020304" pitchFamily="18" charset="0"/>
              </a:rPr>
              <a:t>detected only on immunological </a:t>
            </a:r>
            <a:r>
              <a:rPr lang="en-US" sz="2000" dirty="0" smtClean="0">
                <a:latin typeface="Times New Roman" panose="02020603050405020304" pitchFamily="18" charset="0"/>
                <a:cs typeface="Times New Roman" panose="02020603050405020304" pitchFamily="18" charset="0"/>
              </a:rPr>
              <a:t>tests. </a:t>
            </a:r>
            <a:r>
              <a:rPr lang="en-US" sz="2000" dirty="0" smtClean="0">
                <a:solidFill>
                  <a:srgbClr val="FF0000"/>
                </a:solidFill>
                <a:latin typeface="Times New Roman" panose="02020603050405020304" pitchFamily="18" charset="0"/>
                <a:cs typeface="Times New Roman" panose="02020603050405020304" pitchFamily="18" charset="0"/>
              </a:rPr>
              <a:t>On </a:t>
            </a:r>
            <a:r>
              <a:rPr lang="en-US" sz="2000" dirty="0">
                <a:solidFill>
                  <a:srgbClr val="FF0000"/>
                </a:solidFill>
                <a:latin typeface="Times New Roman" panose="02020603050405020304" pitchFamily="18" charset="0"/>
                <a:cs typeface="Times New Roman" panose="02020603050405020304" pitchFamily="18" charset="0"/>
              </a:rPr>
              <a:t>first exposure there may be an acute </a:t>
            </a:r>
            <a:r>
              <a:rPr lang="en-US" sz="2000" dirty="0" smtClean="0">
                <a:solidFill>
                  <a:srgbClr val="FF0000"/>
                </a:solidFill>
                <a:latin typeface="Times New Roman" panose="02020603050405020304" pitchFamily="18" charset="0"/>
                <a:cs typeface="Times New Roman" panose="02020603050405020304" pitchFamily="18" charset="0"/>
              </a:rPr>
              <a:t>benign respiratory </a:t>
            </a:r>
            <a:r>
              <a:rPr lang="en-US" sz="2000" dirty="0">
                <a:solidFill>
                  <a:srgbClr val="FF0000"/>
                </a:solidFill>
                <a:latin typeface="Times New Roman" panose="02020603050405020304" pitchFamily="18" charset="0"/>
                <a:cs typeface="Times New Roman" panose="02020603050405020304" pitchFamily="18" charset="0"/>
              </a:rPr>
              <a:t>illness</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which tends to be </a:t>
            </a:r>
            <a:r>
              <a:rPr lang="en-US" sz="2000" dirty="0" smtClean="0">
                <a:solidFill>
                  <a:srgbClr val="FF0000"/>
                </a:solidFill>
                <a:latin typeface="Times New Roman" panose="02020603050405020304" pitchFamily="18" charset="0"/>
                <a:cs typeface="Times New Roman" panose="02020603050405020304" pitchFamily="18" charset="0"/>
              </a:rPr>
              <a:t>self-limiting</a:t>
            </a:r>
            <a:r>
              <a:rPr lang="en-US" sz="2000" dirty="0" smtClean="0">
                <a:latin typeface="Times New Roman" panose="02020603050405020304" pitchFamily="18" charset="0"/>
                <a:cs typeface="Times New Roman" panose="02020603050405020304" pitchFamily="18" charset="0"/>
              </a:rPr>
              <a:t>, healing </a:t>
            </a:r>
            <a:r>
              <a:rPr lang="en-US" sz="2000" dirty="0">
                <a:latin typeface="Times New Roman" panose="02020603050405020304" pitchFamily="18" charset="0"/>
                <a:cs typeface="Times New Roman" panose="02020603050405020304" pitchFamily="18" charset="0"/>
              </a:rPr>
              <a:t>with or without calcification. </a:t>
            </a:r>
            <a:r>
              <a:rPr lang="en-US" sz="2000" dirty="0" smtClean="0">
                <a:solidFill>
                  <a:srgbClr val="FF0000"/>
                </a:solidFill>
                <a:latin typeface="Times New Roman" panose="02020603050405020304" pitchFamily="18" charset="0"/>
                <a:cs typeface="Times New Roman" panose="02020603050405020304" pitchFamily="18" charset="0"/>
              </a:rPr>
              <a:t>Progressive disseminated </a:t>
            </a:r>
            <a:r>
              <a:rPr lang="en-US" sz="2000" dirty="0">
                <a:solidFill>
                  <a:srgbClr val="FF0000"/>
                </a:solidFill>
                <a:latin typeface="Times New Roman" panose="02020603050405020304" pitchFamily="18" charset="0"/>
                <a:cs typeface="Times New Roman" panose="02020603050405020304" pitchFamily="18" charset="0"/>
              </a:rPr>
              <a:t>lesions may occur with </a:t>
            </a:r>
            <a:r>
              <a:rPr lang="en-US" sz="2000" dirty="0" smtClean="0">
                <a:solidFill>
                  <a:srgbClr val="FF0000"/>
                </a:solidFill>
                <a:latin typeface="Times New Roman" panose="02020603050405020304" pitchFamily="18" charset="0"/>
                <a:cs typeface="Times New Roman" panose="02020603050405020304" pitchFamily="18" charset="0"/>
              </a:rPr>
              <a:t>widespread involvement </a:t>
            </a:r>
            <a:r>
              <a:rPr lang="en-US" sz="2000" dirty="0">
                <a:solidFill>
                  <a:srgbClr val="FF0000"/>
                </a:solidFill>
                <a:latin typeface="Times New Roman" panose="02020603050405020304" pitchFamily="18" charset="0"/>
                <a:cs typeface="Times New Roman" panose="02020603050405020304" pitchFamily="18" charset="0"/>
              </a:rPr>
              <a:t>of the </a:t>
            </a:r>
            <a:r>
              <a:rPr lang="en-US" sz="2000" dirty="0" err="1">
                <a:solidFill>
                  <a:srgbClr val="FF0000"/>
                </a:solidFill>
                <a:latin typeface="Times New Roman" panose="02020603050405020304" pitchFamily="18" charset="0"/>
                <a:cs typeface="Times New Roman" panose="02020603050405020304" pitchFamily="18" charset="0"/>
              </a:rPr>
              <a:t>reticulo</a:t>
            </a:r>
            <a:r>
              <a:rPr lang="en-US" sz="2000" dirty="0">
                <a:solidFill>
                  <a:srgbClr val="FF0000"/>
                </a:solidFill>
                <a:latin typeface="Times New Roman" panose="02020603050405020304" pitchFamily="18" charset="0"/>
                <a:cs typeface="Times New Roman" panose="02020603050405020304" pitchFamily="18" charset="0"/>
              </a:rPr>
              <a:t>-endothelial </a:t>
            </a:r>
            <a:r>
              <a:rPr lang="en-US" sz="2000" dirty="0" smtClean="0">
                <a:solidFill>
                  <a:srgbClr val="FF0000"/>
                </a:solidFill>
                <a:latin typeface="Times New Roman" panose="02020603050405020304" pitchFamily="18" charset="0"/>
                <a:cs typeface="Times New Roman" panose="02020603050405020304" pitchFamily="18" charset="0"/>
              </a:rPr>
              <a:t>system; without </a:t>
            </a:r>
            <a:r>
              <a:rPr lang="en-US" sz="2000" dirty="0">
                <a:solidFill>
                  <a:srgbClr val="FF0000"/>
                </a:solidFill>
                <a:latin typeface="Times New Roman" panose="02020603050405020304" pitchFamily="18" charset="0"/>
                <a:cs typeface="Times New Roman" panose="02020603050405020304" pitchFamily="18" charset="0"/>
              </a:rPr>
              <a:t>treatment this form may have a fatal </a:t>
            </a:r>
            <a:r>
              <a:rPr lang="en-US" sz="2000" dirty="0" smtClean="0">
                <a:solidFill>
                  <a:srgbClr val="FF0000"/>
                </a:solidFill>
                <a:latin typeface="Times New Roman" panose="02020603050405020304" pitchFamily="18" charset="0"/>
                <a:cs typeface="Times New Roman" panose="02020603050405020304" pitchFamily="18" charset="0"/>
              </a:rPr>
              <a:t>outcome</a:t>
            </a:r>
            <a:r>
              <a:rPr lang="en-US" sz="2000" dirty="0" smtClean="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incubation period is from 1 to 21 </a:t>
            </a:r>
            <a:r>
              <a:rPr lang="en-US" sz="2000" dirty="0" smtClean="0">
                <a:latin typeface="Times New Roman" panose="02020603050405020304" pitchFamily="18" charset="0"/>
                <a:cs typeface="Times New Roman" panose="02020603050405020304" pitchFamily="18" charset="0"/>
              </a:rPr>
              <a:t>weeks. </a:t>
            </a:r>
            <a:r>
              <a:rPr lang="en-US" sz="2000" dirty="0" smtClean="0">
                <a:solidFill>
                  <a:srgbClr val="FF0000"/>
                </a:solidFill>
                <a:latin typeface="Times New Roman" panose="02020603050405020304" pitchFamily="18" charset="0"/>
                <a:cs typeface="Times New Roman" panose="02020603050405020304" pitchFamily="18" charset="0"/>
              </a:rPr>
              <a:t>Little </a:t>
            </a:r>
            <a:r>
              <a:rPr lang="en-US" sz="2000" dirty="0">
                <a:solidFill>
                  <a:srgbClr val="FF0000"/>
                </a:solidFill>
                <a:latin typeface="Times New Roman" panose="02020603050405020304" pitchFamily="18" charset="0"/>
                <a:cs typeface="Times New Roman" panose="02020603050405020304" pitchFamily="18" charset="0"/>
              </a:rPr>
              <a:t>is known about its reservoir, mode </a:t>
            </a:r>
            <a:r>
              <a:rPr lang="en-US" sz="2000" dirty="0" smtClean="0">
                <a:solidFill>
                  <a:srgbClr val="FF0000"/>
                </a:solidFill>
                <a:latin typeface="Times New Roman" panose="02020603050405020304" pitchFamily="18" charset="0"/>
                <a:cs typeface="Times New Roman" panose="02020603050405020304" pitchFamily="18" charset="0"/>
              </a:rPr>
              <a:t>of transmission </a:t>
            </a:r>
            <a:r>
              <a:rPr lang="en-US" sz="2000" dirty="0">
                <a:solidFill>
                  <a:srgbClr val="FF0000"/>
                </a:solidFill>
                <a:latin typeface="Times New Roman" panose="02020603050405020304" pitchFamily="18" charset="0"/>
                <a:cs typeface="Times New Roman" panose="02020603050405020304" pitchFamily="18" charset="0"/>
              </a:rPr>
              <a:t>or other epidemiological factors</a:t>
            </a:r>
            <a:r>
              <a:rPr lang="en-US" sz="2000"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en-US" sz="2000" b="1" dirty="0" smtClean="0">
                <a:solidFill>
                  <a:srgbClr val="0070C0"/>
                </a:solidFill>
                <a:latin typeface="Times New Roman" panose="02020603050405020304" pitchFamily="18" charset="0"/>
                <a:cs typeface="Times New Roman" panose="02020603050405020304" pitchFamily="18" charset="0"/>
              </a:rPr>
              <a:t>Epidemiology</a:t>
            </a:r>
          </a:p>
          <a:p>
            <a:r>
              <a:rPr lang="en-US" sz="2000" dirty="0" smtClean="0">
                <a:latin typeface="Times New Roman" panose="02020603050405020304" pitchFamily="18" charset="0"/>
                <a:cs typeface="Times New Roman" panose="02020603050405020304" pitchFamily="18" charset="0"/>
              </a:rPr>
              <a:t>The infection is </a:t>
            </a:r>
            <a:r>
              <a:rPr lang="en-US" sz="2000" dirty="0" smtClean="0">
                <a:solidFill>
                  <a:srgbClr val="FF0000"/>
                </a:solidFill>
                <a:latin typeface="Times New Roman" panose="02020603050405020304" pitchFamily="18" charset="0"/>
                <a:cs typeface="Times New Roman" panose="02020603050405020304" pitchFamily="18" charset="0"/>
              </a:rPr>
              <a:t>endemic in certain parts of North, Central and South America, Africa and parts of the Far East.</a:t>
            </a:r>
          </a:p>
          <a:p>
            <a:pPr marL="0" indent="0">
              <a:buNone/>
            </a:pPr>
            <a:r>
              <a:rPr lang="en-US" sz="2000" b="1" dirty="0" smtClean="0">
                <a:solidFill>
                  <a:srgbClr val="0070C0"/>
                </a:solidFill>
                <a:latin typeface="Times New Roman" panose="02020603050405020304" pitchFamily="18" charset="0"/>
                <a:cs typeface="Times New Roman" panose="02020603050405020304" pitchFamily="18" charset="0"/>
              </a:rPr>
              <a:t>RESERVOIR</a:t>
            </a:r>
          </a:p>
          <a:p>
            <a:r>
              <a:rPr lang="en-US" sz="2000" dirty="0" smtClean="0">
                <a:latin typeface="Times New Roman" panose="02020603050405020304" pitchFamily="18" charset="0"/>
                <a:cs typeface="Times New Roman" panose="02020603050405020304" pitchFamily="18" charset="0"/>
              </a:rPr>
              <a:t>The reservoir </a:t>
            </a:r>
            <a:r>
              <a:rPr lang="en-US" sz="2000" dirty="0" smtClean="0">
                <a:solidFill>
                  <a:srgbClr val="FF0000"/>
                </a:solidFill>
                <a:latin typeface="Times New Roman" panose="02020603050405020304" pitchFamily="18" charset="0"/>
                <a:cs typeface="Times New Roman" panose="02020603050405020304" pitchFamily="18" charset="0"/>
              </a:rPr>
              <a:t>is in soil, especially chicken coops, bat caves </a:t>
            </a:r>
            <a:r>
              <a:rPr lang="en-US" sz="2000" dirty="0" smtClean="0">
                <a:latin typeface="Times New Roman" panose="02020603050405020304" pitchFamily="18" charset="0"/>
                <a:cs typeface="Times New Roman" panose="02020603050405020304" pitchFamily="18" charset="0"/>
              </a:rPr>
              <a:t>and areas polluted with pigeon droppings.</a:t>
            </a:r>
          </a:p>
          <a:p>
            <a:pPr marL="0" indent="0">
              <a:buNone/>
            </a:pPr>
            <a:r>
              <a:rPr lang="en-US" sz="2000" b="1" dirty="0" smtClean="0">
                <a:solidFill>
                  <a:srgbClr val="0070C0"/>
                </a:solidFill>
                <a:latin typeface="Times New Roman" panose="02020603050405020304" pitchFamily="18" charset="0"/>
                <a:cs typeface="Times New Roman" panose="02020603050405020304" pitchFamily="18" charset="0"/>
              </a:rPr>
              <a:t>TRANSMISSION</a:t>
            </a:r>
          </a:p>
          <a:p>
            <a:r>
              <a:rPr lang="en-US" sz="2000" dirty="0" smtClean="0">
                <a:latin typeface="Times New Roman" panose="02020603050405020304" pitchFamily="18" charset="0"/>
                <a:cs typeface="Times New Roman" panose="02020603050405020304" pitchFamily="18" charset="0"/>
              </a:rPr>
              <a:t>The infection is acquired by </a:t>
            </a:r>
            <a:r>
              <a:rPr lang="en-US" sz="2000" dirty="0" smtClean="0">
                <a:solidFill>
                  <a:srgbClr val="FF0000"/>
                </a:solidFill>
                <a:latin typeface="Times New Roman" panose="02020603050405020304" pitchFamily="18" charset="0"/>
                <a:cs typeface="Times New Roman" panose="02020603050405020304" pitchFamily="18" charset="0"/>
              </a:rPr>
              <a:t>inhalation of the spores</a:t>
            </a:r>
            <a:r>
              <a:rPr lang="en-US" sz="2000" dirty="0" smtClean="0">
                <a:latin typeface="Times New Roman" panose="02020603050405020304" pitchFamily="18" charset="0"/>
                <a:cs typeface="Times New Roman" panose="02020603050405020304" pitchFamily="18" charset="0"/>
              </a:rPr>
              <a:t>. Person to person transmission is rare.</a:t>
            </a:r>
          </a:p>
          <a:p>
            <a:pPr marL="0" indent="0">
              <a:buNone/>
            </a:pPr>
            <a:r>
              <a:rPr lang="en-US" sz="2000" b="1" dirty="0" smtClean="0">
                <a:solidFill>
                  <a:srgbClr val="0070C0"/>
                </a:solidFill>
                <a:latin typeface="Times New Roman" panose="02020603050405020304" pitchFamily="18" charset="0"/>
                <a:cs typeface="Times New Roman" panose="02020603050405020304" pitchFamily="18" charset="0"/>
              </a:rPr>
              <a:t>HOST FACTORS</a:t>
            </a:r>
          </a:p>
          <a:p>
            <a:r>
              <a:rPr lang="en-US" sz="2000" dirty="0" smtClean="0">
                <a:latin typeface="Times New Roman" panose="02020603050405020304" pitchFamily="18" charset="0"/>
                <a:cs typeface="Times New Roman" panose="02020603050405020304" pitchFamily="18" charset="0"/>
              </a:rPr>
              <a:t>It is not clear why in some patients the infection progresses to severe disease.</a:t>
            </a:r>
          </a:p>
          <a:p>
            <a:pPr marL="0" indent="0">
              <a:buNone/>
            </a:pPr>
            <a:r>
              <a:rPr lang="en-US" sz="2000" b="1" dirty="0" smtClean="0">
                <a:solidFill>
                  <a:srgbClr val="0070C0"/>
                </a:solidFill>
                <a:latin typeface="Times New Roman" panose="02020603050405020304" pitchFamily="18" charset="0"/>
                <a:cs typeface="Times New Roman" panose="02020603050405020304" pitchFamily="18" charset="0"/>
              </a:rPr>
              <a:t>Control</a:t>
            </a:r>
          </a:p>
          <a:p>
            <a:r>
              <a:rPr lang="en-US" sz="2000" dirty="0" smtClean="0">
                <a:latin typeface="Times New Roman" panose="02020603050405020304" pitchFamily="18" charset="0"/>
                <a:cs typeface="Times New Roman" panose="02020603050405020304" pitchFamily="18" charset="0"/>
              </a:rPr>
              <a:t>The main measure is to </a:t>
            </a:r>
            <a:r>
              <a:rPr lang="en-US" sz="2000" dirty="0" smtClean="0">
                <a:solidFill>
                  <a:srgbClr val="FF0000"/>
                </a:solidFill>
                <a:latin typeface="Times New Roman" panose="02020603050405020304" pitchFamily="18" charset="0"/>
                <a:cs typeface="Times New Roman" panose="02020603050405020304" pitchFamily="18" charset="0"/>
              </a:rPr>
              <a:t>avoid exposure to contaminated soil and caves</a:t>
            </a:r>
            <a:r>
              <a:rPr lang="en-US" sz="2000" dirty="0" smtClean="0">
                <a:latin typeface="Times New Roman" panose="02020603050405020304" pitchFamily="18" charset="0"/>
                <a:cs typeface="Times New Roman" panose="02020603050405020304" pitchFamily="18" charset="0"/>
              </a:rPr>
              <a:t>. Infected patients with significant disease can be treated with Amphotericin B.</a:t>
            </a:r>
          </a:p>
          <a:p>
            <a:pPr>
              <a:lnSpc>
                <a:spcPct val="10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611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539" y="0"/>
            <a:ext cx="11928230" cy="6858000"/>
          </a:xfrm>
        </p:spPr>
        <p:txBody>
          <a:bodyPr>
            <a:noAutofit/>
          </a:bodyPr>
          <a:lstStyle/>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Epidemiology</a:t>
            </a:r>
          </a:p>
          <a:p>
            <a:pPr>
              <a:lnSpc>
                <a:spcPct val="100000"/>
              </a:lnSpc>
            </a:pPr>
            <a:r>
              <a:rPr lang="en-US" sz="2000" dirty="0">
                <a:latin typeface="Times New Roman" panose="02020603050405020304" pitchFamily="18" charset="0"/>
                <a:cs typeface="Times New Roman" panose="02020603050405020304" pitchFamily="18" charset="0"/>
              </a:rPr>
              <a:t>Tuberculosis has a </a:t>
            </a:r>
            <a:r>
              <a:rPr lang="en-US" sz="2000" dirty="0">
                <a:solidFill>
                  <a:srgbClr val="FF0000"/>
                </a:solidFill>
                <a:latin typeface="Times New Roman" panose="02020603050405020304" pitchFamily="18" charset="0"/>
                <a:cs typeface="Times New Roman" panose="02020603050405020304" pitchFamily="18" charset="0"/>
              </a:rPr>
              <a:t>worldwide distribution</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Until recently</a:t>
            </a:r>
            <a:r>
              <a:rPr lang="en-US" sz="2000" dirty="0">
                <a:latin typeface="Times New Roman" panose="02020603050405020304" pitchFamily="18" charset="0"/>
                <a:cs typeface="Times New Roman" panose="02020603050405020304" pitchFamily="18" charset="0"/>
              </a:rPr>
              <a:t>, it was </a:t>
            </a:r>
            <a:r>
              <a:rPr lang="en-US" sz="2000" dirty="0">
                <a:solidFill>
                  <a:srgbClr val="FF0000"/>
                </a:solidFill>
                <a:latin typeface="Times New Roman" panose="02020603050405020304" pitchFamily="18" charset="0"/>
                <a:cs typeface="Times New Roman" panose="02020603050405020304" pitchFamily="18" charset="0"/>
              </a:rPr>
              <a:t>absent from a few isolated </a:t>
            </a:r>
            <a:r>
              <a:rPr lang="en-US" sz="2000" dirty="0" smtClean="0">
                <a:solidFill>
                  <a:srgbClr val="FF0000"/>
                </a:solidFill>
                <a:latin typeface="Times New Roman" panose="02020603050405020304" pitchFamily="18" charset="0"/>
                <a:cs typeface="Times New Roman" panose="02020603050405020304" pitchFamily="18" charset="0"/>
              </a:rPr>
              <a:t>communities</a:t>
            </a:r>
            <a:r>
              <a:rPr lang="en-US" sz="2000" dirty="0" smtClean="0">
                <a:latin typeface="Times New Roman" panose="02020603050405020304" pitchFamily="18" charset="0"/>
                <a:cs typeface="Times New Roman" panose="02020603050405020304" pitchFamily="18" charset="0"/>
              </a:rPr>
              <a:t> where </a:t>
            </a:r>
            <a:r>
              <a:rPr lang="en-US" sz="2000" dirty="0">
                <a:latin typeface="Times New Roman" panose="02020603050405020304" pitchFamily="18" charset="0"/>
                <a:cs typeface="Times New Roman" panose="02020603050405020304" pitchFamily="18" charset="0"/>
              </a:rPr>
              <a:t>the local populations are now </a:t>
            </a:r>
            <a:r>
              <a:rPr lang="en-US" sz="2000" dirty="0" smtClean="0">
                <a:latin typeface="Times New Roman" panose="02020603050405020304" pitchFamily="18" charset="0"/>
                <a:cs typeface="Times New Roman" panose="02020603050405020304" pitchFamily="18" charset="0"/>
              </a:rPr>
              <a:t>showing widespread </a:t>
            </a:r>
            <a:r>
              <a:rPr lang="en-US" sz="2000" dirty="0">
                <a:latin typeface="Times New Roman" panose="02020603050405020304" pitchFamily="18" charset="0"/>
                <a:cs typeface="Times New Roman" panose="02020603050405020304" pitchFamily="18" charset="0"/>
              </a:rPr>
              <a:t>infections with severe </a:t>
            </a:r>
            <a:r>
              <a:rPr lang="en-US" sz="2000" dirty="0" smtClean="0">
                <a:latin typeface="Times New Roman" panose="02020603050405020304" pitchFamily="18" charset="0"/>
                <a:cs typeface="Times New Roman" panose="02020603050405020304" pitchFamily="18" charset="0"/>
              </a:rPr>
              <a:t>manifestations on </a:t>
            </a:r>
            <a:r>
              <a:rPr lang="en-US" sz="2000" dirty="0">
                <a:latin typeface="Times New Roman" panose="02020603050405020304" pitchFamily="18" charset="0"/>
                <a:cs typeface="Times New Roman" panose="02020603050405020304" pitchFamily="18" charset="0"/>
              </a:rPr>
              <a:t>first contact with tuberculosis.</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RESERVOIR</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Humans </a:t>
            </a:r>
            <a:r>
              <a:rPr lang="en-US" sz="2000" dirty="0">
                <a:latin typeface="Times New Roman" panose="02020603050405020304" pitchFamily="18" charset="0"/>
                <a:cs typeface="Times New Roman" panose="02020603050405020304" pitchFamily="18" charset="0"/>
              </a:rPr>
              <a:t>are the </a:t>
            </a:r>
            <a:r>
              <a:rPr lang="en-US" sz="2000" dirty="0">
                <a:solidFill>
                  <a:srgbClr val="FF0000"/>
                </a:solidFill>
                <a:latin typeface="Times New Roman" panose="02020603050405020304" pitchFamily="18" charset="0"/>
                <a:cs typeface="Times New Roman" panose="02020603050405020304" pitchFamily="18" charset="0"/>
              </a:rPr>
              <a:t>reservoir of the human strain</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and </a:t>
            </a:r>
            <a:r>
              <a:rPr lang="en-US" sz="2000" dirty="0" smtClean="0">
                <a:solidFill>
                  <a:srgbClr val="FF0000"/>
                </a:solidFill>
                <a:latin typeface="Times New Roman" panose="02020603050405020304" pitchFamily="18" charset="0"/>
                <a:cs typeface="Times New Roman" panose="02020603050405020304" pitchFamily="18" charset="0"/>
              </a:rPr>
              <a:t>patients </a:t>
            </a:r>
            <a:r>
              <a:rPr lang="en-US" sz="2000" dirty="0">
                <a:solidFill>
                  <a:srgbClr val="FF0000"/>
                </a:solidFill>
                <a:latin typeface="Times New Roman" panose="02020603050405020304" pitchFamily="18" charset="0"/>
                <a:cs typeface="Times New Roman" panose="02020603050405020304" pitchFamily="18" charset="0"/>
              </a:rPr>
              <a:t>with pulmonary infection </a:t>
            </a:r>
            <a:r>
              <a:rPr lang="en-US" sz="2000" dirty="0">
                <a:latin typeface="Times New Roman" panose="02020603050405020304" pitchFamily="18" charset="0"/>
                <a:cs typeface="Times New Roman" panose="02020603050405020304" pitchFamily="18" charset="0"/>
              </a:rPr>
              <a:t>constitute </a:t>
            </a:r>
            <a:r>
              <a:rPr lang="en-US" sz="2000" dirty="0" smtClean="0">
                <a:latin typeface="Times New Roman" panose="02020603050405020304" pitchFamily="18" charset="0"/>
                <a:cs typeface="Times New Roman" panose="02020603050405020304" pitchFamily="18" charset="0"/>
              </a:rPr>
              <a:t>the </a:t>
            </a:r>
            <a:r>
              <a:rPr lang="en-US" sz="2000" dirty="0" smtClean="0">
                <a:solidFill>
                  <a:srgbClr val="FF0000"/>
                </a:solidFill>
                <a:latin typeface="Times New Roman" panose="02020603050405020304" pitchFamily="18" charset="0"/>
                <a:cs typeface="Times New Roman" panose="02020603050405020304" pitchFamily="18" charset="0"/>
              </a:rPr>
              <a:t>main </a:t>
            </a:r>
            <a:r>
              <a:rPr lang="en-US" sz="2000" dirty="0">
                <a:solidFill>
                  <a:srgbClr val="FF0000"/>
                </a:solidFill>
                <a:latin typeface="Times New Roman" panose="02020603050405020304" pitchFamily="18" charset="0"/>
                <a:cs typeface="Times New Roman" panose="02020603050405020304" pitchFamily="18" charset="0"/>
              </a:rPr>
              <a:t>source of infection.</a:t>
            </a:r>
          </a:p>
          <a:p>
            <a:pPr>
              <a:lnSpc>
                <a:spcPct val="100000"/>
              </a:lnSpc>
            </a:pPr>
            <a:r>
              <a:rPr lang="en-US" sz="2000" dirty="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reservoir of the bovine strain is cattle</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with </a:t>
            </a:r>
            <a:r>
              <a:rPr lang="en-US" sz="2000" dirty="0" smtClean="0">
                <a:solidFill>
                  <a:srgbClr val="FF0000"/>
                </a:solidFill>
                <a:latin typeface="Times New Roman" panose="02020603050405020304" pitchFamily="18" charset="0"/>
                <a:cs typeface="Times New Roman" panose="02020603050405020304" pitchFamily="18" charset="0"/>
              </a:rPr>
              <a:t>infected </a:t>
            </a:r>
            <a:r>
              <a:rPr lang="en-US" sz="2000" dirty="0">
                <a:solidFill>
                  <a:srgbClr val="FF0000"/>
                </a:solidFill>
                <a:latin typeface="Times New Roman" panose="02020603050405020304" pitchFamily="18" charset="0"/>
                <a:cs typeface="Times New Roman" panose="02020603050405020304" pitchFamily="18" charset="0"/>
              </a:rPr>
              <a:t>milk and meat</a:t>
            </a:r>
            <a:r>
              <a:rPr lang="en-US" sz="2000" dirty="0">
                <a:latin typeface="Times New Roman" panose="02020603050405020304" pitchFamily="18" charset="0"/>
                <a:cs typeface="Times New Roman" panose="02020603050405020304" pitchFamily="18" charset="0"/>
              </a:rPr>
              <a:t> being </a:t>
            </a:r>
            <a:r>
              <a:rPr lang="en-US" sz="2000" dirty="0">
                <a:solidFill>
                  <a:srgbClr val="FF0000"/>
                </a:solidFill>
                <a:latin typeface="Times New Roman" panose="02020603050405020304" pitchFamily="18" charset="0"/>
                <a:cs typeface="Times New Roman" panose="02020603050405020304" pitchFamily="18" charset="0"/>
              </a:rPr>
              <a:t>the main sources </a:t>
            </a:r>
            <a:r>
              <a:rPr lang="en-US" sz="2000" dirty="0" smtClean="0">
                <a:solidFill>
                  <a:srgbClr val="FF0000"/>
                </a:solidFill>
                <a:latin typeface="Times New Roman" panose="02020603050405020304" pitchFamily="18" charset="0"/>
                <a:cs typeface="Times New Roman" panose="02020603050405020304" pitchFamily="18" charset="0"/>
              </a:rPr>
              <a:t>of infection</a:t>
            </a:r>
            <a:r>
              <a:rPr lang="en-US" sz="2000" dirty="0">
                <a:latin typeface="Times New Roman" panose="02020603050405020304" pitchFamily="18" charset="0"/>
                <a:cs typeface="Times New Roman" panose="02020603050405020304" pitchFamily="18" charset="0"/>
              </a:rPr>
              <a:t>.</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TRANSMISSION</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Transmission</a:t>
            </a:r>
            <a:r>
              <a:rPr lang="en-US" sz="2000" dirty="0">
                <a:latin typeface="Times New Roman" panose="02020603050405020304" pitchFamily="18" charset="0"/>
                <a:cs typeface="Times New Roman" panose="02020603050405020304" pitchFamily="18" charset="0"/>
              </a:rPr>
              <a:t> of infection is mainly </a:t>
            </a:r>
            <a:r>
              <a:rPr lang="en-US" sz="2000" dirty="0">
                <a:solidFill>
                  <a:srgbClr val="FF0000"/>
                </a:solidFill>
                <a:latin typeface="Times New Roman" panose="02020603050405020304" pitchFamily="18" charset="0"/>
                <a:cs typeface="Times New Roman" panose="02020603050405020304" pitchFamily="18" charset="0"/>
              </a:rPr>
              <a:t>air-borne </a:t>
            </a:r>
            <a:r>
              <a:rPr lang="en-US" sz="2000" dirty="0" smtClean="0">
                <a:solidFill>
                  <a:srgbClr val="FF0000"/>
                </a:solidFill>
                <a:latin typeface="Times New Roman" panose="02020603050405020304" pitchFamily="18" charset="0"/>
                <a:cs typeface="Times New Roman" panose="02020603050405020304" pitchFamily="18" charset="0"/>
              </a:rPr>
              <a:t>by droplets</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droplet nuclei and dust</a:t>
            </a:r>
            <a:r>
              <a:rPr lang="en-US" sz="2000" dirty="0">
                <a:latin typeface="Times New Roman" panose="02020603050405020304" pitchFamily="18" charset="0"/>
                <a:cs typeface="Times New Roman" panose="02020603050405020304" pitchFamily="18" charset="0"/>
              </a:rPr>
              <a:t>; thus it is </a:t>
            </a:r>
            <a:r>
              <a:rPr lang="en-US" sz="2000" dirty="0" smtClean="0">
                <a:solidFill>
                  <a:srgbClr val="FF0000"/>
                </a:solidFill>
                <a:latin typeface="Times New Roman" panose="02020603050405020304" pitchFamily="18" charset="0"/>
                <a:cs typeface="Times New Roman" panose="02020603050405020304" pitchFamily="18" charset="0"/>
              </a:rPr>
              <a:t>enhanced by </a:t>
            </a:r>
            <a:r>
              <a:rPr lang="en-US" sz="2000" dirty="0">
                <a:solidFill>
                  <a:srgbClr val="FF0000"/>
                </a:solidFill>
                <a:latin typeface="Times New Roman" panose="02020603050405020304" pitchFamily="18" charset="0"/>
                <a:cs typeface="Times New Roman" panose="02020603050405020304" pitchFamily="18" charset="0"/>
              </a:rPr>
              <a:t>overcrowding in poorly ventilated </a:t>
            </a:r>
            <a:r>
              <a:rPr lang="en-US" sz="2000" dirty="0" smtClean="0">
                <a:solidFill>
                  <a:srgbClr val="FF0000"/>
                </a:solidFill>
                <a:latin typeface="Times New Roman" panose="02020603050405020304" pitchFamily="18" charset="0"/>
                <a:cs typeface="Times New Roman" panose="02020603050405020304" pitchFamily="18" charset="0"/>
              </a:rPr>
              <a:t>accommodation</a:t>
            </a:r>
            <a:r>
              <a:rPr lang="en-US" sz="2000" dirty="0" smtClean="0">
                <a:latin typeface="Times New Roman" panose="02020603050405020304" pitchFamily="18" charset="0"/>
                <a:cs typeface="Times New Roman" panose="02020603050405020304" pitchFamily="18" charset="0"/>
              </a:rPr>
              <a:t>. Infection </a:t>
            </a:r>
            <a:r>
              <a:rPr lang="en-US" sz="2000" dirty="0">
                <a:latin typeface="Times New Roman" panose="02020603050405020304" pitchFamily="18" charset="0"/>
                <a:cs typeface="Times New Roman" panose="02020603050405020304" pitchFamily="18" charset="0"/>
              </a:rPr>
              <a:t>may also occur by </a:t>
            </a:r>
            <a:r>
              <a:rPr lang="en-US" sz="2000" dirty="0" smtClean="0">
                <a:solidFill>
                  <a:srgbClr val="FF0000"/>
                </a:solidFill>
                <a:latin typeface="Times New Roman" panose="02020603050405020304" pitchFamily="18" charset="0"/>
                <a:cs typeface="Times New Roman" panose="02020603050405020304" pitchFamily="18" charset="0"/>
              </a:rPr>
              <a:t>ingestion, especially </a:t>
            </a:r>
            <a:r>
              <a:rPr lang="en-US" sz="2000" dirty="0">
                <a:solidFill>
                  <a:srgbClr val="FF0000"/>
                </a:solidFill>
                <a:latin typeface="Times New Roman" panose="02020603050405020304" pitchFamily="18" charset="0"/>
                <a:cs typeface="Times New Roman" panose="02020603050405020304" pitchFamily="18" charset="0"/>
              </a:rPr>
              <a:t>of contaminated milk and infected </a:t>
            </a:r>
            <a:r>
              <a:rPr lang="en-US" sz="2000" dirty="0" smtClean="0">
                <a:solidFill>
                  <a:srgbClr val="FF0000"/>
                </a:solidFill>
                <a:latin typeface="Times New Roman" panose="02020603050405020304" pitchFamily="18" charset="0"/>
                <a:cs typeface="Times New Roman" panose="02020603050405020304" pitchFamily="18" charset="0"/>
              </a:rPr>
              <a:t>meat</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HOST </a:t>
            </a:r>
            <a:r>
              <a:rPr lang="en-US" sz="2000" b="1" dirty="0">
                <a:solidFill>
                  <a:srgbClr val="0070C0"/>
                </a:solidFill>
                <a:latin typeface="Times New Roman" panose="02020603050405020304" pitchFamily="18" charset="0"/>
                <a:cs typeface="Times New Roman" panose="02020603050405020304" pitchFamily="18" charset="0"/>
              </a:rPr>
              <a:t>FACTORS</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The host response is an important factor in </a:t>
            </a:r>
            <a:r>
              <a:rPr lang="en-US" sz="2000" dirty="0" smtClean="0">
                <a:solidFill>
                  <a:srgbClr val="FF0000"/>
                </a:solidFill>
                <a:latin typeface="Times New Roman" panose="02020603050405020304" pitchFamily="18" charset="0"/>
                <a:cs typeface="Times New Roman" panose="02020603050405020304" pitchFamily="18" charset="0"/>
              </a:rPr>
              <a:t>the epidemiology </a:t>
            </a:r>
            <a:r>
              <a:rPr lang="en-US" sz="2000" dirty="0">
                <a:solidFill>
                  <a:srgbClr val="FF0000"/>
                </a:solidFill>
                <a:latin typeface="Times New Roman" panose="02020603050405020304" pitchFamily="18" charset="0"/>
                <a:cs typeface="Times New Roman" panose="02020603050405020304" pitchFamily="18" charset="0"/>
              </a:rPr>
              <a:t>of tuberculosis. A primary </a:t>
            </a:r>
            <a:r>
              <a:rPr lang="en-US" sz="2000" dirty="0" smtClean="0">
                <a:solidFill>
                  <a:srgbClr val="FF0000"/>
                </a:solidFill>
                <a:latin typeface="Times New Roman" panose="02020603050405020304" pitchFamily="18" charset="0"/>
                <a:cs typeface="Times New Roman" panose="02020603050405020304" pitchFamily="18" charset="0"/>
              </a:rPr>
              <a:t>infection may </a:t>
            </a:r>
            <a:r>
              <a:rPr lang="en-US" sz="2000" dirty="0">
                <a:solidFill>
                  <a:srgbClr val="FF0000"/>
                </a:solidFill>
                <a:latin typeface="Times New Roman" panose="02020603050405020304" pitchFamily="18" charset="0"/>
                <a:cs typeface="Times New Roman" panose="02020603050405020304" pitchFamily="18" charset="0"/>
              </a:rPr>
              <a:t>heal, the host acquiring immunity in </a:t>
            </a:r>
            <a:r>
              <a:rPr lang="en-US" sz="2000" dirty="0" smtClean="0">
                <a:solidFill>
                  <a:srgbClr val="FF0000"/>
                </a:solidFill>
                <a:latin typeface="Times New Roman" panose="02020603050405020304" pitchFamily="18" charset="0"/>
                <a:cs typeface="Times New Roman" panose="02020603050405020304" pitchFamily="18" charset="0"/>
              </a:rPr>
              <a:t>the process</a:t>
            </a:r>
            <a:r>
              <a:rPr lang="en-US" sz="2000" dirty="0">
                <a:solidFill>
                  <a:srgbClr val="FF0000"/>
                </a:solidFill>
                <a:latin typeface="Times New Roman" panose="02020603050405020304" pitchFamily="18" charset="0"/>
                <a:cs typeface="Times New Roman" panose="02020603050405020304" pitchFamily="18" charset="0"/>
              </a:rPr>
              <a:t>. In some cases the primary lesion </a:t>
            </a:r>
            <a:r>
              <a:rPr lang="en-US" sz="2000" dirty="0" smtClean="0">
                <a:solidFill>
                  <a:srgbClr val="FF0000"/>
                </a:solidFill>
                <a:latin typeface="Times New Roman" panose="02020603050405020304" pitchFamily="18" charset="0"/>
                <a:cs typeface="Times New Roman" panose="02020603050405020304" pitchFamily="18" charset="0"/>
              </a:rPr>
              <a:t>progresses to </a:t>
            </a:r>
            <a:r>
              <a:rPr lang="en-US" sz="2000" dirty="0">
                <a:solidFill>
                  <a:srgbClr val="FF0000"/>
                </a:solidFill>
                <a:latin typeface="Times New Roman" panose="02020603050405020304" pitchFamily="18" charset="0"/>
                <a:cs typeface="Times New Roman" panose="02020603050405020304" pitchFamily="18" charset="0"/>
              </a:rPr>
              <a:t>produce extensive disease locally, or </a:t>
            </a:r>
            <a:r>
              <a:rPr lang="en-US" sz="2000" dirty="0" smtClean="0">
                <a:solidFill>
                  <a:srgbClr val="FF0000"/>
                </a:solidFill>
                <a:latin typeface="Times New Roman" panose="02020603050405020304" pitchFamily="18" charset="0"/>
                <a:cs typeface="Times New Roman" panose="02020603050405020304" pitchFamily="18" charset="0"/>
              </a:rPr>
              <a:t>infection may </a:t>
            </a:r>
            <a:r>
              <a:rPr lang="en-US" sz="2000" dirty="0">
                <a:solidFill>
                  <a:srgbClr val="FF0000"/>
                </a:solidFill>
                <a:latin typeface="Times New Roman" panose="02020603050405020304" pitchFamily="18" charset="0"/>
                <a:cs typeface="Times New Roman" panose="02020603050405020304" pitchFamily="18" charset="0"/>
              </a:rPr>
              <a:t>disseminate to produce metastatic or </a:t>
            </a:r>
            <a:r>
              <a:rPr lang="en-US" sz="2000" dirty="0" smtClean="0">
                <a:solidFill>
                  <a:srgbClr val="FF0000"/>
                </a:solidFill>
                <a:latin typeface="Times New Roman" panose="02020603050405020304" pitchFamily="18" charset="0"/>
                <a:cs typeface="Times New Roman" panose="02020603050405020304" pitchFamily="18" charset="0"/>
              </a:rPr>
              <a:t>military lesions</a:t>
            </a:r>
            <a:r>
              <a:rPr lang="en-US" sz="2000" dirty="0">
                <a:solidFill>
                  <a:srgbClr val="FF0000"/>
                </a:solidFill>
                <a:latin typeface="Times New Roman" panose="02020603050405020304" pitchFamily="18" charset="0"/>
                <a:cs typeface="Times New Roman" panose="02020603050405020304" pitchFamily="18" charset="0"/>
              </a:rPr>
              <a:t>. Lesions that are apparently healed may </a:t>
            </a:r>
            <a:r>
              <a:rPr lang="en-US" sz="2000" dirty="0" smtClean="0">
                <a:solidFill>
                  <a:srgbClr val="FF0000"/>
                </a:solidFill>
                <a:latin typeface="Times New Roman" panose="02020603050405020304" pitchFamily="18" charset="0"/>
                <a:cs typeface="Times New Roman" panose="02020603050405020304" pitchFamily="18" charset="0"/>
              </a:rPr>
              <a:t>subsequently break </a:t>
            </a:r>
            <a:r>
              <a:rPr lang="en-US" sz="2000" dirty="0">
                <a:solidFill>
                  <a:srgbClr val="FF0000"/>
                </a:solidFill>
                <a:latin typeface="Times New Roman" panose="02020603050405020304" pitchFamily="18" charset="0"/>
                <a:cs typeface="Times New Roman" panose="02020603050405020304" pitchFamily="18" charset="0"/>
              </a:rPr>
              <a:t>down with reactivation of </a:t>
            </a:r>
            <a:r>
              <a:rPr lang="en-US" sz="2000" dirty="0" smtClean="0">
                <a:solidFill>
                  <a:srgbClr val="FF0000"/>
                </a:solidFill>
                <a:latin typeface="Times New Roman" panose="02020603050405020304" pitchFamily="18" charset="0"/>
                <a:cs typeface="Times New Roman" panose="02020603050405020304" pitchFamily="18" charset="0"/>
              </a:rPr>
              <a:t>disease. Certain </a:t>
            </a:r>
            <a:r>
              <a:rPr lang="en-US" sz="2000" dirty="0">
                <a:solidFill>
                  <a:srgbClr val="FF0000"/>
                </a:solidFill>
                <a:latin typeface="Times New Roman" panose="02020603050405020304" pitchFamily="18" charset="0"/>
                <a:cs typeface="Times New Roman" panose="02020603050405020304" pitchFamily="18" charset="0"/>
              </a:rPr>
              <a:t>factors such as malnutrition, measles </a:t>
            </a:r>
            <a:r>
              <a:rPr lang="en-US" sz="2000" dirty="0" smtClean="0">
                <a:solidFill>
                  <a:srgbClr val="FF0000"/>
                </a:solidFill>
                <a:latin typeface="Times New Roman" panose="02020603050405020304" pitchFamily="18" charset="0"/>
                <a:cs typeface="Times New Roman" panose="02020603050405020304" pitchFamily="18" charset="0"/>
              </a:rPr>
              <a:t>infection and </a:t>
            </a:r>
            <a:r>
              <a:rPr lang="en-US" sz="2000" dirty="0">
                <a:solidFill>
                  <a:srgbClr val="FF0000"/>
                </a:solidFill>
                <a:latin typeface="Times New Roman" panose="02020603050405020304" pitchFamily="18" charset="0"/>
                <a:cs typeface="Times New Roman" panose="02020603050405020304" pitchFamily="18" charset="0"/>
              </a:rPr>
              <a:t>HIV infection, use of </a:t>
            </a:r>
            <a:r>
              <a:rPr lang="en-US" sz="2000" dirty="0" smtClean="0">
                <a:solidFill>
                  <a:srgbClr val="FF0000"/>
                </a:solidFill>
                <a:latin typeface="Times New Roman" panose="02020603050405020304" pitchFamily="18" charset="0"/>
                <a:cs typeface="Times New Roman" panose="02020603050405020304" pitchFamily="18" charset="0"/>
              </a:rPr>
              <a:t>corticosteroids and other </a:t>
            </a:r>
            <a:r>
              <a:rPr lang="en-US" sz="2000" dirty="0">
                <a:solidFill>
                  <a:srgbClr val="FF0000"/>
                </a:solidFill>
                <a:latin typeface="Times New Roman" panose="02020603050405020304" pitchFamily="18" charset="0"/>
                <a:cs typeface="Times New Roman" panose="02020603050405020304" pitchFamily="18" charset="0"/>
              </a:rPr>
              <a:t>debilitating conditions predispose to </a:t>
            </a:r>
            <a:r>
              <a:rPr lang="en-US" sz="2000" dirty="0" smtClean="0">
                <a:solidFill>
                  <a:srgbClr val="FF0000"/>
                </a:solidFill>
                <a:latin typeface="Times New Roman" panose="02020603050405020304" pitchFamily="18" charset="0"/>
                <a:cs typeface="Times New Roman" panose="02020603050405020304" pitchFamily="18" charset="0"/>
              </a:rPr>
              <a:t>progression and </a:t>
            </a:r>
            <a:r>
              <a:rPr lang="en-US" sz="2000" dirty="0">
                <a:solidFill>
                  <a:srgbClr val="FF0000"/>
                </a:solidFill>
                <a:latin typeface="Times New Roman" panose="02020603050405020304" pitchFamily="18" charset="0"/>
                <a:cs typeface="Times New Roman" panose="02020603050405020304" pitchFamily="18" charset="0"/>
              </a:rPr>
              <a:t>reactivation of the disease.</a:t>
            </a:r>
          </a:p>
        </p:txBody>
      </p:sp>
    </p:spTree>
    <p:extLst>
      <p:ext uri="{BB962C8B-B14F-4D97-AF65-F5344CB8AC3E}">
        <p14:creationId xmlns:p14="http://schemas.microsoft.com/office/powerpoint/2010/main" val="2984455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370" y="-2"/>
            <a:ext cx="11986846" cy="6858002"/>
          </a:xfrm>
        </p:spPr>
        <p:txBody>
          <a:bodyPr>
            <a:noAutofit/>
          </a:bodyPr>
          <a:lstStyle/>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Control</a:t>
            </a:r>
          </a:p>
          <a:p>
            <a:pPr>
              <a:lnSpc>
                <a:spcPct val="100000"/>
              </a:lnSpc>
            </a:pPr>
            <a:r>
              <a:rPr lang="en-US" sz="2000" dirty="0">
                <a:latin typeface="Times New Roman" panose="02020603050405020304" pitchFamily="18" charset="0"/>
                <a:cs typeface="Times New Roman" panose="02020603050405020304" pitchFamily="18" charset="0"/>
              </a:rPr>
              <a:t>In planning a </a:t>
            </a:r>
            <a:r>
              <a:rPr lang="en-US" sz="2000" dirty="0" smtClean="0">
                <a:latin typeface="Times New Roman" panose="02020603050405020304" pitchFamily="18" charset="0"/>
                <a:cs typeface="Times New Roman" panose="02020603050405020304" pitchFamily="18" charset="0"/>
              </a:rPr>
              <a:t>programme </a:t>
            </a:r>
            <a:r>
              <a:rPr lang="en-US" sz="2000" dirty="0">
                <a:latin typeface="Times New Roman" panose="02020603050405020304" pitchFamily="18" charset="0"/>
                <a:cs typeface="Times New Roman" panose="02020603050405020304" pitchFamily="18" charset="0"/>
              </a:rPr>
              <a:t>for the control of </a:t>
            </a:r>
            <a:r>
              <a:rPr lang="en-US" sz="2000" dirty="0" smtClean="0">
                <a:latin typeface="Times New Roman" panose="02020603050405020304" pitchFamily="18" charset="0"/>
                <a:cs typeface="Times New Roman" panose="02020603050405020304" pitchFamily="18" charset="0"/>
              </a:rPr>
              <a:t>tuberculosis, the </a:t>
            </a:r>
            <a:r>
              <a:rPr lang="en-US" sz="2000" dirty="0">
                <a:latin typeface="Times New Roman" panose="02020603050405020304" pitchFamily="18" charset="0"/>
                <a:cs typeface="Times New Roman" panose="02020603050405020304" pitchFamily="18" charset="0"/>
              </a:rPr>
              <a:t>entire </a:t>
            </a:r>
            <a:r>
              <a:rPr lang="en-US" sz="2000" dirty="0">
                <a:solidFill>
                  <a:srgbClr val="FF0000"/>
                </a:solidFill>
                <a:latin typeface="Times New Roman" panose="02020603050405020304" pitchFamily="18" charset="0"/>
                <a:cs typeface="Times New Roman" panose="02020603050405020304" pitchFamily="18" charset="0"/>
              </a:rPr>
              <a:t>population </a:t>
            </a:r>
            <a:r>
              <a:rPr lang="en-US" sz="2000" dirty="0">
                <a:latin typeface="Times New Roman" panose="02020603050405020304" pitchFamily="18" charset="0"/>
                <a:cs typeface="Times New Roman" panose="02020603050405020304" pitchFamily="18" charset="0"/>
              </a:rPr>
              <a:t>can be </a:t>
            </a:r>
            <a:r>
              <a:rPr lang="en-US" sz="2000" dirty="0" smtClean="0">
                <a:latin typeface="Times New Roman" panose="02020603050405020304" pitchFamily="18" charset="0"/>
                <a:cs typeface="Times New Roman" panose="02020603050405020304" pitchFamily="18" charset="0"/>
              </a:rPr>
              <a:t>conveniently considered </a:t>
            </a:r>
            <a:r>
              <a:rPr lang="en-US" sz="2000" dirty="0">
                <a:latin typeface="Times New Roman" panose="02020603050405020304" pitchFamily="18" charset="0"/>
                <a:cs typeface="Times New Roman" panose="02020603050405020304" pitchFamily="18" charset="0"/>
              </a:rPr>
              <a:t>as falling into </a:t>
            </a:r>
            <a:r>
              <a:rPr lang="en-US" sz="2000" dirty="0">
                <a:solidFill>
                  <a:srgbClr val="FF0000"/>
                </a:solidFill>
                <a:latin typeface="Times New Roman" panose="02020603050405020304" pitchFamily="18" charset="0"/>
                <a:cs typeface="Times New Roman" panose="02020603050405020304" pitchFamily="18" charset="0"/>
              </a:rPr>
              <a:t>four groups</a:t>
            </a:r>
            <a:r>
              <a:rPr lang="en-US" sz="20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000" dirty="0" smtClean="0">
                <a:latin typeface="Times New Roman" panose="02020603050405020304" pitchFamily="18" charset="0"/>
                <a:cs typeface="Times New Roman" panose="02020603050405020304" pitchFamily="18" charset="0"/>
              </a:rPr>
              <a:t>■ </a:t>
            </a:r>
            <a:r>
              <a:rPr lang="en-US" sz="2000" i="1" dirty="0">
                <a:solidFill>
                  <a:srgbClr val="FF0000"/>
                </a:solidFill>
                <a:latin typeface="Times New Roman" panose="02020603050405020304" pitchFamily="18" charset="0"/>
                <a:cs typeface="Times New Roman" panose="02020603050405020304" pitchFamily="18" charset="0"/>
              </a:rPr>
              <a:t>No previous exposure</a:t>
            </a:r>
            <a:r>
              <a:rPr lang="en-US" sz="2000" i="1" dirty="0">
                <a:latin typeface="Times New Roman" panose="02020603050405020304" pitchFamily="18" charset="0"/>
                <a:cs typeface="Times New Roman" panose="02020603050405020304" pitchFamily="18" charset="0"/>
              </a:rPr>
              <a:t> to tubercle bacilli </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they would </a:t>
            </a:r>
            <a:r>
              <a:rPr lang="en-US" sz="2000" dirty="0">
                <a:solidFill>
                  <a:srgbClr val="FF0000"/>
                </a:solidFill>
                <a:latin typeface="Times New Roman" panose="02020603050405020304" pitchFamily="18" charset="0"/>
                <a:cs typeface="Times New Roman" panose="02020603050405020304" pitchFamily="18" charset="0"/>
              </a:rPr>
              <a:t>require protection from infection</a:t>
            </a:r>
            <a:r>
              <a:rPr lang="en-US" sz="2000" dirty="0">
                <a:latin typeface="Times New Roman" panose="02020603050405020304" pitchFamily="18" charset="0"/>
                <a:cs typeface="Times New Roman" panose="02020603050405020304" pitchFamily="18" charset="0"/>
              </a:rPr>
              <a:t>.</a:t>
            </a:r>
          </a:p>
          <a:p>
            <a:pPr marL="0" indent="0">
              <a:lnSpc>
                <a:spcPct val="100000"/>
              </a:lnSpc>
              <a:buNone/>
            </a:pPr>
            <a:r>
              <a:rPr lang="en-US" sz="2000" dirty="0">
                <a:latin typeface="Times New Roman" panose="02020603050405020304" pitchFamily="18" charset="0"/>
                <a:cs typeface="Times New Roman" panose="02020603050405020304" pitchFamily="18" charset="0"/>
              </a:rPr>
              <a:t>■ </a:t>
            </a:r>
            <a:r>
              <a:rPr lang="en-US" sz="2000" i="1" dirty="0">
                <a:solidFill>
                  <a:srgbClr val="FF0000"/>
                </a:solidFill>
                <a:latin typeface="Times New Roman" panose="02020603050405020304" pitchFamily="18" charset="0"/>
                <a:cs typeface="Times New Roman" panose="02020603050405020304" pitchFamily="18" charset="0"/>
              </a:rPr>
              <a:t>Healed primary infection </a:t>
            </a:r>
            <a:r>
              <a:rPr lang="en-US" sz="2000" dirty="0">
                <a:latin typeface="Times New Roman" panose="02020603050405020304" pitchFamily="18" charset="0"/>
                <a:cs typeface="Times New Roman" panose="02020603050405020304" pitchFamily="18" charset="0"/>
              </a:rPr>
              <a:t>– they have </a:t>
            </a:r>
            <a:r>
              <a:rPr lang="en-US" sz="2000" dirty="0">
                <a:solidFill>
                  <a:srgbClr val="FF0000"/>
                </a:solidFill>
                <a:latin typeface="Times New Roman" panose="02020603050405020304" pitchFamily="18" charset="0"/>
                <a:cs typeface="Times New Roman" panose="02020603050405020304" pitchFamily="18" charset="0"/>
              </a:rPr>
              <a:t>some </a:t>
            </a:r>
            <a:r>
              <a:rPr lang="en-US" sz="2000" dirty="0" smtClean="0">
                <a:solidFill>
                  <a:srgbClr val="FF0000"/>
                </a:solidFill>
                <a:latin typeface="Times New Roman" panose="02020603050405020304" pitchFamily="18" charset="0"/>
                <a:cs typeface="Times New Roman" panose="02020603050405020304" pitchFamily="18" charset="0"/>
              </a:rPr>
              <a:t>immunity </a:t>
            </a:r>
            <a:r>
              <a:rPr lang="en-US" sz="2000" dirty="0" smtClean="0">
                <a:latin typeface="Times New Roman" panose="02020603050405020304" pitchFamily="18" charset="0"/>
                <a:cs typeface="Times New Roman" panose="02020603050405020304" pitchFamily="18" charset="0"/>
              </a:rPr>
              <a:t>but </a:t>
            </a:r>
            <a:r>
              <a:rPr lang="en-US" sz="2000" dirty="0">
                <a:latin typeface="Times New Roman" panose="02020603050405020304" pitchFamily="18" charset="0"/>
                <a:cs typeface="Times New Roman" panose="02020603050405020304" pitchFamily="18" charset="0"/>
              </a:rPr>
              <a:t>must be </a:t>
            </a:r>
            <a:r>
              <a:rPr lang="en-US" sz="2000" dirty="0">
                <a:solidFill>
                  <a:srgbClr val="FF0000"/>
                </a:solidFill>
                <a:latin typeface="Times New Roman" panose="02020603050405020304" pitchFamily="18" charset="0"/>
                <a:cs typeface="Times New Roman" panose="02020603050405020304" pitchFamily="18" charset="0"/>
              </a:rPr>
              <a:t>protected</a:t>
            </a:r>
            <a:r>
              <a:rPr lang="en-US" sz="2000" dirty="0">
                <a:latin typeface="Times New Roman" panose="02020603050405020304" pitchFamily="18" charset="0"/>
                <a:cs typeface="Times New Roman" panose="02020603050405020304" pitchFamily="18" charset="0"/>
              </a:rPr>
              <a:t> from reactivation </a:t>
            </a:r>
            <a:r>
              <a:rPr lang="en-US" sz="2000" dirty="0" smtClean="0">
                <a:latin typeface="Times New Roman" panose="02020603050405020304" pitchFamily="18" charset="0"/>
                <a:cs typeface="Times New Roman" panose="02020603050405020304" pitchFamily="18" charset="0"/>
              </a:rPr>
              <a:t>of disease </a:t>
            </a:r>
            <a:r>
              <a:rPr lang="en-US" sz="2000" dirty="0">
                <a:latin typeface="Times New Roman" panose="02020603050405020304" pitchFamily="18" charset="0"/>
                <a:cs typeface="Times New Roman" panose="02020603050405020304" pitchFamily="18" charset="0"/>
              </a:rPr>
              <a:t>and reinfection.</a:t>
            </a:r>
          </a:p>
          <a:p>
            <a:pPr marL="0" indent="0">
              <a:lnSpc>
                <a:spcPct val="100000"/>
              </a:lnSpc>
              <a:buNone/>
            </a:pPr>
            <a:r>
              <a:rPr lang="en-US" sz="2000" dirty="0">
                <a:latin typeface="Times New Roman" panose="02020603050405020304" pitchFamily="18" charset="0"/>
                <a:cs typeface="Times New Roman" panose="02020603050405020304" pitchFamily="18" charset="0"/>
              </a:rPr>
              <a:t>■ </a:t>
            </a:r>
            <a:r>
              <a:rPr lang="en-US" sz="2000" i="1" dirty="0">
                <a:solidFill>
                  <a:srgbClr val="FF0000"/>
                </a:solidFill>
                <a:latin typeface="Times New Roman" panose="02020603050405020304" pitchFamily="18" charset="0"/>
                <a:cs typeface="Times New Roman" panose="02020603050405020304" pitchFamily="18" charset="0"/>
              </a:rPr>
              <a:t>Diagnosed active disease </a:t>
            </a:r>
            <a:r>
              <a:rPr lang="en-US" sz="2000" dirty="0">
                <a:latin typeface="Times New Roman" panose="02020603050405020304" pitchFamily="18" charset="0"/>
                <a:cs typeface="Times New Roman" panose="02020603050405020304" pitchFamily="18" charset="0"/>
              </a:rPr>
              <a:t>– they must have </a:t>
            </a:r>
            <a:r>
              <a:rPr lang="en-US" sz="2000" dirty="0" smtClean="0">
                <a:latin typeface="Times New Roman" panose="02020603050405020304" pitchFamily="18" charset="0"/>
                <a:cs typeface="Times New Roman" panose="02020603050405020304" pitchFamily="18" charset="0"/>
              </a:rPr>
              <a:t>effective </a:t>
            </a:r>
            <a:r>
              <a:rPr lang="en-US" sz="2000" dirty="0" smtClean="0">
                <a:solidFill>
                  <a:srgbClr val="FF0000"/>
                </a:solidFill>
                <a:latin typeface="Times New Roman" panose="02020603050405020304" pitchFamily="18" charset="0"/>
                <a:cs typeface="Times New Roman" panose="02020603050405020304" pitchFamily="18" charset="0"/>
              </a:rPr>
              <a:t>treatment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and remain </a:t>
            </a:r>
            <a:r>
              <a:rPr lang="en-US" sz="2000" dirty="0">
                <a:solidFill>
                  <a:srgbClr val="FF0000"/>
                </a:solidFill>
                <a:latin typeface="Times New Roman" panose="02020603050405020304" pitchFamily="18" charset="0"/>
                <a:cs typeface="Times New Roman" panose="02020603050405020304" pitchFamily="18" charset="0"/>
              </a:rPr>
              <a:t>under supervision </a:t>
            </a:r>
            <a:r>
              <a:rPr lang="en-US" sz="2000" dirty="0" smtClean="0">
                <a:latin typeface="Times New Roman" panose="02020603050405020304" pitchFamily="18" charset="0"/>
                <a:cs typeface="Times New Roman" panose="02020603050405020304" pitchFamily="18" charset="0"/>
              </a:rPr>
              <a:t>until they </a:t>
            </a:r>
            <a:r>
              <a:rPr lang="en-US" sz="2000" dirty="0">
                <a:latin typeface="Times New Roman" panose="02020603050405020304" pitchFamily="18" charset="0"/>
                <a:cs typeface="Times New Roman" panose="02020603050405020304" pitchFamily="18" charset="0"/>
              </a:rPr>
              <a:t>have recovered fully.</a:t>
            </a:r>
          </a:p>
          <a:p>
            <a:pPr marL="0" indent="0">
              <a:lnSpc>
                <a:spcPct val="100000"/>
              </a:lnSpc>
              <a:buNone/>
            </a:pPr>
            <a:r>
              <a:rPr lang="en-US" sz="2000" dirty="0">
                <a:latin typeface="Times New Roman" panose="02020603050405020304" pitchFamily="18" charset="0"/>
                <a:cs typeface="Times New Roman" panose="02020603050405020304" pitchFamily="18" charset="0"/>
              </a:rPr>
              <a:t>■ </a:t>
            </a:r>
            <a:r>
              <a:rPr lang="en-US" sz="2000" i="1" dirty="0">
                <a:solidFill>
                  <a:srgbClr val="FF0000"/>
                </a:solidFill>
                <a:latin typeface="Times New Roman" panose="02020603050405020304" pitchFamily="18" charset="0"/>
                <a:cs typeface="Times New Roman" panose="02020603050405020304" pitchFamily="18" charset="0"/>
              </a:rPr>
              <a:t>Undiagnosed active disease </a:t>
            </a:r>
            <a:r>
              <a:rPr lang="en-US" sz="2000" dirty="0">
                <a:latin typeface="Times New Roman" panose="02020603050405020304" pitchFamily="18" charset="0"/>
                <a:cs typeface="Times New Roman" panose="02020603050405020304" pitchFamily="18" charset="0"/>
              </a:rPr>
              <a:t>– without treatment </a:t>
            </a:r>
            <a:r>
              <a:rPr lang="en-US" sz="2000" dirty="0" smtClean="0">
                <a:latin typeface="Times New Roman" panose="02020603050405020304" pitchFamily="18" charset="0"/>
                <a:cs typeface="Times New Roman" panose="02020603050405020304" pitchFamily="18" charset="0"/>
              </a:rPr>
              <a:t>the disease </a:t>
            </a:r>
            <a:r>
              <a:rPr lang="en-US" sz="2000" dirty="0">
                <a:latin typeface="Times New Roman" panose="02020603050405020304" pitchFamily="18" charset="0"/>
                <a:cs typeface="Times New Roman" panose="02020603050405020304" pitchFamily="18" charset="0"/>
              </a:rPr>
              <a:t>may progress with further </a:t>
            </a:r>
            <a:r>
              <a:rPr lang="en-US" sz="2000" dirty="0" smtClean="0">
                <a:latin typeface="Times New Roman" panose="02020603050405020304" pitchFamily="18" charset="0"/>
                <a:cs typeface="Times New Roman" panose="02020603050405020304" pitchFamily="18" charset="0"/>
              </a:rPr>
              <a:t>irreversible damage</a:t>
            </a:r>
            <a:r>
              <a:rPr lang="en-US" sz="2000" dirty="0">
                <a:latin typeface="Times New Roman" panose="02020603050405020304" pitchFamily="18" charset="0"/>
                <a:cs typeface="Times New Roman" panose="02020603050405020304" pitchFamily="18" charset="0"/>
              </a:rPr>
              <a:t>. As potential sources of infection, </a:t>
            </a:r>
            <a:r>
              <a:rPr lang="en-US" sz="2000" dirty="0" smtClean="0">
                <a:latin typeface="Times New Roman" panose="02020603050405020304" pitchFamily="18" charset="0"/>
                <a:cs typeface="Times New Roman" panose="02020603050405020304" pitchFamily="18" charset="0"/>
              </a:rPr>
              <a:t>they constitute </a:t>
            </a:r>
            <a:r>
              <a:rPr lang="en-US" sz="2000" dirty="0">
                <a:latin typeface="Times New Roman" panose="02020603050405020304" pitchFamily="18" charset="0"/>
                <a:cs typeface="Times New Roman" panose="02020603050405020304" pitchFamily="18" charset="0"/>
              </a:rPr>
              <a:t>a danger to the </a:t>
            </a:r>
            <a:r>
              <a:rPr lang="en-US" sz="2000" dirty="0" smtClean="0">
                <a:latin typeface="Times New Roman" panose="02020603050405020304" pitchFamily="18" charset="0"/>
                <a:cs typeface="Times New Roman" panose="02020603050405020304" pitchFamily="18" charset="0"/>
              </a:rPr>
              <a:t>community. </a:t>
            </a:r>
          </a:p>
          <a:p>
            <a:pPr marL="0" indent="0">
              <a:lnSpc>
                <a:spcPct val="100000"/>
              </a:lnSpc>
              <a:buNone/>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control of tuberculosis can be </a:t>
            </a:r>
            <a:r>
              <a:rPr lang="en-US" sz="2000" dirty="0">
                <a:solidFill>
                  <a:srgbClr val="FF0000"/>
                </a:solidFill>
                <a:latin typeface="Times New Roman" panose="02020603050405020304" pitchFamily="18" charset="0"/>
                <a:cs typeface="Times New Roman" panose="02020603050405020304" pitchFamily="18" charset="0"/>
              </a:rPr>
              <a:t>considered </a:t>
            </a:r>
            <a:r>
              <a:rPr lang="en-US" sz="2000" dirty="0" smtClean="0">
                <a:solidFill>
                  <a:srgbClr val="FF0000"/>
                </a:solidFill>
                <a:latin typeface="Times New Roman" panose="02020603050405020304" pitchFamily="18" charset="0"/>
                <a:cs typeface="Times New Roman" panose="02020603050405020304" pitchFamily="18" charset="0"/>
              </a:rPr>
              <a:t>at the </a:t>
            </a:r>
            <a:r>
              <a:rPr lang="en-US" sz="2000" dirty="0">
                <a:solidFill>
                  <a:srgbClr val="FF0000"/>
                </a:solidFill>
                <a:latin typeface="Times New Roman" panose="02020603050405020304" pitchFamily="18" charset="0"/>
                <a:cs typeface="Times New Roman" panose="02020603050405020304" pitchFamily="18" charset="0"/>
              </a:rPr>
              <a:t>following levels of prevention:</a:t>
            </a:r>
          </a:p>
          <a:p>
            <a:pPr marL="0" indent="0">
              <a:lnSpc>
                <a:spcPct val="100000"/>
              </a:lnSpc>
              <a:buNone/>
            </a:pPr>
            <a:r>
              <a:rPr lang="en-US" sz="2000" dirty="0">
                <a:latin typeface="Times New Roman" panose="02020603050405020304" pitchFamily="18" charset="0"/>
                <a:cs typeface="Times New Roman" panose="02020603050405020304" pitchFamily="18" charset="0"/>
              </a:rPr>
              <a:t>■ general health promotion;</a:t>
            </a:r>
          </a:p>
          <a:p>
            <a:pPr marL="0" indent="0">
              <a:lnSpc>
                <a:spcPct val="100000"/>
              </a:lnSpc>
              <a:buNone/>
            </a:pPr>
            <a:r>
              <a:rPr lang="en-US" sz="2000" dirty="0">
                <a:latin typeface="Times New Roman" panose="02020603050405020304" pitchFamily="18" charset="0"/>
                <a:cs typeface="Times New Roman" panose="02020603050405020304" pitchFamily="18" charset="0"/>
              </a:rPr>
              <a:t>■ specific protection – active </a:t>
            </a:r>
            <a:r>
              <a:rPr lang="en-US" sz="2000" dirty="0" smtClean="0">
                <a:latin typeface="Times New Roman" panose="02020603050405020304" pitchFamily="18" charset="0"/>
                <a:cs typeface="Times New Roman" panose="02020603050405020304" pitchFamily="18" charset="0"/>
              </a:rPr>
              <a:t>immunization, chemoprophylaxis</a:t>
            </a:r>
            <a:r>
              <a:rPr lang="en-US" sz="2000" dirty="0">
                <a:latin typeface="Times New Roman" panose="02020603050405020304" pitchFamily="18" charset="0"/>
                <a:cs typeface="Times New Roman" panose="02020603050405020304" pitchFamily="18" charset="0"/>
              </a:rPr>
              <a:t>, control of animal reservoir;</a:t>
            </a:r>
          </a:p>
          <a:p>
            <a:pPr marL="0" indent="0">
              <a:lnSpc>
                <a:spcPct val="100000"/>
              </a:lnSpc>
              <a:buNone/>
            </a:pPr>
            <a:r>
              <a:rPr lang="en-US" sz="2000" dirty="0">
                <a:latin typeface="Times New Roman" panose="02020603050405020304" pitchFamily="18" charset="0"/>
                <a:cs typeface="Times New Roman" panose="02020603050405020304" pitchFamily="18" charset="0"/>
              </a:rPr>
              <a:t>■ early diagnosis and treatment;</a:t>
            </a:r>
          </a:p>
          <a:p>
            <a:pPr marL="0" indent="0">
              <a:lnSpc>
                <a:spcPct val="100000"/>
              </a:lnSpc>
              <a:buNone/>
            </a:pPr>
            <a:r>
              <a:rPr lang="en-US" sz="2000" dirty="0">
                <a:latin typeface="Times New Roman" panose="02020603050405020304" pitchFamily="18" charset="0"/>
                <a:cs typeface="Times New Roman" panose="02020603050405020304" pitchFamily="18" charset="0"/>
              </a:rPr>
              <a:t>■ limitation of disability;</a:t>
            </a:r>
          </a:p>
          <a:p>
            <a:pPr marL="0" indent="0">
              <a:lnSpc>
                <a:spcPct val="100000"/>
              </a:lnSpc>
              <a:buNone/>
            </a:pPr>
            <a:r>
              <a:rPr lang="en-US" sz="2000" dirty="0">
                <a:latin typeface="Times New Roman" panose="02020603050405020304" pitchFamily="18" charset="0"/>
                <a:cs typeface="Times New Roman" panose="02020603050405020304" pitchFamily="18" charset="0"/>
              </a:rPr>
              <a:t>■ rehabilitation;</a:t>
            </a:r>
          </a:p>
          <a:p>
            <a:pPr marL="0" indent="0">
              <a:lnSpc>
                <a:spcPct val="100000"/>
              </a:lnSpc>
              <a:buNone/>
            </a:pPr>
            <a:r>
              <a:rPr lang="en-US" sz="2000" dirty="0">
                <a:latin typeface="Times New Roman" panose="02020603050405020304" pitchFamily="18" charset="0"/>
                <a:cs typeface="Times New Roman" panose="02020603050405020304" pitchFamily="18" charset="0"/>
              </a:rPr>
              <a:t>■ surveillance.</a:t>
            </a:r>
          </a:p>
        </p:txBody>
      </p:sp>
    </p:spTree>
    <p:extLst>
      <p:ext uri="{BB962C8B-B14F-4D97-AF65-F5344CB8AC3E}">
        <p14:creationId xmlns:p14="http://schemas.microsoft.com/office/powerpoint/2010/main" val="2152180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154" y="149224"/>
            <a:ext cx="11986846" cy="6708775"/>
          </a:xfrm>
        </p:spPr>
        <p:txBody>
          <a:bodyPr>
            <a:noAutofit/>
          </a:bodyPr>
          <a:lstStyle/>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GENERAL HEALTH PROMOTION</a:t>
            </a:r>
          </a:p>
          <a:p>
            <a:pPr>
              <a:lnSpc>
                <a:spcPct val="100000"/>
              </a:lnSpc>
            </a:pPr>
            <a:r>
              <a:rPr lang="en-US" sz="2000" dirty="0" smtClean="0">
                <a:latin typeface="Times New Roman" panose="02020603050405020304" pitchFamily="18" charset="0"/>
                <a:cs typeface="Times New Roman" panose="02020603050405020304" pitchFamily="18" charset="0"/>
              </a:rPr>
              <a:t>Improvement in housing (good ventilation, avoidance of overcrowding) will reduce the chances of air-borne infections. Health education should be directed at producing better personal habits with regard to spitting and coughing. Good nutrition enhances host immunity.</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SPECIFIC PROTECTION</a:t>
            </a:r>
          </a:p>
          <a:p>
            <a:pPr>
              <a:lnSpc>
                <a:spcPct val="100000"/>
              </a:lnSpc>
            </a:pPr>
            <a:r>
              <a:rPr lang="en-US" sz="2000" dirty="0" smtClean="0">
                <a:latin typeface="Times New Roman" panose="02020603050405020304" pitchFamily="18" charset="0"/>
                <a:cs typeface="Times New Roman" panose="02020603050405020304" pitchFamily="18" charset="0"/>
              </a:rPr>
              <a:t>Three measures are available: (</a:t>
            </a:r>
            <a:r>
              <a:rPr lang="en-US" sz="2000" dirty="0" err="1" smtClean="0">
                <a:latin typeface="Times New Roman" panose="02020603050405020304" pitchFamily="18" charset="0"/>
                <a:cs typeface="Times New Roman" panose="02020603050405020304" pitchFamily="18" charset="0"/>
              </a:rPr>
              <a:t>i</a:t>
            </a:r>
            <a:r>
              <a:rPr lang="en-US" sz="2000" dirty="0" smtClean="0">
                <a:latin typeface="Times New Roman" panose="02020603050405020304" pitchFamily="18" charset="0"/>
                <a:cs typeface="Times New Roman" panose="02020603050405020304" pitchFamily="18" charset="0"/>
              </a:rPr>
              <a:t>)active immunization with BCG (</a:t>
            </a:r>
            <a:r>
              <a:rPr lang="en-US" sz="2000" dirty="0" err="1" smtClean="0">
                <a:latin typeface="Times New Roman" panose="02020603050405020304" pitchFamily="18" charset="0"/>
                <a:cs typeface="Times New Roman" panose="02020603050405020304" pitchFamily="18" charset="0"/>
              </a:rPr>
              <a:t>Bacille</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Calmette</a:t>
            </a:r>
            <a:r>
              <a:rPr lang="en-US" sz="2000" dirty="0" smtClean="0">
                <a:latin typeface="Times New Roman" panose="02020603050405020304" pitchFamily="18" charset="0"/>
                <a:cs typeface="Times New Roman" panose="02020603050405020304" pitchFamily="18" charset="0"/>
              </a:rPr>
              <a:t> Guerin);(ii)chemoprophylaxis; and (iii) control of animal tuberculosis.</a:t>
            </a:r>
          </a:p>
          <a:p>
            <a:pPr marL="0" indent="0">
              <a:lnSpc>
                <a:spcPct val="100000"/>
              </a:lnSpc>
              <a:buNone/>
            </a:pPr>
            <a:r>
              <a:rPr lang="en-US" sz="2000" b="1" i="1" dirty="0" smtClean="0">
                <a:solidFill>
                  <a:srgbClr val="0070C0"/>
                </a:solidFill>
                <a:latin typeface="Times New Roman" panose="02020603050405020304" pitchFamily="18" charset="0"/>
                <a:cs typeface="Times New Roman" panose="02020603050405020304" pitchFamily="18" charset="0"/>
              </a:rPr>
              <a:t>BCG vaccination</a:t>
            </a:r>
          </a:p>
          <a:p>
            <a:pPr>
              <a:lnSpc>
                <a:spcPct val="100000"/>
              </a:lnSpc>
            </a:pPr>
            <a:r>
              <a:rPr lang="en-US" sz="2000" dirty="0" smtClean="0">
                <a:latin typeface="Times New Roman" panose="02020603050405020304" pitchFamily="18" charset="0"/>
                <a:cs typeface="Times New Roman" panose="02020603050405020304" pitchFamily="18" charset="0"/>
              </a:rPr>
              <a:t>This vaccine contains </a:t>
            </a:r>
            <a:r>
              <a:rPr lang="en-US" sz="2000" dirty="0" smtClean="0">
                <a:solidFill>
                  <a:srgbClr val="FF0000"/>
                </a:solidFill>
                <a:latin typeface="Times New Roman" panose="02020603050405020304" pitchFamily="18" charset="0"/>
                <a:cs typeface="Times New Roman" panose="02020603050405020304" pitchFamily="18" charset="0"/>
              </a:rPr>
              <a:t>live attenuated tubercle bacilli of the bovine strain</a:t>
            </a:r>
            <a:r>
              <a:rPr lang="en-US" sz="2000" dirty="0" smtClean="0">
                <a:latin typeface="Times New Roman" panose="02020603050405020304" pitchFamily="18" charset="0"/>
                <a:cs typeface="Times New Roman" panose="02020603050405020304" pitchFamily="18" charset="0"/>
              </a:rPr>
              <a:t>. It may be administered </a:t>
            </a:r>
            <a:r>
              <a:rPr lang="en-US" sz="2000" dirty="0" smtClean="0">
                <a:solidFill>
                  <a:srgbClr val="FF0000"/>
                </a:solidFill>
                <a:latin typeface="Times New Roman" panose="02020603050405020304" pitchFamily="18" charset="0"/>
                <a:cs typeface="Times New Roman" panose="02020603050405020304" pitchFamily="18" charset="0"/>
              </a:rPr>
              <a:t>intradermally</a:t>
            </a:r>
            <a:r>
              <a:rPr lang="en-US" sz="2000" dirty="0" smtClean="0">
                <a:latin typeface="Times New Roman" panose="02020603050405020304" pitchFamily="18" charset="0"/>
                <a:cs typeface="Times New Roman" panose="02020603050405020304" pitchFamily="18" charset="0"/>
              </a:rPr>
              <a:t> by syringe and needle or by the </a:t>
            </a:r>
            <a:r>
              <a:rPr lang="en-US" sz="2000" dirty="0" smtClean="0">
                <a:solidFill>
                  <a:srgbClr val="FF0000"/>
                </a:solidFill>
                <a:latin typeface="Times New Roman" panose="02020603050405020304" pitchFamily="18" charset="0"/>
                <a:cs typeface="Times New Roman" panose="02020603050405020304" pitchFamily="18" charset="0"/>
              </a:rPr>
              <a:t>multiple-puncture technique</a:t>
            </a:r>
            <a:r>
              <a:rPr lang="en-US" sz="2000" dirty="0" smtClean="0">
                <a:latin typeface="Times New Roman" panose="02020603050405020304" pitchFamily="18" charset="0"/>
                <a:cs typeface="Times New Roman" panose="02020603050405020304" pitchFamily="18" charset="0"/>
              </a:rPr>
              <a:t>. It confers significant but not absolute immunity; in particular, it protects against the disseminated </a:t>
            </a:r>
            <a:r>
              <a:rPr lang="en-US" sz="2000" dirty="0" err="1" smtClean="0">
                <a:latin typeface="Times New Roman" panose="02020603050405020304" pitchFamily="18" charset="0"/>
                <a:cs typeface="Times New Roman" panose="02020603050405020304" pitchFamily="18" charset="0"/>
              </a:rPr>
              <a:t>miliary</a:t>
            </a:r>
            <a:r>
              <a:rPr lang="en-US" sz="2000" dirty="0" smtClean="0">
                <a:latin typeface="Times New Roman" panose="02020603050405020304" pitchFamily="18" charset="0"/>
                <a:cs typeface="Times New Roman" panose="02020603050405020304" pitchFamily="18" charset="0"/>
              </a:rPr>
              <a:t> lesions of tuberculosis and tuberculous meningitis.</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Disadvantages</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Various complications have been encountered </a:t>
            </a:r>
            <a:r>
              <a:rPr lang="en-US" sz="2000" dirty="0" smtClean="0">
                <a:solidFill>
                  <a:srgbClr val="FF0000"/>
                </a:solidFill>
                <a:latin typeface="Times New Roman" panose="02020603050405020304" pitchFamily="18" charset="0"/>
                <a:cs typeface="Times New Roman" panose="02020603050405020304" pitchFamily="18" charset="0"/>
              </a:rPr>
              <a:t>in the </a:t>
            </a:r>
            <a:r>
              <a:rPr lang="en-US" sz="2000" dirty="0">
                <a:solidFill>
                  <a:srgbClr val="FF0000"/>
                </a:solidFill>
                <a:latin typeface="Times New Roman" panose="02020603050405020304" pitchFamily="18" charset="0"/>
                <a:cs typeface="Times New Roman" panose="02020603050405020304" pitchFamily="18" charset="0"/>
              </a:rPr>
              <a:t>use of BCG. These may be:</a:t>
            </a:r>
          </a:p>
          <a:p>
            <a:pPr marL="0" indent="0">
              <a:lnSpc>
                <a:spcPct val="100000"/>
              </a:lnSpc>
              <a:buNone/>
            </a:pPr>
            <a:r>
              <a:rPr lang="en-US" sz="2000" dirty="0">
                <a:latin typeface="Times New Roman" panose="02020603050405020304" pitchFamily="18" charset="0"/>
                <a:cs typeface="Times New Roman" panose="02020603050405020304" pitchFamily="18" charset="0"/>
              </a:rPr>
              <a:t>■ </a:t>
            </a:r>
            <a:r>
              <a:rPr lang="en-US" sz="2000" i="1" dirty="0">
                <a:solidFill>
                  <a:srgbClr val="FF0000"/>
                </a:solidFill>
                <a:latin typeface="Times New Roman" panose="02020603050405020304" pitchFamily="18" charset="0"/>
                <a:cs typeface="Times New Roman" panose="02020603050405020304" pitchFamily="18" charset="0"/>
              </a:rPr>
              <a:t>local </a:t>
            </a:r>
            <a:r>
              <a:rPr lang="en-US" sz="2000" dirty="0">
                <a:solidFill>
                  <a:srgbClr val="FF0000"/>
                </a:solidFill>
                <a:latin typeface="Times New Roman" panose="02020603050405020304" pitchFamily="18" charset="0"/>
                <a:cs typeface="Times New Roman" panose="02020603050405020304" pitchFamily="18" charset="0"/>
              </a:rPr>
              <a:t>– chronic ulceration</a:t>
            </a:r>
            <a:r>
              <a:rPr lang="en-US" sz="2000" dirty="0">
                <a:latin typeface="Times New Roman" panose="02020603050405020304" pitchFamily="18" charset="0"/>
                <a:cs typeface="Times New Roman" panose="02020603050405020304" pitchFamily="18" charset="0"/>
              </a:rPr>
              <a:t>, discharge, abscess </a:t>
            </a:r>
            <a:r>
              <a:rPr lang="en-US" sz="2000" dirty="0" smtClean="0">
                <a:latin typeface="Times New Roman" panose="02020603050405020304" pitchFamily="18" charset="0"/>
                <a:cs typeface="Times New Roman" panose="02020603050405020304" pitchFamily="18" charset="0"/>
              </a:rPr>
              <a:t>formation and </a:t>
            </a:r>
            <a:r>
              <a:rPr lang="en-US" sz="2000" dirty="0">
                <a:latin typeface="Times New Roman" panose="02020603050405020304" pitchFamily="18" charset="0"/>
                <a:cs typeface="Times New Roman" panose="02020603050405020304" pitchFamily="18" charset="0"/>
              </a:rPr>
              <a:t>keloids;</a:t>
            </a:r>
          </a:p>
          <a:p>
            <a:pPr marL="0" indent="0">
              <a:lnSpc>
                <a:spcPct val="100000"/>
              </a:lnSpc>
              <a:buNone/>
            </a:pPr>
            <a:r>
              <a:rPr lang="en-US" sz="2000" dirty="0">
                <a:latin typeface="Times New Roman" panose="02020603050405020304" pitchFamily="18" charset="0"/>
                <a:cs typeface="Times New Roman" panose="02020603050405020304" pitchFamily="18" charset="0"/>
              </a:rPr>
              <a:t>■ </a:t>
            </a:r>
            <a:r>
              <a:rPr lang="en-US" sz="2000" i="1" dirty="0">
                <a:solidFill>
                  <a:srgbClr val="FF0000"/>
                </a:solidFill>
                <a:latin typeface="Times New Roman" panose="02020603050405020304" pitchFamily="18" charset="0"/>
                <a:cs typeface="Times New Roman" panose="02020603050405020304" pitchFamily="18" charset="0"/>
              </a:rPr>
              <a:t>regional </a:t>
            </a:r>
            <a:r>
              <a:rPr lang="en-US" sz="2000" dirty="0">
                <a:solidFill>
                  <a:srgbClr val="FF0000"/>
                </a:solidFill>
                <a:latin typeface="Times New Roman" panose="02020603050405020304" pitchFamily="18" charset="0"/>
                <a:cs typeface="Times New Roman" panose="02020603050405020304" pitchFamily="18" charset="0"/>
              </a:rPr>
              <a:t>– adenitis </a:t>
            </a:r>
            <a:r>
              <a:rPr lang="en-US" sz="2000" dirty="0">
                <a:latin typeface="Times New Roman" panose="02020603050405020304" pitchFamily="18" charset="0"/>
                <a:cs typeface="Times New Roman" panose="02020603050405020304" pitchFamily="18" charset="0"/>
              </a:rPr>
              <a:t>which may or may not </a:t>
            </a:r>
            <a:r>
              <a:rPr lang="en-US" sz="2000" dirty="0" smtClean="0">
                <a:latin typeface="Times New Roman" panose="02020603050405020304" pitchFamily="18" charset="0"/>
                <a:cs typeface="Times New Roman" panose="02020603050405020304" pitchFamily="18" charset="0"/>
              </a:rPr>
              <a:t>suppurate or </a:t>
            </a:r>
            <a:r>
              <a:rPr lang="en-US" sz="2000" dirty="0">
                <a:latin typeface="Times New Roman" panose="02020603050405020304" pitchFamily="18" charset="0"/>
                <a:cs typeface="Times New Roman" panose="02020603050405020304" pitchFamily="18" charset="0"/>
              </a:rPr>
              <a:t>form sinuses</a:t>
            </a:r>
            <a:r>
              <a:rPr lang="en-US" sz="20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000" dirty="0" smtClean="0">
                <a:latin typeface="Times New Roman" panose="02020603050405020304" pitchFamily="18" charset="0"/>
                <a:cs typeface="Times New Roman" panose="02020603050405020304" pitchFamily="18" charset="0"/>
              </a:rPr>
              <a:t>■ </a:t>
            </a:r>
            <a:r>
              <a:rPr lang="en-US" sz="2000" i="1" dirty="0">
                <a:solidFill>
                  <a:srgbClr val="FF0000"/>
                </a:solidFill>
                <a:latin typeface="Times New Roman" panose="02020603050405020304" pitchFamily="18" charset="0"/>
                <a:cs typeface="Times New Roman" panose="02020603050405020304" pitchFamily="18" charset="0"/>
              </a:rPr>
              <a:t>disseminated</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 rare complication.</a:t>
            </a:r>
          </a:p>
          <a:p>
            <a:pPr>
              <a:lnSpc>
                <a:spcPct val="100000"/>
              </a:lnSpc>
            </a:pPr>
            <a:r>
              <a:rPr lang="en-US" sz="2000" dirty="0">
                <a:latin typeface="Times New Roman" panose="02020603050405020304" pitchFamily="18" charset="0"/>
                <a:cs typeface="Times New Roman" panose="02020603050405020304" pitchFamily="18" charset="0"/>
              </a:rPr>
              <a:t>The protective efficacy of BCG vaccine has </a:t>
            </a:r>
            <a:r>
              <a:rPr lang="en-US" sz="2000" dirty="0" smtClean="0">
                <a:latin typeface="Times New Roman" panose="02020603050405020304" pitchFamily="18" charset="0"/>
                <a:cs typeface="Times New Roman" panose="02020603050405020304" pitchFamily="18" charset="0"/>
              </a:rPr>
              <a:t>varied considerably </a:t>
            </a:r>
            <a:r>
              <a:rPr lang="en-US" sz="2000" dirty="0">
                <a:latin typeface="Times New Roman" panose="02020603050405020304" pitchFamily="18" charset="0"/>
                <a:cs typeface="Times New Roman" panose="02020603050405020304" pitchFamily="18" charset="0"/>
              </a:rPr>
              <a:t>in different countries.</a:t>
            </a:r>
            <a:endParaRPr lang="en-US" sz="2000" dirty="0" smtClean="0">
              <a:latin typeface="Times New Roman" panose="02020603050405020304" pitchFamily="18" charset="0"/>
              <a:cs typeface="Times New Roman" panose="02020603050405020304" pitchFamily="18" charset="0"/>
            </a:endParaRPr>
          </a:p>
          <a:p>
            <a:pPr>
              <a:lnSpc>
                <a:spcPct val="10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8702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231" y="114055"/>
            <a:ext cx="11992707" cy="6579822"/>
          </a:xfrm>
        </p:spPr>
        <p:txBody>
          <a:bodyPr>
            <a:noAutofit/>
          </a:bodyPr>
          <a:lstStyle/>
          <a:p>
            <a:pPr marL="0" indent="0">
              <a:lnSpc>
                <a:spcPct val="100000"/>
              </a:lnSpc>
              <a:buNone/>
            </a:pPr>
            <a:r>
              <a:rPr lang="en-US" sz="2000" b="1" i="1" dirty="0">
                <a:solidFill>
                  <a:srgbClr val="0070C0"/>
                </a:solidFill>
                <a:latin typeface="Times New Roman" panose="02020603050405020304" pitchFamily="18" charset="0"/>
                <a:cs typeface="Times New Roman" panose="02020603050405020304" pitchFamily="18" charset="0"/>
              </a:rPr>
              <a:t>Chemoprophylaxis</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Isoniazid</a:t>
            </a:r>
            <a:r>
              <a:rPr lang="en-US" sz="2000" dirty="0">
                <a:latin typeface="Times New Roman" panose="02020603050405020304" pitchFamily="18" charset="0"/>
                <a:cs typeface="Times New Roman" panose="02020603050405020304" pitchFamily="18" charset="0"/>
              </a:rPr>
              <a:t> has proved an effective </a:t>
            </a:r>
            <a:r>
              <a:rPr lang="en-US" sz="2000" dirty="0" smtClean="0">
                <a:latin typeface="Times New Roman" panose="02020603050405020304" pitchFamily="18" charset="0"/>
                <a:cs typeface="Times New Roman" panose="02020603050405020304" pitchFamily="18" charset="0"/>
              </a:rPr>
              <a:t>prophylactic agent </a:t>
            </a:r>
            <a:r>
              <a:rPr lang="en-US" sz="2000" dirty="0">
                <a:latin typeface="Times New Roman" panose="02020603050405020304" pitchFamily="18" charset="0"/>
                <a:cs typeface="Times New Roman" panose="02020603050405020304" pitchFamily="18" charset="0"/>
              </a:rPr>
              <a:t>in preventing infection and progression </a:t>
            </a:r>
            <a:r>
              <a:rPr lang="en-US" sz="2000" dirty="0" smtClean="0">
                <a:latin typeface="Times New Roman" panose="02020603050405020304" pitchFamily="18" charset="0"/>
                <a:cs typeface="Times New Roman" panose="02020603050405020304" pitchFamily="18" charset="0"/>
              </a:rPr>
              <a:t>of infection </a:t>
            </a:r>
            <a:r>
              <a:rPr lang="en-US" sz="2000" dirty="0">
                <a:latin typeface="Times New Roman" panose="02020603050405020304" pitchFamily="18" charset="0"/>
                <a:cs typeface="Times New Roman" panose="02020603050405020304" pitchFamily="18" charset="0"/>
              </a:rPr>
              <a:t>to severe </a:t>
            </a:r>
            <a:r>
              <a:rPr lang="en-US" sz="2000" dirty="0" smtClean="0">
                <a:latin typeface="Times New Roman" panose="02020603050405020304" pitchFamily="18" charset="0"/>
                <a:cs typeface="Times New Roman" panose="02020603050405020304" pitchFamily="18" charset="0"/>
              </a:rPr>
              <a:t>disease. Treatment </a:t>
            </a:r>
            <a:r>
              <a:rPr lang="en-US" sz="2000" dirty="0">
                <a:latin typeface="Times New Roman" panose="02020603050405020304" pitchFamily="18" charset="0"/>
                <a:cs typeface="Times New Roman" panose="02020603050405020304" pitchFamily="18" charset="0"/>
              </a:rPr>
              <a:t>with isoniazid </a:t>
            </a:r>
            <a:r>
              <a:rPr lang="en-US" sz="2000" dirty="0">
                <a:solidFill>
                  <a:srgbClr val="FF0000"/>
                </a:solidFill>
                <a:latin typeface="Times New Roman" panose="02020603050405020304" pitchFamily="18" charset="0"/>
                <a:cs typeface="Times New Roman" panose="02020603050405020304" pitchFamily="18" charset="0"/>
              </a:rPr>
              <a:t>for 1 year is </a:t>
            </a:r>
            <a:r>
              <a:rPr lang="en-US" sz="2000" dirty="0" smtClean="0">
                <a:solidFill>
                  <a:srgbClr val="FF0000"/>
                </a:solidFill>
                <a:latin typeface="Times New Roman" panose="02020603050405020304" pitchFamily="18" charset="0"/>
                <a:cs typeface="Times New Roman" panose="02020603050405020304" pitchFamily="18" charset="0"/>
              </a:rPr>
              <a:t>recommended for </a:t>
            </a:r>
            <a:r>
              <a:rPr lang="en-US" sz="2000" dirty="0">
                <a:solidFill>
                  <a:srgbClr val="FF0000"/>
                </a:solidFill>
                <a:latin typeface="Times New Roman" panose="02020603050405020304" pitchFamily="18" charset="0"/>
                <a:cs typeface="Times New Roman" panose="02020603050405020304" pitchFamily="18" charset="0"/>
              </a:rPr>
              <a:t>the following groups:</a:t>
            </a:r>
          </a:p>
          <a:p>
            <a:pPr marL="0" indent="0">
              <a:lnSpc>
                <a:spcPct val="100000"/>
              </a:lnSpc>
              <a:buNone/>
            </a:pPr>
            <a:r>
              <a:rPr lang="en-US" sz="2000" dirty="0">
                <a:latin typeface="Times New Roman" panose="02020603050405020304" pitchFamily="18" charset="0"/>
                <a:cs typeface="Times New Roman" panose="02020603050405020304" pitchFamily="18" charset="0"/>
              </a:rPr>
              <a:t>■ close contacts of patients;</a:t>
            </a:r>
          </a:p>
          <a:p>
            <a:pPr marL="0" indent="0">
              <a:lnSpc>
                <a:spcPct val="100000"/>
              </a:lnSpc>
              <a:buNone/>
            </a:pPr>
            <a:r>
              <a:rPr lang="en-US" sz="2000" dirty="0">
                <a:latin typeface="Times New Roman" panose="02020603050405020304" pitchFamily="18" charset="0"/>
                <a:cs typeface="Times New Roman" panose="02020603050405020304" pitchFamily="18" charset="0"/>
              </a:rPr>
              <a:t>■ persons who have converted from </a:t>
            </a:r>
            <a:r>
              <a:rPr lang="en-US" sz="2000" dirty="0" smtClean="0">
                <a:latin typeface="Times New Roman" panose="02020603050405020304" pitchFamily="18" charset="0"/>
                <a:cs typeface="Times New Roman" panose="02020603050405020304" pitchFamily="18" charset="0"/>
              </a:rPr>
              <a:t>tuberculin negative to </a:t>
            </a:r>
            <a:r>
              <a:rPr lang="en-US" sz="2000" dirty="0">
                <a:latin typeface="Times New Roman" panose="02020603050405020304" pitchFamily="18" charset="0"/>
                <a:cs typeface="Times New Roman" panose="02020603050405020304" pitchFamily="18" charset="0"/>
              </a:rPr>
              <a:t>tuberculin-positive in the </a:t>
            </a:r>
            <a:r>
              <a:rPr lang="en-US" sz="2000" dirty="0" smtClean="0">
                <a:latin typeface="Times New Roman" panose="02020603050405020304" pitchFamily="18" charset="0"/>
                <a:cs typeface="Times New Roman" panose="02020603050405020304" pitchFamily="18" charset="0"/>
              </a:rPr>
              <a:t>previous year;</a:t>
            </a:r>
          </a:p>
          <a:p>
            <a:pPr marL="0" indent="0">
              <a:lnSpc>
                <a:spcPct val="100000"/>
              </a:lnSpc>
              <a:buNone/>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children under 3 years who are </a:t>
            </a:r>
            <a:r>
              <a:rPr lang="en-US" sz="2000" dirty="0" smtClean="0">
                <a:latin typeface="Times New Roman" panose="02020603050405020304" pitchFamily="18" charset="0"/>
                <a:cs typeface="Times New Roman" panose="02020603050405020304" pitchFamily="18" charset="0"/>
              </a:rPr>
              <a:t>tuberculin positive from </a:t>
            </a:r>
            <a:r>
              <a:rPr lang="en-US" sz="2000" dirty="0">
                <a:latin typeface="Times New Roman" panose="02020603050405020304" pitchFamily="18" charset="0"/>
                <a:cs typeface="Times New Roman" panose="02020603050405020304" pitchFamily="18" charset="0"/>
              </a:rPr>
              <a:t>naturally acquired </a:t>
            </a:r>
            <a:r>
              <a:rPr lang="en-US" sz="2000" dirty="0" smtClean="0">
                <a:latin typeface="Times New Roman" panose="02020603050405020304" pitchFamily="18" charset="0"/>
                <a:cs typeface="Times New Roman" panose="02020603050405020304" pitchFamily="18" charset="0"/>
              </a:rPr>
              <a:t>infection. </a:t>
            </a:r>
          </a:p>
          <a:p>
            <a:pPr marL="0" indent="0">
              <a:lnSpc>
                <a:spcPct val="100000"/>
              </a:lnSpc>
              <a:buNone/>
            </a:pPr>
            <a:r>
              <a:rPr lang="en-US" sz="2000" dirty="0" smtClean="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tuberculin-negative person </a:t>
            </a:r>
            <a:r>
              <a:rPr lang="en-US" sz="2000" dirty="0">
                <a:latin typeface="Times New Roman" panose="02020603050405020304" pitchFamily="18" charset="0"/>
                <a:cs typeface="Times New Roman" panose="02020603050405020304" pitchFamily="18" charset="0"/>
              </a:rPr>
              <a:t>may be </a:t>
            </a:r>
            <a:r>
              <a:rPr lang="en-US" sz="2000" dirty="0" smtClean="0">
                <a:solidFill>
                  <a:srgbClr val="FF0000"/>
                </a:solidFill>
                <a:latin typeface="Times New Roman" panose="02020603050405020304" pitchFamily="18" charset="0"/>
                <a:cs typeface="Times New Roman" panose="02020603050405020304" pitchFamily="18" charset="0"/>
              </a:rPr>
              <a:t>protected by </a:t>
            </a:r>
            <a:r>
              <a:rPr lang="en-US" sz="2000" dirty="0">
                <a:solidFill>
                  <a:srgbClr val="FF0000"/>
                </a:solidFill>
                <a:latin typeface="Times New Roman" panose="02020603050405020304" pitchFamily="18" charset="0"/>
                <a:cs typeface="Times New Roman" panose="02020603050405020304" pitchFamily="18" charset="0"/>
              </a:rPr>
              <a:t>BCG or isoniazid</a:t>
            </a:r>
            <a:r>
              <a:rPr lang="en-US" sz="2000" dirty="0">
                <a:latin typeface="Times New Roman" panose="02020603050405020304" pitchFamily="18" charset="0"/>
                <a:cs typeface="Times New Roman" panose="02020603050405020304" pitchFamily="18" charset="0"/>
              </a:rPr>
              <a:t>, the decision as </a:t>
            </a:r>
            <a:r>
              <a:rPr lang="en-US" sz="2000" dirty="0" smtClean="0">
                <a:latin typeface="Times New Roman" panose="02020603050405020304" pitchFamily="18" charset="0"/>
                <a:cs typeface="Times New Roman" panose="02020603050405020304" pitchFamily="18" charset="0"/>
              </a:rPr>
              <a:t>to which </a:t>
            </a:r>
            <a:r>
              <a:rPr lang="en-US" sz="2000" dirty="0">
                <a:latin typeface="Times New Roman" panose="02020603050405020304" pitchFamily="18" charset="0"/>
                <a:cs typeface="Times New Roman" panose="02020603050405020304" pitchFamily="18" charset="0"/>
              </a:rPr>
              <a:t>method to use would depend on local </a:t>
            </a:r>
            <a:r>
              <a:rPr lang="en-US" sz="2000" dirty="0" smtClean="0">
                <a:latin typeface="Times New Roman" panose="02020603050405020304" pitchFamily="18" charset="0"/>
                <a:cs typeface="Times New Roman" panose="02020603050405020304" pitchFamily="18" charset="0"/>
              </a:rPr>
              <a:t>factors, the </a:t>
            </a:r>
            <a:r>
              <a:rPr lang="en-US" sz="2000" dirty="0">
                <a:latin typeface="Times New Roman" panose="02020603050405020304" pitchFamily="18" charset="0"/>
                <a:cs typeface="Times New Roman" panose="02020603050405020304" pitchFamily="18" charset="0"/>
              </a:rPr>
              <a:t>acceptability of regular drug therapy, </a:t>
            </a:r>
            <a:r>
              <a:rPr lang="en-US" sz="2000" dirty="0" smtClean="0">
                <a:latin typeface="Times New Roman" panose="02020603050405020304" pitchFamily="18" charset="0"/>
                <a:cs typeface="Times New Roman" panose="02020603050405020304" pitchFamily="18" charset="0"/>
              </a:rPr>
              <a:t>and the </a:t>
            </a:r>
            <a:r>
              <a:rPr lang="en-US" sz="2000" dirty="0">
                <a:latin typeface="Times New Roman" panose="02020603050405020304" pitchFamily="18" charset="0"/>
                <a:cs typeface="Times New Roman" panose="02020603050405020304" pitchFamily="18" charset="0"/>
              </a:rPr>
              <a:t>availability of effective supervision</a:t>
            </a:r>
            <a:r>
              <a:rPr lang="en-US" sz="20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SURVEILLANCE OF TUBERCULOSIS</a:t>
            </a:r>
          </a:p>
          <a:p>
            <a:pPr marL="0" indent="0">
              <a:lnSpc>
                <a:spcPct val="100000"/>
              </a:lnSpc>
              <a:buNone/>
            </a:pPr>
            <a:r>
              <a:rPr lang="en-US" sz="2000" dirty="0" smtClean="0">
                <a:solidFill>
                  <a:srgbClr val="FF0000"/>
                </a:solidFill>
                <a:latin typeface="Times New Roman" panose="02020603050405020304" pitchFamily="18" charset="0"/>
                <a:cs typeface="Times New Roman" panose="02020603050405020304" pitchFamily="18" charset="0"/>
              </a:rPr>
              <a:t>For effective control of tuberculosis</a:t>
            </a:r>
            <a:r>
              <a:rPr lang="en-US" sz="2000" dirty="0" smtClean="0">
                <a:latin typeface="Times New Roman" panose="02020603050405020304" pitchFamily="18" charset="0"/>
                <a:cs typeface="Times New Roman" panose="02020603050405020304" pitchFamily="18" charset="0"/>
              </a:rPr>
              <a:t>, there should be a surveillance system to collect, evaluate and </a:t>
            </a:r>
            <a:r>
              <a:rPr lang="en-US" sz="2000" dirty="0" err="1" smtClean="0">
                <a:latin typeface="Times New Roman" panose="02020603050405020304" pitchFamily="18" charset="0"/>
                <a:cs typeface="Times New Roman" panose="02020603050405020304" pitchFamily="18" charset="0"/>
              </a:rPr>
              <a:t>analyse</a:t>
            </a:r>
            <a:r>
              <a:rPr lang="en-US" sz="2000" dirty="0" smtClean="0">
                <a:latin typeface="Times New Roman" panose="02020603050405020304" pitchFamily="18" charset="0"/>
                <a:cs typeface="Times New Roman" panose="02020603050405020304" pitchFamily="18" charset="0"/>
              </a:rPr>
              <a:t> all pertinent data, and use such knowledge to plan and evaluate the control programme. </a:t>
            </a:r>
            <a:r>
              <a:rPr lang="en-US" sz="2000" dirty="0" smtClean="0">
                <a:solidFill>
                  <a:srgbClr val="FF0000"/>
                </a:solidFill>
                <a:latin typeface="Times New Roman" panose="02020603050405020304" pitchFamily="18" charset="0"/>
                <a:cs typeface="Times New Roman" panose="02020603050405020304" pitchFamily="18" charset="0"/>
              </a:rPr>
              <a:t>The sources of data will include:</a:t>
            </a:r>
          </a:p>
          <a:p>
            <a:pPr marL="0" indent="0">
              <a:lnSpc>
                <a:spcPct val="100000"/>
              </a:lnSpc>
              <a:buNone/>
            </a:pPr>
            <a:r>
              <a:rPr lang="en-US" sz="2000" dirty="0" smtClean="0">
                <a:latin typeface="Times New Roman" panose="02020603050405020304" pitchFamily="18" charset="0"/>
                <a:cs typeface="Times New Roman" panose="02020603050405020304" pitchFamily="18" charset="0"/>
              </a:rPr>
              <a:t>■ notification of cases;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investigation of contacts, post-mortem reports;	■ special surveys – tuberculin, sputum, chest X-ray;	■ laboratory reports on isolation of organisms including the pattern of drug sensitivity;   ■ records of BCG immunization – routine and mass programmes;		■ housing, especially data about overcrowding;		■ data about tuberculosis in cattle;			■ utilization of anti tuberculous drugs.</a:t>
            </a:r>
          </a:p>
          <a:p>
            <a:pPr marL="0" indent="0">
              <a:lnSpc>
                <a:spcPct val="100000"/>
              </a:lnSpc>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1500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984" y="125778"/>
            <a:ext cx="11939954" cy="6486037"/>
          </a:xfrm>
        </p:spPr>
        <p:txBody>
          <a:bodyPr>
            <a:noAutofit/>
          </a:bodyPr>
          <a:lstStyle/>
          <a:p>
            <a:pPr marL="0" indent="0">
              <a:lnSpc>
                <a:spcPct val="100000"/>
              </a:lnSpc>
              <a:buNone/>
            </a:pPr>
            <a:r>
              <a:rPr lang="en-US" sz="2000" b="1" i="1" dirty="0">
                <a:solidFill>
                  <a:srgbClr val="0070C0"/>
                </a:solidFill>
                <a:latin typeface="Times New Roman" panose="02020603050405020304" pitchFamily="18" charset="0"/>
                <a:cs typeface="Times New Roman" panose="02020603050405020304" pitchFamily="18" charset="0"/>
              </a:rPr>
              <a:t>Key operations of a national </a:t>
            </a:r>
            <a:r>
              <a:rPr lang="en-US" sz="2000" b="1" i="1" dirty="0" smtClean="0">
                <a:solidFill>
                  <a:srgbClr val="0070C0"/>
                </a:solidFill>
                <a:latin typeface="Times New Roman" panose="02020603050405020304" pitchFamily="18" charset="0"/>
                <a:cs typeface="Times New Roman" panose="02020603050405020304" pitchFamily="18" charset="0"/>
              </a:rPr>
              <a:t>TB programme </a:t>
            </a:r>
            <a:r>
              <a:rPr lang="en-US" sz="2000" b="1" i="1" dirty="0">
                <a:solidFill>
                  <a:srgbClr val="0070C0"/>
                </a:solidFill>
                <a:latin typeface="Times New Roman" panose="02020603050405020304" pitchFamily="18" charset="0"/>
                <a:cs typeface="Times New Roman" panose="02020603050405020304" pitchFamily="18" charset="0"/>
              </a:rPr>
              <a:t>(NTP)</a:t>
            </a:r>
          </a:p>
          <a:p>
            <a:pPr>
              <a:lnSpc>
                <a:spcPct val="100000"/>
              </a:lnSpc>
            </a:pPr>
            <a:r>
              <a:rPr lang="en-US" sz="2000" dirty="0">
                <a:latin typeface="Times New Roman" panose="02020603050405020304" pitchFamily="18" charset="0"/>
                <a:cs typeface="Times New Roman" panose="02020603050405020304" pitchFamily="18" charset="0"/>
              </a:rPr>
              <a:t>All countries where TB is a public health </a:t>
            </a:r>
            <a:r>
              <a:rPr lang="en-US" sz="2000" dirty="0" smtClean="0">
                <a:latin typeface="Times New Roman" panose="02020603050405020304" pitchFamily="18" charset="0"/>
                <a:cs typeface="Times New Roman" panose="02020603050405020304" pitchFamily="18" charset="0"/>
              </a:rPr>
              <a:t>problem should </a:t>
            </a:r>
            <a:r>
              <a:rPr lang="en-US" sz="2000" dirty="0">
                <a:latin typeface="Times New Roman" panose="02020603050405020304" pitchFamily="18" charset="0"/>
                <a:cs typeface="Times New Roman" panose="02020603050405020304" pitchFamily="18" charset="0"/>
              </a:rPr>
              <a:t>establish </a:t>
            </a:r>
            <a:r>
              <a:rPr lang="en-US" sz="2000" dirty="0">
                <a:solidFill>
                  <a:srgbClr val="FF0000"/>
                </a:solidFill>
                <a:latin typeface="Times New Roman" panose="02020603050405020304" pitchFamily="18" charset="0"/>
                <a:cs typeface="Times New Roman" panose="02020603050405020304" pitchFamily="18" charset="0"/>
              </a:rPr>
              <a:t>a national TB programme, the </a:t>
            </a:r>
            <a:r>
              <a:rPr lang="en-US" sz="2000" dirty="0" smtClean="0">
                <a:solidFill>
                  <a:srgbClr val="FF0000"/>
                </a:solidFill>
                <a:latin typeface="Times New Roman" panose="02020603050405020304" pitchFamily="18" charset="0"/>
                <a:cs typeface="Times New Roman" panose="02020603050405020304" pitchFamily="18" charset="0"/>
              </a:rPr>
              <a:t>key specifics </a:t>
            </a:r>
            <a:r>
              <a:rPr lang="en-US" sz="2000" dirty="0">
                <a:solidFill>
                  <a:srgbClr val="FF0000"/>
                </a:solidFill>
                <a:latin typeface="Times New Roman" panose="02020603050405020304" pitchFamily="18" charset="0"/>
                <a:cs typeface="Times New Roman" panose="02020603050405020304" pitchFamily="18" charset="0"/>
              </a:rPr>
              <a:t>of which are:</a:t>
            </a:r>
          </a:p>
          <a:p>
            <a:pPr marL="0" indent="0">
              <a:lnSpc>
                <a:spcPct val="100000"/>
              </a:lnSpc>
              <a:buNone/>
            </a:pPr>
            <a:r>
              <a:rPr lang="en-US" sz="2000" dirty="0">
                <a:latin typeface="Times New Roman" panose="02020603050405020304" pitchFamily="18" charset="0"/>
                <a:cs typeface="Times New Roman" panose="02020603050405020304" pitchFamily="18" charset="0"/>
              </a:rPr>
              <a:t>■ establishment of a central unit to guarantee </a:t>
            </a:r>
            <a:r>
              <a:rPr lang="en-US" sz="2000" dirty="0" smtClean="0">
                <a:latin typeface="Times New Roman" panose="02020603050405020304" pitchFamily="18" charset="0"/>
                <a:cs typeface="Times New Roman" panose="02020603050405020304" pitchFamily="18" charset="0"/>
              </a:rPr>
              <a:t>the political </a:t>
            </a:r>
            <a:r>
              <a:rPr lang="en-US" sz="2000" dirty="0">
                <a:latin typeface="Times New Roman" panose="02020603050405020304" pitchFamily="18" charset="0"/>
                <a:cs typeface="Times New Roman" panose="02020603050405020304" pitchFamily="18" charset="0"/>
              </a:rPr>
              <a:t>and operational support for the </a:t>
            </a:r>
            <a:r>
              <a:rPr lang="en-US" sz="2000" dirty="0" smtClean="0">
                <a:latin typeface="Times New Roman" panose="02020603050405020304" pitchFamily="18" charset="0"/>
                <a:cs typeface="Times New Roman" panose="02020603050405020304" pitchFamily="18" charset="0"/>
              </a:rPr>
              <a:t>various levels </a:t>
            </a:r>
            <a:r>
              <a:rPr lang="en-US" sz="2000" dirty="0">
                <a:latin typeface="Times New Roman" panose="02020603050405020304" pitchFamily="18" charset="0"/>
                <a:cs typeface="Times New Roman" panose="02020603050405020304" pitchFamily="18" charset="0"/>
              </a:rPr>
              <a:t>of the programme;</a:t>
            </a:r>
          </a:p>
          <a:p>
            <a:pPr marL="0" indent="0">
              <a:lnSpc>
                <a:spcPct val="100000"/>
              </a:lnSpc>
              <a:buNone/>
            </a:pPr>
            <a:r>
              <a:rPr lang="en-US" sz="2000" dirty="0">
                <a:latin typeface="Times New Roman" panose="02020603050405020304" pitchFamily="18" charset="0"/>
                <a:cs typeface="Times New Roman" panose="02020603050405020304" pitchFamily="18" charset="0"/>
              </a:rPr>
              <a:t>■ prepare a programme manual;</a:t>
            </a:r>
          </a:p>
          <a:p>
            <a:pPr marL="0" indent="0">
              <a:lnSpc>
                <a:spcPct val="100000"/>
              </a:lnSpc>
              <a:buNone/>
            </a:pPr>
            <a:r>
              <a:rPr lang="en-US" sz="2000" dirty="0">
                <a:latin typeface="Times New Roman" panose="02020603050405020304" pitchFamily="18" charset="0"/>
                <a:cs typeface="Times New Roman" panose="02020603050405020304" pitchFamily="18" charset="0"/>
              </a:rPr>
              <a:t>■ establish a seconding and reporting system;</a:t>
            </a:r>
          </a:p>
          <a:p>
            <a:pPr marL="0" indent="0">
              <a:lnSpc>
                <a:spcPct val="100000"/>
              </a:lnSpc>
              <a:buNone/>
            </a:pPr>
            <a:r>
              <a:rPr lang="en-US" sz="2000" dirty="0">
                <a:latin typeface="Times New Roman" panose="02020603050405020304" pitchFamily="18" charset="0"/>
                <a:cs typeface="Times New Roman" panose="02020603050405020304" pitchFamily="18" charset="0"/>
              </a:rPr>
              <a:t>■ initiate a training programme;</a:t>
            </a:r>
          </a:p>
          <a:p>
            <a:pPr marL="0" indent="0">
              <a:lnSpc>
                <a:spcPct val="100000"/>
              </a:lnSpc>
              <a:buNone/>
            </a:pPr>
            <a:r>
              <a:rPr lang="en-US" sz="2000" dirty="0">
                <a:latin typeface="Times New Roman" panose="02020603050405020304" pitchFamily="18" charset="0"/>
                <a:cs typeface="Times New Roman" panose="02020603050405020304" pitchFamily="18" charset="0"/>
              </a:rPr>
              <a:t>■ establish microscopy services</a:t>
            </a:r>
            <a:r>
              <a:rPr lang="en-US" sz="20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establish treatment services;</a:t>
            </a:r>
          </a:p>
          <a:p>
            <a:pPr marL="0" indent="0">
              <a:lnSpc>
                <a:spcPct val="100000"/>
              </a:lnSpc>
              <a:buNone/>
            </a:pPr>
            <a:r>
              <a:rPr lang="en-US" sz="2000" dirty="0">
                <a:latin typeface="Times New Roman" panose="02020603050405020304" pitchFamily="18" charset="0"/>
                <a:cs typeface="Times New Roman" panose="02020603050405020304" pitchFamily="18" charset="0"/>
              </a:rPr>
              <a:t>■ secure a regular supply of drugs and </a:t>
            </a:r>
            <a:r>
              <a:rPr lang="en-US" sz="2000" dirty="0" smtClean="0">
                <a:latin typeface="Times New Roman" panose="02020603050405020304" pitchFamily="18" charset="0"/>
                <a:cs typeface="Times New Roman" panose="02020603050405020304" pitchFamily="18" charset="0"/>
              </a:rPr>
              <a:t>diagnostic material</a:t>
            </a:r>
            <a:r>
              <a:rPr lang="en-US" sz="2000" dirty="0">
                <a:latin typeface="Times New Roman" panose="02020603050405020304" pitchFamily="18" charset="0"/>
                <a:cs typeface="Times New Roman" panose="02020603050405020304" pitchFamily="18" charset="0"/>
              </a:rPr>
              <a:t>;</a:t>
            </a:r>
          </a:p>
          <a:p>
            <a:pPr marL="0" indent="0">
              <a:lnSpc>
                <a:spcPct val="100000"/>
              </a:lnSpc>
              <a:buNone/>
            </a:pPr>
            <a:r>
              <a:rPr lang="en-US" sz="2000" dirty="0">
                <a:latin typeface="Times New Roman" panose="02020603050405020304" pitchFamily="18" charset="0"/>
                <a:cs typeface="Times New Roman" panose="02020603050405020304" pitchFamily="18" charset="0"/>
              </a:rPr>
              <a:t>■ design a plan of supervision;</a:t>
            </a:r>
          </a:p>
          <a:p>
            <a:pPr marL="0" indent="0">
              <a:lnSpc>
                <a:spcPct val="100000"/>
              </a:lnSpc>
              <a:buNone/>
            </a:pPr>
            <a:r>
              <a:rPr lang="en-US" sz="2000" dirty="0">
                <a:latin typeface="Times New Roman" panose="02020603050405020304" pitchFamily="18" charset="0"/>
                <a:cs typeface="Times New Roman" panose="02020603050405020304" pitchFamily="18" charset="0"/>
              </a:rPr>
              <a:t>■ prepare a project development </a:t>
            </a:r>
            <a:r>
              <a:rPr lang="en-US" sz="2000" dirty="0" smtClean="0">
                <a:latin typeface="Times New Roman" panose="02020603050405020304" pitchFamily="18" charset="0"/>
                <a:cs typeface="Times New Roman" panose="02020603050405020304" pitchFamily="18" charset="0"/>
              </a:rPr>
              <a:t>plan. </a:t>
            </a:r>
          </a:p>
          <a:p>
            <a:pPr marL="0" indent="0">
              <a:lnSpc>
                <a:spcPct val="100000"/>
              </a:lnSpc>
              <a:buNone/>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overall objective is to reduce mortality, </a:t>
            </a:r>
            <a:r>
              <a:rPr lang="en-US" sz="2000" dirty="0" smtClean="0">
                <a:latin typeface="Times New Roman" panose="02020603050405020304" pitchFamily="18" charset="0"/>
                <a:cs typeface="Times New Roman" panose="02020603050405020304" pitchFamily="18" charset="0"/>
              </a:rPr>
              <a:t>morbidity and </a:t>
            </a:r>
            <a:r>
              <a:rPr lang="en-US" sz="2000" dirty="0">
                <a:latin typeface="Times New Roman" panose="02020603050405020304" pitchFamily="18" charset="0"/>
                <a:cs typeface="Times New Roman" panose="02020603050405020304" pitchFamily="18" charset="0"/>
              </a:rPr>
              <a:t>transmission of TB until it is no longer </a:t>
            </a:r>
            <a:r>
              <a:rPr lang="en-US" sz="2000" dirty="0" smtClean="0">
                <a:latin typeface="Times New Roman" panose="02020603050405020304" pitchFamily="18" charset="0"/>
                <a:cs typeface="Times New Roman" panose="02020603050405020304" pitchFamily="18" charset="0"/>
              </a:rPr>
              <a:t>a threat </a:t>
            </a:r>
            <a:r>
              <a:rPr lang="en-US" sz="2000" dirty="0">
                <a:latin typeface="Times New Roman" panose="02020603050405020304" pitchFamily="18" charset="0"/>
                <a:cs typeface="Times New Roman" panose="02020603050405020304" pitchFamily="18" charset="0"/>
              </a:rPr>
              <a:t>to public health as speedily as possible</a:t>
            </a:r>
            <a:r>
              <a:rPr lang="en-US" sz="2000" dirty="0"/>
              <a:t>.</a:t>
            </a:r>
          </a:p>
        </p:txBody>
      </p:sp>
    </p:spTree>
    <p:extLst>
      <p:ext uri="{BB962C8B-B14F-4D97-AF65-F5344CB8AC3E}">
        <p14:creationId xmlns:p14="http://schemas.microsoft.com/office/powerpoint/2010/main" val="2731274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153" y="0"/>
            <a:ext cx="11986847" cy="6858000"/>
          </a:xfrm>
        </p:spPr>
        <p:txBody>
          <a:bodyPr>
            <a:noAutofit/>
          </a:bodyPr>
          <a:lstStyle/>
          <a:p>
            <a:pPr marL="0" indent="0">
              <a:lnSpc>
                <a:spcPct val="100000"/>
              </a:lnSpc>
              <a:buNone/>
            </a:pPr>
            <a:r>
              <a:rPr lang="en-US" b="1" dirty="0" smtClean="0">
                <a:solidFill>
                  <a:srgbClr val="0070C0"/>
                </a:solidFill>
                <a:latin typeface="Times New Roman" panose="02020603050405020304" pitchFamily="18" charset="0"/>
                <a:cs typeface="Times New Roman" panose="02020603050405020304" pitchFamily="18" charset="0"/>
              </a:rPr>
              <a:t>PNEUMONIAS</a:t>
            </a:r>
          </a:p>
          <a:p>
            <a:pPr>
              <a:lnSpc>
                <a:spcPct val="100000"/>
              </a:lnSpc>
            </a:pPr>
            <a:r>
              <a:rPr lang="en-US" sz="2000" dirty="0" smtClean="0">
                <a:latin typeface="Times New Roman" panose="02020603050405020304" pitchFamily="18" charset="0"/>
                <a:cs typeface="Times New Roman" panose="02020603050405020304" pitchFamily="18" charset="0"/>
              </a:rPr>
              <a:t>A variety of organisms may cause acute infection of the lungs. </a:t>
            </a:r>
            <a:r>
              <a:rPr lang="en-US" sz="2000" dirty="0" smtClean="0">
                <a:solidFill>
                  <a:srgbClr val="FF0000"/>
                </a:solidFill>
                <a:latin typeface="Times New Roman" panose="02020603050405020304" pitchFamily="18" charset="0"/>
                <a:cs typeface="Times New Roman" panose="02020603050405020304" pitchFamily="18" charset="0"/>
              </a:rPr>
              <a:t>The non-</a:t>
            </a:r>
            <a:r>
              <a:rPr lang="en-US" sz="2000" dirty="0" err="1" smtClean="0">
                <a:solidFill>
                  <a:srgbClr val="FF0000"/>
                </a:solidFill>
                <a:latin typeface="Times New Roman" panose="02020603050405020304" pitchFamily="18" charset="0"/>
                <a:cs typeface="Times New Roman" panose="02020603050405020304" pitchFamily="18" charset="0"/>
              </a:rPr>
              <a:t>tuberculous</a:t>
            </a:r>
            <a:r>
              <a:rPr lang="en-US" sz="2000" dirty="0" smtClean="0">
                <a:solidFill>
                  <a:srgbClr val="FF0000"/>
                </a:solidFill>
                <a:latin typeface="Times New Roman" panose="02020603050405020304" pitchFamily="18" charset="0"/>
                <a:cs typeface="Times New Roman" panose="02020603050405020304" pitchFamily="18" charset="0"/>
              </a:rPr>
              <a:t> pneumonias are usually classified into three groups:</a:t>
            </a:r>
          </a:p>
          <a:p>
            <a:pPr marL="0" indent="0">
              <a:lnSpc>
                <a:spcPct val="100000"/>
              </a:lnSpc>
              <a:buNone/>
            </a:pPr>
            <a:r>
              <a:rPr lang="en-US" sz="2000" dirty="0" smtClean="0">
                <a:latin typeface="Times New Roman" panose="02020603050405020304" pitchFamily="18" charset="0"/>
                <a:cs typeface="Times New Roman" panose="02020603050405020304" pitchFamily="18" charset="0"/>
              </a:rPr>
              <a:t>■ pneumococcal;		■ other bacterial;		■ atypical.</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Pneumococcal pneumonia</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Pneumococcal infection of the lungs </a:t>
            </a:r>
            <a:r>
              <a:rPr lang="en-US" sz="2000" dirty="0" smtClean="0">
                <a:latin typeface="Times New Roman" panose="02020603050405020304" pitchFamily="18" charset="0"/>
                <a:cs typeface="Times New Roman" panose="02020603050405020304" pitchFamily="18" charset="0"/>
              </a:rPr>
              <a:t>characteristically produces </a:t>
            </a:r>
            <a:r>
              <a:rPr lang="en-US" sz="2000" dirty="0">
                <a:latin typeface="Times New Roman" panose="02020603050405020304" pitchFamily="18" charset="0"/>
                <a:cs typeface="Times New Roman" panose="02020603050405020304" pitchFamily="18" charset="0"/>
              </a:rPr>
              <a:t>lobar consolidation but </a:t>
            </a:r>
            <a:r>
              <a:rPr lang="en-US" sz="2000" dirty="0" smtClean="0">
                <a:solidFill>
                  <a:srgbClr val="FF0000"/>
                </a:solidFill>
                <a:latin typeface="Times New Roman" panose="02020603050405020304" pitchFamily="18" charset="0"/>
                <a:cs typeface="Times New Roman" panose="02020603050405020304" pitchFamily="18" charset="0"/>
              </a:rPr>
              <a:t>bronchopneumonia</a:t>
            </a:r>
            <a:r>
              <a:rPr lang="en-US" sz="2000" dirty="0" smtClean="0">
                <a:latin typeface="Times New Roman" panose="02020603050405020304" pitchFamily="18" charset="0"/>
                <a:cs typeface="Times New Roman" panose="02020603050405020304" pitchFamily="18" charset="0"/>
              </a:rPr>
              <a:t> may </a:t>
            </a:r>
            <a:r>
              <a:rPr lang="en-US" sz="2000" dirty="0">
                <a:latin typeface="Times New Roman" panose="02020603050405020304" pitchFamily="18" charset="0"/>
                <a:cs typeface="Times New Roman" panose="02020603050405020304" pitchFamily="18" charset="0"/>
              </a:rPr>
              <a:t>occur in susceptible groups. </a:t>
            </a:r>
            <a:r>
              <a:rPr lang="en-US" sz="2000" dirty="0" smtClean="0">
                <a:latin typeface="Times New Roman" panose="02020603050405020304" pitchFamily="18" charset="0"/>
                <a:cs typeface="Times New Roman" panose="02020603050405020304" pitchFamily="18" charset="0"/>
              </a:rPr>
              <a:t>Typically, the </a:t>
            </a:r>
            <a:r>
              <a:rPr lang="en-US" sz="2000" dirty="0">
                <a:latin typeface="Times New Roman" panose="02020603050405020304" pitchFamily="18" charset="0"/>
                <a:cs typeface="Times New Roman" panose="02020603050405020304" pitchFamily="18" charset="0"/>
              </a:rPr>
              <a:t>untreated case resolves by crisis, but </a:t>
            </a:r>
            <a:r>
              <a:rPr lang="en-US" sz="2000" dirty="0">
                <a:solidFill>
                  <a:srgbClr val="FF0000"/>
                </a:solidFill>
                <a:latin typeface="Times New Roman" panose="02020603050405020304" pitchFamily="18" charset="0"/>
                <a:cs typeface="Times New Roman" panose="02020603050405020304" pitchFamily="18" charset="0"/>
              </a:rPr>
              <a:t>with </a:t>
            </a:r>
            <a:r>
              <a:rPr lang="en-US" sz="2000" dirty="0" smtClean="0">
                <a:solidFill>
                  <a:srgbClr val="FF0000"/>
                </a:solidFill>
                <a:latin typeface="Times New Roman" panose="02020603050405020304" pitchFamily="18" charset="0"/>
                <a:cs typeface="Times New Roman" panose="02020603050405020304" pitchFamily="18" charset="0"/>
              </a:rPr>
              <a:t>antibiotic treatment </a:t>
            </a:r>
            <a:r>
              <a:rPr lang="en-US" sz="2000" dirty="0">
                <a:solidFill>
                  <a:srgbClr val="FF0000"/>
                </a:solidFill>
                <a:latin typeface="Times New Roman" panose="02020603050405020304" pitchFamily="18" charset="0"/>
                <a:cs typeface="Times New Roman" panose="02020603050405020304" pitchFamily="18" charset="0"/>
              </a:rPr>
              <a:t>there is usually a rapid </a:t>
            </a:r>
            <a:r>
              <a:rPr lang="en-US" sz="2000" dirty="0" smtClean="0">
                <a:solidFill>
                  <a:srgbClr val="FF0000"/>
                </a:solidFill>
                <a:latin typeface="Times New Roman" panose="02020603050405020304" pitchFamily="18" charset="0"/>
                <a:cs typeface="Times New Roman" panose="02020603050405020304" pitchFamily="18" charset="0"/>
              </a:rPr>
              <a:t>response</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Metastatic </a:t>
            </a:r>
            <a:r>
              <a:rPr lang="en-US" sz="2000" dirty="0">
                <a:solidFill>
                  <a:srgbClr val="FF0000"/>
                </a:solidFill>
                <a:latin typeface="Times New Roman" panose="02020603050405020304" pitchFamily="18" charset="0"/>
                <a:cs typeface="Times New Roman" panose="02020603050405020304" pitchFamily="18" charset="0"/>
              </a:rPr>
              <a:t>lesions </a:t>
            </a:r>
            <a:r>
              <a:rPr lang="en-US" sz="2000" dirty="0">
                <a:latin typeface="Times New Roman" panose="02020603050405020304" pitchFamily="18" charset="0"/>
                <a:cs typeface="Times New Roman" panose="02020603050405020304" pitchFamily="18" charset="0"/>
              </a:rPr>
              <a:t>may occur in the meninges, </a:t>
            </a:r>
            <a:r>
              <a:rPr lang="en-US" sz="2000" dirty="0" smtClean="0">
                <a:latin typeface="Times New Roman" panose="02020603050405020304" pitchFamily="18" charset="0"/>
                <a:cs typeface="Times New Roman" panose="02020603050405020304" pitchFamily="18" charset="0"/>
              </a:rPr>
              <a:t>brain, heart </a:t>
            </a:r>
            <a:r>
              <a:rPr lang="en-US" sz="2000" dirty="0">
                <a:latin typeface="Times New Roman" panose="02020603050405020304" pitchFamily="18" charset="0"/>
                <a:cs typeface="Times New Roman" panose="02020603050405020304" pitchFamily="18" charset="0"/>
              </a:rPr>
              <a:t>valves, pericardium or joints. Pneumonia </a:t>
            </a:r>
            <a:r>
              <a:rPr lang="en-US" sz="2000" dirty="0" smtClean="0">
                <a:latin typeface="Times New Roman" panose="02020603050405020304" pitchFamily="18" charset="0"/>
                <a:cs typeface="Times New Roman" panose="02020603050405020304" pitchFamily="18" charset="0"/>
              </a:rPr>
              <a:t>and bronchopneumonia </a:t>
            </a:r>
            <a:r>
              <a:rPr lang="en-US" sz="2000" dirty="0">
                <a:latin typeface="Times New Roman" panose="02020603050405020304" pitchFamily="18" charset="0"/>
                <a:cs typeface="Times New Roman" panose="02020603050405020304" pitchFamily="18" charset="0"/>
              </a:rPr>
              <a:t>are two of the major causes </a:t>
            </a:r>
            <a:r>
              <a:rPr lang="en-US" sz="2000" dirty="0" smtClean="0">
                <a:latin typeface="Times New Roman" panose="02020603050405020304" pitchFamily="18" charset="0"/>
                <a:cs typeface="Times New Roman" panose="02020603050405020304" pitchFamily="18" charset="0"/>
              </a:rPr>
              <a:t>of death </a:t>
            </a:r>
            <a:r>
              <a:rPr lang="en-US" sz="2000" dirty="0">
                <a:latin typeface="Times New Roman" panose="02020603050405020304" pitchFamily="18" charset="0"/>
                <a:cs typeface="Times New Roman" panose="02020603050405020304" pitchFamily="18" charset="0"/>
              </a:rPr>
              <a:t>in the tropics, especially in children.</a:t>
            </a:r>
          </a:p>
          <a:p>
            <a:pPr>
              <a:lnSpc>
                <a:spcPct val="100000"/>
              </a:lnSpc>
            </a:pPr>
            <a:r>
              <a:rPr lang="en-US" sz="2000" dirty="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incubation period is 1–3 days</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EPIDEMIOLOGY</a:t>
            </a:r>
          </a:p>
          <a:p>
            <a:pPr>
              <a:lnSpc>
                <a:spcPct val="100000"/>
              </a:lnSpc>
            </a:pPr>
            <a:r>
              <a:rPr lang="en-US" sz="2000" dirty="0">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disease has a worldwide distribution</a:t>
            </a:r>
            <a:r>
              <a:rPr lang="en-US" sz="2000" dirty="0">
                <a:latin typeface="Times New Roman" panose="02020603050405020304" pitchFamily="18" charset="0"/>
                <a:cs typeface="Times New Roman" panose="02020603050405020304" pitchFamily="18" charset="0"/>
              </a:rPr>
              <a:t>.</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Reservoir</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Humans</a:t>
            </a:r>
            <a:r>
              <a:rPr lang="en-US" sz="2000" dirty="0">
                <a:latin typeface="Times New Roman" panose="02020603050405020304" pitchFamily="18" charset="0"/>
                <a:cs typeface="Times New Roman" panose="02020603050405020304" pitchFamily="18" charset="0"/>
              </a:rPr>
              <a:t> are the </a:t>
            </a:r>
            <a:r>
              <a:rPr lang="en-US" sz="2000" dirty="0">
                <a:solidFill>
                  <a:srgbClr val="FF0000"/>
                </a:solidFill>
                <a:latin typeface="Times New Roman" panose="02020603050405020304" pitchFamily="18" charset="0"/>
                <a:cs typeface="Times New Roman" panose="02020603050405020304" pitchFamily="18" charset="0"/>
              </a:rPr>
              <a:t>reservoir</a:t>
            </a:r>
            <a:r>
              <a:rPr lang="en-US" sz="2000" dirty="0">
                <a:latin typeface="Times New Roman" panose="02020603050405020304" pitchFamily="18" charset="0"/>
                <a:cs typeface="Times New Roman" panose="02020603050405020304" pitchFamily="18" charset="0"/>
              </a:rPr>
              <a:t> of infection; </a:t>
            </a:r>
            <a:r>
              <a:rPr lang="en-US" sz="2000" dirty="0" smtClean="0">
                <a:latin typeface="Times New Roman" panose="02020603050405020304" pitchFamily="18" charset="0"/>
                <a:cs typeface="Times New Roman" panose="02020603050405020304" pitchFamily="18" charset="0"/>
              </a:rPr>
              <a:t>this includes </a:t>
            </a:r>
            <a:r>
              <a:rPr lang="en-US" sz="2000" dirty="0">
                <a:latin typeface="Times New Roman" panose="02020603050405020304" pitchFamily="18" charset="0"/>
                <a:cs typeface="Times New Roman" panose="02020603050405020304" pitchFamily="18" charset="0"/>
              </a:rPr>
              <a:t>sick patients as well as carriers.</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Transmission</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Transmission </a:t>
            </a:r>
            <a:r>
              <a:rPr lang="en-US" sz="2000" dirty="0">
                <a:latin typeface="Times New Roman" panose="02020603050405020304" pitchFamily="18" charset="0"/>
                <a:cs typeface="Times New Roman" panose="02020603050405020304" pitchFamily="18" charset="0"/>
              </a:rPr>
              <a:t>is by </a:t>
            </a:r>
            <a:r>
              <a:rPr lang="en-US" sz="2000" dirty="0">
                <a:solidFill>
                  <a:srgbClr val="FF0000"/>
                </a:solidFill>
                <a:latin typeface="Times New Roman" panose="02020603050405020304" pitchFamily="18" charset="0"/>
                <a:cs typeface="Times New Roman" panose="02020603050405020304" pitchFamily="18" charset="0"/>
              </a:rPr>
              <a:t>air-borne infection </a:t>
            </a:r>
            <a:r>
              <a:rPr lang="en-US" sz="2000" dirty="0">
                <a:latin typeface="Times New Roman" panose="02020603050405020304" pitchFamily="18" charset="0"/>
                <a:cs typeface="Times New Roman" panose="02020603050405020304" pitchFamily="18" charset="0"/>
              </a:rPr>
              <a:t>and </a:t>
            </a:r>
            <a:r>
              <a:rPr lang="en-US" sz="2000" dirty="0" smtClean="0">
                <a:solidFill>
                  <a:srgbClr val="FF0000"/>
                </a:solidFill>
                <a:latin typeface="Times New Roman" panose="02020603050405020304" pitchFamily="18" charset="0"/>
                <a:cs typeface="Times New Roman" panose="02020603050405020304" pitchFamily="18" charset="0"/>
              </a:rPr>
              <a:t>droplets</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by </a:t>
            </a:r>
            <a:r>
              <a:rPr lang="en-US" sz="2000" dirty="0">
                <a:solidFill>
                  <a:srgbClr val="FF0000"/>
                </a:solidFill>
                <a:latin typeface="Times New Roman" panose="02020603050405020304" pitchFamily="18" charset="0"/>
                <a:cs typeface="Times New Roman" panose="02020603050405020304" pitchFamily="18" charset="0"/>
              </a:rPr>
              <a:t>direct contact </a:t>
            </a:r>
            <a:r>
              <a:rPr lang="en-US" sz="2000" dirty="0">
                <a:latin typeface="Times New Roman" panose="02020603050405020304" pitchFamily="18" charset="0"/>
                <a:cs typeface="Times New Roman" panose="02020603050405020304" pitchFamily="18" charset="0"/>
              </a:rPr>
              <a:t>or through contaminated </a:t>
            </a:r>
            <a:r>
              <a:rPr lang="en-US" sz="2000" dirty="0" smtClean="0">
                <a:latin typeface="Times New Roman" panose="02020603050405020304" pitchFamily="18" charset="0"/>
                <a:cs typeface="Times New Roman" panose="02020603050405020304" pitchFamily="18" charset="0"/>
              </a:rPr>
              <a:t>articles. Pneumococcus </a:t>
            </a:r>
            <a:r>
              <a:rPr lang="en-US" sz="2000" dirty="0">
                <a:latin typeface="Times New Roman" panose="02020603050405020304" pitchFamily="18" charset="0"/>
                <a:cs typeface="Times New Roman" panose="02020603050405020304" pitchFamily="18" charset="0"/>
              </a:rPr>
              <a:t>may persist in the dust for some time.</a:t>
            </a:r>
            <a:endParaRPr lang="en-US" sz="2000" b="1" dirty="0" smtClean="0">
              <a:latin typeface="Times New Roman" panose="02020603050405020304" pitchFamily="18" charset="0"/>
              <a:cs typeface="Times New Roman" panose="02020603050405020304" pitchFamily="18" charset="0"/>
            </a:endParaRPr>
          </a:p>
          <a:p>
            <a:pPr>
              <a:lnSpc>
                <a:spcPct val="10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7124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368" y="172670"/>
            <a:ext cx="11951677" cy="6685329"/>
          </a:xfrm>
        </p:spPr>
        <p:txBody>
          <a:bodyPr>
            <a:noAutofit/>
          </a:bodyPr>
          <a:lstStyle/>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Host factors</a:t>
            </a:r>
          </a:p>
          <a:p>
            <a:pPr>
              <a:lnSpc>
                <a:spcPct val="100000"/>
              </a:lnSpc>
            </a:pPr>
            <a:r>
              <a:rPr lang="en-US" sz="2000" dirty="0">
                <a:solidFill>
                  <a:srgbClr val="FF0000"/>
                </a:solidFill>
                <a:latin typeface="Times New Roman" panose="02020603050405020304" pitchFamily="18" charset="0"/>
                <a:cs typeface="Times New Roman" panose="02020603050405020304" pitchFamily="18" charset="0"/>
              </a:rPr>
              <a:t>All ages are susceptible</a:t>
            </a:r>
            <a:r>
              <a:rPr lang="en-US" sz="2000" dirty="0">
                <a:latin typeface="Times New Roman" panose="02020603050405020304" pitchFamily="18" charset="0"/>
                <a:cs typeface="Times New Roman" panose="02020603050405020304" pitchFamily="18" charset="0"/>
              </a:rPr>
              <a:t>, but the clinical </a:t>
            </a:r>
            <a:r>
              <a:rPr lang="en-US" sz="2000" dirty="0" smtClean="0">
                <a:latin typeface="Times New Roman" panose="02020603050405020304" pitchFamily="18" charset="0"/>
                <a:cs typeface="Times New Roman" panose="02020603050405020304" pitchFamily="18" charset="0"/>
              </a:rPr>
              <a:t>manifestations are </a:t>
            </a:r>
            <a:r>
              <a:rPr lang="en-US" sz="2000" dirty="0">
                <a:latin typeface="Times New Roman" panose="02020603050405020304" pitchFamily="18" charset="0"/>
                <a:cs typeface="Times New Roman" panose="02020603050405020304" pitchFamily="18" charset="0"/>
              </a:rPr>
              <a:t>most severe at the extremes of age. </a:t>
            </a:r>
            <a:r>
              <a:rPr lang="en-US" sz="2000" dirty="0" smtClean="0">
                <a:solidFill>
                  <a:srgbClr val="FF0000"/>
                </a:solidFill>
                <a:latin typeface="Times New Roman" panose="02020603050405020304" pitchFamily="18" charset="0"/>
                <a:cs typeface="Times New Roman" panose="02020603050405020304" pitchFamily="18" charset="0"/>
              </a:rPr>
              <a:t>Pneumonia </a:t>
            </a:r>
            <a:r>
              <a:rPr lang="en-US" sz="2000" dirty="0">
                <a:solidFill>
                  <a:srgbClr val="FF0000"/>
                </a:solidFill>
                <a:latin typeface="Times New Roman" panose="02020603050405020304" pitchFamily="18" charset="0"/>
                <a:cs typeface="Times New Roman" panose="02020603050405020304" pitchFamily="18" charset="0"/>
              </a:rPr>
              <a:t>may complicate viral infection </a:t>
            </a:r>
            <a:r>
              <a:rPr lang="en-US" sz="2000" dirty="0" smtClean="0">
                <a:solidFill>
                  <a:srgbClr val="FF0000"/>
                </a:solidFill>
                <a:latin typeface="Times New Roman" panose="02020603050405020304" pitchFamily="18" charset="0"/>
                <a:cs typeface="Times New Roman" panose="02020603050405020304" pitchFamily="18" charset="0"/>
              </a:rPr>
              <a:t>of the </a:t>
            </a:r>
            <a:r>
              <a:rPr lang="en-US" sz="2000" dirty="0">
                <a:solidFill>
                  <a:srgbClr val="FF0000"/>
                </a:solidFill>
                <a:latin typeface="Times New Roman" panose="02020603050405020304" pitchFamily="18" charset="0"/>
                <a:cs typeface="Times New Roman" panose="02020603050405020304" pitchFamily="18" charset="0"/>
              </a:rPr>
              <a:t>respiratory tract</a:t>
            </a:r>
            <a:r>
              <a:rPr lang="en-US" sz="2000" dirty="0">
                <a:latin typeface="Times New Roman" panose="02020603050405020304" pitchFamily="18" charset="0"/>
                <a:cs typeface="Times New Roman" panose="02020603050405020304" pitchFamily="18" charset="0"/>
              </a:rPr>
              <a:t>. Exposure, fatigue, </a:t>
            </a:r>
            <a:r>
              <a:rPr lang="en-US" sz="2000" dirty="0" smtClean="0">
                <a:latin typeface="Times New Roman" panose="02020603050405020304" pitchFamily="18" charset="0"/>
                <a:cs typeface="Times New Roman" panose="02020603050405020304" pitchFamily="18" charset="0"/>
              </a:rPr>
              <a:t>alcohol and </a:t>
            </a:r>
            <a:r>
              <a:rPr lang="en-US" sz="2000" dirty="0">
                <a:latin typeface="Times New Roman" panose="02020603050405020304" pitchFamily="18" charset="0"/>
                <a:cs typeface="Times New Roman" panose="02020603050405020304" pitchFamily="18" charset="0"/>
              </a:rPr>
              <a:t>pregnancy apparently lower resistance to </a:t>
            </a:r>
            <a:r>
              <a:rPr lang="en-US" sz="2000" dirty="0" smtClean="0">
                <a:latin typeface="Times New Roman" panose="02020603050405020304" pitchFamily="18" charset="0"/>
                <a:cs typeface="Times New Roman" panose="02020603050405020304" pitchFamily="18" charset="0"/>
              </a:rPr>
              <a:t>this infection</a:t>
            </a:r>
            <a:r>
              <a:rPr lang="en-US" sz="2000" dirty="0">
                <a:latin typeface="Times New Roman" panose="02020603050405020304" pitchFamily="18" charset="0"/>
                <a:cs typeface="Times New Roman" panose="02020603050405020304" pitchFamily="18" charset="0"/>
              </a:rPr>
              <a:t>. On recovery, there is some immunity </a:t>
            </a:r>
            <a:r>
              <a:rPr lang="en-US" sz="2000" dirty="0" smtClean="0">
                <a:latin typeface="Times New Roman" panose="02020603050405020304" pitchFamily="18" charset="0"/>
                <a:cs typeface="Times New Roman" panose="02020603050405020304" pitchFamily="18" charset="0"/>
              </a:rPr>
              <a:t>to the </a:t>
            </a:r>
            <a:r>
              <a:rPr lang="en-US" sz="2000" dirty="0">
                <a:latin typeface="Times New Roman" panose="02020603050405020304" pitchFamily="18" charset="0"/>
                <a:cs typeface="Times New Roman" panose="02020603050405020304" pitchFamily="18" charset="0"/>
              </a:rPr>
              <a:t>homologous type</a:t>
            </a:r>
            <a:r>
              <a:rPr lang="en-US" sz="20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000" b="1" dirty="0">
                <a:solidFill>
                  <a:srgbClr val="0070C0"/>
                </a:solidFill>
                <a:latin typeface="Times New Roman" panose="02020603050405020304" pitchFamily="18" charset="0"/>
                <a:cs typeface="Times New Roman" panose="02020603050405020304" pitchFamily="18" charset="0"/>
              </a:rPr>
              <a:t>CONTROL</a:t>
            </a:r>
          </a:p>
          <a:p>
            <a:pPr>
              <a:lnSpc>
                <a:spcPct val="100000"/>
              </a:lnSpc>
            </a:pPr>
            <a:r>
              <a:rPr lang="en-US" sz="2000" i="1" dirty="0">
                <a:solidFill>
                  <a:srgbClr val="FF0000"/>
                </a:solidFill>
                <a:latin typeface="Times New Roman" panose="02020603050405020304" pitchFamily="18" charset="0"/>
                <a:cs typeface="Times New Roman" panose="02020603050405020304" pitchFamily="18" charset="0"/>
              </a:rPr>
              <a:t>S. pneumoniae </a:t>
            </a:r>
            <a:r>
              <a:rPr lang="en-US" sz="2000" dirty="0">
                <a:solidFill>
                  <a:srgbClr val="FF0000"/>
                </a:solidFill>
                <a:latin typeface="Times New Roman" panose="02020603050405020304" pitchFamily="18" charset="0"/>
                <a:cs typeface="Times New Roman" panose="02020603050405020304" pitchFamily="18" charset="0"/>
              </a:rPr>
              <a:t>generally responds well to </a:t>
            </a:r>
            <a:r>
              <a:rPr lang="en-US" sz="2000" dirty="0" smtClean="0">
                <a:solidFill>
                  <a:srgbClr val="FF0000"/>
                </a:solidFill>
                <a:latin typeface="Times New Roman" panose="02020603050405020304" pitchFamily="18" charset="0"/>
                <a:cs typeface="Times New Roman" panose="02020603050405020304" pitchFamily="18" charset="0"/>
              </a:rPr>
              <a:t>penicillin but </a:t>
            </a:r>
            <a:r>
              <a:rPr lang="en-US" sz="2000" dirty="0">
                <a:solidFill>
                  <a:srgbClr val="FF0000"/>
                </a:solidFill>
                <a:latin typeface="Times New Roman" panose="02020603050405020304" pitchFamily="18" charset="0"/>
                <a:cs typeface="Times New Roman" panose="02020603050405020304" pitchFamily="18" charset="0"/>
              </a:rPr>
              <a:t>strains with intermediate resistance occur </a:t>
            </a:r>
            <a:r>
              <a:rPr lang="en-US" sz="2000" dirty="0" smtClean="0">
                <a:solidFill>
                  <a:srgbClr val="FF0000"/>
                </a:solidFill>
                <a:latin typeface="Times New Roman" panose="02020603050405020304" pitchFamily="18" charset="0"/>
                <a:cs typeface="Times New Roman" panose="02020603050405020304" pitchFamily="18" charset="0"/>
              </a:rPr>
              <a:t>and strains </a:t>
            </a:r>
            <a:r>
              <a:rPr lang="en-US" sz="2000" dirty="0">
                <a:solidFill>
                  <a:srgbClr val="FF0000"/>
                </a:solidFill>
                <a:latin typeface="Times New Roman" panose="02020603050405020304" pitchFamily="18" charset="0"/>
                <a:cs typeface="Times New Roman" panose="02020603050405020304" pitchFamily="18" charset="0"/>
              </a:rPr>
              <a:t>with high resistance have been isolated</a:t>
            </a:r>
          </a:p>
          <a:p>
            <a:pPr>
              <a:lnSpc>
                <a:spcPct val="100000"/>
              </a:lnSpc>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general measures for the </a:t>
            </a:r>
            <a:r>
              <a:rPr lang="en-US" sz="2000" dirty="0">
                <a:solidFill>
                  <a:srgbClr val="FF0000"/>
                </a:solidFill>
                <a:latin typeface="Times New Roman" panose="02020603050405020304" pitchFamily="18" charset="0"/>
                <a:cs typeface="Times New Roman" panose="02020603050405020304" pitchFamily="18" charset="0"/>
              </a:rPr>
              <a:t>prevention</a:t>
            </a:r>
            <a:r>
              <a:rPr lang="en-US" sz="2000" dirty="0">
                <a:latin typeface="Times New Roman" panose="02020603050405020304" pitchFamily="18" charset="0"/>
                <a:cs typeface="Times New Roman" panose="02020603050405020304" pitchFamily="18" charset="0"/>
              </a:rPr>
              <a:t> of </a:t>
            </a:r>
            <a:r>
              <a:rPr lang="en-US" sz="2000" dirty="0" smtClean="0">
                <a:latin typeface="Times New Roman" panose="02020603050405020304" pitchFamily="18" charset="0"/>
                <a:cs typeface="Times New Roman" panose="02020603050405020304" pitchFamily="18" charset="0"/>
              </a:rPr>
              <a:t>respiratory infections </a:t>
            </a:r>
            <a:r>
              <a:rPr lang="en-US" sz="2000" dirty="0">
                <a:latin typeface="Times New Roman" panose="02020603050405020304" pitchFamily="18" charset="0"/>
                <a:cs typeface="Times New Roman" panose="02020603050405020304" pitchFamily="18" charset="0"/>
              </a:rPr>
              <a:t>apply – </a:t>
            </a:r>
            <a:r>
              <a:rPr lang="en-US" sz="2000" dirty="0">
                <a:solidFill>
                  <a:srgbClr val="FF0000"/>
                </a:solidFill>
                <a:latin typeface="Times New Roman" panose="02020603050405020304" pitchFamily="18" charset="0"/>
                <a:cs typeface="Times New Roman" panose="02020603050405020304" pitchFamily="18" charset="0"/>
              </a:rPr>
              <a:t>avoidance of </a:t>
            </a:r>
            <a:r>
              <a:rPr lang="en-US" sz="2000" dirty="0" smtClean="0">
                <a:solidFill>
                  <a:srgbClr val="FF0000"/>
                </a:solidFill>
                <a:latin typeface="Times New Roman" panose="02020603050405020304" pitchFamily="18" charset="0"/>
                <a:cs typeface="Times New Roman" panose="02020603050405020304" pitchFamily="18" charset="0"/>
              </a:rPr>
              <a:t>overcrowding</a:t>
            </a:r>
            <a:r>
              <a:rPr lang="en-US" sz="2000" dirty="0" smtClean="0">
                <a:latin typeface="Times New Roman" panose="02020603050405020304" pitchFamily="18" charset="0"/>
                <a:cs typeface="Times New Roman" panose="02020603050405020304" pitchFamily="18" charset="0"/>
              </a:rPr>
              <a:t>, </a:t>
            </a:r>
            <a:r>
              <a:rPr lang="en-US" sz="2000" dirty="0" smtClean="0">
                <a:solidFill>
                  <a:srgbClr val="FF0000"/>
                </a:solidFill>
                <a:latin typeface="Times New Roman" panose="02020603050405020304" pitchFamily="18" charset="0"/>
                <a:cs typeface="Times New Roman" panose="02020603050405020304" pitchFamily="18" charset="0"/>
              </a:rPr>
              <a:t>good </a:t>
            </a:r>
            <a:r>
              <a:rPr lang="en-US" sz="2000" dirty="0">
                <a:solidFill>
                  <a:srgbClr val="FF0000"/>
                </a:solidFill>
                <a:latin typeface="Times New Roman" panose="02020603050405020304" pitchFamily="18" charset="0"/>
                <a:cs typeface="Times New Roman" panose="02020603050405020304" pitchFamily="18" charset="0"/>
              </a:rPr>
              <a:t>ventilation </a:t>
            </a:r>
            <a:r>
              <a:rPr lang="en-US" sz="2000" dirty="0">
                <a:latin typeface="Times New Roman" panose="02020603050405020304" pitchFamily="18" charset="0"/>
                <a:cs typeface="Times New Roman" panose="02020603050405020304" pitchFamily="18" charset="0"/>
              </a:rPr>
              <a:t>and improved </a:t>
            </a:r>
            <a:r>
              <a:rPr lang="en-US" sz="2000" dirty="0" smtClean="0">
                <a:solidFill>
                  <a:srgbClr val="FF0000"/>
                </a:solidFill>
                <a:latin typeface="Times New Roman" panose="02020603050405020304" pitchFamily="18" charset="0"/>
                <a:cs typeface="Times New Roman" panose="02020603050405020304" pitchFamily="18" charset="0"/>
              </a:rPr>
              <a:t>personal hygiene </a:t>
            </a:r>
            <a:r>
              <a:rPr lang="en-US" sz="2000" dirty="0">
                <a:latin typeface="Times New Roman" panose="02020603050405020304" pitchFamily="18" charset="0"/>
                <a:cs typeface="Times New Roman" panose="02020603050405020304" pitchFamily="18" charset="0"/>
              </a:rPr>
              <a:t>with regard to coughing and </a:t>
            </a:r>
            <a:r>
              <a:rPr lang="en-US" sz="2000" dirty="0" smtClean="0">
                <a:latin typeface="Times New Roman" panose="02020603050405020304" pitchFamily="18" charset="0"/>
                <a:cs typeface="Times New Roman" panose="02020603050405020304" pitchFamily="18" charset="0"/>
              </a:rPr>
              <a:t>spitting. </a:t>
            </a:r>
          </a:p>
          <a:p>
            <a:pPr>
              <a:lnSpc>
                <a:spcPct val="100000"/>
              </a:lnSpc>
            </a:pPr>
            <a:r>
              <a:rPr lang="en-US" sz="2000" dirty="0" smtClean="0">
                <a:solidFill>
                  <a:srgbClr val="FF0000"/>
                </a:solidFill>
                <a:latin typeface="Times New Roman" panose="02020603050405020304" pitchFamily="18" charset="0"/>
                <a:cs typeface="Times New Roman" panose="02020603050405020304" pitchFamily="18" charset="0"/>
              </a:rPr>
              <a:t>Prompt </a:t>
            </a:r>
            <a:r>
              <a:rPr lang="en-US" sz="2000" dirty="0">
                <a:solidFill>
                  <a:srgbClr val="FF0000"/>
                </a:solidFill>
                <a:latin typeface="Times New Roman" panose="02020603050405020304" pitchFamily="18" charset="0"/>
                <a:cs typeface="Times New Roman" panose="02020603050405020304" pitchFamily="18" charset="0"/>
              </a:rPr>
              <a:t>treatment of cases with antibiotics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penicillin, </a:t>
            </a:r>
            <a:r>
              <a:rPr lang="en-US" sz="2000" dirty="0" err="1" smtClean="0">
                <a:latin typeface="Times New Roman" panose="02020603050405020304" pitchFamily="18" charset="0"/>
                <a:cs typeface="Times New Roman" panose="02020603050405020304" pitchFamily="18" charset="0"/>
              </a:rPr>
              <a:t>cephalosporins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vancomycin</a:t>
            </a:r>
            <a:r>
              <a:rPr lang="en-US" sz="2000" dirty="0">
                <a:latin typeface="Times New Roman" panose="02020603050405020304" pitchFamily="18" charset="0"/>
                <a:cs typeface="Times New Roman" panose="02020603050405020304" pitchFamily="18" charset="0"/>
              </a:rPr>
              <a:t> would </a:t>
            </a:r>
            <a:r>
              <a:rPr lang="en-US" sz="2000" dirty="0" smtClean="0">
                <a:solidFill>
                  <a:srgbClr val="FF0000"/>
                </a:solidFill>
                <a:latin typeface="Times New Roman" panose="02020603050405020304" pitchFamily="18" charset="0"/>
                <a:cs typeface="Times New Roman" panose="02020603050405020304" pitchFamily="18" charset="0"/>
              </a:rPr>
              <a:t>prevent complications</a:t>
            </a:r>
            <a:r>
              <a:rPr lang="en-US" sz="2000" dirty="0" smtClean="0">
                <a:latin typeface="Times New Roman" panose="02020603050405020304" pitchFamily="18" charset="0"/>
                <a:cs typeface="Times New Roman" panose="02020603050405020304" pitchFamily="18" charset="0"/>
              </a:rPr>
              <a:t>.</a:t>
            </a:r>
          </a:p>
          <a:p>
            <a:pPr>
              <a:lnSpc>
                <a:spcPct val="100000"/>
              </a:lnSpc>
            </a:pP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Chemoprophylaxis with </a:t>
            </a:r>
            <a:r>
              <a:rPr lang="en-US" sz="2000" dirty="0" smtClean="0">
                <a:solidFill>
                  <a:srgbClr val="FF0000"/>
                </a:solidFill>
                <a:latin typeface="Times New Roman" panose="02020603050405020304" pitchFamily="18" charset="0"/>
                <a:cs typeface="Times New Roman" panose="02020603050405020304" pitchFamily="18" charset="0"/>
              </a:rPr>
              <a:t>penicillin is </a:t>
            </a:r>
            <a:r>
              <a:rPr lang="en-US" sz="2000" dirty="0">
                <a:solidFill>
                  <a:srgbClr val="FF0000"/>
                </a:solidFill>
                <a:latin typeface="Times New Roman" panose="02020603050405020304" pitchFamily="18" charset="0"/>
                <a:cs typeface="Times New Roman" panose="02020603050405020304" pitchFamily="18" charset="0"/>
              </a:rPr>
              <a:t>indicated in cases of outbreaks in institutions</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a:lnSpc>
                <a:spcPct val="100000"/>
              </a:lnSpc>
            </a:pPr>
            <a:r>
              <a:rPr lang="en-US" sz="2000" dirty="0" smtClean="0">
                <a:solidFill>
                  <a:srgbClr val="FF0000"/>
                </a:solidFill>
                <a:latin typeface="Times New Roman" panose="02020603050405020304" pitchFamily="18" charset="0"/>
                <a:cs typeface="Times New Roman" panose="02020603050405020304" pitchFamily="18" charset="0"/>
              </a:rPr>
              <a:t>A polyvalent </a:t>
            </a:r>
            <a:r>
              <a:rPr lang="en-US" sz="2000" dirty="0">
                <a:solidFill>
                  <a:srgbClr val="FF0000"/>
                </a:solidFill>
                <a:latin typeface="Times New Roman" panose="02020603050405020304" pitchFamily="18" charset="0"/>
                <a:cs typeface="Times New Roman" panose="02020603050405020304" pitchFamily="18" charset="0"/>
              </a:rPr>
              <a:t>polysaccharide vaccine is available </a:t>
            </a:r>
            <a:r>
              <a:rPr lang="en-US" sz="2000" dirty="0" smtClean="0">
                <a:latin typeface="Times New Roman" panose="02020603050405020304" pitchFamily="18" charset="0"/>
                <a:cs typeface="Times New Roman" panose="02020603050405020304" pitchFamily="18" charset="0"/>
              </a:rPr>
              <a:t>and has </a:t>
            </a:r>
            <a:r>
              <a:rPr lang="en-US" sz="2000" dirty="0">
                <a:latin typeface="Times New Roman" panose="02020603050405020304" pitchFamily="18" charset="0"/>
                <a:cs typeface="Times New Roman" panose="02020603050405020304" pitchFamily="18" charset="0"/>
              </a:rPr>
              <a:t>been successfully used in children with </a:t>
            </a:r>
            <a:r>
              <a:rPr lang="en-US" sz="2000" dirty="0" smtClean="0">
                <a:latin typeface="Times New Roman" panose="02020603050405020304" pitchFamily="18" charset="0"/>
                <a:cs typeface="Times New Roman" panose="02020603050405020304" pitchFamily="18" charset="0"/>
              </a:rPr>
              <a:t>sickle cell </a:t>
            </a:r>
            <a:r>
              <a:rPr lang="en-US" sz="2000" dirty="0">
                <a:latin typeface="Times New Roman" panose="02020603050405020304" pitchFamily="18" charset="0"/>
                <a:cs typeface="Times New Roman" panose="02020603050405020304" pitchFamily="18" charset="0"/>
              </a:rPr>
              <a:t>disease. </a:t>
            </a:r>
            <a:r>
              <a:rPr lang="en-US" sz="2000" dirty="0">
                <a:solidFill>
                  <a:srgbClr val="FF0000"/>
                </a:solidFill>
                <a:latin typeface="Times New Roman" panose="02020603050405020304" pitchFamily="18" charset="0"/>
                <a:cs typeface="Times New Roman" panose="02020603050405020304" pitchFamily="18" charset="0"/>
              </a:rPr>
              <a:t>It is not effective in children under </a:t>
            </a:r>
            <a:r>
              <a:rPr lang="en-US" sz="2000" dirty="0" smtClean="0">
                <a:solidFill>
                  <a:srgbClr val="FF0000"/>
                </a:solidFill>
                <a:latin typeface="Times New Roman" panose="02020603050405020304" pitchFamily="18" charset="0"/>
                <a:cs typeface="Times New Roman" panose="02020603050405020304" pitchFamily="18" charset="0"/>
              </a:rPr>
              <a:t>2years</a:t>
            </a:r>
            <a:r>
              <a:rPr lang="en-US" sz="20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11902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124" y="117230"/>
            <a:ext cx="11904785" cy="6509483"/>
          </a:xfrm>
        </p:spPr>
        <p:txBody>
          <a:bodyPr>
            <a:noAutofit/>
          </a:bodyPr>
          <a:lstStyle/>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OTHER BACTERIAL PNEUMONIAS</a:t>
            </a:r>
          </a:p>
          <a:p>
            <a:pPr>
              <a:lnSpc>
                <a:spcPct val="100000"/>
              </a:lnSpc>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other bacteria which can cause </a:t>
            </a:r>
            <a:r>
              <a:rPr lang="en-US" sz="2000" dirty="0" smtClean="0">
                <a:latin typeface="Times New Roman" panose="02020603050405020304" pitchFamily="18" charset="0"/>
                <a:cs typeface="Times New Roman" panose="02020603050405020304" pitchFamily="18" charset="0"/>
              </a:rPr>
              <a:t>pneumonia include</a:t>
            </a:r>
            <a:r>
              <a:rPr lang="en-US" sz="2000" dirty="0">
                <a:latin typeface="Times New Roman" panose="02020603050405020304" pitchFamily="18" charset="0"/>
                <a:cs typeface="Times New Roman" panose="02020603050405020304" pitchFamily="18" charset="0"/>
              </a:rPr>
              <a:t>: </a:t>
            </a:r>
            <a:r>
              <a:rPr lang="en-US" sz="2000" i="1" dirty="0">
                <a:solidFill>
                  <a:srgbClr val="FF0000"/>
                </a:solidFill>
                <a:latin typeface="Times New Roman" panose="02020603050405020304" pitchFamily="18" charset="0"/>
                <a:cs typeface="Times New Roman" panose="02020603050405020304" pitchFamily="18" charset="0"/>
              </a:rPr>
              <a:t>Staphylococcus </a:t>
            </a:r>
            <a:r>
              <a:rPr lang="en-US" sz="2000" i="1" dirty="0" err="1">
                <a:solidFill>
                  <a:srgbClr val="FF0000"/>
                </a:solidFill>
                <a:latin typeface="Times New Roman" panose="02020603050405020304" pitchFamily="18" charset="0"/>
                <a:cs typeface="Times New Roman" panose="02020603050405020304" pitchFamily="18" charset="0"/>
              </a:rPr>
              <a:t>aureus</a:t>
            </a:r>
            <a:r>
              <a:rPr lang="en-US" sz="2000" i="1" dirty="0">
                <a:solidFill>
                  <a:srgbClr val="FF0000"/>
                </a:solidFill>
                <a:latin typeface="Times New Roman" panose="02020603050405020304" pitchFamily="18" charset="0"/>
                <a:cs typeface="Times New Roman" panose="02020603050405020304" pitchFamily="18" charset="0"/>
              </a:rPr>
              <a:t>, Chlamydia </a:t>
            </a:r>
            <a:r>
              <a:rPr lang="en-US" sz="2000" i="1" dirty="0" smtClean="0">
                <a:solidFill>
                  <a:srgbClr val="FF0000"/>
                </a:solidFill>
                <a:latin typeface="Times New Roman" panose="02020603050405020304" pitchFamily="18" charset="0"/>
                <a:cs typeface="Times New Roman" panose="02020603050405020304" pitchFamily="18" charset="0"/>
              </a:rPr>
              <a:t>pneumoniae, </a:t>
            </a:r>
            <a:r>
              <a:rPr lang="en-US" sz="2000" i="1" dirty="0" err="1" smtClean="0">
                <a:solidFill>
                  <a:srgbClr val="FF0000"/>
                </a:solidFill>
                <a:latin typeface="Times New Roman" panose="02020603050405020304" pitchFamily="18" charset="0"/>
                <a:cs typeface="Times New Roman" panose="02020603050405020304" pitchFamily="18" charset="0"/>
              </a:rPr>
              <a:t>Haemophilus</a:t>
            </a:r>
            <a:r>
              <a:rPr lang="en-US" sz="2000" i="1" dirty="0" smtClean="0">
                <a:solidFill>
                  <a:srgbClr val="FF0000"/>
                </a:solidFill>
                <a:latin typeface="Times New Roman" panose="02020603050405020304" pitchFamily="18" charset="0"/>
                <a:cs typeface="Times New Roman" panose="02020603050405020304" pitchFamily="18" charset="0"/>
              </a:rPr>
              <a:t> </a:t>
            </a:r>
            <a:r>
              <a:rPr lang="en-US" sz="2000" i="1" dirty="0" err="1">
                <a:solidFill>
                  <a:srgbClr val="FF0000"/>
                </a:solidFill>
                <a:latin typeface="Times New Roman" panose="02020603050405020304" pitchFamily="18" charset="0"/>
                <a:cs typeface="Times New Roman" panose="02020603050405020304" pitchFamily="18" charset="0"/>
              </a:rPr>
              <a:t>influenzae</a:t>
            </a:r>
            <a:r>
              <a:rPr lang="en-US" sz="2000" i="1" dirty="0">
                <a:solidFill>
                  <a:srgbClr val="FF0000"/>
                </a:solidFill>
                <a:latin typeface="Times New Roman" panose="02020603050405020304" pitchFamily="18" charset="0"/>
                <a:cs typeface="Times New Roman" panose="02020603050405020304" pitchFamily="18" charset="0"/>
              </a:rPr>
              <a:t>, Legionella </a:t>
            </a:r>
            <a:r>
              <a:rPr lang="en-US" sz="2000" i="1" dirty="0" err="1" smtClean="0">
                <a:solidFill>
                  <a:srgbClr val="FF0000"/>
                </a:solidFill>
                <a:latin typeface="Times New Roman" panose="02020603050405020304" pitchFamily="18" charset="0"/>
                <a:cs typeface="Times New Roman" panose="02020603050405020304" pitchFamily="18" charset="0"/>
              </a:rPr>
              <a:t>pneumophila</a:t>
            </a:r>
            <a:r>
              <a:rPr lang="en-US" sz="2000" i="1" dirty="0" smtClean="0">
                <a:solidFill>
                  <a:srgbClr val="FF0000"/>
                </a:solidFill>
                <a:latin typeface="Times New Roman" panose="02020603050405020304" pitchFamily="18" charset="0"/>
                <a:cs typeface="Times New Roman" panose="02020603050405020304" pitchFamily="18" charset="0"/>
              </a:rPr>
              <a:t>, Mycoplasma </a:t>
            </a:r>
            <a:r>
              <a:rPr lang="en-US" sz="2000" i="1" dirty="0">
                <a:solidFill>
                  <a:srgbClr val="FF0000"/>
                </a:solidFill>
                <a:latin typeface="Times New Roman" panose="02020603050405020304" pitchFamily="18" charset="0"/>
                <a:cs typeface="Times New Roman" panose="02020603050405020304" pitchFamily="18" charset="0"/>
              </a:rPr>
              <a:t>pneumoniae </a:t>
            </a:r>
            <a:r>
              <a:rPr lang="en-US" sz="2000" dirty="0">
                <a:solidFill>
                  <a:srgbClr val="FF0000"/>
                </a:solidFill>
                <a:latin typeface="Times New Roman" panose="02020603050405020304" pitchFamily="18" charset="0"/>
                <a:cs typeface="Times New Roman" panose="02020603050405020304" pitchFamily="18" charset="0"/>
              </a:rPr>
              <a:t>and </a:t>
            </a:r>
            <a:r>
              <a:rPr lang="en-US" sz="2000" i="1" dirty="0">
                <a:solidFill>
                  <a:srgbClr val="FF0000"/>
                </a:solidFill>
                <a:latin typeface="Times New Roman" panose="02020603050405020304" pitchFamily="18" charset="0"/>
                <a:cs typeface="Times New Roman" panose="02020603050405020304" pitchFamily="18" charset="0"/>
              </a:rPr>
              <a:t>Chlamydia </a:t>
            </a:r>
            <a:r>
              <a:rPr lang="en-US" sz="2000" i="1" dirty="0" err="1" smtClean="0">
                <a:solidFill>
                  <a:srgbClr val="FF0000"/>
                </a:solidFill>
                <a:latin typeface="Times New Roman" panose="02020603050405020304" pitchFamily="18" charset="0"/>
                <a:cs typeface="Times New Roman" panose="02020603050405020304" pitchFamily="18" charset="0"/>
              </a:rPr>
              <a:t>psittaci</a:t>
            </a:r>
            <a:r>
              <a:rPr lang="en-US" sz="2000" dirty="0" smtClean="0">
                <a:latin typeface="Times New Roman" panose="02020603050405020304" pitchFamily="18" charset="0"/>
                <a:cs typeface="Times New Roman" panose="02020603050405020304" pitchFamily="18" charset="0"/>
              </a:rPr>
              <a:t>. Although </a:t>
            </a:r>
            <a:r>
              <a:rPr lang="en-US" sz="2000" dirty="0">
                <a:latin typeface="Times New Roman" panose="02020603050405020304" pitchFamily="18" charset="0"/>
                <a:cs typeface="Times New Roman" panose="02020603050405020304" pitchFamily="18" charset="0"/>
              </a:rPr>
              <a:t>in some cases </a:t>
            </a:r>
            <a:r>
              <a:rPr lang="en-US" sz="2000" dirty="0">
                <a:solidFill>
                  <a:srgbClr val="FF0000"/>
                </a:solidFill>
                <a:latin typeface="Times New Roman" panose="02020603050405020304" pitchFamily="18" charset="0"/>
                <a:cs typeface="Times New Roman" panose="02020603050405020304" pitchFamily="18" charset="0"/>
              </a:rPr>
              <a:t>one particular </a:t>
            </a:r>
            <a:r>
              <a:rPr lang="en-US" sz="2000" dirty="0" smtClean="0">
                <a:solidFill>
                  <a:srgbClr val="FF0000"/>
                </a:solidFill>
                <a:latin typeface="Times New Roman" panose="02020603050405020304" pitchFamily="18" charset="0"/>
                <a:cs typeface="Times New Roman" panose="02020603050405020304" pitchFamily="18" charset="0"/>
              </a:rPr>
              <a:t>organism </a:t>
            </a:r>
            <a:r>
              <a:rPr lang="en-US" sz="2000" dirty="0" smtClean="0">
                <a:latin typeface="Times New Roman" panose="02020603050405020304" pitchFamily="18" charset="0"/>
                <a:cs typeface="Times New Roman" panose="02020603050405020304" pitchFamily="18" charset="0"/>
              </a:rPr>
              <a:t>predominates</a:t>
            </a:r>
            <a:r>
              <a:rPr lang="en-US" sz="2000" dirty="0">
                <a:latin typeface="Times New Roman" panose="02020603050405020304" pitchFamily="18" charset="0"/>
                <a:cs typeface="Times New Roman" panose="02020603050405020304" pitchFamily="18" charset="0"/>
              </a:rPr>
              <a:t>, it is not unusual to </a:t>
            </a:r>
            <a:r>
              <a:rPr lang="en-US" sz="2000" dirty="0" smtClean="0">
                <a:latin typeface="Times New Roman" panose="02020603050405020304" pitchFamily="18" charset="0"/>
                <a:cs typeface="Times New Roman" panose="02020603050405020304" pitchFamily="18" charset="0"/>
              </a:rPr>
              <a:t>encounter </a:t>
            </a:r>
            <a:r>
              <a:rPr lang="en-US" sz="2000" dirty="0" smtClean="0">
                <a:solidFill>
                  <a:srgbClr val="FF0000"/>
                </a:solidFill>
                <a:latin typeface="Times New Roman" panose="02020603050405020304" pitchFamily="18" charset="0"/>
                <a:cs typeface="Times New Roman" panose="02020603050405020304" pitchFamily="18" charset="0"/>
              </a:rPr>
              <a:t>mixed </a:t>
            </a:r>
            <a:r>
              <a:rPr lang="en-US" sz="2000" dirty="0">
                <a:solidFill>
                  <a:srgbClr val="FF0000"/>
                </a:solidFill>
                <a:latin typeface="Times New Roman" panose="02020603050405020304" pitchFamily="18" charset="0"/>
                <a:cs typeface="Times New Roman" panose="02020603050405020304" pitchFamily="18" charset="0"/>
              </a:rPr>
              <a:t>infections</a:t>
            </a:r>
            <a:r>
              <a:rPr lang="en-US" sz="2000" dirty="0">
                <a:latin typeface="Times New Roman" panose="02020603050405020304" pitchFamily="18" charset="0"/>
                <a:cs typeface="Times New Roman" panose="02020603050405020304" pitchFamily="18" charset="0"/>
              </a:rPr>
              <a:t>, especially </a:t>
            </a:r>
            <a:r>
              <a:rPr lang="en-US" sz="2000" dirty="0">
                <a:solidFill>
                  <a:srgbClr val="FF0000"/>
                </a:solidFill>
                <a:latin typeface="Times New Roman" panose="02020603050405020304" pitchFamily="18" charset="0"/>
                <a:cs typeface="Times New Roman" panose="02020603050405020304" pitchFamily="18" charset="0"/>
              </a:rPr>
              <a:t>in persons </a:t>
            </a:r>
            <a:r>
              <a:rPr lang="en-US" sz="2000" dirty="0" smtClean="0">
                <a:solidFill>
                  <a:srgbClr val="FF0000"/>
                </a:solidFill>
                <a:latin typeface="Times New Roman" panose="02020603050405020304" pitchFamily="18" charset="0"/>
                <a:cs typeface="Times New Roman" panose="02020603050405020304" pitchFamily="18" charset="0"/>
              </a:rPr>
              <a:t>with chronic </a:t>
            </a:r>
            <a:r>
              <a:rPr lang="en-US" sz="2000" dirty="0">
                <a:solidFill>
                  <a:srgbClr val="FF0000"/>
                </a:solidFill>
                <a:latin typeface="Times New Roman" panose="02020603050405020304" pitchFamily="18" charset="0"/>
                <a:cs typeface="Times New Roman" panose="02020603050405020304" pitchFamily="18" charset="0"/>
              </a:rPr>
              <a:t>lung disorders</a:t>
            </a:r>
            <a:r>
              <a:rPr lang="en-US" sz="2000" dirty="0">
                <a:latin typeface="Times New Roman" panose="02020603050405020304" pitchFamily="18" charset="0"/>
                <a:cs typeface="Times New Roman" panose="02020603050405020304" pitchFamily="18" charset="0"/>
              </a:rPr>
              <a:t>. The organisms can be </a:t>
            </a:r>
            <a:r>
              <a:rPr lang="en-US" sz="2000" dirty="0" smtClean="0">
                <a:solidFill>
                  <a:srgbClr val="FF0000"/>
                </a:solidFill>
                <a:latin typeface="Times New Roman" panose="02020603050405020304" pitchFamily="18" charset="0"/>
                <a:cs typeface="Times New Roman" panose="02020603050405020304" pitchFamily="18" charset="0"/>
              </a:rPr>
              <a:t>isolated</a:t>
            </a:r>
            <a:r>
              <a:rPr lang="en-US" sz="2000" dirty="0" smtClean="0">
                <a:latin typeface="Times New Roman" panose="02020603050405020304" pitchFamily="18" charset="0"/>
                <a:cs typeface="Times New Roman" panose="02020603050405020304" pitchFamily="18" charset="0"/>
              </a:rPr>
              <a:t> on </a:t>
            </a:r>
            <a:r>
              <a:rPr lang="en-US" sz="2000" dirty="0">
                <a:solidFill>
                  <a:srgbClr val="FF0000"/>
                </a:solidFill>
                <a:latin typeface="Times New Roman" panose="02020603050405020304" pitchFamily="18" charset="0"/>
                <a:cs typeface="Times New Roman" panose="02020603050405020304" pitchFamily="18" charset="0"/>
              </a:rPr>
              <a:t>culture of the sputum or </a:t>
            </a:r>
            <a:r>
              <a:rPr lang="en-US" sz="2000" dirty="0" smtClean="0">
                <a:solidFill>
                  <a:srgbClr val="FF0000"/>
                </a:solidFill>
                <a:latin typeface="Times New Roman" panose="02020603050405020304" pitchFamily="18" charset="0"/>
                <a:cs typeface="Times New Roman" panose="02020603050405020304" pitchFamily="18" charset="0"/>
              </a:rPr>
              <a:t>occasionally from </a:t>
            </a:r>
            <a:r>
              <a:rPr lang="en-US" sz="2000" dirty="0">
                <a:solidFill>
                  <a:srgbClr val="FF0000"/>
                </a:solidFill>
                <a:latin typeface="Times New Roman" panose="02020603050405020304" pitchFamily="18" charset="0"/>
                <a:cs typeface="Times New Roman" panose="02020603050405020304" pitchFamily="18" charset="0"/>
              </a:rPr>
              <a:t>blood.</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EPIDEMIOLOGY: </a:t>
            </a:r>
            <a:r>
              <a:rPr lang="en-US" sz="2000" dirty="0" smtClean="0">
                <a:latin typeface="Times New Roman" panose="02020603050405020304" pitchFamily="18" charset="0"/>
                <a:cs typeface="Times New Roman" panose="02020603050405020304" pitchFamily="18" charset="0"/>
              </a:rPr>
              <a:t>These </a:t>
            </a:r>
            <a:r>
              <a:rPr lang="en-US" sz="2000" dirty="0">
                <a:latin typeface="Times New Roman" panose="02020603050405020304" pitchFamily="18" charset="0"/>
                <a:cs typeface="Times New Roman" panose="02020603050405020304" pitchFamily="18" charset="0"/>
              </a:rPr>
              <a:t>infections have a </a:t>
            </a:r>
            <a:r>
              <a:rPr lang="en-US" sz="2000" dirty="0">
                <a:solidFill>
                  <a:srgbClr val="FF0000"/>
                </a:solidFill>
                <a:latin typeface="Times New Roman" panose="02020603050405020304" pitchFamily="18" charset="0"/>
                <a:cs typeface="Times New Roman" panose="02020603050405020304" pitchFamily="18" charset="0"/>
              </a:rPr>
              <a:t>worldwide </a:t>
            </a:r>
            <a:r>
              <a:rPr lang="en-US" sz="2000" dirty="0" smtClean="0">
                <a:solidFill>
                  <a:srgbClr val="FF0000"/>
                </a:solidFill>
                <a:latin typeface="Times New Roman" panose="02020603050405020304" pitchFamily="18" charset="0"/>
                <a:cs typeface="Times New Roman" panose="02020603050405020304" pitchFamily="18" charset="0"/>
              </a:rPr>
              <a:t>distribution </a:t>
            </a:r>
            <a:r>
              <a:rPr lang="en-US" sz="2000" dirty="0" smtClean="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the organisms are commonly found </a:t>
            </a:r>
            <a:r>
              <a:rPr lang="en-US" sz="2000" dirty="0" smtClean="0">
                <a:latin typeface="Times New Roman" panose="02020603050405020304" pitchFamily="18" charset="0"/>
                <a:cs typeface="Times New Roman" panose="02020603050405020304" pitchFamily="18" charset="0"/>
              </a:rPr>
              <a:t>in humans </a:t>
            </a:r>
            <a:r>
              <a:rPr lang="en-US" sz="2000" dirty="0">
                <a:latin typeface="Times New Roman" panose="02020603050405020304" pitchFamily="18" charset="0"/>
                <a:cs typeface="Times New Roman" panose="02020603050405020304" pitchFamily="18" charset="0"/>
              </a:rPr>
              <a:t>and their environment. </a:t>
            </a:r>
            <a:r>
              <a:rPr lang="en-US" sz="2000" dirty="0" smtClean="0">
                <a:solidFill>
                  <a:srgbClr val="FF0000"/>
                </a:solidFill>
                <a:latin typeface="Times New Roman" panose="02020603050405020304" pitchFamily="18" charset="0"/>
                <a:cs typeface="Times New Roman" panose="02020603050405020304" pitchFamily="18" charset="0"/>
              </a:rPr>
              <a:t>Transmission </a:t>
            </a:r>
            <a:r>
              <a:rPr lang="en-US" sz="2000" dirty="0">
                <a:latin typeface="Times New Roman" panose="02020603050405020304" pitchFamily="18" charset="0"/>
                <a:cs typeface="Times New Roman" panose="02020603050405020304" pitchFamily="18" charset="0"/>
              </a:rPr>
              <a:t>is </a:t>
            </a:r>
            <a:r>
              <a:rPr lang="en-US" sz="2000" dirty="0" smtClean="0">
                <a:latin typeface="Times New Roman" panose="02020603050405020304" pitchFamily="18" charset="0"/>
                <a:cs typeface="Times New Roman" panose="02020603050405020304" pitchFamily="18" charset="0"/>
              </a:rPr>
              <a:t>by droplets</a:t>
            </a:r>
            <a:r>
              <a:rPr lang="en-US" sz="2000" dirty="0">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air-borne</a:t>
            </a:r>
            <a:r>
              <a:rPr lang="en-US" sz="2000" dirty="0">
                <a:latin typeface="Times New Roman" panose="02020603050405020304" pitchFamily="18" charset="0"/>
                <a:cs typeface="Times New Roman" panose="02020603050405020304" pitchFamily="18" charset="0"/>
              </a:rPr>
              <a:t> infection and </a:t>
            </a:r>
            <a:r>
              <a:rPr lang="en-US" sz="2000" dirty="0">
                <a:solidFill>
                  <a:srgbClr val="FF0000"/>
                </a:solidFill>
                <a:latin typeface="Times New Roman" panose="02020603050405020304" pitchFamily="18" charset="0"/>
                <a:cs typeface="Times New Roman" panose="02020603050405020304" pitchFamily="18" charset="0"/>
              </a:rPr>
              <a:t>contact</a:t>
            </a:r>
            <a:r>
              <a:rPr lang="en-US" sz="2000" dirty="0" smtClean="0">
                <a:latin typeface="Times New Roman" panose="02020603050405020304" pitchFamily="18" charset="0"/>
                <a:cs typeface="Times New Roman" panose="02020603050405020304" pitchFamily="18" charset="0"/>
              </a:rPr>
              <a:t>.</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Host factors: </a:t>
            </a:r>
            <a:r>
              <a:rPr lang="en-US" sz="2000" dirty="0" smtClean="0">
                <a:solidFill>
                  <a:srgbClr val="FF0000"/>
                </a:solidFill>
                <a:latin typeface="Times New Roman" panose="02020603050405020304" pitchFamily="18" charset="0"/>
                <a:cs typeface="Times New Roman" panose="02020603050405020304" pitchFamily="18" charset="0"/>
              </a:rPr>
              <a:t>The occurrence of infection is largely determine by host factors such as the presence of viral </a:t>
            </a:r>
            <a:r>
              <a:rPr lang="en-US" sz="2000" dirty="0" smtClean="0">
                <a:latin typeface="Times New Roman" panose="02020603050405020304" pitchFamily="18" charset="0"/>
                <a:cs typeface="Times New Roman" panose="02020603050405020304" pitchFamily="18" charset="0"/>
              </a:rPr>
              <a:t>infection of the respiratory tract (e.g. influenza, measles) or debilitating illness (e.g. diabetes, chronic renal failure). Patients suffering from chronic bronchitis are particularly susceptible.</a:t>
            </a:r>
          </a:p>
          <a:p>
            <a:pPr marL="0" indent="0">
              <a:lnSpc>
                <a:spcPct val="100000"/>
              </a:lnSpc>
              <a:buNone/>
            </a:pPr>
            <a:r>
              <a:rPr lang="en-US" sz="2000" b="1" dirty="0" smtClean="0">
                <a:solidFill>
                  <a:srgbClr val="0070C0"/>
                </a:solidFill>
                <a:latin typeface="Times New Roman" panose="02020603050405020304" pitchFamily="18" charset="0"/>
                <a:cs typeface="Times New Roman" panose="02020603050405020304" pitchFamily="18" charset="0"/>
              </a:rPr>
              <a:t>CONTROL: </a:t>
            </a:r>
            <a:r>
              <a:rPr lang="en-US" sz="2000" dirty="0" smtClean="0">
                <a:solidFill>
                  <a:srgbClr val="FF0000"/>
                </a:solidFill>
                <a:latin typeface="Times New Roman" panose="02020603050405020304" pitchFamily="18" charset="0"/>
                <a:cs typeface="Times New Roman" panose="02020603050405020304" pitchFamily="18" charset="0"/>
              </a:rPr>
              <a:t>The </a:t>
            </a:r>
            <a:r>
              <a:rPr lang="en-US" sz="2000" dirty="0">
                <a:solidFill>
                  <a:srgbClr val="FF0000"/>
                </a:solidFill>
                <a:latin typeface="Times New Roman" panose="02020603050405020304" pitchFamily="18" charset="0"/>
                <a:cs typeface="Times New Roman" panose="02020603050405020304" pitchFamily="18" charset="0"/>
              </a:rPr>
              <a:t>frequency of these bacterial pneumonias can be diminished by:</a:t>
            </a:r>
          </a:p>
          <a:p>
            <a:pPr marL="0" indent="0">
              <a:lnSpc>
                <a:spcPct val="100000"/>
              </a:lnSpc>
              <a:buNone/>
            </a:pPr>
            <a:r>
              <a:rPr lang="en-US" sz="2000" b="1" dirty="0">
                <a:latin typeface="Times New Roman" panose="02020603050405020304" pitchFamily="18" charset="0"/>
                <a:cs typeface="Times New Roman" panose="02020603050405020304" pitchFamily="18" charset="0"/>
              </a:rPr>
              <a:t>1 </a:t>
            </a:r>
            <a:r>
              <a:rPr lang="en-US" sz="2000" dirty="0">
                <a:latin typeface="Times New Roman" panose="02020603050405020304" pitchFamily="18" charset="0"/>
                <a:cs typeface="Times New Roman" panose="02020603050405020304" pitchFamily="18" charset="0"/>
              </a:rPr>
              <a:t>The prevention or prompt treatment of respiratory disease:</a:t>
            </a:r>
          </a:p>
          <a:p>
            <a:pPr marL="0" indent="0">
              <a:lnSpc>
                <a:spcPct val="100000"/>
              </a:lnSpc>
              <a:buNone/>
            </a:pPr>
            <a:r>
              <a:rPr lang="en-US" sz="2000" dirty="0">
                <a:latin typeface="Times New Roman" panose="02020603050405020304" pitchFamily="18" charset="0"/>
                <a:cs typeface="Times New Roman" panose="02020603050405020304" pitchFamily="18" charset="0"/>
              </a:rPr>
              <a:t>■ viral infection (e.g. measles and influenza vaccination);	</a:t>
            </a:r>
          </a:p>
          <a:p>
            <a:pPr marL="0" indent="0">
              <a:lnSpc>
                <a:spcPct val="100000"/>
              </a:lnSpc>
              <a:buNone/>
            </a:pPr>
            <a:r>
              <a:rPr lang="en-US" sz="2000" dirty="0">
                <a:latin typeface="Times New Roman" panose="02020603050405020304" pitchFamily="18" charset="0"/>
                <a:cs typeface="Times New Roman" panose="02020603050405020304" pitchFamily="18" charset="0"/>
              </a:rPr>
              <a:t>■ upper respiratory infection (especially in children and the elderly);</a:t>
            </a:r>
          </a:p>
          <a:p>
            <a:pPr marL="0" indent="0">
              <a:lnSpc>
                <a:spcPct val="100000"/>
              </a:lnSpc>
              <a:buNone/>
            </a:pPr>
            <a:r>
              <a:rPr lang="en-US" sz="2000" dirty="0">
                <a:latin typeface="Times New Roman" panose="02020603050405020304" pitchFamily="18" charset="0"/>
                <a:cs typeface="Times New Roman" panose="02020603050405020304" pitchFamily="18" charset="0"/>
              </a:rPr>
              <a:t>■ chronic lung disease (especially chronic bronchitis).</a:t>
            </a:r>
          </a:p>
          <a:p>
            <a:pPr marL="0" indent="0">
              <a:lnSpc>
                <a:spcPct val="100000"/>
              </a:lnSpc>
              <a:buNone/>
            </a:pPr>
            <a:r>
              <a:rPr lang="en-US" sz="2000" b="1" dirty="0">
                <a:latin typeface="Times New Roman" panose="02020603050405020304" pitchFamily="18" charset="0"/>
                <a:cs typeface="Times New Roman" panose="02020603050405020304" pitchFamily="18" charset="0"/>
              </a:rPr>
              <a:t>2 </a:t>
            </a:r>
            <a:r>
              <a:rPr lang="en-US" sz="2000" dirty="0">
                <a:latin typeface="Times New Roman" panose="02020603050405020304" pitchFamily="18" charset="0"/>
                <a:cs typeface="Times New Roman" panose="02020603050405020304" pitchFamily="18" charset="0"/>
              </a:rPr>
              <a:t>Improvement in housing conditions.</a:t>
            </a:r>
          </a:p>
          <a:p>
            <a:pPr>
              <a:lnSpc>
                <a:spcPct val="100000"/>
              </a:lnSpc>
            </a:pPr>
            <a:endParaRPr lang="en-US" sz="2000" dirty="0">
              <a:latin typeface="Times New Roman" panose="02020603050405020304" pitchFamily="18" charset="0"/>
              <a:cs typeface="Times New Roman" panose="02020603050405020304" pitchFamily="18" charset="0"/>
            </a:endParaRPr>
          </a:p>
          <a:p>
            <a:pPr marL="0" indent="0">
              <a:lnSpc>
                <a:spcPct val="100000"/>
              </a:lnSpc>
              <a:buNone/>
            </a:pP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311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14387</TotalTime>
  <Words>3293</Words>
  <Application>Microsoft Office PowerPoint</Application>
  <PresentationFormat>Widescreen</PresentationFormat>
  <Paragraphs>174</Paragraphs>
  <Slides>19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Calibri Light</vt:lpstr>
      <vt:lpstr>Times New Roman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suzan</dc:creator>
  <cp:lastModifiedBy>Dr suzan</cp:lastModifiedBy>
  <cp:revision>4</cp:revision>
  <dcterms:created xsi:type="dcterms:W3CDTF">2020-02-16T17:58:07Z</dcterms:created>
  <dcterms:modified xsi:type="dcterms:W3CDTF">2020-03-05T19:59:38Z</dcterms:modified>
</cp:coreProperties>
</file>