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FDF6DA"/>
              </a:solidFill>
              <a:prstDash val="solid"/>
              <a:miter lim="400000"/>
            </a:ln>
          </a:right>
          <a:top>
            <a:ln w="3175" cap="flat">
              <a:solidFill>
                <a:srgbClr val="FDF6DA"/>
              </a:solidFill>
              <a:prstDash val="solid"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3175" cap="flat">
              <a:solidFill>
                <a:srgbClr val="FDF6DA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3175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BDBBB3"/>
              </a:solidFill>
              <a:prstDash val="solid"/>
              <a:miter lim="400000"/>
            </a:ln>
          </a:left>
          <a:right>
            <a:ln w="3175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8E755A"/>
              </a:solidFill>
              <a:prstDash val="solid"/>
              <a:miter lim="400000"/>
            </a:ln>
          </a:left>
          <a:right>
            <a:ln w="3175" cap="flat">
              <a:solidFill>
                <a:srgbClr val="8E755A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8E755A"/>
              </a:solidFill>
              <a:prstDash val="solid"/>
              <a:miter lim="400000"/>
            </a:ln>
          </a:insideH>
          <a:insideV>
            <a:ln w="3175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A29A85"/>
              </a:solidFill>
              <a:prstDash val="solid"/>
              <a:miter lim="400000"/>
            </a:ln>
          </a:right>
          <a:top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29A85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A29A85"/>
              </a:solidFill>
              <a:prstDash val="solid"/>
              <a:miter lim="400000"/>
            </a:ln>
          </a:bottom>
          <a:insideH>
            <a:ln w="3175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DBD2B2"/>
              </a:solidFill>
              <a:prstDash val="solid"/>
              <a:miter lim="400000"/>
            </a:ln>
          </a:top>
          <a:bottom>
            <a:ln w="3175" cap="flat">
              <a:solidFill>
                <a:srgbClr val="DBD2B2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C6BB94"/>
              </a:solidFill>
              <a:prstDash val="solid"/>
              <a:miter lim="400000"/>
            </a:ln>
          </a:left>
          <a:right>
            <a:ln w="12700" cap="flat">
              <a:solidFill>
                <a:srgbClr val="C6BB94"/>
              </a:solidFill>
              <a:prstDash val="solid"/>
              <a:miter lim="400000"/>
            </a:ln>
          </a:right>
          <a:top>
            <a:ln w="3175" cap="flat">
              <a:solidFill>
                <a:srgbClr val="DBD2B2"/>
              </a:solidFill>
              <a:prstDash val="solid"/>
              <a:miter lim="400000"/>
            </a:ln>
          </a:top>
          <a:bottom>
            <a:ln w="3175" cap="flat">
              <a:solidFill>
                <a:srgbClr val="DBD2B2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3175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6BB94"/>
              </a:solidFill>
              <a:prstDash val="solid"/>
              <a:miter lim="400000"/>
            </a:ln>
          </a:top>
          <a:bottom>
            <a:ln w="12700" cap="flat">
              <a:solidFill>
                <a:srgbClr val="C6BB94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6BB94"/>
              </a:solidFill>
              <a:prstDash val="solid"/>
              <a:miter lim="400000"/>
            </a:ln>
          </a:top>
          <a:bottom>
            <a:ln w="12700" cap="flat">
              <a:solidFill>
                <a:srgbClr val="C6BB94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1881187" y="3643312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881187" y="2116335"/>
            <a:ext cx="8429626" cy="14287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81187" y="3911203"/>
            <a:ext cx="8429626" cy="580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72064" y="6161484"/>
            <a:ext cx="236538" cy="2492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881187" y="4161234"/>
            <a:ext cx="8429626" cy="381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2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416968" y="3022699"/>
            <a:ext cx="7358064" cy="437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“Type a quote here.”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1443632" y="0"/>
            <a:ext cx="10281646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1961554" y="71437"/>
            <a:ext cx="8268892" cy="55125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881187" y="4991695"/>
            <a:ext cx="8429626" cy="78581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81187" y="5813226"/>
            <a:ext cx="8429626" cy="589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881187" y="2714625"/>
            <a:ext cx="8429626" cy="1428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310312" y="419695"/>
            <a:ext cx="3920134" cy="58539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881187" y="1687710"/>
            <a:ext cx="4098728" cy="4268392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81187" y="821531"/>
            <a:ext cx="4098728" cy="589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1881187" y="1812726"/>
            <a:ext cx="8435597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1881187" y="1812726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1881187" y="2134195"/>
            <a:ext cx="8429626" cy="402729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1881187" y="1812726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934640" y="2107406"/>
            <a:ext cx="5826622" cy="38844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2453" y="2089546"/>
            <a:ext cx="4027290" cy="3884415"/>
          </a:xfrm>
          <a:prstGeom prst="rect">
            <a:avLst/>
          </a:prstGeom>
        </p:spPr>
        <p:txBody>
          <a:bodyPr/>
          <a:lstStyle>
            <a:lvl1pPr marL="2455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1pPr>
            <a:lvl2pPr marL="6138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2pPr>
            <a:lvl3pPr marL="9821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3pPr>
            <a:lvl4pPr marL="13504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4pPr>
            <a:lvl5pPr marL="17187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194226" y="642937"/>
            <a:ext cx="4027290" cy="26862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203156" y="3411140"/>
            <a:ext cx="4045149" cy="26967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1961554" y="410765"/>
            <a:ext cx="3920134" cy="58539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881187" y="687585"/>
            <a:ext cx="8429626" cy="54739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81187" y="419695"/>
            <a:ext cx="8429626" cy="1339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80993" y="6161484"/>
            <a:ext cx="236539" cy="2492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2711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6902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1093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5284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19475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3666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7857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2048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6239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" y="581"/>
            <a:ext cx="12189932" cy="685683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■ It may be helpful to limit intake of high-fibre food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72000"/>
              </a:lnSpc>
              <a:buBlip>
                <a:blip r:embed="rId2"/>
              </a:buBlip>
              <a:defRPr sz="3000" b="1"/>
            </a:pPr>
            <a:r>
              <a:t>■ It may be helpful to limit intake of high-fibre food </a:t>
            </a:r>
          </a:p>
          <a:p>
            <a:pPr marL="274320" indent="-274320">
              <a:lnSpc>
                <a:spcPct val="72000"/>
              </a:lnSpc>
              <a:buBlip>
                <a:blip r:embed="rId2"/>
              </a:buBlip>
              <a:defRPr sz="3000" b="1"/>
            </a:pPr>
            <a:r>
              <a:t>■ Reduce intake of ‘resistant starch.</a:t>
            </a:r>
          </a:p>
          <a:p>
            <a:pPr marL="274320" indent="-274320">
              <a:lnSpc>
                <a:spcPct val="72000"/>
              </a:lnSpc>
              <a:buBlip>
                <a:blip r:embed="rId2"/>
              </a:buBlip>
              <a:defRPr sz="3000" b="1"/>
            </a:pPr>
            <a:r>
              <a:t> ■ Limit fresh fruit to three portions per day (a portion should be ∼80 g)</a:t>
            </a:r>
          </a:p>
          <a:p>
            <a:pPr marL="274320" indent="-274320">
              <a:lnSpc>
                <a:spcPct val="72000"/>
              </a:lnSpc>
              <a:buBlip>
                <a:blip r:embed="rId2"/>
              </a:buBlip>
              <a:defRPr sz="3000" b="1"/>
            </a:pPr>
            <a:r>
              <a:t> ■ People with diarrhoea should avoid sorbitol</a:t>
            </a:r>
          </a:p>
          <a:p>
            <a:pPr marL="274320" indent="-274320">
              <a:lnSpc>
                <a:spcPct val="72000"/>
              </a:lnSpc>
              <a:buBlip>
                <a:blip r:embed="rId2"/>
              </a:buBlip>
              <a:defRPr sz="3000" b="1"/>
            </a:pPr>
            <a:r>
              <a:t>■ People with wind and bloating may find it helpful to eat oats.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Other things that can improve IBS</a:t>
            </a:r>
          </a:p>
        </p:txBody>
      </p:sp>
      <p:sp>
        <p:nvSpPr>
          <p:cNvPr id="16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9794" indent="-369794">
              <a:buBlip>
                <a:blip r:embed="rId2"/>
              </a:buBlip>
              <a:defRPr sz="3000" b="1"/>
            </a:pPr>
            <a:r>
              <a:t>Exercise</a:t>
            </a:r>
          </a:p>
          <a:p>
            <a:pPr marL="369794" indent="-369794">
              <a:buBlip>
                <a:blip r:embed="rId2"/>
              </a:buBlip>
              <a:defRPr sz="3000" b="1"/>
            </a:pPr>
            <a:r>
              <a:t>Complementary therapies.. traditional acupuncture, reflexology, aromatherapy or homoeopathy.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172F6193-6A6D-4C20-A78A-A7E0DD84B20C-L0-001.jpeg" descr="172F6193-6A6D-4C20-A78A-A7E0DD84B20C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9852" b="19852"/>
          <a:stretch>
            <a:fillRect/>
          </a:stretch>
        </p:blipFill>
        <p:spPr>
          <a:xfrm>
            <a:off x="1367237" y="9034"/>
            <a:ext cx="9119973" cy="683997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Definition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185624" y="1725040"/>
            <a:ext cx="9186562" cy="4027290"/>
          </a:xfrm>
          <a:prstGeom prst="rect">
            <a:avLst/>
          </a:prstGeom>
        </p:spPr>
        <p:txBody>
          <a:bodyPr/>
          <a:lstStyle/>
          <a:p>
            <a:pPr marL="287946" indent="-287946" defTabSz="299858">
              <a:spcBef>
                <a:spcPts val="2100"/>
              </a:spcBef>
              <a:buBlip>
                <a:blip r:embed="rId2"/>
              </a:buBlip>
              <a:defRPr sz="2336" b="1"/>
            </a:pPr>
            <a:r>
              <a:t>It is a chronic functional bowel disorder in which abdominal pain is associated with intermittent diarrhoea, sometimes alternating with constipation and a feeling of abdominal distension</a:t>
            </a:r>
          </a:p>
          <a:p>
            <a:pPr marL="287946" indent="-287946" defTabSz="299858">
              <a:spcBef>
                <a:spcPts val="2100"/>
              </a:spcBef>
              <a:buBlip>
                <a:blip r:embed="rId2"/>
              </a:buBlip>
              <a:defRPr sz="2336" b="1"/>
            </a:pPr>
            <a:r>
              <a:t>The cause is unknown</a:t>
            </a:r>
          </a:p>
          <a:p>
            <a:pPr marL="287946" indent="-287946" defTabSz="299858">
              <a:spcBef>
                <a:spcPts val="2100"/>
              </a:spcBef>
              <a:buBlip>
                <a:blip r:embed="rId2"/>
              </a:buBlip>
              <a:defRPr sz="2336" b="1"/>
            </a:pPr>
            <a:r>
              <a:t>It often seems to be triggered by stress, and many IBS sufferers have symptoms of anxiety and depression.</a:t>
            </a:r>
          </a:p>
          <a:p>
            <a:pPr marL="287946" indent="-287946" defTabSz="299858">
              <a:spcBef>
                <a:spcPts val="2100"/>
              </a:spcBef>
              <a:buBlip>
                <a:blip r:embed="rId2"/>
              </a:buBlip>
              <a:defRPr sz="2336" b="1"/>
            </a:pPr>
            <a:r>
              <a:t> Some sufferers may have food intolerance that triggers their symptoms.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" y="-41790"/>
            <a:ext cx="12178210" cy="694158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Aggravating factors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 </a:t>
            </a:r>
            <a:r>
              <a:rPr sz="3000" b="1"/>
              <a:t>Stress</a:t>
            </a:r>
          </a:p>
          <a:p>
            <a:pPr marL="369794" indent="-369794">
              <a:buBlip>
                <a:blip r:embed="rId2"/>
              </a:buBlip>
              <a:defRPr sz="3000" b="1"/>
            </a:pPr>
            <a:r>
              <a:t>Caffeine </a:t>
            </a:r>
          </a:p>
          <a:p>
            <a:pPr marL="369794" indent="-369794">
              <a:buBlip>
                <a:blip r:embed="rId2"/>
              </a:buBlip>
              <a:defRPr sz="3000" b="1"/>
            </a:pPr>
            <a:r>
              <a:t>The sweeteners sorbitol and fructose </a:t>
            </a:r>
          </a:p>
          <a:p>
            <a:pPr marL="369794" indent="-369794">
              <a:buBlip>
                <a:blip r:embed="rId2"/>
              </a:buBlip>
              <a:defRPr sz="3000" b="1"/>
            </a:pPr>
            <a:r>
              <a:t>Other foods that have been implicated are milk and dairy products,chocolate, onions, garlic, chives and leeks.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When to refer </a:t>
            </a:r>
          </a:p>
        </p:txBody>
      </p:sp>
      <p:sp>
        <p:nvSpPr>
          <p:cNvPr id="14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Children 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Older person with no previous history of IBS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 Pregnant women 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Blood in stools 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Unexplained weight loss 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Caution in patients aged over 55 years with changed bowel habit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 Symptoms/signs of bowel obstruction </a:t>
            </a:r>
          </a:p>
          <a:p>
            <a:pPr marL="232970" indent="-232970" defTabSz="258782">
              <a:spcBef>
                <a:spcPts val="1800"/>
              </a:spcBef>
              <a:buBlip>
                <a:blip r:embed="rId2"/>
              </a:buBlip>
              <a:defRPr sz="1890" b="1"/>
            </a:pPr>
            <a:r>
              <a:t>Unresponsive to appropriate treatment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Management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9794" indent="-369794">
              <a:buBlip>
                <a:blip r:embed="rId2"/>
              </a:buBlip>
              <a:defRPr sz="3000" b="1"/>
            </a:pPr>
            <a:r>
              <a:t>Antispasmodics</a:t>
            </a:r>
          </a:p>
          <a:p>
            <a:pPr marL="369794" indent="-369794">
              <a:buBlip>
                <a:blip r:embed="rId2"/>
              </a:buBlip>
            </a:pPr>
            <a:r>
              <a:rPr sz="3000" b="1"/>
              <a:t>Smooth muscle relaxants alverine citrate, peppermint and mebeverine and the antimuscarinic hyoscine are used</a:t>
            </a:r>
            <a:r>
              <a:t>.</a:t>
            </a:r>
          </a:p>
        </p:txBody>
      </p:sp>
      <p:pic>
        <p:nvPicPr>
          <p:cNvPr id="146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1318" y="4815846"/>
            <a:ext cx="2042154" cy="2042154"/>
          </a:xfrm>
          <a:prstGeom prst="rect">
            <a:avLst/>
          </a:prstGeom>
          <a:ln w="3175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2221" y="1759149"/>
            <a:ext cx="2381251" cy="2057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8" name="Picture 8" descr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030" y="1812726"/>
            <a:ext cx="1629277" cy="2057401"/>
          </a:xfrm>
          <a:prstGeom prst="rect">
            <a:avLst/>
          </a:prstGeom>
          <a:ln w="3175">
            <a:miter lim="400000"/>
          </a:ln>
        </p:spPr>
      </p:pic>
      <p:pic>
        <p:nvPicPr>
          <p:cNvPr id="149" name="Picture 10" descr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406" y="2134195"/>
            <a:ext cx="1889710" cy="157162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 advAuto="0"/>
      <p:bldP spid="145" grpId="0" build="p" bldLvl="5" animBg="1" advAuto="0"/>
      <p:bldP spid="146" grpId="0" animBg="1" advAuto="0"/>
      <p:bldP spid="147" grpId="0" animBg="1" advAuto="0"/>
      <p:bldP spid="148" grpId="0" animBg="1" advAuto="0"/>
      <p:bldP spid="14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Bulking agents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5141" indent="-345141">
              <a:buBlip>
                <a:blip r:embed="rId2"/>
              </a:buBlip>
              <a:defRPr sz="2800" b="1"/>
            </a:pPr>
            <a:r>
              <a:t>Bran, which is an insoluble fibre, is no longer recommended in IBS</a:t>
            </a:r>
          </a:p>
          <a:p>
            <a:pPr marL="345141" indent="-345141">
              <a:buBlip>
                <a:blip r:embed="rId2"/>
              </a:buBlip>
              <a:defRPr sz="2800" b="1"/>
            </a:pPr>
            <a:r>
              <a:t>Oats are more soluble than wheat bran and can be better tolerated.</a:t>
            </a:r>
          </a:p>
          <a:p>
            <a:pPr marL="345141" indent="-345141">
              <a:buBlip>
                <a:blip r:embed="rId2"/>
              </a:buBlip>
            </a:pPr>
            <a:r>
              <a:rPr sz="2800" b="1"/>
              <a:t>Bulking agents such as ispaghula husk containing soluble fibre can some help patients</a:t>
            </a:r>
            <a:r>
              <a:t>.</a:t>
            </a:r>
          </a:p>
        </p:txBody>
      </p:sp>
      <p:pic>
        <p:nvPicPr>
          <p:cNvPr id="153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776" y="571074"/>
            <a:ext cx="2799754" cy="2805648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build="p" bldLvl="5" animBg="1" advAuto="0"/>
      <p:bldP spid="15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Antidiarrhoeals</a:t>
            </a:r>
          </a:p>
        </p:txBody>
      </p:sp>
      <p:sp>
        <p:nvSpPr>
          <p:cNvPr id="156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369794" indent="-369794">
              <a:buBlip>
                <a:blip r:embed="rId2"/>
              </a:buBlip>
              <a:defRPr sz="3000" b="1"/>
            </a:lvl1pPr>
          </a:lstStyle>
          <a:p>
            <a:r>
              <a:t>Use of OTC antidiarrhoeals such as loperamide is appropriate only on an occasional, short-term basis to reduce diarrhoea or urgency of defaecation.</a:t>
            </a:r>
          </a:p>
        </p:txBody>
      </p:sp>
      <p:pic>
        <p:nvPicPr>
          <p:cNvPr id="15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9391" y="505859"/>
            <a:ext cx="2468981" cy="2613735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6" grpId="0" animBg="1" advAuto="0"/>
      <p:bldP spid="15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20397">
              <a:defRPr sz="2807" b="1"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Diet and nutrition should be assessed for people with IBS and the following general advice given: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35915" indent="-235915" defTabSz="353258">
              <a:lnSpc>
                <a:spcPct val="72000"/>
              </a:lnSpc>
              <a:spcBef>
                <a:spcPts val="2500"/>
              </a:spcBef>
              <a:buBlip>
                <a:blip r:embed="rId2"/>
              </a:buBlip>
              <a:defRPr sz="2580"/>
            </a:pPr>
            <a:r>
              <a:t>■ </a:t>
            </a:r>
            <a:r>
              <a:rPr b="1"/>
              <a:t>Have regular meals and take time to eat </a:t>
            </a:r>
          </a:p>
          <a:p>
            <a:pPr marL="235915" indent="-235915" defTabSz="353258">
              <a:lnSpc>
                <a:spcPct val="72000"/>
              </a:lnSpc>
              <a:spcBef>
                <a:spcPts val="2500"/>
              </a:spcBef>
              <a:buBlip>
                <a:blip r:embed="rId2"/>
              </a:buBlip>
              <a:defRPr sz="2580" b="1"/>
            </a:pPr>
            <a:r>
              <a:t>■ Avoid missing meals or leaving long gaps between eating </a:t>
            </a:r>
          </a:p>
          <a:p>
            <a:pPr marL="235915" indent="-235915" defTabSz="353258">
              <a:lnSpc>
                <a:spcPct val="72000"/>
              </a:lnSpc>
              <a:spcBef>
                <a:spcPts val="2500"/>
              </a:spcBef>
              <a:buBlip>
                <a:blip r:embed="rId2"/>
              </a:buBlip>
              <a:defRPr sz="2580" b="1"/>
            </a:pPr>
            <a:r>
              <a:t>■ Drink at least eight cups of fluid per day</a:t>
            </a:r>
          </a:p>
          <a:p>
            <a:pPr marL="235915" indent="-235915" defTabSz="353258">
              <a:lnSpc>
                <a:spcPct val="72000"/>
              </a:lnSpc>
              <a:spcBef>
                <a:spcPts val="2500"/>
              </a:spcBef>
              <a:buBlip>
                <a:blip r:embed="rId2"/>
              </a:buBlip>
              <a:defRPr sz="2580" b="1"/>
            </a:pPr>
            <a:r>
              <a:t>■ Restrict tea and coffee to three cups per day </a:t>
            </a:r>
          </a:p>
          <a:p>
            <a:pPr marL="235915" indent="-235915" defTabSz="353258">
              <a:lnSpc>
                <a:spcPct val="72000"/>
              </a:lnSpc>
              <a:spcBef>
                <a:spcPts val="2500"/>
              </a:spcBef>
              <a:buBlip>
                <a:blip r:embed="rId2"/>
              </a:buBlip>
              <a:defRPr sz="2580" b="1"/>
            </a:pPr>
            <a:r>
              <a:t>■ Reduce intake of alcohol and fizzy drinks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60">
                                            <p:txEl>
                                              <p:charRg st="24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>
                                            <p:txEl>
                                              <p:charRg st="24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0">
                                            <p:txEl>
                                              <p:charRg st="241" end="2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New_Template3</vt:lpstr>
      <vt:lpstr>PowerPoint Presentation</vt:lpstr>
      <vt:lpstr>Definition</vt:lpstr>
      <vt:lpstr>PowerPoint Presentation</vt:lpstr>
      <vt:lpstr>Aggravating factors</vt:lpstr>
      <vt:lpstr>When to refer </vt:lpstr>
      <vt:lpstr>Management</vt:lpstr>
      <vt:lpstr>Bulking agents</vt:lpstr>
      <vt:lpstr>Antidiarrhoeals</vt:lpstr>
      <vt:lpstr>Diet and nutrition should be assessed for people with IBS and the following general advice given:</vt:lpstr>
      <vt:lpstr>PowerPoint Presentation</vt:lpstr>
      <vt:lpstr>Other things that can improve IBS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abeeralrashid@yahoo.com</cp:lastModifiedBy>
  <cp:revision>2</cp:revision>
  <dcterms:modified xsi:type="dcterms:W3CDTF">2019-10-23T20:53:11Z</dcterms:modified>
</cp:coreProperties>
</file>