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816" y="0"/>
            <a:ext cx="1259973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1406357" y="-1890797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Pharmacological management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93821" y="1041983"/>
            <a:ext cx="10515601" cy="4388939"/>
          </a:xfrm>
          <a:prstGeom prst="rect">
            <a:avLst/>
          </a:prstGeom>
        </p:spPr>
        <p:txBody>
          <a:bodyPr/>
          <a:lstStyle/>
          <a:p>
            <a:pPr marL="253092" indent="-253092">
              <a:defRPr sz="3100" b="1">
                <a:solidFill>
                  <a:srgbClr val="7A219E"/>
                </a:solidFill>
              </a:defRPr>
            </a:pPr>
            <a:r>
              <a:t>Pharmacological management</a:t>
            </a:r>
          </a:p>
          <a:p>
            <a:pPr marL="253092" indent="-253092">
              <a:defRPr sz="3100" b="1"/>
            </a:pPr>
            <a:r>
              <a:t>Antacid</a:t>
            </a:r>
          </a:p>
          <a:p>
            <a:pPr marL="253092" indent="-253092">
              <a:defRPr sz="3100" b="1"/>
            </a:pPr>
            <a:r>
              <a:t>Calcium-,  aluminum-,  and  magnesium-based  products  are  available  OTC  in  a  variety  of  formulations (capsules, tablets, chewable tablets, and suspensions). </a:t>
            </a:r>
          </a:p>
        </p:txBody>
      </p:sp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8" y="3793289"/>
            <a:ext cx="3810001" cy="2840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56" y="4227762"/>
            <a:ext cx="2850150" cy="2406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84" y="3807409"/>
            <a:ext cx="3277938" cy="2826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 bldLvl="5" animBg="1" advAuto="0"/>
      <p:bldP spid="118" grpId="0" animBg="1" advAuto="0"/>
      <p:bldP spid="119" grpId="0" animBg="1" advAuto="0"/>
      <p:bldP spid="12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Alginates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3092" indent="-253092"/>
            <a:r>
              <a:rPr sz="3100" b="1"/>
              <a:t>contain  the  antirefluxant  alginic  acid,  which  forms  a  viscous layer on top of gastric contents to act as a barrier to reflux</a:t>
            </a:r>
            <a:r>
              <a:t>.</a:t>
            </a:r>
          </a:p>
        </p:txBody>
      </p:sp>
      <p:pic>
        <p:nvPicPr>
          <p:cNvPr id="1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07" y="3124868"/>
            <a:ext cx="4350754" cy="3542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59" y="3124868"/>
            <a:ext cx="3902241" cy="318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Antacid</a:t>
            </a:r>
          </a:p>
        </p:txBody>
      </p:sp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6"/>
            <a:ext cx="10515601" cy="5167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 advAuto="0"/>
      <p:bldP spid="128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H2 antagonists (ranitidine)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inadults andchildren over 16</a:t>
            </a:r>
          </a:p>
          <a:p>
            <a:pPr>
              <a:defRPr b="1"/>
            </a:pPr>
            <a:r>
              <a:t>Ranitidine is licensed for OTC use in a dose of 75 mg with a maximum daily dose of 300 mg. It can be used for up to 2 weeks</a:t>
            </a:r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89" y="3429000"/>
            <a:ext cx="3810001" cy="2617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62" y="3429000"/>
            <a:ext cx="3775078" cy="2766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build="p" bldLvl="5" animBg="1" advAuto="0"/>
      <p:bldP spid="132" grpId="0" animBg="1" advAuto="0"/>
      <p:bldP spid="13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Mechanism of H2 receptor blocker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74" y="2001042"/>
            <a:ext cx="11480132" cy="4491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Proton pump inhibitors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44928" indent="-244928">
              <a:defRPr sz="3000" b="1"/>
            </a:lvl1pPr>
          </a:lstStyle>
          <a:p>
            <a:r>
              <a:t>Omeprazole and rabeprazole are licensed OTC as 10 mg tablets and esomeprazole and pantoprazole as 20 mg tablets,</a:t>
            </a:r>
          </a:p>
        </p:txBody>
      </p:sp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53" y="3467892"/>
            <a:ext cx="3388896" cy="270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48" y="3467894"/>
            <a:ext cx="2464803" cy="270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0" y="3429000"/>
            <a:ext cx="3810001" cy="306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  <p:bldP spid="13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Mechanism of proton pump inhibitor</a:t>
            </a:r>
          </a:p>
        </p:txBody>
      </p:sp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858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00788"/>
            <a:ext cx="11891212" cy="6557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7" y="0"/>
            <a:ext cx="11941344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 b="1"/>
            </a:lvl1pPr>
          </a:lstStyle>
          <a:p>
            <a:r>
              <a:t>What you need to know</a:t>
            </a:r>
          </a:p>
        </p:txBody>
      </p:sp>
      <p:sp>
        <p:nvSpPr>
          <p:cNvPr id="9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Age</a:t>
            </a:r>
          </a:p>
          <a:p>
            <a:pPr>
              <a:defRPr b="1"/>
            </a:pPr>
            <a:endParaRPr/>
          </a:p>
          <a:p>
            <a:pPr>
              <a:defRPr b="1"/>
            </a:pPr>
            <a:r>
              <a:t>The symptoms of reflux and oesophagitis occur more commonly in patients aged over 55 years.</a:t>
            </a:r>
          </a:p>
          <a:p>
            <a:pPr>
              <a:defRPr b="1"/>
            </a:pPr>
            <a:endParaRPr/>
          </a:p>
          <a:p>
            <a:pPr>
              <a:defRPr b="1"/>
            </a:pPr>
            <a:r>
              <a:t> Children with symptoms of heartburn should therefore be referred to their doctor.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  <p:bldP spid="99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802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0658"/>
            <a:ext cx="12192001" cy="6607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Associated factors</a:t>
            </a:r>
          </a:p>
        </p:txBody>
      </p:sp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3683"/>
            <a:ext cx="12192001" cy="5454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When to refer</a:t>
            </a:r>
            <a:r>
              <a:t> </a:t>
            </a:r>
          </a:p>
        </p:txBody>
      </p:sp>
      <p:sp>
        <p:nvSpPr>
          <p:cNvPr id="11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Failure to respond to antacids </a:t>
            </a:r>
          </a:p>
          <a:p>
            <a:pPr>
              <a:defRPr b="1"/>
            </a:pPr>
            <a:r>
              <a:t>Related to prescribed medication </a:t>
            </a:r>
          </a:p>
          <a:p>
            <a:pPr>
              <a:defRPr b="1"/>
            </a:pPr>
            <a:r>
              <a:t>Pain radiating to arms </a:t>
            </a:r>
          </a:p>
          <a:p>
            <a:pPr>
              <a:defRPr b="1"/>
            </a:pPr>
            <a:r>
              <a:t>Difficulty in swallowing </a:t>
            </a:r>
          </a:p>
          <a:p>
            <a:pPr>
              <a:defRPr b="1"/>
            </a:pPr>
            <a:r>
              <a:t>Regurgitation </a:t>
            </a:r>
          </a:p>
          <a:p>
            <a:pPr>
              <a:defRPr b="1"/>
            </a:pPr>
            <a:r>
              <a:t>Long duration </a:t>
            </a:r>
          </a:p>
          <a:p>
            <a:pPr>
              <a:defRPr b="1"/>
            </a:pPr>
            <a:r>
              <a:t>Increasing severity </a:t>
            </a:r>
          </a:p>
          <a:p>
            <a:pPr>
              <a:defRPr b="1"/>
            </a:pPr>
            <a:r>
              <a:t>Children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 advAuto="0"/>
      <p:bldP spid="111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Non-pharmacological management</a:t>
            </a:r>
          </a:p>
        </p:txBody>
      </p:sp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" y="1518757"/>
            <a:ext cx="12142438" cy="501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What you need to know</vt:lpstr>
      <vt:lpstr>PowerPoint Presentation</vt:lpstr>
      <vt:lpstr>PowerPoint Presentation</vt:lpstr>
      <vt:lpstr>Associated factors</vt:lpstr>
      <vt:lpstr>PowerPoint Presentation</vt:lpstr>
      <vt:lpstr>When to refer </vt:lpstr>
      <vt:lpstr>Non-pharmacological management</vt:lpstr>
      <vt:lpstr>Pharmacological management</vt:lpstr>
      <vt:lpstr>Alginates</vt:lpstr>
      <vt:lpstr>Antacid</vt:lpstr>
      <vt:lpstr>H2 antagonists (ranitidine)</vt:lpstr>
      <vt:lpstr>Mechanism of H2 receptor blocker</vt:lpstr>
      <vt:lpstr>Proton pump inhibitors</vt:lpstr>
      <vt:lpstr>Mechanism of proton pump inhibitor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abeeralrashid@yahoo.com</cp:lastModifiedBy>
  <cp:revision>1</cp:revision>
  <dcterms:modified xsi:type="dcterms:W3CDTF">2019-10-19T12:24:46Z</dcterms:modified>
</cp:coreProperties>
</file>