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eer Rashid" initials="A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04T14:26:16.989" idx="1">
    <p:pos x="4032" y="1291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0" indent="0" algn="ctr">
              <a:spcBef>
                <a:spcPts val="0"/>
              </a:spcBef>
              <a:buSzTx/>
              <a:buNone/>
              <a:defRPr sz="3200" i="1"/>
            </a:lvl2pPr>
            <a:lvl3pPr marL="0" indent="0" algn="ctr">
              <a:spcBef>
                <a:spcPts val="0"/>
              </a:spcBef>
              <a:buSzTx/>
              <a:buNone/>
              <a:defRPr sz="3200" i="1"/>
            </a:lvl3pPr>
            <a:lvl4pPr marL="0" indent="0" algn="ctr">
              <a:spcBef>
                <a:spcPts val="0"/>
              </a:spcBef>
              <a:buSzTx/>
              <a:buNone/>
              <a:defRPr sz="3200" i="1"/>
            </a:lvl4pPr>
            <a:lvl5pPr marL="0" indent="0" algn="ctr">
              <a:spcBef>
                <a:spcPts val="0"/>
              </a:spcBef>
              <a:buSzTx/>
              <a:buNone/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r>
              <a:t>“Type a quote here.”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-825500" y="-1016000"/>
            <a:ext cx="14782800" cy="10929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quarter" idx="13"/>
          </p:nvPr>
        </p:nvSpPr>
        <p:spPr>
          <a:xfrm>
            <a:off x="673100" y="711200"/>
            <a:ext cx="4124325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Image"/>
          <p:cNvSpPr>
            <a:spLocks noGrp="1"/>
          </p:cNvSpPr>
          <p:nvPr>
            <p:ph type="pic" sz="half" idx="14"/>
          </p:nvPr>
        </p:nvSpPr>
        <p:spPr>
          <a:xfrm>
            <a:off x="3886200" y="711200"/>
            <a:ext cx="8709005" cy="550152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7645400" y="17018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0" indent="0" algn="ctr">
              <a:spcBef>
                <a:spcPts val="0"/>
              </a:spcBef>
              <a:buSzTx/>
              <a:buNone/>
              <a:defRPr sz="3200" i="1"/>
            </a:lvl2pPr>
            <a:lvl3pPr marL="0" indent="0" algn="ctr">
              <a:spcBef>
                <a:spcPts val="0"/>
              </a:spcBef>
              <a:buSzTx/>
              <a:buNone/>
              <a:defRPr sz="3200" i="1"/>
            </a:lvl3pPr>
            <a:lvl4pPr marL="0" indent="0" algn="ctr">
              <a:spcBef>
                <a:spcPts val="0"/>
              </a:spcBef>
              <a:buSzTx/>
              <a:buNone/>
              <a:defRPr sz="3200" i="1"/>
            </a:lvl4pPr>
            <a:lvl5pPr marL="0" indent="0" algn="ctr">
              <a:spcBef>
                <a:spcPts val="0"/>
              </a:spcBef>
              <a:buSzTx/>
              <a:buNone/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7391400" y="26924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 descr="embossed_backgroun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6858000" y="4940300"/>
            <a:ext cx="5295900" cy="391546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6435877" y="904675"/>
            <a:ext cx="5869837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half" idx="15"/>
          </p:nvPr>
        </p:nvSpPr>
        <p:spPr>
          <a:xfrm>
            <a:off x="952500" y="889554"/>
            <a:ext cx="5831509" cy="80321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ifficulty sleepi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Difficulty sleeping</a:t>
            </a:r>
          </a:p>
        </p:txBody>
      </p:sp>
      <p:sp>
        <p:nvSpPr>
          <p:cNvPr id="122" name="Insomnia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Insomnia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7E2220BA-29D9-468B-A67F-81AD8A5CF286-L0-001.png" descr="7E2220BA-29D9-468B-A67F-81AD8A5CF286-L0-001.pn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484150" y="3026601"/>
            <a:ext cx="5778898" cy="5101537"/>
          </a:xfrm>
          <a:prstGeom prst="rect">
            <a:avLst/>
          </a:prstGeom>
        </p:spPr>
      </p:pic>
      <p:sp>
        <p:nvSpPr>
          <p:cNvPr id="146" name="Benzodiazep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Benzodiazepines</a:t>
            </a:r>
          </a:p>
        </p:txBody>
      </p:sp>
      <p:sp>
        <p:nvSpPr>
          <p:cNvPr id="147" name="Should not be used for longer than 2–4 week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0143" indent="-390143" defTabSz="560831">
              <a:spcBef>
                <a:spcPts val="3400"/>
              </a:spcBef>
              <a:buBlip>
                <a:blip r:embed="rId3"/>
              </a:buBlip>
              <a:defRPr sz="3072">
                <a:effectLst>
                  <a:outerShdw blurRad="24384" dist="1219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Should not be used for longer than 2–4 weeks</a:t>
            </a:r>
          </a:p>
          <a:p>
            <a:pPr marL="390143" indent="-390143" defTabSz="560831">
              <a:spcBef>
                <a:spcPts val="3400"/>
              </a:spcBef>
              <a:buBlip>
                <a:blip r:embed="rId3"/>
              </a:buBlip>
              <a:defRPr sz="3072">
                <a:effectLst>
                  <a:outerShdw blurRad="24384" dist="1219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They are addictive, and many people get discontinuation symptoms if they stop them abruptly.</a:t>
            </a:r>
          </a:p>
          <a:p>
            <a:pPr marL="390143" indent="-390143" defTabSz="560831">
              <a:spcBef>
                <a:spcPts val="3400"/>
              </a:spcBef>
              <a:buBlip>
                <a:blip r:embed="rId3"/>
              </a:buBlip>
              <a:defRPr sz="3072">
                <a:effectLst>
                  <a:outerShdw blurRad="24384" dist="1219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long-term use of nitrazepam and temazepam can cause considerable harm.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7E2220BA-29D9-468B-A67F-81AD8A5CF286-L0-001.png" descr="7E2220BA-29D9-468B-A67F-81AD8A5CF286-L0-001.pn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985000" y="5041900"/>
            <a:ext cx="5054600" cy="3886200"/>
          </a:xfrm>
          <a:prstGeom prst="rect">
            <a:avLst/>
          </a:prstGeom>
        </p:spPr>
      </p:pic>
      <p:pic>
        <p:nvPicPr>
          <p:cNvPr id="150" name="0A411443-03A6-49FE-BD52-9EDEABE20323-L0-001.jpeg" descr="0A411443-03A6-49FE-BD52-9EDEABE20323-L0-001.jpeg"/>
          <p:cNvPicPr>
            <a:picLocks noGrp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xfrm>
            <a:off x="6985000" y="977900"/>
            <a:ext cx="5054600" cy="3886200"/>
          </a:xfrm>
          <a:prstGeom prst="rect">
            <a:avLst/>
          </a:prstGeom>
        </p:spPr>
      </p:pic>
      <p:pic>
        <p:nvPicPr>
          <p:cNvPr id="151" name="5DFF0845-BAF1-4D31-B616-BE38E3C545C6-L0-001.jpeg" descr="5DFF0845-BAF1-4D31-B616-BE38E3C545C6-L0-001.jpeg"/>
          <p:cNvPicPr>
            <a:picLocks noGrp="1"/>
          </p:cNvPicPr>
          <p:nvPr>
            <p:ph type="pic" idx="15"/>
          </p:nvPr>
        </p:nvPicPr>
        <p:blipFill>
          <a:blip r:embed="rId4"/>
          <a:stretch>
            <a:fillRect/>
          </a:stretch>
        </p:blipFill>
        <p:spPr>
          <a:xfrm>
            <a:off x="965200" y="1016000"/>
            <a:ext cx="5803900" cy="7886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F657616B-1787-4F15-BC0B-F92A14AC3F3A-L0-001.jpeg" descr="F657616B-1787-4F15-BC0B-F92A14AC3F3A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404100" y="2730500"/>
            <a:ext cx="4648200" cy="6261100"/>
          </a:xfrm>
          <a:prstGeom prst="rect">
            <a:avLst/>
          </a:prstGeom>
        </p:spPr>
      </p:pic>
      <p:sp>
        <p:nvSpPr>
          <p:cNvPr id="154" name="Complementary therap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Complementary therapies</a:t>
            </a:r>
          </a:p>
        </p:txBody>
      </p:sp>
      <p:sp>
        <p:nvSpPr>
          <p:cNvPr id="155" name="Aromatherapy like lavender oil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Aromatherapy like lavender oil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AFD158E3-CF33-47D6-B5AF-ECC8BB454C7D-L0-001.png" descr="AFD158E3-CF33-47D6-B5AF-ECC8BB454C7D-L0-001.pn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404100" y="2730500"/>
            <a:ext cx="4648200" cy="6261100"/>
          </a:xfrm>
          <a:prstGeom prst="rect">
            <a:avLst/>
          </a:prstGeom>
        </p:spPr>
      </p:pic>
      <p:sp>
        <p:nvSpPr>
          <p:cNvPr id="158" name="Melaton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Melatonin</a:t>
            </a:r>
          </a:p>
        </p:txBody>
      </p:sp>
      <p:sp>
        <p:nvSpPr>
          <p:cNvPr id="159" name="Available only as prescription-only medici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4208" indent="-394208" defTabSz="566674">
              <a:spcBef>
                <a:spcPts val="3400"/>
              </a:spcBef>
              <a:buBlip>
                <a:blip r:embed="rId3"/>
              </a:buBlip>
              <a:defRPr sz="3104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Available only as prescription-only medicine</a:t>
            </a:r>
          </a:p>
          <a:p>
            <a:pPr marL="394208" indent="-394208" defTabSz="566674">
              <a:spcBef>
                <a:spcPts val="3400"/>
              </a:spcBef>
              <a:buBlip>
                <a:blip r:embed="rId3"/>
              </a:buBlip>
              <a:defRPr sz="3104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It is produced by the body’s pineal gland during darkness and is thought to regulate sleep.</a:t>
            </a:r>
          </a:p>
          <a:p>
            <a:pPr marL="394208" indent="-394208" defTabSz="566674">
              <a:spcBef>
                <a:spcPts val="3400"/>
              </a:spcBef>
              <a:buBlip>
                <a:blip r:embed="rId3"/>
              </a:buBlip>
              <a:defRPr sz="3104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Has a short half-life (2–3 h)</a:t>
            </a:r>
          </a:p>
          <a:p>
            <a:pPr marL="394208" indent="-394208" defTabSz="566674">
              <a:spcBef>
                <a:spcPts val="3400"/>
              </a:spcBef>
              <a:buBlip>
                <a:blip r:embed="rId3"/>
              </a:buBlip>
              <a:defRPr sz="3104">
                <a:effectLst>
                  <a:outerShdw blurRad="24638" dist="12319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increased total sleep time and improved sleep quality.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t John’s wort (Hypericum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 John’s wort (Hypericum)</a:t>
            </a:r>
          </a:p>
        </p:txBody>
      </p:sp>
      <p:sp>
        <p:nvSpPr>
          <p:cNvPr id="162" name="A herbal remedy, is commonly used in the self-treatment of depress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 herbal remedy, is commonly used in the self-treatment of depression</a:t>
            </a:r>
          </a:p>
          <a:p>
            <a:pPr>
              <a:buBlip>
                <a:blip r:embed="rId2"/>
              </a:buBlip>
            </a:pPr>
            <a:r>
              <a:t>can induce drug metabolising enzymes and a number of important interactions with conventional drugs</a:t>
            </a:r>
          </a:p>
        </p:txBody>
      </p:sp>
      <p:pic>
        <p:nvPicPr>
          <p:cNvPr id="163" name="112EC9A9-C29E-4021-AD58-89B0CFD9155E-L0-001.jpeg" descr="112EC9A9-C29E-4021-AD58-89B0CFD9155E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56" y="3166647"/>
            <a:ext cx="5388806" cy="5388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27D087CE-CE68-4364-911D-450B7EA4BDE2-L0-001.jpeg" descr="27D087CE-CE68-4364-911D-450B7EA4BDE2-L0-001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404099" y="2730499"/>
            <a:ext cx="4648201" cy="6261101"/>
          </a:xfrm>
          <a:prstGeom prst="rect">
            <a:avLst/>
          </a:prstGeom>
        </p:spPr>
      </p:pic>
      <p:sp>
        <p:nvSpPr>
          <p:cNvPr id="166" name="Nasal plasters for sno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Nasal plasters for snoring</a:t>
            </a:r>
          </a:p>
        </p:txBody>
      </p:sp>
      <p:sp>
        <p:nvSpPr>
          <p:cNvPr id="167" name="work by opening the nostrils wider and enabling breathing through the nose rather than through the mouth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7952" indent="-377952" defTabSz="543305">
              <a:spcBef>
                <a:spcPts val="3300"/>
              </a:spcBef>
              <a:buBlip>
                <a:blip r:embed="rId3"/>
              </a:buBlip>
              <a:defRPr sz="2976">
                <a:effectLst>
                  <a:outerShdw blurRad="23622" dist="1181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work by opening the nostrils wider and enabling breathing through the nose rather than through the mouth.</a:t>
            </a:r>
          </a:p>
          <a:p>
            <a:pPr marL="377952" indent="-377952" defTabSz="543305">
              <a:spcBef>
                <a:spcPts val="3300"/>
              </a:spcBef>
              <a:buBlip>
                <a:blip r:embed="rId3"/>
              </a:buBlip>
              <a:defRPr sz="2976">
                <a:effectLst>
                  <a:outerShdw blurRad="23622" dist="1181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applied each night for up to 1 week to retrain the breathing process.</a:t>
            </a:r>
          </a:p>
          <a:p>
            <a:pPr marL="377952" indent="-377952" defTabSz="543305">
              <a:spcBef>
                <a:spcPts val="3300"/>
              </a:spcBef>
              <a:buBlip>
                <a:blip r:embed="rId3"/>
              </a:buBlip>
              <a:defRPr sz="2976">
                <a:effectLst>
                  <a:outerShdw blurRad="23622" dist="11811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Can be used during pregnancy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ractical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Practical points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eep hygie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Sleep hygiene</a:t>
            </a:r>
          </a:p>
        </p:txBody>
      </p:sp>
      <p:sp>
        <p:nvSpPr>
          <p:cNvPr id="172" name="Establish fixed times for going to bed and waking u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Establish fixed times for going to bed and waking up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Not watching TV or using phones,tablets or computers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Try to create a relaxation period before going to bed.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Maintain a comfortable sleeping environment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Using thick curtains or blinds, an eye mask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Avoid napping during the day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Avoid napping during the day. </a:t>
            </a:r>
          </a:p>
          <a:p>
            <a:pPr>
              <a:buBlip>
                <a:blip r:embed="rId2"/>
              </a:buBlip>
            </a:pPr>
            <a:r>
              <a:t>Avoid caffeine, nicotine, and alcohol within 6 h of going to bed. </a:t>
            </a:r>
          </a:p>
          <a:p>
            <a:pPr>
              <a:buBlip>
                <a:blip r:embed="rId2"/>
              </a:buBlip>
            </a:pPr>
            <a:r>
              <a:t>Avoid exercise within 4 h of bedtime </a:t>
            </a:r>
          </a:p>
          <a:p>
            <a:pPr>
              <a:buBlip>
                <a:blip r:embed="rId2"/>
              </a:buBlip>
            </a:pPr>
            <a:r>
              <a:t>Avoid eating a heavy meal late at night. </a:t>
            </a:r>
          </a:p>
          <a:p>
            <a:pPr>
              <a:buBlip>
                <a:blip r:embed="rId2"/>
              </a:buBlip>
            </a:pPr>
            <a:r>
              <a:t>Avoid watching or checking the clock </a:t>
            </a:r>
          </a:p>
          <a:p>
            <a:pPr>
              <a:buBlip>
                <a:blip r:embed="rId2"/>
              </a:buBlip>
            </a:pPr>
            <a:r>
              <a:t>Only use the bedroom for sleep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ther th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Other things</a:t>
            </a:r>
          </a:p>
        </p:txBody>
      </p:sp>
      <p:sp>
        <p:nvSpPr>
          <p:cNvPr id="177" name="Exerci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Exercise</a:t>
            </a:r>
          </a:p>
          <a:p>
            <a:pPr>
              <a:buBlip>
                <a:blip r:embed="rId2"/>
              </a:buBlip>
            </a:pPr>
            <a:r>
              <a:t>Bathing</a:t>
            </a:r>
          </a:p>
          <a:p>
            <a:pPr>
              <a:buBlip>
                <a:blip r:embed="rId2"/>
              </a:buBlip>
            </a:pPr>
            <a:r>
              <a:t>Using heat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25" name="temporary insomnia can often be managed by the pharmacis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temporary insomnia can often be managed by the pharmacist.</a:t>
            </a:r>
          </a:p>
          <a:p>
            <a:pPr>
              <a:buBlip>
                <a:blip r:embed="rId2"/>
              </a:buBlip>
            </a:pPr>
            <a:r>
              <a:t>Over-the-counter (OTC) products to aid sleep (the antihistamines diphenhydramine and promethazine.</a:t>
            </a:r>
          </a:p>
          <a:p>
            <a:pPr>
              <a:buBlip>
                <a:blip r:embed="rId2"/>
              </a:buBlip>
            </a:pPr>
            <a:r>
              <a:t>An initial focus on sleep hygiene and careful explanation that antihistamines are for short-term use are therefore important.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eep disorders are classified as follow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Sleep disorders are classified as follows: </a:t>
            </a:r>
          </a:p>
          <a:p>
            <a:pPr>
              <a:buBlip>
                <a:blip r:embed="rId2"/>
              </a:buBlip>
            </a:pPr>
            <a:r>
              <a:t>Transient (days). </a:t>
            </a:r>
          </a:p>
          <a:p>
            <a:pPr>
              <a:buBlip>
                <a:blip r:embed="rId2"/>
              </a:buBlip>
            </a:pPr>
            <a:r>
              <a:t>Short term (up to 4 weeks). </a:t>
            </a:r>
          </a:p>
          <a:p>
            <a:pPr>
              <a:buBlip>
                <a:blip r:embed="rId2"/>
              </a:buBlip>
            </a:pPr>
            <a:r>
              <a:t>Chronic (longer than 4 weeks).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you need to kn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you need to know</a:t>
            </a:r>
          </a:p>
        </p:txBody>
      </p:sp>
      <p:sp>
        <p:nvSpPr>
          <p:cNvPr id="130" name="A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Age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Symptoms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      Difficulty falling asleep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      Waking during the night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      Early morning waking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      Poor sleep quality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      Snoring, sleep apnoea, restless legs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ur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Duration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Previous history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Contributory factors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         Shift working, being away from home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         Alcohol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         Caffeine –coffee, tea, cola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         Stressful events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Current sleep hygiene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Medication and Medical problems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en to ref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to refer</a:t>
            </a:r>
          </a:p>
        </p:txBody>
      </p:sp>
      <p:sp>
        <p:nvSpPr>
          <p:cNvPr id="135" name="Suspected depress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Suspected depression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Chronic problem (longer than 4 weeks’ duration)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Children under 16 years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Snoring, apnoea, restless legs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Associated physical conditions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Suspected alcohol problems/dependency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Recreational drug dependence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re should be an improvement within days: refer after 1 week if the problem is not resolved."/>
          <p:cNvSpPr txBox="1">
            <a:spLocks noGrp="1"/>
          </p:cNvSpPr>
          <p:nvPr>
            <p:ph type="body" idx="14"/>
          </p:nvPr>
        </p:nvSpPr>
        <p:spPr>
          <a:xfrm>
            <a:off x="1257300" y="3976370"/>
            <a:ext cx="10490200" cy="1267460"/>
          </a:xfrm>
          <a:prstGeom prst="rect">
            <a:avLst/>
          </a:prstGeom>
        </p:spPr>
        <p:txBody>
          <a:bodyPr/>
          <a:lstStyle/>
          <a:p>
            <a:r>
              <a:t>There should be an improvement within days: refer </a:t>
            </a:r>
            <a:r>
              <a:rPr>
                <a:solidFill>
                  <a:srgbClr val="831100"/>
                </a:solidFill>
              </a:rPr>
              <a:t>after 1 week</a:t>
            </a:r>
            <a:r>
              <a:t> if the problem is not resolved.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3CBF871-AF51-49BA-A6D1-BF3A8380B418-L0-001.png" descr="B3CBF871-AF51-49BA-A6D1-BF3A8380B418-L0-001.pn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404100" y="2730500"/>
            <a:ext cx="4648200" cy="6261100"/>
          </a:xfrm>
          <a:prstGeom prst="rect">
            <a:avLst/>
          </a:prstGeom>
        </p:spPr>
      </p:pic>
      <p:sp>
        <p:nvSpPr>
          <p:cNvPr id="140" name="Antihistamines (diphenhydramine and promethazin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4736" spc="236">
                <a:effectLst>
                  <a:outerShdw blurRad="18796" dist="18796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Antihistamines (diphenhydramine and promethazine)</a:t>
            </a:r>
          </a:p>
        </p:txBody>
      </p:sp>
      <p:sp>
        <p:nvSpPr>
          <p:cNvPr id="141" name="reduce sleep latency and also reduce nocturnal waking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reduce sleep latency and also reduce nocturnal waking</a:t>
            </a:r>
          </a:p>
          <a:p>
            <a:pPr>
              <a:buBlip>
                <a:blip r:embed="rId3"/>
              </a:buBlip>
            </a:pPr>
            <a:r>
              <a:t>should be taken 20–30 min before bedtime</a:t>
            </a:r>
          </a:p>
          <a:p>
            <a:pPr>
              <a:buBlip>
                <a:blip r:embed="rId3"/>
              </a:buBlip>
            </a:pPr>
            <a:r>
              <a:t>can be recommended for adults and children over 16 years.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olerance to their effects can develop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Tolerance to their effects can develop.</a:t>
            </a:r>
          </a:p>
          <a:p>
            <a:pPr>
              <a:buBlip>
                <a:blip r:embed="rId2"/>
              </a:buBlip>
            </a:pPr>
            <a:r>
              <a:t>They should not be used for longer than 7–10 consecutive nights.</a:t>
            </a:r>
          </a:p>
          <a:p>
            <a:pPr>
              <a:buBlip>
                <a:blip r:embed="rId2"/>
              </a:buBlip>
            </a:pPr>
            <a:r>
              <a:t>Have anticholinergic side effects, including dry mouth and throat, constipation, blurred vision and tinnitus.</a:t>
            </a:r>
          </a:p>
          <a:p>
            <a:pPr>
              <a:buBlip>
                <a:blip r:embed="rId2"/>
              </a:buBlip>
            </a:pPr>
            <a:r>
              <a:t>Should not be recommended for pregnant or breastfeeding women.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Kyoto</vt:lpstr>
      <vt:lpstr>Difficulty sleeping</vt:lpstr>
      <vt:lpstr>Introduction</vt:lpstr>
      <vt:lpstr>PowerPoint Presentation</vt:lpstr>
      <vt:lpstr>What you need to know</vt:lpstr>
      <vt:lpstr>PowerPoint Presentation</vt:lpstr>
      <vt:lpstr>When to refer</vt:lpstr>
      <vt:lpstr>PowerPoint Presentation</vt:lpstr>
      <vt:lpstr>Antihistamines (diphenhydramine and promethazine)</vt:lpstr>
      <vt:lpstr>PowerPoint Presentation</vt:lpstr>
      <vt:lpstr>Benzodiazepines</vt:lpstr>
      <vt:lpstr>PowerPoint Presentation</vt:lpstr>
      <vt:lpstr>Complementary therapies</vt:lpstr>
      <vt:lpstr>Melatonin</vt:lpstr>
      <vt:lpstr>St John’s wort (Hypericum)</vt:lpstr>
      <vt:lpstr>Nasal plasters for snoring</vt:lpstr>
      <vt:lpstr>Practical points</vt:lpstr>
      <vt:lpstr>Sleep hygiene</vt:lpstr>
      <vt:lpstr>PowerPoint Presentation</vt:lpstr>
      <vt:lpstr>Other things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 sleeping</dc:title>
  <cp:lastModifiedBy>abeeralrashid@yahoo.com</cp:lastModifiedBy>
  <cp:revision>1</cp:revision>
  <dcterms:modified xsi:type="dcterms:W3CDTF">2019-10-19T12:27:26Z</dcterms:modified>
</cp:coreProperties>
</file>