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1pPr>
    <a:lvl2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2pPr>
    <a:lvl3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3pPr>
    <a:lvl4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4pPr>
    <a:lvl5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5pPr>
    <a:lvl6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6pPr>
    <a:lvl7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7pPr>
    <a:lvl8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8pPr>
    <a:lvl9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noFill/>
              <a:miter lim="400000"/>
            </a:ln>
          </a:insideV>
        </a:tcBdr>
        <a:fill>
          <a:noFill/>
        </a:fill>
      </a:tcStyle>
    </a:wholeTbl>
    <a:band2H>
      <a:tcTxStyle/>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DCDEE0"/>
              </a:solidFill>
              <a:prstDash val="solid"/>
              <a:miter lim="400000"/>
            </a:ln>
          </a:top>
          <a:bottom>
            <a:ln w="12700" cap="flat">
              <a:solidFill>
                <a:srgbClr val="DCDEE0"/>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53585F"/>
              </a:solidFill>
              <a:prstDash val="solid"/>
              <a:miter lim="400000"/>
            </a:ln>
          </a:top>
          <a:bottom>
            <a:ln w="12700" cap="flat">
              <a:noFill/>
              <a:miter lim="400000"/>
            </a:ln>
          </a:bottom>
          <a:insideH>
            <a:ln w="12700" cap="flat">
              <a:solidFill>
                <a:srgbClr val="53585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53585F"/>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A2A1A6"/>
              </a:solidFill>
              <a:prstDash val="solid"/>
              <a:miter lim="400000"/>
            </a:ln>
          </a:top>
          <a:bottom>
            <a:ln w="12700" cap="flat">
              <a:solidFill>
                <a:srgbClr val="A2A1A6"/>
              </a:solidFill>
              <a:prstDash val="solid"/>
              <a:miter lim="400000"/>
            </a:ln>
          </a:bottom>
          <a:insideH>
            <a:ln w="12700" cap="flat">
              <a:solidFill>
                <a:srgbClr val="A2A1A6"/>
              </a:solidFill>
              <a:prstDash val="solid"/>
              <a:miter lim="400000"/>
            </a:ln>
          </a:insideH>
          <a:insideV>
            <a:ln w="12700" cap="flat">
              <a:noFill/>
              <a:miter lim="400000"/>
            </a:ln>
          </a:insideV>
        </a:tcBdr>
        <a:fill>
          <a:noFill/>
        </a:fill>
      </a:tcStyle>
    </a:wholeTbl>
    <a:band2H>
      <a:tcTxStyle/>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18181"/>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12700" cap="flat">
              <a:noFill/>
              <a:miter lim="400000"/>
            </a:ln>
          </a:insideV>
        </a:tcBdr>
        <a:fill>
          <a:noFill/>
        </a:fill>
      </a:tcStyle>
    </a:wholeTbl>
    <a:band2H>
      <a:tcTxStyle/>
      <a:tcStyle>
        <a:tcBdr/>
        <a:fill>
          <a:solidFill>
            <a:srgbClr val="A6AAA9">
              <a:alpha val="11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A6AAA9"/>
              </a:solidFill>
              <a:custDash>
                <a:ds d="100000" sp="200000"/>
              </a:custDash>
              <a:miter lim="400000"/>
            </a:ln>
          </a:top>
          <a:bottom>
            <a:ln w="12700" cap="flat">
              <a:noFill/>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6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rnd">
              <a:solidFill>
                <a:srgbClr val="A6AAA9"/>
              </a:solidFill>
              <a:custDash>
                <a:ds d="100000" sp="200000"/>
              </a:custDash>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50000"/>
            </a:schemeClr>
          </a:solidFill>
        </a:fill>
      </a:tcStyle>
    </a:firstRow>
  </a:tblStyle>
  <a:tblStyle styleId="{CF821DB8-F4EB-4A41-A1BA-3FCAFE7338EE}" styleName="">
    <a:tblBg/>
    <a:wholeTbl>
      <a:tcTxStyle b="off" i="off">
        <a:fontRef idx="minor">
          <a:srgbClr val="3D3E3F">
            <a:alpha val="90000"/>
          </a:srgbClr>
        </a:fontRef>
        <a:srgbClr val="3D3E3F">
          <a:alpha val="90000"/>
        </a:srgbClr>
      </a:tcTxStyle>
      <a:tcStyle>
        <a:tcBdr>
          <a:left>
            <a:ln w="12700" cap="flat">
              <a:solidFill>
                <a:schemeClr val="accent2">
                  <a:satOff val="1875"/>
                  <a:lumOff val="16453"/>
                  <a:alpha val="50000"/>
                </a:schemeClr>
              </a:solidFill>
              <a:prstDash val="solid"/>
              <a:miter lim="400000"/>
            </a:ln>
          </a:left>
          <a:right>
            <a:ln w="12700" cap="flat">
              <a:solidFill>
                <a:schemeClr val="accent2">
                  <a:satOff val="1875"/>
                  <a:lumOff val="16453"/>
                  <a:alpha val="50000"/>
                </a:schemeClr>
              </a:solidFill>
              <a:prstDash val="solid"/>
              <a:miter lim="400000"/>
            </a:ln>
          </a:right>
          <a:top>
            <a:ln w="12700" cap="flat">
              <a:solidFill>
                <a:schemeClr val="accent2">
                  <a:satOff val="1875"/>
                  <a:lumOff val="16453"/>
                  <a:alpha val="50000"/>
                </a:schemeClr>
              </a:solidFill>
              <a:prstDash val="solid"/>
              <a:miter lim="400000"/>
            </a:ln>
          </a:top>
          <a:bottom>
            <a:ln w="12700" cap="flat">
              <a:solidFill>
                <a:schemeClr val="accent2">
                  <a:satOff val="1875"/>
                  <a:lumOff val="16453"/>
                  <a:alpha val="50000"/>
                </a:schemeClr>
              </a:solidFill>
              <a:prstDash val="solid"/>
              <a:miter lim="400000"/>
            </a:ln>
          </a:bottom>
          <a:insideH>
            <a:ln w="12700" cap="flat">
              <a:solidFill>
                <a:schemeClr val="accent2">
                  <a:satOff val="1875"/>
                  <a:lumOff val="16453"/>
                  <a:alpha val="50000"/>
                </a:schemeClr>
              </a:solidFill>
              <a:prstDash val="solid"/>
              <a:miter lim="400000"/>
            </a:ln>
          </a:insideH>
          <a:insideV>
            <a:ln w="12700" cap="flat">
              <a:solidFill>
                <a:schemeClr val="accent2">
                  <a:satOff val="1875"/>
                  <a:lumOff val="16453"/>
                  <a:alpha val="50000"/>
                </a:schemeClr>
              </a:solidFill>
              <a:prstDash val="solid"/>
              <a:miter lim="400000"/>
            </a:ln>
          </a:insideV>
        </a:tcBdr>
        <a:fill>
          <a:noFill/>
        </a:fill>
      </a:tcStyle>
    </a:wholeTbl>
    <a:band2H>
      <a:tcTxStyle/>
      <a:tcStyle>
        <a:tcBdr/>
        <a:fill>
          <a:solidFill>
            <a:srgbClr val="A6AAA9">
              <a:alpha val="25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1875"/>
                  <a:lumOff val="16453"/>
                  <a:alpha val="50000"/>
                </a:schemeClr>
              </a:solidFill>
              <a:prstDash val="solid"/>
              <a:miter lim="400000"/>
            </a:ln>
          </a:insideV>
        </a:tcBdr>
        <a:fill>
          <a:solidFill>
            <a:schemeClr val="accent2">
              <a:satOff val="1875"/>
              <a:lumOff val="16453"/>
              <a:alpha val="30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85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64999"/>
            </a:schemeClr>
          </a:solidFill>
        </a:fill>
      </a:tcStyle>
    </a:firstRow>
  </a:tblStyle>
  <a:tblStyle styleId="{33BA23B1-9221-436E-865A-0063620EA4FD}" styleName="">
    <a:tblBg/>
    <a:wholeTbl>
      <a:tcTxStyle b="off" i="off">
        <a:fontRef idx="minor">
          <a:srgbClr val="3D3E3F">
            <a:alpha val="90000"/>
          </a:srgbClr>
        </a:fontRef>
        <a:srgbClr val="3D3E3F">
          <a:alpha val="90000"/>
        </a:srgbClr>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wholeTbl>
    <a:band2H>
      <a:tcTxStyle/>
      <a:tcStyle>
        <a:tcBdr/>
        <a:fill>
          <a:solidFill>
            <a:srgbClr val="A6AAA9">
              <a:alpha val="2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3585F">
              <a:alpha val="57000"/>
            </a:srgbClr>
          </a:solid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A6AAA9"/>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Ref idx="minor">
          <a:srgbClr val="53585F"/>
        </a:fontRef>
        <a:srgbClr val="53585F"/>
      </a:tcTxStyle>
      <a:tcStyle>
        <a:tcBdr>
          <a:left>
            <a:ln w="25400" cap="rnd">
              <a:solidFill>
                <a:schemeClr val="accent1">
                  <a:satOff val="8779"/>
                  <a:lumOff val="16332"/>
                </a:schemeClr>
              </a:solidFill>
              <a:custDash>
                <a:ds d="100000" sp="200000"/>
              </a:custDash>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wholeTbl>
    <a:band2H>
      <a:tcTxStyle/>
      <a:tcStyle>
        <a:tcBdr/>
        <a:fill>
          <a:solidFill>
            <a:srgbClr val="DCDEE0"/>
          </a:solidFill>
        </a:fill>
      </a:tcStyle>
    </a:band2H>
    <a:firstCol>
      <a:tcTxStyle b="off" i="off">
        <a:fontRef idx="minor">
          <a:srgbClr val="818181"/>
        </a:fontRef>
        <a:srgbClr val="818181"/>
      </a:tcTxStyle>
      <a:tcStyle>
        <a:tcBdr>
          <a:left>
            <a:ln w="12700" cap="flat">
              <a:noFill/>
              <a:miter lim="400000"/>
            </a:ln>
          </a:left>
          <a:right>
            <a:ln w="25400" cap="flat">
              <a:solidFill>
                <a:schemeClr val="accent1">
                  <a:satOff val="8779"/>
                  <a:lumOff val="16332"/>
                </a:schemeClr>
              </a:solidFill>
              <a:prstDash val="solid"/>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flat">
              <a:solidFill>
                <a:schemeClr val="accent1">
                  <a:satOff val="8779"/>
                  <a:lumOff val="16332"/>
                </a:schemeClr>
              </a:solidFill>
              <a:prstDash val="solid"/>
              <a:miter lim="400000"/>
            </a:ln>
          </a:insideV>
        </a:tcBdr>
        <a:fill>
          <a:noFill/>
        </a:fill>
      </a:tcStyle>
    </a:firstCol>
    <a:lastRow>
      <a:tcTxStyle b="off" i="off">
        <a:fontRef idx="minor">
          <a:srgbClr val="818181"/>
        </a:fontRef>
        <a:srgbClr val="81818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25400" cap="flat">
              <a:solidFill>
                <a:schemeClr val="accent1">
                  <a:satOff val="8779"/>
                  <a:lumOff val="16332"/>
                </a:schemeClr>
              </a:solidFill>
              <a:prstDash val="solid"/>
              <a:miter lim="400000"/>
            </a:ln>
          </a:top>
          <a:bottom>
            <a:ln w="12700" cap="flat">
              <a:noFill/>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lastRow>
    <a:firstRow>
      <a:tcTxStyle b="off" i="off">
        <a:fontRef idx="minor">
          <a:schemeClr val="accent1"/>
        </a:fontRef>
        <a:schemeClr val="accent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12700" cap="flat">
              <a:noFill/>
              <a:miter lim="400000"/>
            </a:ln>
          </a:top>
          <a:bottom>
            <a:ln w="25400" cap="flat">
              <a:solidFill>
                <a:schemeClr val="accent1">
                  <a:satOff val="8779"/>
                  <a:lumOff val="16332"/>
                </a:schemeClr>
              </a:solidFill>
              <a:prstDash val="solid"/>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87400" y="2057400"/>
            <a:ext cx="11430000" cy="3175000"/>
          </a:xfrm>
          <a:prstGeom prst="rect">
            <a:avLst/>
          </a:prstGeom>
        </p:spPr>
        <p:txBody>
          <a:bodyPr anchor="b"/>
          <a:lstStyle>
            <a:lvl1pPr>
              <a:defRPr sz="10000"/>
            </a:lvl1pPr>
          </a:lstStyle>
          <a:p>
            <a:r>
              <a:t>Title Text</a:t>
            </a:r>
          </a:p>
        </p:txBody>
      </p:sp>
      <p:sp>
        <p:nvSpPr>
          <p:cNvPr id="12" name="Body Level One…"/>
          <p:cNvSpPr txBox="1">
            <a:spLocks noGrp="1"/>
          </p:cNvSpPr>
          <p:nvPr>
            <p:ph type="body" sz="quarter" idx="1"/>
          </p:nvPr>
        </p:nvSpPr>
        <p:spPr>
          <a:xfrm>
            <a:off x="787400" y="5334000"/>
            <a:ext cx="11430000" cy="1524000"/>
          </a:xfrm>
          <a:prstGeom prst="rect">
            <a:avLst/>
          </a:prstGeom>
        </p:spPr>
        <p:txBody>
          <a:bodyPr anchor="t"/>
          <a:lstStyle>
            <a:lvl1pPr marL="0" indent="0" algn="ctr">
              <a:spcBef>
                <a:spcPts val="0"/>
              </a:spcBef>
              <a:buClr>
                <a:srgbClr val="A29A85"/>
              </a:buClr>
              <a:buSzTx/>
              <a:buNone/>
              <a:defRPr sz="4200">
                <a:effectLst>
                  <a:outerShdw blurRad="38100" dist="50800" dir="3000000" rotWithShape="0">
                    <a:srgbClr val="FFFFFF">
                      <a:alpha val="60000"/>
                    </a:srgbClr>
                  </a:outerShdw>
                </a:effectLst>
              </a:defRPr>
            </a:lvl1pPr>
            <a:lvl2pPr marL="0" indent="0" algn="ctr">
              <a:spcBef>
                <a:spcPts val="0"/>
              </a:spcBef>
              <a:buClr>
                <a:srgbClr val="A29A85"/>
              </a:buClr>
              <a:buSzTx/>
              <a:buNone/>
              <a:defRPr sz="4200">
                <a:effectLst>
                  <a:outerShdw blurRad="38100" dist="50800" dir="3000000" rotWithShape="0">
                    <a:srgbClr val="FFFFFF">
                      <a:alpha val="60000"/>
                    </a:srgbClr>
                  </a:outerShdw>
                </a:effectLst>
              </a:defRPr>
            </a:lvl2pPr>
            <a:lvl3pPr marL="0" indent="0" algn="ctr">
              <a:spcBef>
                <a:spcPts val="0"/>
              </a:spcBef>
              <a:buClr>
                <a:srgbClr val="A29A85"/>
              </a:buClr>
              <a:buSzTx/>
              <a:buNone/>
              <a:defRPr sz="4200">
                <a:effectLst>
                  <a:outerShdw blurRad="38100" dist="50800" dir="3000000" rotWithShape="0">
                    <a:srgbClr val="FFFFFF">
                      <a:alpha val="60000"/>
                    </a:srgbClr>
                  </a:outerShdw>
                </a:effectLst>
              </a:defRPr>
            </a:lvl3pPr>
            <a:lvl4pPr marL="0" indent="0" algn="ctr">
              <a:spcBef>
                <a:spcPts val="0"/>
              </a:spcBef>
              <a:buClr>
                <a:srgbClr val="A29A85"/>
              </a:buClr>
              <a:buSzTx/>
              <a:buNone/>
              <a:defRPr sz="4200">
                <a:effectLst>
                  <a:outerShdw blurRad="38100" dist="50800" dir="3000000" rotWithShape="0">
                    <a:srgbClr val="FFFFFF">
                      <a:alpha val="60000"/>
                    </a:srgbClr>
                  </a:outerShdw>
                </a:effectLst>
              </a:defRPr>
            </a:lvl4pPr>
            <a:lvl5pPr marL="0" indent="0" algn="ctr">
              <a:spcBef>
                <a:spcPts val="0"/>
              </a:spcBef>
              <a:buClr>
                <a:srgbClr val="A29A85"/>
              </a:buClr>
              <a:buSzTx/>
              <a:buNone/>
              <a:defRPr sz="4200">
                <a:effectLst>
                  <a:outerShdw blurRad="38100" dist="50800" dir="3000000" rotWithShape="0">
                    <a:srgbClr val="FFFFFF">
                      <a:alpha val="6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33400"/>
          </a:xfrm>
          <a:prstGeom prst="rect">
            <a:avLst/>
          </a:prstGeom>
        </p:spPr>
        <p:txBody>
          <a:bodyPr>
            <a:spAutoFit/>
          </a:bodyPr>
          <a:lstStyle>
            <a:lvl1pPr marL="0" indent="0" algn="ctr">
              <a:spcBef>
                <a:spcPts val="0"/>
              </a:spcBef>
              <a:buSzTx/>
              <a:buNone/>
              <a:tabLst>
                <a:tab pos="914400" algn="l"/>
              </a:tabLst>
              <a:defRPr sz="3000" i="1"/>
            </a:lvl1pPr>
          </a:lstStyle>
          <a:p>
            <a:pPr defTabSz="914400"/>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2400"/>
              </a:spcBef>
              <a:buClr>
                <a:srgbClr val="A29A85"/>
              </a:buClr>
              <a:buSzTx/>
              <a:buNone/>
              <a:tabLst>
                <a:tab pos="914400" algn="l"/>
              </a:tabLst>
            </a:lvl1pPr>
          </a:lstStyle>
          <a:p>
            <a:pPr defTabSz="914400"/>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00100" y="0"/>
            <a:ext cx="14673017" cy="9779001"/>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sz="half" idx="13"/>
          </p:nvPr>
        </p:nvSpPr>
        <p:spPr>
          <a:xfrm>
            <a:off x="2209800" y="739414"/>
            <a:ext cx="8613251" cy="5740401"/>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787400" y="6413500"/>
            <a:ext cx="11430000" cy="1778000"/>
          </a:xfrm>
          <a:prstGeom prst="rect">
            <a:avLst/>
          </a:prstGeom>
        </p:spPr>
        <p:txBody>
          <a:bodyPr/>
          <a:lstStyle>
            <a:lvl1pPr>
              <a:defRPr sz="10000"/>
            </a:lvl1pPr>
          </a:lstStyle>
          <a:p>
            <a:r>
              <a:t>Title Text</a:t>
            </a:r>
          </a:p>
        </p:txBody>
      </p:sp>
      <p:sp>
        <p:nvSpPr>
          <p:cNvPr id="22" name="Body Level One…"/>
          <p:cNvSpPr txBox="1">
            <a:spLocks noGrp="1"/>
          </p:cNvSpPr>
          <p:nvPr>
            <p:ph type="body" sz="quarter" idx="1"/>
          </p:nvPr>
        </p:nvSpPr>
        <p:spPr>
          <a:xfrm>
            <a:off x="787400" y="8178800"/>
            <a:ext cx="11430000" cy="825500"/>
          </a:xfrm>
          <a:prstGeom prst="rect">
            <a:avLst/>
          </a:prstGeom>
        </p:spPr>
        <p:txBody>
          <a:bodyPr anchor="t"/>
          <a:lstStyle>
            <a:lvl1pPr marL="0" indent="0" algn="ctr">
              <a:spcBef>
                <a:spcPts val="0"/>
              </a:spcBef>
              <a:buClr>
                <a:srgbClr val="A29A85"/>
              </a:buClr>
              <a:buSzTx/>
              <a:buNone/>
              <a:defRPr sz="4200">
                <a:effectLst>
                  <a:outerShdw blurRad="38100" dist="50800" dir="3000000" rotWithShape="0">
                    <a:srgbClr val="FFFFFF">
                      <a:alpha val="60000"/>
                    </a:srgbClr>
                  </a:outerShdw>
                </a:effectLst>
              </a:defRPr>
            </a:lvl1pPr>
            <a:lvl2pPr marL="0" indent="0" algn="ctr">
              <a:spcBef>
                <a:spcPts val="0"/>
              </a:spcBef>
              <a:buClr>
                <a:srgbClr val="A29A85"/>
              </a:buClr>
              <a:buSzTx/>
              <a:buNone/>
              <a:defRPr sz="4200">
                <a:effectLst>
                  <a:outerShdw blurRad="38100" dist="50800" dir="3000000" rotWithShape="0">
                    <a:srgbClr val="FFFFFF">
                      <a:alpha val="60000"/>
                    </a:srgbClr>
                  </a:outerShdw>
                </a:effectLst>
              </a:defRPr>
            </a:lvl2pPr>
            <a:lvl3pPr marL="0" indent="0" algn="ctr">
              <a:spcBef>
                <a:spcPts val="0"/>
              </a:spcBef>
              <a:buClr>
                <a:srgbClr val="A29A85"/>
              </a:buClr>
              <a:buSzTx/>
              <a:buNone/>
              <a:defRPr sz="4200">
                <a:effectLst>
                  <a:outerShdw blurRad="38100" dist="50800" dir="3000000" rotWithShape="0">
                    <a:srgbClr val="FFFFFF">
                      <a:alpha val="60000"/>
                    </a:srgbClr>
                  </a:outerShdw>
                </a:effectLst>
              </a:defRPr>
            </a:lvl3pPr>
            <a:lvl4pPr marL="0" indent="0" algn="ctr">
              <a:spcBef>
                <a:spcPts val="0"/>
              </a:spcBef>
              <a:buClr>
                <a:srgbClr val="A29A85"/>
              </a:buClr>
              <a:buSzTx/>
              <a:buNone/>
              <a:defRPr sz="4200">
                <a:effectLst>
                  <a:outerShdw blurRad="38100" dist="50800" dir="3000000" rotWithShape="0">
                    <a:srgbClr val="FFFFFF">
                      <a:alpha val="60000"/>
                    </a:srgbClr>
                  </a:outerShdw>
                </a:effectLst>
              </a:defRPr>
            </a:lvl4pPr>
            <a:lvl5pPr marL="0" indent="0" algn="ctr">
              <a:spcBef>
                <a:spcPts val="0"/>
              </a:spcBef>
              <a:buClr>
                <a:srgbClr val="A29A85"/>
              </a:buClr>
              <a:buSzTx/>
              <a:buNone/>
              <a:defRPr sz="4200">
                <a:effectLst>
                  <a:outerShdw blurRad="38100" dist="50800" dir="3000000" rotWithShape="0">
                    <a:srgbClr val="FFFFFF">
                      <a:alpha val="6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87400" y="3289300"/>
            <a:ext cx="11430000" cy="3175000"/>
          </a:xfrm>
          <a:prstGeom prst="rect">
            <a:avLst/>
          </a:prstGeom>
        </p:spPr>
        <p:txBody>
          <a:bodyPr/>
          <a:lstStyle>
            <a:lvl1pPr>
              <a:defRPr sz="10000"/>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Image"/>
          <p:cNvSpPr>
            <a:spLocks noGrp="1"/>
          </p:cNvSpPr>
          <p:nvPr>
            <p:ph type="pic" sz="half" idx="13"/>
          </p:nvPr>
        </p:nvSpPr>
        <p:spPr>
          <a:xfrm>
            <a:off x="6851650" y="1122729"/>
            <a:ext cx="4864100" cy="7267894"/>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546100" y="1473200"/>
            <a:ext cx="5969000" cy="3708400"/>
          </a:xfrm>
          <a:prstGeom prst="rect">
            <a:avLst/>
          </a:prstGeom>
        </p:spPr>
        <p:txBody>
          <a:bodyPr anchor="b"/>
          <a:lstStyle/>
          <a:p>
            <a:r>
              <a:t>Title Text</a:t>
            </a:r>
          </a:p>
        </p:txBody>
      </p:sp>
      <p:sp>
        <p:nvSpPr>
          <p:cNvPr id="40" name="Body Level One…"/>
          <p:cNvSpPr txBox="1">
            <a:spLocks noGrp="1"/>
          </p:cNvSpPr>
          <p:nvPr>
            <p:ph type="body" sz="quarter" idx="1"/>
          </p:nvPr>
        </p:nvSpPr>
        <p:spPr>
          <a:xfrm>
            <a:off x="546100" y="5295900"/>
            <a:ext cx="5969000" cy="3238500"/>
          </a:xfrm>
          <a:prstGeom prst="rect">
            <a:avLst/>
          </a:prstGeom>
        </p:spPr>
        <p:txBody>
          <a:bodyPr anchor="t"/>
          <a:lstStyle>
            <a:lvl1pPr marL="0" indent="0" algn="ctr">
              <a:spcBef>
                <a:spcPts val="0"/>
              </a:spcBef>
              <a:buClrTx/>
              <a:buSzTx/>
              <a:buNone/>
              <a:defRPr sz="4200">
                <a:effectLst>
                  <a:outerShdw blurRad="38100" dist="50800" dir="3000000" rotWithShape="0">
                    <a:srgbClr val="FFFFFF">
                      <a:alpha val="60000"/>
                    </a:srgbClr>
                  </a:outerShdw>
                </a:effectLst>
              </a:defRPr>
            </a:lvl1pPr>
            <a:lvl2pPr marL="0" indent="0" algn="ctr">
              <a:spcBef>
                <a:spcPts val="0"/>
              </a:spcBef>
              <a:buClrTx/>
              <a:buSzTx/>
              <a:buNone/>
              <a:defRPr sz="4200">
                <a:effectLst>
                  <a:outerShdw blurRad="38100" dist="50800" dir="3000000" rotWithShape="0">
                    <a:srgbClr val="FFFFFF">
                      <a:alpha val="60000"/>
                    </a:srgbClr>
                  </a:outerShdw>
                </a:effectLst>
              </a:defRPr>
            </a:lvl2pPr>
            <a:lvl3pPr marL="0" indent="0" algn="ctr">
              <a:spcBef>
                <a:spcPts val="0"/>
              </a:spcBef>
              <a:buClrTx/>
              <a:buSzTx/>
              <a:buNone/>
              <a:defRPr sz="4200">
                <a:effectLst>
                  <a:outerShdw blurRad="38100" dist="50800" dir="3000000" rotWithShape="0">
                    <a:srgbClr val="FFFFFF">
                      <a:alpha val="60000"/>
                    </a:srgbClr>
                  </a:outerShdw>
                </a:effectLst>
              </a:defRPr>
            </a:lvl3pPr>
            <a:lvl4pPr marL="0" indent="0" algn="ctr">
              <a:spcBef>
                <a:spcPts val="0"/>
              </a:spcBef>
              <a:buClrTx/>
              <a:buSzTx/>
              <a:buNone/>
              <a:defRPr sz="4200">
                <a:effectLst>
                  <a:outerShdw blurRad="38100" dist="50800" dir="3000000" rotWithShape="0">
                    <a:srgbClr val="FFFFFF">
                      <a:alpha val="60000"/>
                    </a:srgbClr>
                  </a:outerShdw>
                </a:effectLst>
              </a:defRPr>
            </a:lvl4pPr>
            <a:lvl5pPr marL="0" indent="0" algn="ctr">
              <a:spcBef>
                <a:spcPts val="0"/>
              </a:spcBef>
              <a:buClrTx/>
              <a:buSzTx/>
              <a:buNone/>
              <a:defRPr sz="4200">
                <a:effectLst>
                  <a:outerShdw blurRad="38100" dist="50800" dir="3000000" rotWithShape="0">
                    <a:srgbClr val="FFFFFF">
                      <a:alpha val="6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787400" y="2794000"/>
            <a:ext cx="11430000" cy="5715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858000" y="1905000"/>
            <a:ext cx="4864100" cy="7267893"/>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787400" y="2794000"/>
            <a:ext cx="5715000" cy="5715000"/>
          </a:xfrm>
          <a:prstGeom prst="rect">
            <a:avLst/>
          </a:prstGeom>
        </p:spPr>
        <p:txBody>
          <a:bodyPr/>
          <a:lstStyle>
            <a:lvl1pPr marL="368300" indent="-368300">
              <a:spcBef>
                <a:spcPts val="3300"/>
              </a:spcBef>
              <a:buClrTx/>
              <a:defRPr sz="3300"/>
            </a:lvl1pPr>
            <a:lvl2pPr marL="736600" indent="-368300">
              <a:spcBef>
                <a:spcPts val="3300"/>
              </a:spcBef>
              <a:buClrTx/>
              <a:defRPr sz="3300"/>
            </a:lvl2pPr>
            <a:lvl3pPr marL="1104900" indent="-368300">
              <a:spcBef>
                <a:spcPts val="3300"/>
              </a:spcBef>
              <a:buClrTx/>
              <a:defRPr sz="3300"/>
            </a:lvl3pPr>
            <a:lvl4pPr marL="1473200" indent="-368300">
              <a:spcBef>
                <a:spcPts val="3300"/>
              </a:spcBef>
              <a:buClrTx/>
              <a:defRPr sz="3300"/>
            </a:lvl4pPr>
            <a:lvl5pPr marL="1841500" indent="-368300">
              <a:spcBef>
                <a:spcPts val="3300"/>
              </a:spcBef>
              <a:buClrTx/>
              <a:defRPr sz="33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988300" y="4216400"/>
            <a:ext cx="5067300" cy="4751369"/>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a:off x="8255000" y="635000"/>
            <a:ext cx="4167872" cy="2769220"/>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a:off x="1092200" y="-176472"/>
            <a:ext cx="6400800" cy="9564015"/>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87400" y="520700"/>
            <a:ext cx="11430000" cy="190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11900" y="9258300"/>
            <a:ext cx="368301" cy="393700"/>
          </a:xfrm>
          <a:prstGeom prst="rect">
            <a:avLst/>
          </a:prstGeom>
          <a:ln w="12700">
            <a:miter lim="400000"/>
          </a:ln>
        </p:spPr>
        <p:txBody>
          <a:bodyPr wrap="none" lIns="50800" tIns="50800" rIns="50800" bIns="50800">
            <a:spAutoFit/>
          </a:bodyPr>
          <a:lstStyle>
            <a:lvl1pPr>
              <a:buClrTx/>
              <a:defRPr sz="2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1pPr>
      <a:lvl2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2pPr>
      <a:lvl3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3pPr>
      <a:lvl4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4pPr>
      <a:lvl5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5pPr>
      <a:lvl6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6pPr>
      <a:lvl7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7pPr>
      <a:lvl8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8pPr>
      <a:lvl9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9pPr>
    </p:titleStyle>
    <p:bodyStyle>
      <a:lvl1pPr marL="4318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1pPr>
      <a:lvl2pPr marL="8636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2pPr>
      <a:lvl3pPr marL="12954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3pPr>
      <a:lvl4pPr marL="17272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4pPr>
      <a:lvl5pPr marL="21590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5pPr>
      <a:lvl6pPr marL="25908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6pPr>
      <a:lvl7pPr marL="30226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7pPr>
      <a:lvl8pPr marL="34544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8pPr>
      <a:lvl9pPr marL="38862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9pPr>
    </p:bodyStyle>
    <p:otherStyle>
      <a:lvl1pPr marL="0" marR="0" indent="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1pPr>
      <a:lvl2pPr marL="0" marR="0" indent="2286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2pPr>
      <a:lvl3pPr marL="0" marR="0" indent="4572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3pPr>
      <a:lvl4pPr marL="0" marR="0" indent="6858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4pPr>
      <a:lvl5pPr marL="0" marR="0" indent="9144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5pPr>
      <a:lvl6pPr marL="0" marR="0" indent="11430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6pPr>
      <a:lvl7pPr marL="0" marR="0" indent="13716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7pPr>
      <a:lvl8pPr marL="0" marR="0" indent="16002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8pPr>
      <a:lvl9pPr marL="0" marR="0" indent="18288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Nausea and vomiting"/>
          <p:cNvSpPr txBox="1">
            <a:spLocks noGrp="1"/>
          </p:cNvSpPr>
          <p:nvPr>
            <p:ph type="ctrTitle"/>
          </p:nvPr>
        </p:nvSpPr>
        <p:spPr>
          <a:prstGeom prst="rect">
            <a:avLst/>
          </a:prstGeom>
        </p:spPr>
        <p:txBody>
          <a:bodyPr/>
          <a:lstStyle/>
          <a:p>
            <a:r>
              <a:t>Nausea and vomiting</a:t>
            </a:r>
          </a:p>
        </p:txBody>
      </p:sp>
      <p:sp>
        <p:nvSpPr>
          <p:cNvPr id="120" name="Body"/>
          <p:cNvSpPr txBox="1">
            <a:spLocks noGrp="1"/>
          </p:cNvSpPr>
          <p:nvPr>
            <p:ph type="subTitle" sz="quarter" idx="1"/>
          </p:nvPr>
        </p:nvSpPr>
        <p:spPr>
          <a:prstGeom prst="rect">
            <a:avLst/>
          </a:prstGeom>
        </p:spPr>
        <p:txBody>
          <a:bodyPr/>
          <a:lstStyle/>
          <a:p>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378BB03B-478B-44F2-AB1D-873005810881-L0-001.png" descr="378BB03B-478B-44F2-AB1D-873005810881-L0-001.png"/>
          <p:cNvPicPr>
            <a:picLocks noGrp="1"/>
          </p:cNvPicPr>
          <p:nvPr>
            <p:ph type="pic" idx="13"/>
          </p:nvPr>
        </p:nvPicPr>
        <p:blipFill>
          <a:blip r:embed="rId2"/>
          <a:stretch>
            <a:fillRect/>
          </a:stretch>
        </p:blipFill>
        <p:spPr>
          <a:xfrm>
            <a:off x="7088389" y="2577748"/>
            <a:ext cx="4928654" cy="6478406"/>
          </a:xfrm>
          <a:prstGeom prst="rect">
            <a:avLst/>
          </a:prstGeom>
        </p:spPr>
      </p:pic>
      <p:sp>
        <p:nvSpPr>
          <p:cNvPr id="145" name="Antihistamines"/>
          <p:cNvSpPr txBox="1">
            <a:spLocks noGrp="1"/>
          </p:cNvSpPr>
          <p:nvPr>
            <p:ph type="title"/>
          </p:nvPr>
        </p:nvSpPr>
        <p:spPr>
          <a:prstGeom prst="rect">
            <a:avLst/>
          </a:prstGeom>
        </p:spPr>
        <p:txBody>
          <a:bodyPr/>
          <a:lstStyle/>
          <a:p>
            <a:r>
              <a:t>Antihistamines</a:t>
            </a:r>
          </a:p>
        </p:txBody>
      </p:sp>
      <p:sp>
        <p:nvSpPr>
          <p:cNvPr id="146" name="All cause drowsiness…"/>
          <p:cNvSpPr txBox="1">
            <a:spLocks noGrp="1"/>
          </p:cNvSpPr>
          <p:nvPr>
            <p:ph type="body" sz="half" idx="1"/>
          </p:nvPr>
        </p:nvSpPr>
        <p:spPr>
          <a:prstGeom prst="rect">
            <a:avLst/>
          </a:prstGeom>
        </p:spPr>
        <p:txBody>
          <a:bodyPr/>
          <a:lstStyle/>
          <a:p>
            <a:r>
              <a:t>All cause drowsiness</a:t>
            </a:r>
          </a:p>
          <a:p>
            <a:r>
              <a:t>have long durations of action</a:t>
            </a:r>
          </a:p>
          <a:p>
            <a:r>
              <a:t>Cinnarizine and promethazine are not recommended for children &lt;5 years, whereas meclozine can be given to those &gt;2 years.</a:t>
            </a:r>
          </a:p>
          <a:p>
            <a:r>
              <a:t>Not given during pregnancy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50DF75C7-6EF1-4107-A1E6-70D84A68132A-L0-001.png" descr="50DF75C7-6EF1-4107-A1E6-70D84A68132A-L0-001.png"/>
          <p:cNvPicPr>
            <a:picLocks noGrp="1"/>
          </p:cNvPicPr>
          <p:nvPr>
            <p:ph type="pic" idx="13"/>
          </p:nvPr>
        </p:nvPicPr>
        <p:blipFill>
          <a:blip r:embed="rId2"/>
          <a:stretch>
            <a:fillRect/>
          </a:stretch>
        </p:blipFill>
        <p:spPr>
          <a:xfrm>
            <a:off x="7099300" y="2730500"/>
            <a:ext cx="4470400" cy="5867400"/>
          </a:xfrm>
          <a:prstGeom prst="rect">
            <a:avLst/>
          </a:prstGeom>
        </p:spPr>
      </p:pic>
      <p:sp>
        <p:nvSpPr>
          <p:cNvPr id="149" name="Anticholinergic agents"/>
          <p:cNvSpPr txBox="1">
            <a:spLocks noGrp="1"/>
          </p:cNvSpPr>
          <p:nvPr>
            <p:ph type="title"/>
          </p:nvPr>
        </p:nvSpPr>
        <p:spPr>
          <a:prstGeom prst="rect">
            <a:avLst/>
          </a:prstGeom>
        </p:spPr>
        <p:txBody>
          <a:bodyPr/>
          <a:lstStyle/>
          <a:p>
            <a:r>
              <a:t>Anticholinergic agents</a:t>
            </a:r>
          </a:p>
        </p:txBody>
      </p:sp>
      <p:sp>
        <p:nvSpPr>
          <p:cNvPr id="150" name="cause drowsiness, blurred vision, dry mouth, constipation and urinary retention…"/>
          <p:cNvSpPr txBox="1">
            <a:spLocks noGrp="1"/>
          </p:cNvSpPr>
          <p:nvPr>
            <p:ph type="body" sz="half" idx="1"/>
          </p:nvPr>
        </p:nvSpPr>
        <p:spPr>
          <a:prstGeom prst="rect">
            <a:avLst/>
          </a:prstGeom>
        </p:spPr>
        <p:txBody>
          <a:bodyPr/>
          <a:lstStyle/>
          <a:p>
            <a:r>
              <a:t>cause drowsiness, blurred vision, dry mouth, constipation and urinary retention </a:t>
            </a:r>
          </a:p>
          <a:p>
            <a:r>
              <a:t>Given to children over 3 years</a:t>
            </a:r>
          </a:p>
          <a:p>
            <a:r>
              <a:t>Has a short duration of action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C3CDF00C-7847-488C-AC19-4A4DF3F85699-L0-001.jpeg" descr="C3CDF00C-7847-488C-AC19-4A4DF3F85699-L0-001.jpeg"/>
          <p:cNvPicPr>
            <a:picLocks noGrp="1" noChangeAspect="1"/>
          </p:cNvPicPr>
          <p:nvPr>
            <p:ph type="pic" idx="13"/>
          </p:nvPr>
        </p:nvPicPr>
        <p:blipFill>
          <a:blip r:embed="rId2"/>
          <a:srcRect l="3865" r="3865"/>
          <a:stretch>
            <a:fillRect/>
          </a:stretch>
        </p:blipFill>
        <p:spPr>
          <a:xfrm>
            <a:off x="109140" y="81756"/>
            <a:ext cx="12786585" cy="9589939"/>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8F61B6EA-06CB-42A4-81A1-2CB3F15DDD90-L0-001.jpeg" descr="8F61B6EA-06CB-42A4-81A1-2CB3F15DDD90-L0-001.jpeg"/>
          <p:cNvPicPr>
            <a:picLocks noGrp="1"/>
          </p:cNvPicPr>
          <p:nvPr>
            <p:ph type="pic" idx="13"/>
          </p:nvPr>
        </p:nvPicPr>
        <p:blipFill>
          <a:blip r:embed="rId2"/>
          <a:stretch>
            <a:fillRect/>
          </a:stretch>
        </p:blipFill>
        <p:spPr>
          <a:xfrm>
            <a:off x="8038995" y="1581229"/>
            <a:ext cx="4685883" cy="3405189"/>
          </a:xfrm>
          <a:prstGeom prst="rect">
            <a:avLst/>
          </a:prstGeom>
        </p:spPr>
      </p:pic>
      <p:sp>
        <p:nvSpPr>
          <p:cNvPr id="155" name="Ginger"/>
          <p:cNvSpPr txBox="1">
            <a:spLocks noGrp="1"/>
          </p:cNvSpPr>
          <p:nvPr>
            <p:ph type="title"/>
          </p:nvPr>
        </p:nvSpPr>
        <p:spPr>
          <a:prstGeom prst="rect">
            <a:avLst/>
          </a:prstGeom>
        </p:spPr>
        <p:txBody>
          <a:bodyPr/>
          <a:lstStyle/>
          <a:p>
            <a:r>
              <a:t>Ginger</a:t>
            </a:r>
          </a:p>
        </p:txBody>
      </p:sp>
      <p:sp>
        <p:nvSpPr>
          <p:cNvPr id="156" name="No mechanism of action has been identified, but it has been suggested that ginger acts on the GI tract itself rather than on the vomiting centre in the brain or on the vestibular system.…"/>
          <p:cNvSpPr txBox="1">
            <a:spLocks noGrp="1"/>
          </p:cNvSpPr>
          <p:nvPr>
            <p:ph type="body" sz="half" idx="1"/>
          </p:nvPr>
        </p:nvSpPr>
        <p:spPr>
          <a:prstGeom prst="rect">
            <a:avLst/>
          </a:prstGeom>
        </p:spPr>
        <p:txBody>
          <a:bodyPr/>
          <a:lstStyle/>
          <a:p>
            <a:pPr marL="357251" indent="-357251" defTabSz="566674">
              <a:spcBef>
                <a:spcPts val="3200"/>
              </a:spcBef>
              <a:defRPr sz="3201" b="1"/>
            </a:pPr>
            <a:r>
              <a:t>No mechanism of action has been identified, but it has been suggested that ginger acts on the GI tract itself rather than on the vomiting centre in the brain or on the vestibular system.</a:t>
            </a:r>
          </a:p>
          <a:p>
            <a:pPr marL="357251" indent="-357251" defTabSz="566674">
              <a:spcBef>
                <a:spcPts val="3200"/>
              </a:spcBef>
              <a:defRPr sz="3201" b="1"/>
            </a:pPr>
            <a:r>
              <a:t>Ginger may be worth trying for a driver who suffers from motion sickness and pregnant women</a:t>
            </a:r>
          </a:p>
        </p:txBody>
      </p:sp>
      <p:pic>
        <p:nvPicPr>
          <p:cNvPr id="157" name="00A3EB07-ACCF-4E29-B698-495F2D9F75E8-L0-001.jpeg" descr="00A3EB07-ACCF-4E29-B698-495F2D9F75E8-L0-001.jpeg"/>
          <p:cNvPicPr>
            <a:picLocks noChangeAspect="1"/>
          </p:cNvPicPr>
          <p:nvPr/>
        </p:nvPicPr>
        <p:blipFill>
          <a:blip r:embed="rId3"/>
          <a:stretch>
            <a:fillRect/>
          </a:stretch>
        </p:blipFill>
        <p:spPr>
          <a:xfrm>
            <a:off x="8355424" y="4870281"/>
            <a:ext cx="3703879" cy="477014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8AD89266-6609-4E8C-9AF7-3F6D805D0B2C-L0-001.jpeg" descr="8AD89266-6609-4E8C-9AF7-3F6D805D0B2C-L0-001.jpeg"/>
          <p:cNvPicPr>
            <a:picLocks noGrp="1"/>
          </p:cNvPicPr>
          <p:nvPr>
            <p:ph type="pic" idx="13"/>
          </p:nvPr>
        </p:nvPicPr>
        <p:blipFill>
          <a:blip r:embed="rId2"/>
          <a:stretch>
            <a:fillRect/>
          </a:stretch>
        </p:blipFill>
        <p:spPr>
          <a:xfrm>
            <a:off x="7099300" y="2730500"/>
            <a:ext cx="4470400" cy="5867400"/>
          </a:xfrm>
          <a:prstGeom prst="rect">
            <a:avLst/>
          </a:prstGeom>
        </p:spPr>
      </p:pic>
      <p:sp>
        <p:nvSpPr>
          <p:cNvPr id="160" name="Acupressure wristbands"/>
          <p:cNvSpPr txBox="1">
            <a:spLocks noGrp="1"/>
          </p:cNvSpPr>
          <p:nvPr>
            <p:ph type="title"/>
          </p:nvPr>
        </p:nvSpPr>
        <p:spPr>
          <a:xfrm>
            <a:off x="983794" y="520700"/>
            <a:ext cx="11430001" cy="1905000"/>
          </a:xfrm>
          <a:prstGeom prst="rect">
            <a:avLst/>
          </a:prstGeom>
        </p:spPr>
        <p:txBody>
          <a:bodyPr/>
          <a:lstStyle/>
          <a:p>
            <a:r>
              <a:t>Acupressure wristbands</a:t>
            </a:r>
          </a:p>
        </p:txBody>
      </p:sp>
      <p:sp>
        <p:nvSpPr>
          <p:cNvPr id="161" name="Elasticated wristbands that apply pressure to a defined point on the inside of the wrists are available."/>
          <p:cNvSpPr txBox="1">
            <a:spLocks noGrp="1"/>
          </p:cNvSpPr>
          <p:nvPr>
            <p:ph type="body" sz="half" idx="1"/>
          </p:nvPr>
        </p:nvSpPr>
        <p:spPr>
          <a:prstGeom prst="rect">
            <a:avLst/>
          </a:prstGeom>
        </p:spPr>
        <p:txBody>
          <a:bodyPr/>
          <a:lstStyle/>
          <a:p>
            <a:r>
              <a:t>Elasticated wristbands that apply pressure to a defined point on the inside of the wrists are available.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Introduction"/>
          <p:cNvSpPr txBox="1">
            <a:spLocks noGrp="1"/>
          </p:cNvSpPr>
          <p:nvPr>
            <p:ph type="title"/>
          </p:nvPr>
        </p:nvSpPr>
        <p:spPr>
          <a:prstGeom prst="rect">
            <a:avLst/>
          </a:prstGeom>
        </p:spPr>
        <p:txBody>
          <a:bodyPr/>
          <a:lstStyle/>
          <a:p>
            <a:r>
              <a:t>Introduction</a:t>
            </a:r>
          </a:p>
        </p:txBody>
      </p:sp>
      <p:sp>
        <p:nvSpPr>
          <p:cNvPr id="123" name="Are symptoms that have many possible causes.…"/>
          <p:cNvSpPr txBox="1">
            <a:spLocks noGrp="1"/>
          </p:cNvSpPr>
          <p:nvPr>
            <p:ph type="body" idx="1"/>
          </p:nvPr>
        </p:nvSpPr>
        <p:spPr>
          <a:prstGeom prst="rect">
            <a:avLst/>
          </a:prstGeom>
        </p:spPr>
        <p:txBody>
          <a:bodyPr/>
          <a:lstStyle/>
          <a:p>
            <a:r>
              <a:t>Are symptoms that have many possible causes.</a:t>
            </a:r>
          </a:p>
          <a:p>
            <a:r>
              <a:t>there is no effective OTC treatment once vomiting Is established.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What you need to know"/>
          <p:cNvSpPr txBox="1">
            <a:spLocks noGrp="1"/>
          </p:cNvSpPr>
          <p:nvPr>
            <p:ph type="title"/>
          </p:nvPr>
        </p:nvSpPr>
        <p:spPr>
          <a:prstGeom prst="rect">
            <a:avLst/>
          </a:prstGeom>
        </p:spPr>
        <p:txBody>
          <a:bodyPr/>
          <a:lstStyle/>
          <a:p>
            <a:r>
              <a:t>What you need to know</a:t>
            </a:r>
          </a:p>
        </p:txBody>
      </p:sp>
      <p:sp>
        <p:nvSpPr>
          <p:cNvPr id="126" name="Age Infant, child, adult, elderly…"/>
          <p:cNvSpPr txBox="1">
            <a:spLocks noGrp="1"/>
          </p:cNvSpPr>
          <p:nvPr>
            <p:ph type="body" idx="1"/>
          </p:nvPr>
        </p:nvSpPr>
        <p:spPr>
          <a:prstGeom prst="rect">
            <a:avLst/>
          </a:prstGeom>
        </p:spPr>
        <p:txBody>
          <a:bodyPr/>
          <a:lstStyle/>
          <a:p>
            <a:r>
              <a:t>Age Infant, child, adult, elderly </a:t>
            </a:r>
          </a:p>
          <a:p>
            <a:r>
              <a:t>Pregnancy </a:t>
            </a:r>
          </a:p>
          <a:p>
            <a:r>
              <a:t>Duration </a:t>
            </a:r>
          </a:p>
          <a:p>
            <a:r>
              <a:t>Associated symptoms (Has vomiting started?,Abdominal pain ,Diarrhoea, Constipation, Fever, Alcohol intake)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Medication -Prescribed, OTC…"/>
          <p:cNvSpPr txBox="1">
            <a:spLocks noGrp="1"/>
          </p:cNvSpPr>
          <p:nvPr>
            <p:ph type="body" idx="1"/>
          </p:nvPr>
        </p:nvSpPr>
        <p:spPr>
          <a:prstGeom prst="rect">
            <a:avLst/>
          </a:prstGeom>
        </p:spPr>
        <p:txBody>
          <a:bodyPr>
            <a:normAutofit/>
          </a:bodyPr>
          <a:lstStyle/>
          <a:p>
            <a:r>
              <a:rPr lang="en-US" dirty="0"/>
              <a:t> </a:t>
            </a:r>
            <a:r>
              <a:rPr dirty="0"/>
              <a:t>Medication </a:t>
            </a:r>
            <a:r>
              <a:rPr lang="en-IQ" dirty="0"/>
              <a:t>–</a:t>
            </a:r>
            <a:endParaRPr lang="en-US" dirty="0"/>
          </a:p>
          <a:p>
            <a:r>
              <a:rPr lang="en-US" dirty="0">
                <a:solidFill>
                  <a:srgbClr val="C00000"/>
                </a:solidFill>
              </a:rPr>
              <a:t>Aspirin and NSAIDs </a:t>
            </a:r>
          </a:p>
          <a:p>
            <a:r>
              <a:rPr lang="en-US" dirty="0">
                <a:solidFill>
                  <a:srgbClr val="C00000"/>
                </a:solidFill>
              </a:rPr>
              <a:t>erythromycin (which stimulates stomach contraction)</a:t>
            </a:r>
          </a:p>
          <a:p>
            <a:r>
              <a:rPr lang="en-US" dirty="0">
                <a:solidFill>
                  <a:srgbClr val="C00000"/>
                </a:solidFill>
              </a:rPr>
              <a:t> Oestrogens, corticosteroids and opioid analgesics </a:t>
            </a:r>
          </a:p>
          <a:p>
            <a:r>
              <a:rPr lang="en-US" dirty="0">
                <a:solidFill>
                  <a:srgbClr val="C00000"/>
                </a:solidFill>
              </a:rPr>
              <a:t>Digoxin toxicity </a:t>
            </a:r>
            <a:endParaRPr dirty="0">
              <a:solidFill>
                <a:srgbClr val="C00000"/>
              </a:solidFill>
            </a:endParaRPr>
          </a:p>
          <a:p>
            <a:r>
              <a:rPr dirty="0"/>
              <a:t>Previous history (Dizziness/vertigo)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Management"/>
          <p:cNvSpPr txBox="1">
            <a:spLocks noGrp="1"/>
          </p:cNvSpPr>
          <p:nvPr>
            <p:ph type="title"/>
          </p:nvPr>
        </p:nvSpPr>
        <p:spPr>
          <a:prstGeom prst="rect">
            <a:avLst/>
          </a:prstGeom>
        </p:spPr>
        <p:txBody>
          <a:bodyPr/>
          <a:lstStyle/>
          <a:p>
            <a:r>
              <a:t>Management</a:t>
            </a:r>
          </a:p>
        </p:txBody>
      </p:sp>
      <p:sp>
        <p:nvSpPr>
          <p:cNvPr id="131" name="Patients who are vomiting should be referred to the doctor, who will be able to prescribe an anti-emetic if needed.…"/>
          <p:cNvSpPr txBox="1">
            <a:spLocks noGrp="1"/>
          </p:cNvSpPr>
          <p:nvPr>
            <p:ph type="body" idx="1"/>
          </p:nvPr>
        </p:nvSpPr>
        <p:spPr>
          <a:prstGeom prst="rect">
            <a:avLst/>
          </a:prstGeom>
        </p:spPr>
        <p:txBody>
          <a:bodyPr/>
          <a:lstStyle/>
          <a:p>
            <a:r>
              <a:t>Patients who are vomiting should be referred to the doctor, who will be able to prescribe an anti-emetic if needed. </a:t>
            </a:r>
          </a:p>
          <a:p>
            <a:r>
              <a:t>The pharmacist can initiate rehydration therapy in the meantime.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Motion sickness and its prevention"/>
          <p:cNvSpPr txBox="1">
            <a:spLocks noGrp="1"/>
          </p:cNvSpPr>
          <p:nvPr>
            <p:ph type="ctrTitle"/>
          </p:nvPr>
        </p:nvSpPr>
        <p:spPr>
          <a:prstGeom prst="rect">
            <a:avLst/>
          </a:prstGeom>
        </p:spPr>
        <p:txBody>
          <a:bodyPr/>
          <a:lstStyle/>
          <a:p>
            <a:r>
              <a:t>Motion sickness and its prevention</a:t>
            </a:r>
          </a:p>
        </p:txBody>
      </p:sp>
      <p:sp>
        <p:nvSpPr>
          <p:cNvPr id="134" name="Body"/>
          <p:cNvSpPr txBox="1">
            <a:spLocks noGrp="1"/>
          </p:cNvSpPr>
          <p:nvPr>
            <p:ph type="subTitle" sz="quarter" idx="1"/>
          </p:nvPr>
        </p:nvSpPr>
        <p:spPr>
          <a:prstGeom prst="rect">
            <a:avLst/>
          </a:prstGeom>
        </p:spPr>
        <p:txBody>
          <a:bodyPr/>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Motion sickness is thought to be caused by a conflict of messages to the brain, where the vomiting centre receives information from the eyes, the GI tract and the vestibular system in the ear.…"/>
          <p:cNvSpPr txBox="1">
            <a:spLocks noGrp="1"/>
          </p:cNvSpPr>
          <p:nvPr>
            <p:ph type="body" idx="1"/>
          </p:nvPr>
        </p:nvSpPr>
        <p:spPr>
          <a:prstGeom prst="rect">
            <a:avLst/>
          </a:prstGeom>
        </p:spPr>
        <p:txBody>
          <a:bodyPr/>
          <a:lstStyle/>
          <a:p>
            <a:r>
              <a:t>Motion sickness is thought to be caused by a conflict of messages to the brain, where the vomiting centre receives information from the eyes, the GI tract and the vestibular system in the ear. </a:t>
            </a:r>
          </a:p>
          <a:p>
            <a:r>
              <a:t>Symptoms of motion sickness include nausea and some times vomiting,pallor and cold sweats.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What you need to know"/>
          <p:cNvSpPr txBox="1">
            <a:spLocks noGrp="1"/>
          </p:cNvSpPr>
          <p:nvPr>
            <p:ph type="title"/>
          </p:nvPr>
        </p:nvSpPr>
        <p:spPr>
          <a:prstGeom prst="rect">
            <a:avLst/>
          </a:prstGeom>
        </p:spPr>
        <p:txBody>
          <a:bodyPr/>
          <a:lstStyle/>
          <a:p>
            <a:r>
              <a:t>What you need to know</a:t>
            </a:r>
          </a:p>
        </p:txBody>
      </p:sp>
      <p:sp>
        <p:nvSpPr>
          <p:cNvPr id="139" name="Age Infant, child, adult…"/>
          <p:cNvSpPr txBox="1">
            <a:spLocks noGrp="1"/>
          </p:cNvSpPr>
          <p:nvPr>
            <p:ph type="body" idx="1"/>
          </p:nvPr>
        </p:nvSpPr>
        <p:spPr>
          <a:prstGeom prst="rect">
            <a:avLst/>
          </a:prstGeom>
        </p:spPr>
        <p:txBody>
          <a:bodyPr/>
          <a:lstStyle/>
          <a:p>
            <a:r>
              <a:t>Age Infant, child, adult </a:t>
            </a:r>
          </a:p>
          <a:p>
            <a:r>
              <a:t>Previous history </a:t>
            </a:r>
          </a:p>
          <a:p>
            <a:r>
              <a:t>Mode of travel: car, bus, air, ferry, etc. </a:t>
            </a:r>
          </a:p>
          <a:p>
            <a:r>
              <a:t>Length of journey </a:t>
            </a:r>
          </a:p>
          <a:p>
            <a:r>
              <a:t>Medication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Management"/>
          <p:cNvSpPr txBox="1">
            <a:spLocks noGrp="1"/>
          </p:cNvSpPr>
          <p:nvPr>
            <p:ph type="title"/>
          </p:nvPr>
        </p:nvSpPr>
        <p:spPr>
          <a:prstGeom prst="rect">
            <a:avLst/>
          </a:prstGeom>
        </p:spPr>
        <p:txBody>
          <a:bodyPr/>
          <a:lstStyle/>
          <a:p>
            <a:r>
              <a:t>Management</a:t>
            </a:r>
          </a:p>
        </p:txBody>
      </p:sp>
      <p:sp>
        <p:nvSpPr>
          <p:cNvPr id="142" name="Prophylactic treatments for motion sickness, which can be bought OTC, are effective, and there is usually no need to refer patients to the doctor.…"/>
          <p:cNvSpPr txBox="1">
            <a:spLocks noGrp="1"/>
          </p:cNvSpPr>
          <p:nvPr>
            <p:ph type="body" idx="1"/>
          </p:nvPr>
        </p:nvSpPr>
        <p:spPr>
          <a:prstGeom prst="rect">
            <a:avLst/>
          </a:prstGeom>
        </p:spPr>
        <p:txBody>
          <a:bodyPr/>
          <a:lstStyle/>
          <a:p>
            <a:r>
              <a:t>Prophylactic treatments for motion sickness, which can be bought OTC, are effective, and there is usually no need to refer patients to the doctor.</a:t>
            </a:r>
          </a:p>
          <a:p>
            <a:r>
              <a:t>Anticholinergic activity is thought to prevent motion sickness and forms the basis of treatment by anticholinergic agents</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Formal">
  <a:themeElements>
    <a:clrScheme name="Formal">
      <a:dk1>
        <a:srgbClr val="515151"/>
      </a:dk1>
      <a:lt1>
        <a:srgbClr val="002951"/>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ormal">
  <a:themeElements>
    <a:clrScheme name="Formal">
      <a:dk1>
        <a:srgbClr val="000000"/>
      </a:dk1>
      <a:lt1>
        <a:srgbClr val="FFFFFF"/>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Formal</vt:lpstr>
      <vt:lpstr>Nausea and vomiting</vt:lpstr>
      <vt:lpstr>Introduction</vt:lpstr>
      <vt:lpstr>What you need to know</vt:lpstr>
      <vt:lpstr>PowerPoint Presentation</vt:lpstr>
      <vt:lpstr>Management</vt:lpstr>
      <vt:lpstr>Motion sickness and its prevention</vt:lpstr>
      <vt:lpstr>PowerPoint Presentation</vt:lpstr>
      <vt:lpstr>What you need to know</vt:lpstr>
      <vt:lpstr>Management</vt:lpstr>
      <vt:lpstr>Antihistamines</vt:lpstr>
      <vt:lpstr>Anticholinergic agents</vt:lpstr>
      <vt:lpstr>PowerPoint Presentation</vt:lpstr>
      <vt:lpstr>Ginger</vt:lpstr>
      <vt:lpstr>Acupressure wristbands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Nausea and vomiting</dc:title>
  <cp:lastModifiedBy>abeeralrashid@yahoo.com</cp:lastModifiedBy>
  <cp:revision>2</cp:revision>
  <dcterms:modified xsi:type="dcterms:W3CDTF">2020-02-26T18:17:00Z</dcterms:modified>
</cp:coreProperties>
</file>