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74800" y="114300"/>
            <a:ext cx="9855200" cy="6502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5283200" y="2819400"/>
            <a:ext cx="8565280" cy="5651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391400" y="762000"/>
            <a:ext cx="4660900" cy="307533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>
            <a:off x="6901631" y="3197028"/>
            <a:ext cx="5380144" cy="811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EE721C36-DC08-45A0-9978-26735CC3EEFF-L0-001.jpeg" descr="EE721C36-DC08-45A0-9978-26735CC3EEFF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1523007" y="1370625"/>
            <a:ext cx="9969501" cy="5257801"/>
          </a:xfrm>
          <a:prstGeom prst="rect">
            <a:avLst/>
          </a:prstGeom>
        </p:spPr>
      </p:pic>
      <p:sp>
        <p:nvSpPr>
          <p:cNvPr id="120" name="Obes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r>
              <a:t>Obesity</a:t>
            </a:r>
          </a:p>
        </p:txBody>
      </p:sp>
      <p:sp>
        <p:nvSpPr>
          <p:cNvPr id="121" name="Bod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lassif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Classification</a:t>
            </a:r>
          </a:p>
        </p:txBody>
      </p:sp>
      <p:sp>
        <p:nvSpPr>
          <p:cNvPr id="124" name="Normal: BMI 18.5–24.9 kg/m2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indent="-418211" defTabSz="519937">
              <a:spcBef>
                <a:spcPts val="2600"/>
              </a:spcBef>
              <a:buBlip>
                <a:blip r:embed="rId2"/>
              </a:buBlip>
              <a:defRPr sz="3382"/>
            </a:pPr>
            <a:r>
              <a:t>Normal: BMI 18.5–24.9 kg/m2  </a:t>
            </a:r>
          </a:p>
          <a:p>
            <a:pPr marL="418211" indent="-418211" defTabSz="519937">
              <a:spcBef>
                <a:spcPts val="2600"/>
              </a:spcBef>
              <a:buBlip>
                <a:blip r:embed="rId2"/>
              </a:buBlip>
              <a:defRPr sz="3382"/>
            </a:pPr>
            <a:r>
              <a:t>3. Overweight: BMI 25.0–29.9 kg/m2  </a:t>
            </a:r>
          </a:p>
          <a:p>
            <a:pPr marL="418211" indent="-418211" defTabSz="519937">
              <a:spcBef>
                <a:spcPts val="2600"/>
              </a:spcBef>
              <a:buBlip>
                <a:blip r:embed="rId2"/>
              </a:buBlip>
              <a:defRPr sz="3382"/>
            </a:pPr>
            <a:r>
              <a:t>4. Obesity   a. Class I: BMI 30.0–34.9 kg/m2   </a:t>
            </a:r>
          </a:p>
          <a:p>
            <a:pPr marL="418211" indent="-418211" defTabSz="519937">
              <a:spcBef>
                <a:spcPts val="2600"/>
              </a:spcBef>
              <a:buBlip>
                <a:blip r:embed="rId2"/>
              </a:buBlip>
              <a:defRPr sz="3382"/>
            </a:pPr>
            <a:r>
              <a:t>                     b. Class II: BMI 35.0–39.9 kg/m2</a:t>
            </a:r>
          </a:p>
          <a:p>
            <a:pPr marL="418211" indent="-418211" defTabSz="519937">
              <a:spcBef>
                <a:spcPts val="2600"/>
              </a:spcBef>
              <a:buBlip>
                <a:blip r:embed="rId2"/>
              </a:buBlip>
              <a:defRPr sz="3382"/>
            </a:pPr>
            <a:r>
              <a:t>                     c. Class III: BMI 40 kg/m2 or greater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npharmacologic therap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469900" indent="-469900" algn="l">
              <a:spcBef>
                <a:spcPts val="3000"/>
              </a:spcBef>
              <a:buSzPct val="25000"/>
              <a:buBlip>
                <a:blip r:embed="rId2"/>
              </a:buBlip>
              <a:defRPr sz="3800"/>
            </a:lvl1pPr>
          </a:lstStyle>
          <a:p>
            <a:r>
              <a:t>Nonpharmacologic therapy</a:t>
            </a:r>
          </a:p>
        </p:txBody>
      </p:sp>
      <p:sp>
        <p:nvSpPr>
          <p:cNvPr id="127" name="1. Increased physical activity: 200–300 minutes per wee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1. Increased physical activity: 200–300 minutes per week 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2.Dietary options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      a.Striveforatleasta500-kcal/day deficit.  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       b. 1200–1800 kcal/day for women   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       c. 1500–1800 kcal/day for men  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3.  Behavioral intervention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4.  Surgery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C2FCE8AC-24D4-4A35-9E27-3A3C08136D47-L0-001.jpeg" descr="C2FCE8AC-24D4-4A35-9E27-3A3C08136D47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673850" y="2413911"/>
            <a:ext cx="5118101" cy="5702301"/>
          </a:xfrm>
          <a:prstGeom prst="rect">
            <a:avLst/>
          </a:prstGeom>
        </p:spPr>
      </p:pic>
      <p:sp>
        <p:nvSpPr>
          <p:cNvPr id="130" name="Orlista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Orlistat</a:t>
            </a:r>
          </a:p>
        </p:txBody>
      </p:sp>
      <p:sp>
        <p:nvSpPr>
          <p:cNvPr id="131" name="Reduced absorption of fat by inhibition of gastric and pancreatic lipases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Reduced absorption of fat by inhibition of gastric and pancreatic lipases.  </a:t>
            </a:r>
          </a:p>
          <a:p>
            <a:pPr>
              <a:buBlip>
                <a:blip r:embed="rId3"/>
              </a:buBlip>
            </a:pPr>
            <a:r>
              <a:t>120 mg three times daily during or up to 1 hour after meals    </a:t>
            </a:r>
          </a:p>
          <a:p>
            <a:pPr>
              <a:buBlip>
                <a:blip r:embed="rId3"/>
              </a:buBlip>
            </a:pPr>
            <a:r>
              <a:t>Gastrointestinal (GI) tract S.e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0FB836BB-87CA-42DA-A6A5-D29F654235F9-L0-001.jpeg" descr="0FB836BB-87CA-42DA-A6A5-D29F654235F9-L0-001.jpeg"/>
          <p:cNvPicPr>
            <a:picLocks noGrp="1"/>
          </p:cNvPicPr>
          <p:nvPr>
            <p:ph type="pic" idx="13"/>
          </p:nvPr>
        </p:nvPicPr>
        <p:blipFill>
          <a:blip r:embed="rId2"/>
          <a:srcRect l="13256" r="13256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rlistat should not be supplied if there is renal/kidney disease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orlistat should not be supplied if there is renal/kidney disease,</a:t>
            </a:r>
          </a:p>
          <a:p>
            <a:pPr>
              <a:buBlip>
                <a:blip r:embed="rId2"/>
              </a:buBlip>
            </a:pPr>
            <a:r>
              <a:t>thyroid disease or epilepsy. </a:t>
            </a:r>
          </a:p>
          <a:p>
            <a:pPr>
              <a:buBlip>
                <a:blip r:embed="rId2"/>
              </a:buBlip>
            </a:pPr>
            <a:r>
              <a:t>Patients with chronic malabsorption syndrome and those with cholestasis </a:t>
            </a:r>
          </a:p>
          <a:p>
            <a:pPr>
              <a:buBlip>
                <a:blip r:embed="rId2"/>
              </a:buBlip>
            </a:pPr>
            <a:r>
              <a:t>pregnancy and in women who are breastfeeding.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ferral to the G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Referral to the Gp</a:t>
            </a:r>
          </a:p>
        </p:txBody>
      </p:sp>
      <p:sp>
        <p:nvSpPr>
          <p:cNvPr id="138" name="Diabetes, patients with high cholesterol levels and hypertensive patien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1822" indent="-361822" defTabSz="449833">
              <a:spcBef>
                <a:spcPts val="2300"/>
              </a:spcBef>
              <a:buBlip>
                <a:blip r:embed="rId2"/>
              </a:buBlip>
              <a:defRPr sz="2925"/>
            </a:pPr>
            <a:r>
              <a:t>Diabetes, patients with high cholesterol levels and hypertensive patient.</a:t>
            </a:r>
          </a:p>
          <a:p>
            <a:pPr marL="361822" indent="-361822" defTabSz="449833">
              <a:spcBef>
                <a:spcPts val="2300"/>
              </a:spcBef>
              <a:buBlip>
                <a:blip r:embed="rId2"/>
              </a:buBlip>
              <a:defRPr sz="2925"/>
            </a:pPr>
            <a:r>
              <a:t>before starting orlistat many drugs need to be adjusted such as amiodarone, acarbose, ciclosporin and levothyroxine. </a:t>
            </a:r>
          </a:p>
          <a:p>
            <a:pPr marL="361822" indent="-361822" defTabSz="449833">
              <a:spcBef>
                <a:spcPts val="2300"/>
              </a:spcBef>
              <a:buBlip>
                <a:blip r:embed="rId2"/>
              </a:buBlip>
              <a:defRPr sz="2925"/>
            </a:pPr>
            <a:r>
              <a:t>There is an increased risk of convulsions when orlistat is given with antiepileptics. </a:t>
            </a:r>
          </a:p>
          <a:p>
            <a:pPr marL="361822" indent="-361822" defTabSz="449833">
              <a:spcBef>
                <a:spcPts val="2300"/>
              </a:spcBef>
              <a:buBlip>
                <a:blip r:embed="rId2"/>
              </a:buBlip>
              <a:defRPr sz="2925"/>
            </a:pPr>
            <a:r>
              <a:t>Patients with renal/kidney disease should consult their GP before us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Parchment</vt:lpstr>
      <vt:lpstr>Obesity</vt:lpstr>
      <vt:lpstr>Classification</vt:lpstr>
      <vt:lpstr>Nonpharmacologic therapy</vt:lpstr>
      <vt:lpstr>Orlistat</vt:lpstr>
      <vt:lpstr>PowerPoint Presentation</vt:lpstr>
      <vt:lpstr>PowerPoint Presentation</vt:lpstr>
      <vt:lpstr>Referral to the Gp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cp:lastModifiedBy>abeeralrashid@yahoo.com</cp:lastModifiedBy>
  <cp:revision>1</cp:revision>
  <dcterms:modified xsi:type="dcterms:W3CDTF">2019-10-19T12:26:42Z</dcterms:modified>
</cp:coreProperties>
</file>