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5" name="Group"/>
          <p:cNvGrpSpPr/>
          <p:nvPr/>
        </p:nvGrpSpPr>
        <p:grpSpPr>
          <a:xfrm>
            <a:off x="1485900" y="4838700"/>
            <a:ext cx="10033000" cy="88901"/>
            <a:chOff x="0" y="0"/>
            <a:chExt cx="10033000" cy="88900"/>
          </a:xfrm>
        </p:grpSpPr>
        <p:pic>
          <p:nvPicPr>
            <p:cNvPr id="12" name="typesetflourish_shape_big.pdf" descr="typesetflourish_shape_big.pdf"/>
            <p:cNvPicPr>
              <a:picLocks/>
            </p:cNvPicPr>
            <p:nvPr/>
          </p:nvPicPr>
          <p:blipFill>
            <a:blip r:embed="rId3"/>
            <a:stretch>
              <a:fillRect/>
            </a:stretch>
          </p:blipFill>
          <p:spPr>
            <a:xfrm>
              <a:off x="4864100" y="0"/>
              <a:ext cx="304800" cy="88901"/>
            </a:xfrm>
            <a:prstGeom prst="rect">
              <a:avLst/>
            </a:prstGeom>
            <a:ln w="12700" cap="flat">
              <a:noFill/>
              <a:miter lim="400000"/>
            </a:ln>
            <a:effectLst/>
          </p:spPr>
        </p:pic>
        <p:pic>
          <p:nvPicPr>
            <p:cNvPr id="13" name="typesetflourish_line.pdf" descr="typesetflourish_line.pdf"/>
            <p:cNvPicPr>
              <a:picLocks/>
            </p:cNvPicPr>
            <p:nvPr/>
          </p:nvPicPr>
          <p:blipFill>
            <a:blip r:embed="rId4"/>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p:cNvPicPr>
            <p:nvPr/>
          </p:nvPicPr>
          <p:blipFill>
            <a:blip r:embed="rId4"/>
            <a:stretch>
              <a:fillRect/>
            </a:stretch>
          </p:blipFill>
          <p:spPr>
            <a:xfrm rot="10800000">
              <a:off x="5168900" y="38099"/>
              <a:ext cx="4864100" cy="12701"/>
            </a:xfrm>
            <a:prstGeom prst="rect">
              <a:avLst/>
            </a:prstGeom>
            <a:ln w="12700" cap="flat">
              <a:noFill/>
              <a:miter lim="400000"/>
            </a:ln>
            <a:effectLst/>
          </p:spPr>
        </p:pic>
      </p:grpSp>
      <p:sp>
        <p:nvSpPr>
          <p:cNvPr id="16" name="Title Text"/>
          <p:cNvSpPr txBox="1">
            <a:spLocks noGrp="1"/>
          </p:cNvSpPr>
          <p:nvPr>
            <p:ph type="title"/>
          </p:nvPr>
        </p:nvSpPr>
        <p:spPr>
          <a:xfrm>
            <a:off x="1117600" y="2209800"/>
            <a:ext cx="10769600" cy="2540000"/>
          </a:xfrm>
          <a:prstGeom prst="rect">
            <a:avLst/>
          </a:prstGeom>
        </p:spPr>
        <p:txBody>
          <a:bodyPr anchor="b"/>
          <a:lstStyle/>
          <a:p>
            <a:r>
              <a:t>Title Text</a:t>
            </a:r>
          </a:p>
        </p:txBody>
      </p:sp>
      <p:sp>
        <p:nvSpPr>
          <p:cNvPr id="17" name="Body Level One…"/>
          <p:cNvSpPr txBox="1">
            <a:spLocks noGrp="1"/>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sz="3300" i="1"/>
            </a:lvl1pPr>
          </a:lstStyle>
          <a:p>
            <a:r>
              <a:t>–Johnny Appleseed</a:t>
            </a:r>
          </a:p>
        </p:txBody>
      </p:sp>
      <p:sp>
        <p:nvSpPr>
          <p:cNvPr id="108" name="“Type a quote here.”"/>
          <p:cNvSpPr txBox="1">
            <a:spLocks noGrp="1"/>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609600" y="0"/>
            <a:ext cx="14264525" cy="97790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xfrm>
            <a:off x="6366789" y="9245599"/>
            <a:ext cx="283922" cy="3810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8" name="Group"/>
          <p:cNvGrpSpPr/>
          <p:nvPr/>
        </p:nvGrpSpPr>
        <p:grpSpPr>
          <a:xfrm>
            <a:off x="1485900" y="2070100"/>
            <a:ext cx="10033000" cy="88901"/>
            <a:chOff x="0" y="0"/>
            <a:chExt cx="10033000" cy="88900"/>
          </a:xfrm>
        </p:grpSpPr>
        <p:pic>
          <p:nvPicPr>
            <p:cNvPr id="25" name="typesetflourish_shape_big.pdf" descr="typesetflourish_shape_big.pdf"/>
            <p:cNvPicPr>
              <a:picLocks/>
            </p:cNvPicPr>
            <p:nvPr/>
          </p:nvPicPr>
          <p:blipFill>
            <a:blip r:embed="rId3"/>
            <a:stretch>
              <a:fillRect/>
            </a:stretch>
          </p:blipFill>
          <p:spPr>
            <a:xfrm>
              <a:off x="4864100" y="0"/>
              <a:ext cx="304800" cy="88901"/>
            </a:xfrm>
            <a:prstGeom prst="rect">
              <a:avLst/>
            </a:prstGeom>
            <a:ln w="12700" cap="flat">
              <a:noFill/>
              <a:miter lim="400000"/>
            </a:ln>
            <a:effectLst/>
          </p:spPr>
        </p:pic>
        <p:pic>
          <p:nvPicPr>
            <p:cNvPr id="26" name="typesetflourish_line.pdf" descr="typesetflourish_line.pdf"/>
            <p:cNvPicPr>
              <a:picLocks/>
            </p:cNvPicPr>
            <p:nvPr/>
          </p:nvPicPr>
          <p:blipFill>
            <a:blip r:embed="rId4"/>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p:cNvPicPr>
            <p:nvPr/>
          </p:nvPicPr>
          <p:blipFill>
            <a:blip r:embed="rId4"/>
            <a:stretch>
              <a:fillRect/>
            </a:stretch>
          </p:blipFill>
          <p:spPr>
            <a:xfrm rot="10800000">
              <a:off x="5168900" y="38099"/>
              <a:ext cx="4864100" cy="12701"/>
            </a:xfrm>
            <a:prstGeom prst="rect">
              <a:avLst/>
            </a:prstGeom>
            <a:ln w="12700" cap="flat">
              <a:noFill/>
              <a:miter lim="400000"/>
            </a:ln>
            <a:effectLst/>
          </p:spPr>
        </p:pic>
      </p:grpSp>
      <p:sp>
        <p:nvSpPr>
          <p:cNvPr id="29" name="Image"/>
          <p:cNvSpPr>
            <a:spLocks noGrp="1"/>
          </p:cNvSpPr>
          <p:nvPr>
            <p:ph type="pic" idx="13"/>
          </p:nvPr>
        </p:nvSpPr>
        <p:spPr>
          <a:xfrm>
            <a:off x="1181100" y="1200001"/>
            <a:ext cx="11374570" cy="7797801"/>
          </a:xfrm>
          <a:prstGeom prst="rect">
            <a:avLst/>
          </a:prstGeom>
          <a:ln w="9525">
            <a:round/>
          </a:ln>
        </p:spPr>
        <p:txBody>
          <a:bodyPr lIns="91439" tIns="45719" rIns="91439" bIns="45719" anchor="t">
            <a:noAutofit/>
          </a:bodyPr>
          <a:lstStyle/>
          <a:p>
            <a:endParaRPr/>
          </a:p>
        </p:txBody>
      </p:sp>
      <p:sp>
        <p:nvSpPr>
          <p:cNvPr id="30" name="Title Text"/>
          <p:cNvSpPr txBox="1">
            <a:spLocks noGrp="1"/>
          </p:cNvSpPr>
          <p:nvPr>
            <p:ph type="title"/>
          </p:nvPr>
        </p:nvSpPr>
        <p:spPr>
          <a:xfrm>
            <a:off x="1117600" y="838200"/>
            <a:ext cx="10769600" cy="1143000"/>
          </a:xfrm>
          <a:prstGeom prst="rect">
            <a:avLst/>
          </a:prstGeom>
        </p:spPr>
        <p:txBody>
          <a:bodyPr/>
          <a:lstStyle/>
          <a:p>
            <a:r>
              <a:t>Title Text</a:t>
            </a:r>
          </a:p>
        </p:txBody>
      </p:sp>
      <p:sp>
        <p:nvSpPr>
          <p:cNvPr id="31" name="Body Level One…"/>
          <p:cNvSpPr txBox="1">
            <a:spLocks noGrp="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117600" y="3606800"/>
            <a:ext cx="10769600" cy="2540000"/>
          </a:xfrm>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50" name="Group"/>
          <p:cNvGrpSpPr/>
          <p:nvPr/>
        </p:nvGrpSpPr>
        <p:grpSpPr>
          <a:xfrm>
            <a:off x="1638300" y="4889500"/>
            <a:ext cx="4368801" cy="88901"/>
            <a:chOff x="0" y="0"/>
            <a:chExt cx="4368800" cy="88900"/>
          </a:xfrm>
        </p:grpSpPr>
        <p:pic>
          <p:nvPicPr>
            <p:cNvPr id="47" name="typesetflourish_shape_big.pdf" descr="typesetflourish_shape_big.pdf"/>
            <p:cNvPicPr>
              <a:picLocks/>
            </p:cNvPicPr>
            <p:nvPr/>
          </p:nvPicPr>
          <p:blipFill>
            <a:blip r:embed="rId3"/>
            <a:stretch>
              <a:fillRect/>
            </a:stretch>
          </p:blipFill>
          <p:spPr>
            <a:xfrm>
              <a:off x="2032000" y="0"/>
              <a:ext cx="304800" cy="88901"/>
            </a:xfrm>
            <a:prstGeom prst="rect">
              <a:avLst/>
            </a:prstGeom>
            <a:ln w="12700" cap="flat">
              <a:noFill/>
              <a:miter lim="400000"/>
            </a:ln>
            <a:effectLst/>
          </p:spPr>
        </p:pic>
        <p:pic>
          <p:nvPicPr>
            <p:cNvPr id="48" name="typesetflourish_line.pdf" descr="typesetflourish_line.pdf"/>
            <p:cNvPicPr>
              <a:picLocks/>
            </p:cNvPicPr>
            <p:nvPr/>
          </p:nvPicPr>
          <p:blipFill>
            <a:blip r:embed="rId4"/>
            <a:stretch>
              <a:fillRect/>
            </a:stretch>
          </p:blipFill>
          <p:spPr>
            <a:xfrm>
              <a:off x="0" y="38100"/>
              <a:ext cx="2032001" cy="12700"/>
            </a:xfrm>
            <a:prstGeom prst="rect">
              <a:avLst/>
            </a:prstGeom>
            <a:ln w="12700" cap="flat">
              <a:noFill/>
              <a:miter lim="400000"/>
            </a:ln>
            <a:effectLst/>
          </p:spPr>
        </p:pic>
        <p:pic>
          <p:nvPicPr>
            <p:cNvPr id="49" name="typesetflourish_line.pdf" descr="typesetflourish_line.pdf"/>
            <p:cNvPicPr>
              <a:picLocks/>
            </p:cNvPicPr>
            <p:nvPr/>
          </p:nvPicPr>
          <p:blipFill>
            <a:blip r:embed="rId4"/>
            <a:stretch>
              <a:fillRect/>
            </a:stretch>
          </p:blipFill>
          <p:spPr>
            <a:xfrm rot="10800000">
              <a:off x="2336800" y="38100"/>
              <a:ext cx="2032001" cy="12700"/>
            </a:xfrm>
            <a:prstGeom prst="rect">
              <a:avLst/>
            </a:prstGeom>
            <a:ln w="12700" cap="flat">
              <a:noFill/>
              <a:miter lim="400000"/>
            </a:ln>
            <a:effectLst/>
          </p:spPr>
        </p:pic>
      </p:grpSp>
      <p:sp>
        <p:nvSpPr>
          <p:cNvPr id="51" name="Image"/>
          <p:cNvSpPr>
            <a:spLocks noGrp="1"/>
          </p:cNvSpPr>
          <p:nvPr>
            <p:ph type="pic" idx="13"/>
          </p:nvPr>
        </p:nvSpPr>
        <p:spPr>
          <a:xfrm>
            <a:off x="5930900" y="1646708"/>
            <a:ext cx="9423400" cy="6460184"/>
          </a:xfrm>
          <a:prstGeom prst="rect">
            <a:avLst/>
          </a:prstGeom>
          <a:ln w="9525">
            <a:round/>
          </a:ln>
        </p:spPr>
        <p:txBody>
          <a:bodyPr lIns="91439" tIns="45719" rIns="91439" bIns="45719" anchor="t">
            <a:noAutofit/>
          </a:bodyPr>
          <a:lstStyle/>
          <a:p>
            <a:endParaRPr/>
          </a:p>
        </p:txBody>
      </p:sp>
      <p:sp>
        <p:nvSpPr>
          <p:cNvPr id="52" name="Title Text"/>
          <p:cNvSpPr txBox="1">
            <a:spLocks noGrp="1"/>
          </p:cNvSpPr>
          <p:nvPr>
            <p:ph type="title"/>
          </p:nvPr>
        </p:nvSpPr>
        <p:spPr>
          <a:xfrm>
            <a:off x="1054100" y="1536700"/>
            <a:ext cx="5397500" cy="3225800"/>
          </a:xfrm>
          <a:prstGeom prst="rect">
            <a:avLst/>
          </a:prstGeom>
        </p:spPr>
        <p:txBody>
          <a:bodyPr anchor="b"/>
          <a:lstStyle>
            <a:lvl1pPr>
              <a:defRPr sz="5600"/>
            </a:lvl1pPr>
          </a:lstStyle>
          <a:p>
            <a:r>
              <a:t>Title Text</a:t>
            </a:r>
          </a:p>
        </p:txBody>
      </p:sp>
      <p:sp>
        <p:nvSpPr>
          <p:cNvPr id="53" name="Body Level One…"/>
          <p:cNvSpPr txBox="1">
            <a:spLocks noGrp="1"/>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9" name="Line"/>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idx="13"/>
          </p:nvPr>
        </p:nvSpPr>
        <p:spPr>
          <a:xfrm>
            <a:off x="6011732" y="2195065"/>
            <a:ext cx="9525001" cy="652983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6578600" y="5207000"/>
            <a:ext cx="5666832" cy="3777888"/>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705600" y="990600"/>
            <a:ext cx="5334000" cy="35560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1092200" y="990600"/>
            <a:ext cx="5181600" cy="77724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1pPr>
      <a:lvl2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2pPr>
      <a:lvl3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3pPr>
      <a:lvl4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4pPr>
      <a:lvl5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5pPr>
      <a:lvl6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6pPr>
      <a:lvl7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7pPr>
      <a:lvl8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8pPr>
      <a:lvl9pPr marL="0" marR="0" indent="0" algn="ctr" defTabSz="584200" rtl="0" latinLnBrk="0">
        <a:lnSpc>
          <a:spcPct val="80000"/>
        </a:lnSpc>
        <a:spcBef>
          <a:spcPts val="0"/>
        </a:spcBef>
        <a:spcAft>
          <a:spcPts val="0"/>
        </a:spcAft>
        <a:buClrTx/>
        <a:buSzTx/>
        <a:buFontTx/>
        <a:buNone/>
        <a:tabLst/>
        <a:defRPr sz="7000" b="0" i="0" u="none" strike="noStrike" cap="all" spc="0" baseline="0">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solidFill>
            <a:srgbClr val="57554B"/>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OS ITC TT-BookI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remenstrual syndrome"/>
          <p:cNvSpPr txBox="1">
            <a:spLocks noGrp="1"/>
          </p:cNvSpPr>
          <p:nvPr>
            <p:ph type="ctrTitle"/>
          </p:nvPr>
        </p:nvSpPr>
        <p:spPr>
          <a:prstGeom prst="rect">
            <a:avLst/>
          </a:prstGeom>
        </p:spPr>
        <p:txBody>
          <a:bodyPr/>
          <a:lstStyle/>
          <a:p>
            <a:r>
              <a:t>Premenstrual syndrome</a:t>
            </a:r>
          </a:p>
        </p:txBody>
      </p:sp>
      <p:sp>
        <p:nvSpPr>
          <p:cNvPr id="134" name="Body"/>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omplementary therapies and dietary supplements"/>
          <p:cNvSpPr txBox="1">
            <a:spLocks noGrp="1"/>
          </p:cNvSpPr>
          <p:nvPr>
            <p:ph type="title"/>
          </p:nvPr>
        </p:nvSpPr>
        <p:spPr>
          <a:prstGeom prst="rect">
            <a:avLst/>
          </a:prstGeom>
        </p:spPr>
        <p:txBody>
          <a:bodyPr/>
          <a:lstStyle>
            <a:lvl1pPr defTabSz="438150">
              <a:defRPr sz="5250"/>
            </a:lvl1pPr>
          </a:lstStyle>
          <a:p>
            <a:r>
              <a:t>Complementary therapies and dietary supplements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4811D85D-992F-479D-87E0-19ADD52134AE-L0-001.jpeg" descr="4811D85D-992F-479D-87E0-19ADD52134AE-L0-001.jpeg"/>
          <p:cNvPicPr>
            <a:picLocks noGrp="1"/>
          </p:cNvPicPr>
          <p:nvPr>
            <p:ph type="pic" idx="13"/>
          </p:nvPr>
        </p:nvPicPr>
        <p:blipFill>
          <a:blip r:embed="rId2"/>
          <a:stretch>
            <a:fillRect/>
          </a:stretch>
        </p:blipFill>
        <p:spPr>
          <a:xfrm>
            <a:off x="6743700" y="2895599"/>
            <a:ext cx="5384801" cy="6159501"/>
          </a:xfrm>
          <a:prstGeom prst="rect">
            <a:avLst/>
          </a:prstGeom>
        </p:spPr>
      </p:pic>
      <p:sp>
        <p:nvSpPr>
          <p:cNvPr id="159" name="Vitamin B6"/>
          <p:cNvSpPr txBox="1">
            <a:spLocks noGrp="1"/>
          </p:cNvSpPr>
          <p:nvPr>
            <p:ph type="title"/>
          </p:nvPr>
        </p:nvSpPr>
        <p:spPr>
          <a:prstGeom prst="rect">
            <a:avLst/>
          </a:prstGeom>
        </p:spPr>
        <p:txBody>
          <a:bodyPr/>
          <a:lstStyle>
            <a:lvl1pPr defTabSz="537463">
              <a:defRPr sz="6440"/>
            </a:lvl1pPr>
          </a:lstStyle>
          <a:p>
            <a:r>
              <a:t>Vitamin B6</a:t>
            </a:r>
          </a:p>
        </p:txBody>
      </p:sp>
      <p:sp>
        <p:nvSpPr>
          <p:cNvPr id="160" name="pyridoxine in a dose of 10 mg daily is considered safe but the long-term use of pyridoxine in a dose of 200 mg or more daily has been associated with neuropathy.…"/>
          <p:cNvSpPr txBox="1">
            <a:spLocks noGrp="1"/>
          </p:cNvSpPr>
          <p:nvPr>
            <p:ph type="body" sz="half" idx="1"/>
          </p:nvPr>
        </p:nvSpPr>
        <p:spPr>
          <a:prstGeom prst="rect">
            <a:avLst/>
          </a:prstGeom>
        </p:spPr>
        <p:txBody>
          <a:bodyPr/>
          <a:lstStyle/>
          <a:p>
            <a:pPr marL="404495" indent="-404495" defTabSz="531622">
              <a:spcBef>
                <a:spcPts val="5000"/>
              </a:spcBef>
              <a:buBlip>
                <a:blip r:embed="rId3"/>
              </a:buBlip>
              <a:defRPr sz="3640"/>
            </a:pPr>
            <a:r>
              <a:t>pyridoxine in a dose of 10 mg daily is considered safe but the long-term use of pyridoxine in a dose of 200 mg or more daily has been associated with neuropathy.</a:t>
            </a:r>
          </a:p>
          <a:p>
            <a:pPr marL="404495" indent="-404495" defTabSz="531622">
              <a:spcBef>
                <a:spcPts val="5000"/>
              </a:spcBef>
              <a:buBlip>
                <a:blip r:embed="rId3"/>
              </a:buBlip>
              <a:defRPr sz="3640"/>
            </a:pPr>
            <a:r>
              <a:t>Mechanism is unknown.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1C8F76DF-358F-4CFD-BA12-ABF40FF9F3DE-L0-001.jpeg" descr="1C8F76DF-358F-4CFD-BA12-ABF40FF9F3DE-L0-001.jpeg"/>
          <p:cNvPicPr>
            <a:picLocks noGrp="1"/>
          </p:cNvPicPr>
          <p:nvPr>
            <p:ph type="pic" idx="13"/>
          </p:nvPr>
        </p:nvPicPr>
        <p:blipFill>
          <a:blip r:embed="rId2"/>
          <a:stretch>
            <a:fillRect/>
          </a:stretch>
        </p:blipFill>
        <p:spPr>
          <a:xfrm>
            <a:off x="6743700" y="2895600"/>
            <a:ext cx="5384800" cy="6159500"/>
          </a:xfrm>
          <a:prstGeom prst="rect">
            <a:avLst/>
          </a:prstGeom>
        </p:spPr>
      </p:pic>
      <p:sp>
        <p:nvSpPr>
          <p:cNvPr id="163" name="Evening primrose oil"/>
          <p:cNvSpPr txBox="1">
            <a:spLocks noGrp="1"/>
          </p:cNvSpPr>
          <p:nvPr>
            <p:ph type="title"/>
          </p:nvPr>
        </p:nvSpPr>
        <p:spPr>
          <a:prstGeom prst="rect">
            <a:avLst/>
          </a:prstGeom>
        </p:spPr>
        <p:txBody>
          <a:bodyPr/>
          <a:lstStyle>
            <a:lvl1pPr marL="444500" indent="-444500" algn="l">
              <a:lnSpc>
                <a:spcPct val="110000"/>
              </a:lnSpc>
              <a:spcBef>
                <a:spcPts val="5500"/>
              </a:spcBef>
              <a:buSzPct val="45000"/>
              <a:buBlip>
                <a:blip r:embed="rId3"/>
              </a:buBlip>
              <a:defRPr sz="4000" cap="none">
                <a:solidFill>
                  <a:srgbClr val="57554B"/>
                </a:solidFill>
                <a:latin typeface="Hoefler Text"/>
                <a:ea typeface="Hoefler Text"/>
                <a:cs typeface="Hoefler Text"/>
                <a:sym typeface="Hoefler Text"/>
              </a:defRPr>
            </a:lvl1pPr>
          </a:lstStyle>
          <a:p>
            <a:r>
              <a:t>Evening primrose oil </a:t>
            </a:r>
          </a:p>
        </p:txBody>
      </p:sp>
      <p:sp>
        <p:nvSpPr>
          <p:cNvPr id="164" name="Evening primrose oil has been used for many years to treat the breast tenderness associated with PMS it is of unknown effectiveness."/>
          <p:cNvSpPr txBox="1">
            <a:spLocks noGrp="1"/>
          </p:cNvSpPr>
          <p:nvPr>
            <p:ph type="body" sz="half" idx="1"/>
          </p:nvPr>
        </p:nvSpPr>
        <p:spPr>
          <a:prstGeom prst="rect">
            <a:avLst/>
          </a:prstGeom>
        </p:spPr>
        <p:txBody>
          <a:bodyPr/>
          <a:lstStyle>
            <a:lvl1pPr marL="444500" indent="-444500">
              <a:spcBef>
                <a:spcPts val="5500"/>
              </a:spcBef>
              <a:buBlip>
                <a:blip r:embed="rId3"/>
              </a:buBlip>
              <a:defRPr sz="4000"/>
            </a:lvl1pPr>
          </a:lstStyle>
          <a:p>
            <a:r>
              <a:t>Evening primrose oil has been used for many years to treat the breast tenderness associated with PMS it is of unknown effectiveness.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mechanism of action of evening primrose oil is said to be linked to effects on prostaglandins, particularly in increasing the level of prostaglandin E, which appears to be depleted in some women with PMS."/>
          <p:cNvSpPr txBox="1">
            <a:spLocks noGrp="1"/>
          </p:cNvSpPr>
          <p:nvPr>
            <p:ph type="body" idx="1"/>
          </p:nvPr>
        </p:nvSpPr>
        <p:spPr>
          <a:prstGeom prst="rect">
            <a:avLst/>
          </a:prstGeom>
        </p:spPr>
        <p:txBody>
          <a:bodyPr/>
          <a:lstStyle>
            <a:lvl1pPr>
              <a:buBlip>
                <a:blip r:embed="rId2"/>
              </a:buBlip>
            </a:lvl1pPr>
          </a:lstStyle>
          <a:p>
            <a:r>
              <a:t>mechanism of action of evening primrose oil is said to be linked to effects on prostaglandins, particularly in increasing the level of prostaglandin E, which appears to be depleted in some women with PMS.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6">
                                            <p:bg/>
                                          </p:spTgt>
                                        </p:tgtEl>
                                        <p:attrNameLst>
                                          <p:attrName>style.visibility</p:attrName>
                                        </p:attrNameLst>
                                      </p:cBhvr>
                                      <p:to>
                                        <p:strVal val="visible"/>
                                      </p:to>
                                    </p:set>
                                    <p:anim calcmode="lin" valueType="num">
                                      <p:cBhvr>
                                        <p:cTn id="7" dur="1000" fill="hold"/>
                                        <p:tgtEl>
                                          <p:spTgt spid="166">
                                            <p:bg/>
                                          </p:spTgt>
                                        </p:tgtEl>
                                        <p:attrNameLst>
                                          <p:attrName>ppt_x</p:attrName>
                                        </p:attrNameLst>
                                      </p:cBhvr>
                                      <p:tavLst>
                                        <p:tav tm="0">
                                          <p:val>
                                            <p:strVal val="0-#ppt_w/2"/>
                                          </p:val>
                                        </p:tav>
                                        <p:tav tm="100000">
                                          <p:val>
                                            <p:strVal val="#ppt_x"/>
                                          </p:val>
                                        </p:tav>
                                      </p:tavLst>
                                    </p:anim>
                                    <p:anim calcmode="lin" valueType="num">
                                      <p:cBhvr>
                                        <p:cTn id="8" dur="1000" fill="hold"/>
                                        <p:tgtEl>
                                          <p:spTgt spid="16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66">
                                            <p:txEl>
                                              <p:pRg st="0" end="0"/>
                                            </p:txEl>
                                          </p:spTgt>
                                        </p:tgtEl>
                                        <p:attrNameLst>
                                          <p:attrName>style.visibility</p:attrName>
                                        </p:attrNameLst>
                                      </p:cBhvr>
                                      <p:to>
                                        <p:strVal val="visible"/>
                                      </p:to>
                                    </p:set>
                                    <p:anim calcmode="lin" valueType="num">
                                      <p:cBhvr>
                                        <p:cTn id="11"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66">
                                            <p:txEl>
                                              <p:charRg st="205" end="205"/>
                                            </p:txEl>
                                          </p:spTgt>
                                        </p:tgtEl>
                                        <p:attrNameLst>
                                          <p:attrName>style.visibility</p:attrName>
                                        </p:attrNameLst>
                                      </p:cBhvr>
                                      <p:to>
                                        <p:strVal val="visible"/>
                                      </p:to>
                                    </p:set>
                                    <p:anim calcmode="lin" valueType="num">
                                      <p:cBhvr>
                                        <p:cTn id="17" dur="1000" fill="hold"/>
                                        <p:tgtEl>
                                          <p:spTgt spid="166">
                                            <p:txEl>
                                              <p:charRg st="205" end="205"/>
                                            </p:txEl>
                                          </p:spTgt>
                                        </p:tgtEl>
                                        <p:attrNameLst>
                                          <p:attrName>ppt_x</p:attrName>
                                        </p:attrNameLst>
                                      </p:cBhvr>
                                      <p:tavLst>
                                        <p:tav tm="0">
                                          <p:val>
                                            <p:strVal val="0-#ppt_w/2"/>
                                          </p:val>
                                        </p:tav>
                                        <p:tav tm="100000">
                                          <p:val>
                                            <p:strVal val="#ppt_x"/>
                                          </p:val>
                                        </p:tav>
                                      </p:tavLst>
                                    </p:anim>
                                    <p:anim calcmode="lin" valueType="num">
                                      <p:cBhvr>
                                        <p:cTn id="18" dur="1000" fill="hold"/>
                                        <p:tgtEl>
                                          <p:spTgt spid="166">
                                            <p:txEl>
                                              <p:charRg st="205" end="20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2F25DAFD-B2F6-4C99-BC38-A3CE25E63BC3-L0-001.png" descr="2F25DAFD-B2F6-4C99-BC38-A3CE25E63BC3-L0-001.png"/>
          <p:cNvPicPr>
            <a:picLocks noGrp="1" noChangeAspect="1"/>
          </p:cNvPicPr>
          <p:nvPr>
            <p:ph type="pic" idx="13"/>
          </p:nvPr>
        </p:nvPicPr>
        <p:blipFill>
          <a:blip r:embed="rId2"/>
          <a:srcRect t="21875" b="21875"/>
          <a:stretch>
            <a:fillRect/>
          </a:stretch>
        </p:blipFill>
        <p:spPr>
          <a:xfrm>
            <a:off x="0" y="0"/>
            <a:ext cx="13004800" cy="97536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Definition"/>
          <p:cNvSpPr txBox="1">
            <a:spLocks noGrp="1"/>
          </p:cNvSpPr>
          <p:nvPr>
            <p:ph type="title"/>
          </p:nvPr>
        </p:nvSpPr>
        <p:spPr>
          <a:prstGeom prst="rect">
            <a:avLst/>
          </a:prstGeom>
        </p:spPr>
        <p:txBody>
          <a:bodyPr/>
          <a:lstStyle>
            <a:lvl1pPr defTabSz="537463">
              <a:defRPr sz="6440"/>
            </a:lvl1pPr>
          </a:lstStyle>
          <a:p>
            <a:r>
              <a:t>Definition</a:t>
            </a:r>
          </a:p>
        </p:txBody>
      </p:sp>
      <p:sp>
        <p:nvSpPr>
          <p:cNvPr id="137" name="Include both physical and psychological symptoms, whose incidence is related to the menstrual cycle.…"/>
          <p:cNvSpPr txBox="1">
            <a:spLocks noGrp="1"/>
          </p:cNvSpPr>
          <p:nvPr>
            <p:ph type="body" idx="1"/>
          </p:nvPr>
        </p:nvSpPr>
        <p:spPr>
          <a:prstGeom prst="rect">
            <a:avLst/>
          </a:prstGeom>
        </p:spPr>
        <p:txBody>
          <a:bodyPr/>
          <a:lstStyle/>
          <a:p>
            <a:pPr>
              <a:buBlip>
                <a:blip r:embed="rId2"/>
              </a:buBlip>
            </a:pPr>
            <a:r>
              <a:t>Include both physical and psychological symptoms, whose incidence is related to the menstrual cycle. </a:t>
            </a:r>
          </a:p>
          <a:p>
            <a:pPr>
              <a:buBlip>
                <a:blip r:embed="rId2"/>
              </a:buBlip>
            </a:pPr>
            <a:r>
              <a:t>Symptoms are experienced cyclically, usually from 2 to 14 days before the start of menstruation.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36"/>
                                        </p:tgtEl>
                                        <p:attrNameLst>
                                          <p:attrName>style.visibility</p:attrName>
                                        </p:attrNameLst>
                                      </p:cBhvr>
                                      <p:to>
                                        <p:strVal val="visible"/>
                                      </p:to>
                                    </p:set>
                                    <p:anim calcmode="lin" valueType="num">
                                      <p:cBhvr>
                                        <p:cTn id="7" dur="1000" fill="hold"/>
                                        <p:tgtEl>
                                          <p:spTgt spid="136"/>
                                        </p:tgtEl>
                                        <p:attrNameLst>
                                          <p:attrName>ppt_w</p:attrName>
                                        </p:attrNameLst>
                                      </p:cBhvr>
                                      <p:tavLst>
                                        <p:tav tm="0">
                                          <p:val>
                                            <p:strVal val="4*#ppt_w"/>
                                          </p:val>
                                        </p:tav>
                                        <p:tav tm="100000">
                                          <p:val>
                                            <p:strVal val="#ppt_w"/>
                                          </p:val>
                                        </p:tav>
                                      </p:tavLst>
                                    </p:anim>
                                    <p:anim calcmode="lin" valueType="num">
                                      <p:cBhvr>
                                        <p:cTn id="8" dur="1000" fill="hold"/>
                                        <p:tgtEl>
                                          <p:spTgt spid="13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37">
                                            <p:bg/>
                                          </p:spTgt>
                                        </p:tgtEl>
                                        <p:attrNameLst>
                                          <p:attrName>style.visibility</p:attrName>
                                        </p:attrNameLst>
                                      </p:cBhvr>
                                      <p:to>
                                        <p:strVal val="visible"/>
                                      </p:to>
                                    </p:set>
                                    <p:anim calcmode="lin" valueType="num">
                                      <p:cBhvr>
                                        <p:cTn id="13" dur="1000" fill="hold"/>
                                        <p:tgtEl>
                                          <p:spTgt spid="137">
                                            <p:bg/>
                                          </p:spTgt>
                                        </p:tgtEl>
                                        <p:attrNameLst>
                                          <p:attrName>ppt_x</p:attrName>
                                        </p:attrNameLst>
                                      </p:cBhvr>
                                      <p:tavLst>
                                        <p:tav tm="0">
                                          <p:val>
                                            <p:strVal val="0-#ppt_w/2"/>
                                          </p:val>
                                        </p:tav>
                                        <p:tav tm="100000">
                                          <p:val>
                                            <p:strVal val="#ppt_x"/>
                                          </p:val>
                                        </p:tav>
                                      </p:tavLst>
                                    </p:anim>
                                    <p:anim calcmode="lin" valueType="num">
                                      <p:cBhvr>
                                        <p:cTn id="14" dur="1000" fill="hold"/>
                                        <p:tgtEl>
                                          <p:spTgt spid="137">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37">
                                            <p:txEl>
                                              <p:pRg st="0" end="0"/>
                                            </p:txEl>
                                          </p:spTgt>
                                        </p:tgtEl>
                                        <p:attrNameLst>
                                          <p:attrName>style.visibility</p:attrName>
                                        </p:attrNameLst>
                                      </p:cBhvr>
                                      <p:to>
                                        <p:strVal val="visible"/>
                                      </p:to>
                                    </p:set>
                                    <p:anim calcmode="lin" valueType="num">
                                      <p:cBhvr>
                                        <p:cTn id="17" dur="1000" fill="hold"/>
                                        <p:tgtEl>
                                          <p:spTgt spid="137">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37">
                                            <p:txEl>
                                              <p:pRg st="1" end="1"/>
                                            </p:txEl>
                                          </p:spTgt>
                                        </p:tgtEl>
                                        <p:attrNameLst>
                                          <p:attrName>style.visibility</p:attrName>
                                        </p:attrNameLst>
                                      </p:cBhvr>
                                      <p:to>
                                        <p:strVal val="visible"/>
                                      </p:to>
                                    </p:set>
                                    <p:anim calcmode="lin" valueType="num">
                                      <p:cBhvr>
                                        <p:cTn id="23" dur="1000" fill="hold"/>
                                        <p:tgtEl>
                                          <p:spTgt spid="137">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advAuto="0"/>
      <p:bldP spid="137"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B850C03A-006D-4CE1-84EF-3CD665B18BBC-L0-001.jpeg" descr="B850C03A-006D-4CE1-84EF-3CD665B18BBC-L0-001.jpeg"/>
          <p:cNvPicPr>
            <a:picLocks noGrp="1" noChangeAspect="1"/>
          </p:cNvPicPr>
          <p:nvPr>
            <p:ph type="pic" idx="13"/>
          </p:nvPr>
        </p:nvPicPr>
        <p:blipFill>
          <a:blip r:embed="rId2"/>
          <a:srcRect t="662" b="6479"/>
          <a:stretch>
            <a:fillRect/>
          </a:stretch>
        </p:blipFill>
        <p:spPr>
          <a:xfrm>
            <a:off x="988602" y="0"/>
            <a:ext cx="10503878" cy="97536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CD8FE72D-9EFD-404F-81FB-CAD504BF846C-L0-001.jpeg" descr="CD8FE72D-9EFD-404F-81FB-CAD504BF846C-L0-001.jpeg"/>
          <p:cNvPicPr>
            <a:picLocks noGrp="1" noChangeAspect="1"/>
          </p:cNvPicPr>
          <p:nvPr>
            <p:ph type="pic" idx="13"/>
          </p:nvPr>
        </p:nvPicPr>
        <p:blipFill>
          <a:blip r:embed="rId2"/>
          <a:srcRect t="7068" b="7068"/>
          <a:stretch>
            <a:fillRect/>
          </a:stretch>
        </p:blipFill>
        <p:spPr>
          <a:xfrm>
            <a:off x="0" y="0"/>
            <a:ext cx="13004800" cy="97536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ymptoms"/>
          <p:cNvSpPr txBox="1">
            <a:spLocks noGrp="1"/>
          </p:cNvSpPr>
          <p:nvPr>
            <p:ph type="title"/>
          </p:nvPr>
        </p:nvSpPr>
        <p:spPr>
          <a:prstGeom prst="rect">
            <a:avLst/>
          </a:prstGeom>
        </p:spPr>
        <p:txBody>
          <a:bodyPr/>
          <a:lstStyle>
            <a:lvl1pPr defTabSz="537463">
              <a:defRPr sz="6440"/>
            </a:lvl1pPr>
          </a:lstStyle>
          <a:p>
            <a:r>
              <a:t>Symptoms</a:t>
            </a:r>
          </a:p>
        </p:txBody>
      </p:sp>
      <p:sp>
        <p:nvSpPr>
          <p:cNvPr id="144" name="Psychological symptoms include depressed mood, mood swings, anxiety, irritability and loss of confidence. Lack of libido, difficulty in concentrating, forgetfulness and tiredness may also occur.…"/>
          <p:cNvSpPr txBox="1">
            <a:spLocks noGrp="1"/>
          </p:cNvSpPr>
          <p:nvPr>
            <p:ph type="body" idx="1"/>
          </p:nvPr>
        </p:nvSpPr>
        <p:spPr>
          <a:prstGeom prst="rect">
            <a:avLst/>
          </a:prstGeom>
        </p:spPr>
        <p:txBody>
          <a:bodyPr/>
          <a:lstStyle/>
          <a:p>
            <a:pPr marL="417830" indent="-417830" defTabSz="549148">
              <a:spcBef>
                <a:spcPts val="5100"/>
              </a:spcBef>
              <a:buBlip>
                <a:blip r:embed="rId2"/>
              </a:buBlip>
              <a:defRPr sz="3759"/>
            </a:pPr>
            <a:r>
              <a:t>Psychological symptoms include depressed mood, mood swings, anxiety, irritability and loss of confidence. Lack of libido, difficulty in concentrating, forgetfulness and tiredness may also occur. </a:t>
            </a:r>
          </a:p>
          <a:p>
            <a:pPr marL="417830" indent="-417830" defTabSz="549148">
              <a:spcBef>
                <a:spcPts val="5100"/>
              </a:spcBef>
              <a:buBlip>
                <a:blip r:embed="rId2"/>
              </a:buBlip>
              <a:defRPr sz="3759"/>
            </a:pPr>
            <a:r>
              <a:t>Physical symptoms include bloating and breast pain. </a:t>
            </a:r>
          </a:p>
          <a:p>
            <a:pPr marL="417830" indent="-417830" defTabSz="549148">
              <a:spcBef>
                <a:spcPts val="5100"/>
              </a:spcBef>
              <a:buBlip>
                <a:blip r:embed="rId2"/>
              </a:buBlip>
              <a:defRPr sz="3759"/>
            </a:pPr>
            <a:r>
              <a:t>Behavioral symptoms include reduced cognitive ability and aggression.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43"/>
                                        </p:tgtEl>
                                        <p:attrNameLst>
                                          <p:attrName>style.visibility</p:attrName>
                                        </p:attrNameLst>
                                      </p:cBhvr>
                                      <p:to>
                                        <p:strVal val="visible"/>
                                      </p:to>
                                    </p:set>
                                    <p:anim calcmode="lin" valueType="num">
                                      <p:cBhvr>
                                        <p:cTn id="7" dur="1000" fill="hold"/>
                                        <p:tgtEl>
                                          <p:spTgt spid="143"/>
                                        </p:tgtEl>
                                        <p:attrNameLst>
                                          <p:attrName>ppt_w</p:attrName>
                                        </p:attrNameLst>
                                      </p:cBhvr>
                                      <p:tavLst>
                                        <p:tav tm="0">
                                          <p:val>
                                            <p:strVal val="4*#ppt_w"/>
                                          </p:val>
                                        </p:tav>
                                        <p:tav tm="100000">
                                          <p:val>
                                            <p:strVal val="#ppt_w"/>
                                          </p:val>
                                        </p:tav>
                                      </p:tavLst>
                                    </p:anim>
                                    <p:anim calcmode="lin" valueType="num">
                                      <p:cBhvr>
                                        <p:cTn id="8" dur="1000" fill="hold"/>
                                        <p:tgtEl>
                                          <p:spTgt spid="14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44">
                                            <p:bg/>
                                          </p:spTgt>
                                        </p:tgtEl>
                                        <p:attrNameLst>
                                          <p:attrName>style.visibility</p:attrName>
                                        </p:attrNameLst>
                                      </p:cBhvr>
                                      <p:to>
                                        <p:strVal val="visible"/>
                                      </p:to>
                                    </p:set>
                                    <p:anim calcmode="lin" valueType="num">
                                      <p:cBhvr>
                                        <p:cTn id="13" dur="1000" fill="hold"/>
                                        <p:tgtEl>
                                          <p:spTgt spid="144">
                                            <p:bg/>
                                          </p:spTgt>
                                        </p:tgtEl>
                                        <p:attrNameLst>
                                          <p:attrName>ppt_x</p:attrName>
                                        </p:attrNameLst>
                                      </p:cBhvr>
                                      <p:tavLst>
                                        <p:tav tm="0">
                                          <p:val>
                                            <p:strVal val="0-#ppt_w/2"/>
                                          </p:val>
                                        </p:tav>
                                        <p:tav tm="100000">
                                          <p:val>
                                            <p:strVal val="#ppt_x"/>
                                          </p:val>
                                        </p:tav>
                                      </p:tavLst>
                                    </p:anim>
                                    <p:anim calcmode="lin" valueType="num">
                                      <p:cBhvr>
                                        <p:cTn id="14" dur="1000" fill="hold"/>
                                        <p:tgtEl>
                                          <p:spTgt spid="144">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44">
                                            <p:txEl>
                                              <p:pRg st="0" end="0"/>
                                            </p:txEl>
                                          </p:spTgt>
                                        </p:tgtEl>
                                        <p:attrNameLst>
                                          <p:attrName>style.visibility</p:attrName>
                                        </p:attrNameLst>
                                      </p:cBhvr>
                                      <p:to>
                                        <p:strVal val="visible"/>
                                      </p:to>
                                    </p:set>
                                    <p:anim calcmode="lin" valueType="num">
                                      <p:cBhvr>
                                        <p:cTn id="17" dur="1000" fill="hold"/>
                                        <p:tgtEl>
                                          <p:spTgt spid="144">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44">
                                            <p:txEl>
                                              <p:pRg st="1" end="1"/>
                                            </p:txEl>
                                          </p:spTgt>
                                        </p:tgtEl>
                                        <p:attrNameLst>
                                          <p:attrName>style.visibility</p:attrName>
                                        </p:attrNameLst>
                                      </p:cBhvr>
                                      <p:to>
                                        <p:strVal val="visible"/>
                                      </p:to>
                                    </p:set>
                                    <p:anim calcmode="lin" valueType="num">
                                      <p:cBhvr>
                                        <p:cTn id="23" dur="1000" fill="hold"/>
                                        <p:tgtEl>
                                          <p:spTgt spid="144">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44">
                                            <p:txEl>
                                              <p:pRg st="2" end="2"/>
                                            </p:txEl>
                                          </p:spTgt>
                                        </p:tgtEl>
                                        <p:attrNameLst>
                                          <p:attrName>style.visibility</p:attrName>
                                        </p:attrNameLst>
                                      </p:cBhvr>
                                      <p:to>
                                        <p:strVal val="visible"/>
                                      </p:to>
                                    </p:set>
                                    <p:anim calcmode="lin" valueType="num">
                                      <p:cBhvr>
                                        <p:cTn id="29" dur="1000" fill="hold"/>
                                        <p:tgtEl>
                                          <p:spTgt spid="144">
                                            <p:txEl>
                                              <p:pRg st="2" end="2"/>
                                            </p:txEl>
                                          </p:spTgt>
                                        </p:tgtEl>
                                        <p:attrNameLst>
                                          <p:attrName>ppt_x</p:attrName>
                                        </p:attrNameLst>
                                      </p:cBhvr>
                                      <p:tavLst>
                                        <p:tav tm="0">
                                          <p:val>
                                            <p:strVal val="0-#ppt_w/2"/>
                                          </p:val>
                                        </p:tav>
                                        <p:tav tm="100000">
                                          <p:val>
                                            <p:strVal val="#ppt_x"/>
                                          </p:val>
                                        </p:tav>
                                      </p:tavLst>
                                    </p:anim>
                                    <p:anim calcmode="lin" valueType="num">
                                      <p:cBhvr>
                                        <p:cTn id="30" dur="1000" fill="hold"/>
                                        <p:tgtEl>
                                          <p:spTgt spid="14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advAuto="0"/>
      <p:bldP spid="144"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everity"/>
          <p:cNvSpPr txBox="1">
            <a:spLocks noGrp="1"/>
          </p:cNvSpPr>
          <p:nvPr>
            <p:ph type="title"/>
          </p:nvPr>
        </p:nvSpPr>
        <p:spPr>
          <a:prstGeom prst="rect">
            <a:avLst/>
          </a:prstGeom>
        </p:spPr>
        <p:txBody>
          <a:bodyPr/>
          <a:lstStyle>
            <a:lvl1pPr defTabSz="537463">
              <a:defRPr sz="6440"/>
            </a:lvl1pPr>
          </a:lstStyle>
          <a:p>
            <a:r>
              <a:t>Severity</a:t>
            </a:r>
          </a:p>
        </p:txBody>
      </p:sp>
      <p:sp>
        <p:nvSpPr>
          <p:cNvPr id="147" name="In mild PMS, symptoms do not interfere with the woman’s personal, social and professional life.…"/>
          <p:cNvSpPr txBox="1">
            <a:spLocks noGrp="1"/>
          </p:cNvSpPr>
          <p:nvPr>
            <p:ph type="body" idx="1"/>
          </p:nvPr>
        </p:nvSpPr>
        <p:spPr>
          <a:prstGeom prst="rect">
            <a:avLst/>
          </a:prstGeom>
        </p:spPr>
        <p:txBody>
          <a:bodyPr/>
          <a:lstStyle/>
          <a:p>
            <a:pPr marL="417830" indent="-417830" defTabSz="549148">
              <a:spcBef>
                <a:spcPts val="5100"/>
              </a:spcBef>
              <a:buBlip>
                <a:blip r:embed="rId2"/>
              </a:buBlip>
              <a:defRPr sz="3759"/>
            </a:pPr>
            <a:r>
              <a:t>In </a:t>
            </a:r>
            <a:r>
              <a:rPr>
                <a:solidFill>
                  <a:srgbClr val="B51A00"/>
                </a:solidFill>
              </a:rPr>
              <a:t>mild</a:t>
            </a:r>
            <a:r>
              <a:t> PMS, symptoms do not interfere with the woman’s personal, social and professional life. </a:t>
            </a:r>
          </a:p>
          <a:p>
            <a:pPr marL="417830" indent="-417830" defTabSz="549148">
              <a:spcBef>
                <a:spcPts val="5100"/>
              </a:spcBef>
              <a:buBlip>
                <a:blip r:embed="rId2"/>
              </a:buBlip>
              <a:defRPr sz="3759"/>
            </a:pPr>
            <a:r>
              <a:t>In </a:t>
            </a:r>
            <a:r>
              <a:rPr>
                <a:solidFill>
                  <a:srgbClr val="B51A00"/>
                </a:solidFill>
              </a:rPr>
              <a:t>moderate</a:t>
            </a:r>
            <a:r>
              <a:t> PMS, symptoms interfere with the woman’s personal, social and professional life, and daily functioning is possible. </a:t>
            </a:r>
          </a:p>
          <a:p>
            <a:pPr marL="417830" indent="-417830" defTabSz="549148">
              <a:spcBef>
                <a:spcPts val="5100"/>
              </a:spcBef>
              <a:buBlip>
                <a:blip r:embed="rId2"/>
              </a:buBlip>
              <a:defRPr sz="3759"/>
            </a:pPr>
            <a:r>
              <a:t>In </a:t>
            </a:r>
            <a:r>
              <a:rPr>
                <a:solidFill>
                  <a:srgbClr val="B51A00"/>
                </a:solidFill>
              </a:rPr>
              <a:t>severe</a:t>
            </a:r>
            <a:r>
              <a:t> PMS, the woman withdraws from social and professional activities and cannot function normally.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47">
                                            <p:bg/>
                                          </p:spTgt>
                                        </p:tgtEl>
                                        <p:attrNameLst>
                                          <p:attrName>style.visibility</p:attrName>
                                        </p:attrNameLst>
                                      </p:cBhvr>
                                      <p:to>
                                        <p:strVal val="visible"/>
                                      </p:to>
                                    </p:set>
                                    <p:anim calcmode="lin" valueType="num">
                                      <p:cBhvr>
                                        <p:cTn id="7" dur="1000" fill="hold"/>
                                        <p:tgtEl>
                                          <p:spTgt spid="147">
                                            <p:bg/>
                                          </p:spTgt>
                                        </p:tgtEl>
                                        <p:attrNameLst>
                                          <p:attrName>ppt_x</p:attrName>
                                        </p:attrNameLst>
                                      </p:cBhvr>
                                      <p:tavLst>
                                        <p:tav tm="0">
                                          <p:val>
                                            <p:strVal val="0-#ppt_w/2"/>
                                          </p:val>
                                        </p:tav>
                                        <p:tav tm="100000">
                                          <p:val>
                                            <p:strVal val="#ppt_x"/>
                                          </p:val>
                                        </p:tav>
                                      </p:tavLst>
                                    </p:anim>
                                    <p:anim calcmode="lin" valueType="num">
                                      <p:cBhvr>
                                        <p:cTn id="8" dur="1000" fill="hold"/>
                                        <p:tgtEl>
                                          <p:spTgt spid="14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47">
                                            <p:txEl>
                                              <p:pRg st="0" end="0"/>
                                            </p:txEl>
                                          </p:spTgt>
                                        </p:tgtEl>
                                        <p:attrNameLst>
                                          <p:attrName>style.visibility</p:attrName>
                                        </p:attrNameLst>
                                      </p:cBhvr>
                                      <p:to>
                                        <p:strVal val="visible"/>
                                      </p:to>
                                    </p:set>
                                    <p:anim calcmode="lin" valueType="num">
                                      <p:cBhvr>
                                        <p:cTn id="11" dur="1000" fill="hold"/>
                                        <p:tgtEl>
                                          <p:spTgt spid="14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47">
                                            <p:txEl>
                                              <p:pRg st="1" end="1"/>
                                            </p:txEl>
                                          </p:spTgt>
                                        </p:tgtEl>
                                        <p:attrNameLst>
                                          <p:attrName>style.visibility</p:attrName>
                                        </p:attrNameLst>
                                      </p:cBhvr>
                                      <p:to>
                                        <p:strVal val="visible"/>
                                      </p:to>
                                    </p:set>
                                    <p:anim calcmode="lin" valueType="num">
                                      <p:cBhvr>
                                        <p:cTn id="17" dur="1000" fill="hold"/>
                                        <p:tgtEl>
                                          <p:spTgt spid="14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47">
                                            <p:txEl>
                                              <p:pRg st="2" end="2"/>
                                            </p:txEl>
                                          </p:spTgt>
                                        </p:tgtEl>
                                        <p:attrNameLst>
                                          <p:attrName>style.visibility</p:attrName>
                                        </p:attrNameLst>
                                      </p:cBhvr>
                                      <p:to>
                                        <p:strVal val="visible"/>
                                      </p:to>
                                    </p:set>
                                    <p:anim calcmode="lin" valueType="num">
                                      <p:cBhvr>
                                        <p:cTn id="23" dur="1000" fill="hold"/>
                                        <p:tgtEl>
                                          <p:spTgt spid="147">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iterate>
                                    <p:tmAbs val="0"/>
                                  </p:iterate>
                                  <p:childTnLst>
                                    <p:set>
                                      <p:cBhvr>
                                        <p:cTn id="28" fill="hold"/>
                                        <p:tgtEl>
                                          <p:spTgt spid="146"/>
                                        </p:tgtEl>
                                        <p:attrNameLst>
                                          <p:attrName>style.visibility</p:attrName>
                                        </p:attrNameLst>
                                      </p:cBhvr>
                                      <p:to>
                                        <p:strVal val="visible"/>
                                      </p:to>
                                    </p:set>
                                    <p:anim calcmode="lin" valueType="num">
                                      <p:cBhvr>
                                        <p:cTn id="29" dur="1000" fill="hold"/>
                                        <p:tgtEl>
                                          <p:spTgt spid="146"/>
                                        </p:tgtEl>
                                        <p:attrNameLst>
                                          <p:attrName>ppt_w</p:attrName>
                                        </p:attrNameLst>
                                      </p:cBhvr>
                                      <p:tavLst>
                                        <p:tav tm="0">
                                          <p:val>
                                            <p:strVal val="4*#ppt_w"/>
                                          </p:val>
                                        </p:tav>
                                        <p:tav tm="100000">
                                          <p:val>
                                            <p:strVal val="#ppt_w"/>
                                          </p:val>
                                        </p:tav>
                                      </p:tavLst>
                                    </p:anim>
                                    <p:anim calcmode="lin" valueType="num">
                                      <p:cBhvr>
                                        <p:cTn id="30" dur="1000" fill="hold"/>
                                        <p:tgtEl>
                                          <p:spTgt spid="1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P spid="14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Management"/>
          <p:cNvSpPr txBox="1">
            <a:spLocks noGrp="1"/>
          </p:cNvSpPr>
          <p:nvPr>
            <p:ph type="title"/>
          </p:nvPr>
        </p:nvSpPr>
        <p:spPr>
          <a:prstGeom prst="rect">
            <a:avLst/>
          </a:prstGeom>
        </p:spPr>
        <p:txBody>
          <a:bodyPr/>
          <a:lstStyle>
            <a:lvl1pPr defTabSz="537463">
              <a:defRPr sz="6440"/>
            </a:lvl1pPr>
          </a:lstStyle>
          <a:p>
            <a:r>
              <a:t>Management</a:t>
            </a:r>
          </a:p>
        </p:txBody>
      </p:sp>
      <p:sp>
        <p:nvSpPr>
          <p:cNvPr id="150" name="Often explanation, reassurance and support may be all that are required.…"/>
          <p:cNvSpPr txBox="1">
            <a:spLocks noGrp="1"/>
          </p:cNvSpPr>
          <p:nvPr>
            <p:ph type="body" idx="1"/>
          </p:nvPr>
        </p:nvSpPr>
        <p:spPr>
          <a:prstGeom prst="rect">
            <a:avLst/>
          </a:prstGeom>
        </p:spPr>
        <p:txBody>
          <a:bodyPr/>
          <a:lstStyle/>
          <a:p>
            <a:pPr>
              <a:buBlip>
                <a:blip r:embed="rId2"/>
              </a:buBlip>
            </a:pPr>
            <a:r>
              <a:t>Often explanation, reassurance and support may be all that are required.</a:t>
            </a:r>
          </a:p>
          <a:p>
            <a:pPr>
              <a:buBlip>
                <a:blip r:embed="rId2"/>
              </a:buBlip>
            </a:pPr>
            <a:r>
              <a:t>A third-generation combined oral contraceptive may be prescribed for sever cases, which are thought to reduce symptoms of PMS.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49"/>
                                        </p:tgtEl>
                                        <p:attrNameLst>
                                          <p:attrName>style.visibility</p:attrName>
                                        </p:attrNameLst>
                                      </p:cBhvr>
                                      <p:to>
                                        <p:strVal val="visible"/>
                                      </p:to>
                                    </p:set>
                                    <p:anim calcmode="lin" valueType="num">
                                      <p:cBhvr>
                                        <p:cTn id="7" dur="1000" fill="hold"/>
                                        <p:tgtEl>
                                          <p:spTgt spid="149"/>
                                        </p:tgtEl>
                                        <p:attrNameLst>
                                          <p:attrName>ppt_w</p:attrName>
                                        </p:attrNameLst>
                                      </p:cBhvr>
                                      <p:tavLst>
                                        <p:tav tm="0">
                                          <p:val>
                                            <p:strVal val="4*#ppt_w"/>
                                          </p:val>
                                        </p:tav>
                                        <p:tav tm="100000">
                                          <p:val>
                                            <p:strVal val="#ppt_w"/>
                                          </p:val>
                                        </p:tav>
                                      </p:tavLst>
                                    </p:anim>
                                    <p:anim calcmode="lin" valueType="num">
                                      <p:cBhvr>
                                        <p:cTn id="8" dur="1000" fill="hold"/>
                                        <p:tgtEl>
                                          <p:spTgt spid="14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50">
                                            <p:bg/>
                                          </p:spTgt>
                                        </p:tgtEl>
                                        <p:attrNameLst>
                                          <p:attrName>style.visibility</p:attrName>
                                        </p:attrNameLst>
                                      </p:cBhvr>
                                      <p:to>
                                        <p:strVal val="visible"/>
                                      </p:to>
                                    </p:set>
                                    <p:anim calcmode="lin" valueType="num">
                                      <p:cBhvr>
                                        <p:cTn id="13" dur="1000" fill="hold"/>
                                        <p:tgtEl>
                                          <p:spTgt spid="150">
                                            <p:bg/>
                                          </p:spTgt>
                                        </p:tgtEl>
                                        <p:attrNameLst>
                                          <p:attrName>ppt_x</p:attrName>
                                        </p:attrNameLst>
                                      </p:cBhvr>
                                      <p:tavLst>
                                        <p:tav tm="0">
                                          <p:val>
                                            <p:strVal val="0-#ppt_w/2"/>
                                          </p:val>
                                        </p:tav>
                                        <p:tav tm="100000">
                                          <p:val>
                                            <p:strVal val="#ppt_x"/>
                                          </p:val>
                                        </p:tav>
                                      </p:tavLst>
                                    </p:anim>
                                    <p:anim calcmode="lin" valueType="num">
                                      <p:cBhvr>
                                        <p:cTn id="14" dur="1000" fill="hold"/>
                                        <p:tgtEl>
                                          <p:spTgt spid="150">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p:tmAbs val="0"/>
                                  </p:iterate>
                                  <p:childTnLst>
                                    <p:set>
                                      <p:cBhvr>
                                        <p:cTn id="16" fill="hold"/>
                                        <p:tgtEl>
                                          <p:spTgt spid="150">
                                            <p:txEl>
                                              <p:pRg st="0" end="0"/>
                                            </p:txEl>
                                          </p:spTgt>
                                        </p:tgtEl>
                                        <p:attrNameLst>
                                          <p:attrName>style.visibility</p:attrName>
                                        </p:attrNameLst>
                                      </p:cBhvr>
                                      <p:to>
                                        <p:strVal val="visible"/>
                                      </p:to>
                                    </p:set>
                                    <p:anim calcmode="lin" valueType="num">
                                      <p:cBhvr>
                                        <p:cTn id="17" dur="1000" fill="hold"/>
                                        <p:tgtEl>
                                          <p:spTgt spid="150">
                                            <p:txEl>
                                              <p:pRg st="0" end="0"/>
                                            </p:txEl>
                                          </p:spTgt>
                                        </p:tgtEl>
                                        <p:attrNameLst>
                                          <p:attrName>ppt_x</p:attrName>
                                        </p:attrNameLst>
                                      </p:cBhvr>
                                      <p:tavLst>
                                        <p:tav tm="0">
                                          <p:val>
                                            <p:strVal val="0-#ppt_w/2"/>
                                          </p:val>
                                        </p:tav>
                                        <p:tav tm="100000">
                                          <p:val>
                                            <p:strVal val="#ppt_x"/>
                                          </p:val>
                                        </p:tav>
                                      </p:tavLst>
                                    </p:anim>
                                    <p:anim calcmode="lin" valueType="num">
                                      <p:cBhvr>
                                        <p:cTn id="18" dur="1000" fill="hold"/>
                                        <p:tgtEl>
                                          <p:spTgt spid="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50">
                                            <p:txEl>
                                              <p:pRg st="1" end="1"/>
                                            </p:txEl>
                                          </p:spTgt>
                                        </p:tgtEl>
                                        <p:attrNameLst>
                                          <p:attrName>style.visibility</p:attrName>
                                        </p:attrNameLst>
                                      </p:cBhvr>
                                      <p:to>
                                        <p:strVal val="visible"/>
                                      </p:to>
                                    </p:set>
                                    <p:anim calcmode="lin" valueType="num">
                                      <p:cBhvr>
                                        <p:cTn id="23" dur="1000" fill="hold"/>
                                        <p:tgtEl>
                                          <p:spTgt spid="150">
                                            <p:txEl>
                                              <p:pRg st="1" end="1"/>
                                            </p:txEl>
                                          </p:spTgt>
                                        </p:tgtEl>
                                        <p:attrNameLst>
                                          <p:attrName>ppt_x</p:attrName>
                                        </p:attrNameLst>
                                      </p:cBhvr>
                                      <p:tavLst>
                                        <p:tav tm="0">
                                          <p:val>
                                            <p:strVal val="0-#ppt_w/2"/>
                                          </p:val>
                                        </p:tav>
                                        <p:tav tm="100000">
                                          <p:val>
                                            <p:strVal val="#ppt_x"/>
                                          </p:val>
                                        </p:tav>
                                      </p:tavLst>
                                    </p:anim>
                                    <p:anim calcmode="lin" valueType="num">
                                      <p:cBhvr>
                                        <p:cTn id="24" dur="1000" fill="hold"/>
                                        <p:tgtEl>
                                          <p:spTgt spid="15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advAuto="0"/>
      <p:bldP spid="150"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ometimes SSRI antidepressants such as fluoxetine are prescribed, which appear to reduce mood swings.…"/>
          <p:cNvSpPr txBox="1">
            <a:spLocks noGrp="1"/>
          </p:cNvSpPr>
          <p:nvPr>
            <p:ph type="body" idx="1"/>
          </p:nvPr>
        </p:nvSpPr>
        <p:spPr>
          <a:prstGeom prst="rect">
            <a:avLst/>
          </a:prstGeom>
        </p:spPr>
        <p:txBody>
          <a:bodyPr/>
          <a:lstStyle/>
          <a:p>
            <a:pPr>
              <a:buBlip>
                <a:blip r:embed="rId2"/>
              </a:buBlip>
            </a:pPr>
            <a:r>
              <a:t>Sometimes SSRI antidepressants such as fluoxetine are prescribed, which appear to reduce mood swings.</a:t>
            </a:r>
          </a:p>
          <a:p>
            <a:pPr>
              <a:buBlip>
                <a:blip r:embed="rId2"/>
              </a:buBlip>
            </a:pPr>
            <a:r>
              <a:t>Talking therapies such as cognitive behavioural therapy (CBT) may also be helpful.</a:t>
            </a:r>
          </a:p>
          <a:p>
            <a:pPr>
              <a:buBlip>
                <a:blip r:embed="rId2"/>
              </a:buBlip>
            </a:pPr>
            <a:r>
              <a:t>lifestyle advice that includes to take regular, frequent (2–3 hourly), small, balanced meals rich in complex carbohydrates to reduce symptoms of bloating.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52">
                                            <p:bg/>
                                          </p:spTgt>
                                        </p:tgtEl>
                                        <p:attrNameLst>
                                          <p:attrName>style.visibility</p:attrName>
                                        </p:attrNameLst>
                                      </p:cBhvr>
                                      <p:to>
                                        <p:strVal val="visible"/>
                                      </p:to>
                                    </p:set>
                                    <p:anim calcmode="lin" valueType="num">
                                      <p:cBhvr>
                                        <p:cTn id="7" dur="1000" fill="hold"/>
                                        <p:tgtEl>
                                          <p:spTgt spid="152">
                                            <p:bg/>
                                          </p:spTgt>
                                        </p:tgtEl>
                                        <p:attrNameLst>
                                          <p:attrName>ppt_x</p:attrName>
                                        </p:attrNameLst>
                                      </p:cBhvr>
                                      <p:tavLst>
                                        <p:tav tm="0">
                                          <p:val>
                                            <p:strVal val="0-#ppt_w/2"/>
                                          </p:val>
                                        </p:tav>
                                        <p:tav tm="100000">
                                          <p:val>
                                            <p:strVal val="#ppt_x"/>
                                          </p:val>
                                        </p:tav>
                                      </p:tavLst>
                                    </p:anim>
                                    <p:anim calcmode="lin" valueType="num">
                                      <p:cBhvr>
                                        <p:cTn id="8" dur="1000" fill="hold"/>
                                        <p:tgtEl>
                                          <p:spTgt spid="15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52">
                                            <p:txEl>
                                              <p:pRg st="0" end="0"/>
                                            </p:txEl>
                                          </p:spTgt>
                                        </p:tgtEl>
                                        <p:attrNameLst>
                                          <p:attrName>style.visibility</p:attrName>
                                        </p:attrNameLst>
                                      </p:cBhvr>
                                      <p:to>
                                        <p:strVal val="visible"/>
                                      </p:to>
                                    </p:set>
                                    <p:anim calcmode="lin" valueType="num">
                                      <p:cBhvr>
                                        <p:cTn id="11" dur="1000" fill="hold"/>
                                        <p:tgtEl>
                                          <p:spTgt spid="15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52">
                                            <p:txEl>
                                              <p:pRg st="1" end="1"/>
                                            </p:txEl>
                                          </p:spTgt>
                                        </p:tgtEl>
                                        <p:attrNameLst>
                                          <p:attrName>style.visibility</p:attrName>
                                        </p:attrNameLst>
                                      </p:cBhvr>
                                      <p:to>
                                        <p:strVal val="visible"/>
                                      </p:to>
                                    </p:set>
                                    <p:anim calcmode="lin" valueType="num">
                                      <p:cBhvr>
                                        <p:cTn id="17" dur="1000" fill="hold"/>
                                        <p:tgtEl>
                                          <p:spTgt spid="15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iterate>
                                    <p:tmAbs val="0"/>
                                  </p:iterate>
                                  <p:childTnLst>
                                    <p:set>
                                      <p:cBhvr>
                                        <p:cTn id="22" fill="hold"/>
                                        <p:tgtEl>
                                          <p:spTgt spid="152">
                                            <p:txEl>
                                              <p:pRg st="2" end="2"/>
                                            </p:txEl>
                                          </p:spTgt>
                                        </p:tgtEl>
                                        <p:attrNameLst>
                                          <p:attrName>style.visibility</p:attrName>
                                        </p:attrNameLst>
                                      </p:cBhvr>
                                      <p:to>
                                        <p:strVal val="visible"/>
                                      </p:to>
                                    </p:set>
                                    <p:anim calcmode="lin" valueType="num">
                                      <p:cBhvr>
                                        <p:cTn id="23" dur="1000" fill="hold"/>
                                        <p:tgtEl>
                                          <p:spTgt spid="15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5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gular exercise is said to give relief from symptoms, and regular sleep will also help with mood…"/>
          <p:cNvSpPr txBox="1">
            <a:spLocks noGrp="1"/>
          </p:cNvSpPr>
          <p:nvPr>
            <p:ph type="body" idx="1"/>
          </p:nvPr>
        </p:nvSpPr>
        <p:spPr>
          <a:prstGeom prst="rect">
            <a:avLst/>
          </a:prstGeom>
        </p:spPr>
        <p:txBody>
          <a:bodyPr/>
          <a:lstStyle/>
          <a:p>
            <a:pPr>
              <a:buBlip>
                <a:blip r:embed="rId2"/>
              </a:buBlip>
            </a:pPr>
            <a:r>
              <a:t>Regular exercise is said to give relief from symptoms, and regular sleep will also help with mood</a:t>
            </a:r>
          </a:p>
          <a:p>
            <a:pPr>
              <a:buBlip>
                <a:blip r:embed="rId2"/>
              </a:buBlip>
            </a:pPr>
            <a:r>
              <a:t>Smoking cessation and moderation in alcohol consumption are also sensible.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54">
                                            <p:bg/>
                                          </p:spTgt>
                                        </p:tgtEl>
                                        <p:attrNameLst>
                                          <p:attrName>style.visibility</p:attrName>
                                        </p:attrNameLst>
                                      </p:cBhvr>
                                      <p:to>
                                        <p:strVal val="visible"/>
                                      </p:to>
                                    </p:set>
                                    <p:anim calcmode="lin" valueType="num">
                                      <p:cBhvr>
                                        <p:cTn id="7" dur="1000" fill="hold"/>
                                        <p:tgtEl>
                                          <p:spTgt spid="154">
                                            <p:bg/>
                                          </p:spTgt>
                                        </p:tgtEl>
                                        <p:attrNameLst>
                                          <p:attrName>ppt_x</p:attrName>
                                        </p:attrNameLst>
                                      </p:cBhvr>
                                      <p:tavLst>
                                        <p:tav tm="0">
                                          <p:val>
                                            <p:strVal val="0-#ppt_w/2"/>
                                          </p:val>
                                        </p:tav>
                                        <p:tav tm="100000">
                                          <p:val>
                                            <p:strVal val="#ppt_x"/>
                                          </p:val>
                                        </p:tav>
                                      </p:tavLst>
                                    </p:anim>
                                    <p:anim calcmode="lin" valueType="num">
                                      <p:cBhvr>
                                        <p:cTn id="8" dur="1000" fill="hold"/>
                                        <p:tgtEl>
                                          <p:spTgt spid="15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154">
                                            <p:txEl>
                                              <p:pRg st="0" end="0"/>
                                            </p:txEl>
                                          </p:spTgt>
                                        </p:tgtEl>
                                        <p:attrNameLst>
                                          <p:attrName>style.visibility</p:attrName>
                                        </p:attrNameLst>
                                      </p:cBhvr>
                                      <p:to>
                                        <p:strVal val="visible"/>
                                      </p:to>
                                    </p:set>
                                    <p:anim calcmode="lin" valueType="num">
                                      <p:cBhvr>
                                        <p:cTn id="11" dur="1000" fill="hold"/>
                                        <p:tgtEl>
                                          <p:spTgt spid="15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p:tmAbs val="0"/>
                                  </p:iterate>
                                  <p:childTnLst>
                                    <p:set>
                                      <p:cBhvr>
                                        <p:cTn id="16" fill="hold"/>
                                        <p:tgtEl>
                                          <p:spTgt spid="154">
                                            <p:txEl>
                                              <p:pRg st="1" end="1"/>
                                            </p:txEl>
                                          </p:spTgt>
                                        </p:tgtEl>
                                        <p:attrNameLst>
                                          <p:attrName>style.visibility</p:attrName>
                                        </p:attrNameLst>
                                      </p:cBhvr>
                                      <p:to>
                                        <p:strVal val="visible"/>
                                      </p:to>
                                    </p:set>
                                    <p:anim calcmode="lin" valueType="num">
                                      <p:cBhvr>
                                        <p:cTn id="17" dur="1000" fill="hold"/>
                                        <p:tgtEl>
                                          <p:spTgt spid="15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5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Typeset</vt:lpstr>
      <vt:lpstr>Premenstrual syndrome</vt:lpstr>
      <vt:lpstr>Definition</vt:lpstr>
      <vt:lpstr>PowerPoint Presentation</vt:lpstr>
      <vt:lpstr>PowerPoint Presentation</vt:lpstr>
      <vt:lpstr>Symptoms</vt:lpstr>
      <vt:lpstr>Severity</vt:lpstr>
      <vt:lpstr>Management</vt:lpstr>
      <vt:lpstr>PowerPoint Presentation</vt:lpstr>
      <vt:lpstr>PowerPoint Presentation</vt:lpstr>
      <vt:lpstr>Complementary therapies and dietary supplements</vt:lpstr>
      <vt:lpstr>Vitamin B6</vt:lpstr>
      <vt:lpstr>Evening primrose oil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Premenstrual syndrome</dc:title>
  <cp:lastModifiedBy>abeeralrashid@yahoo.com</cp:lastModifiedBy>
  <cp:revision>1</cp:revision>
  <dcterms:modified xsi:type="dcterms:W3CDTF">2019-10-19T12:28:11Z</dcterms:modified>
</cp:coreProperties>
</file>