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Lin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-901700" y="-127000"/>
            <a:ext cx="14211300" cy="99972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Line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14"/>
          </p:nvPr>
        </p:nvSpPr>
        <p:spPr>
          <a:xfrm>
            <a:off x="584200" y="558800"/>
            <a:ext cx="11823700" cy="7086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Image"/>
          <p:cNvSpPr>
            <a:spLocks noGrp="1"/>
          </p:cNvSpPr>
          <p:nvPr>
            <p:ph type="pic" sz="half" idx="14"/>
          </p:nvPr>
        </p:nvSpPr>
        <p:spPr>
          <a:xfrm>
            <a:off x="6704698" y="590550"/>
            <a:ext cx="5806884" cy="850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6819900" y="1739900"/>
            <a:ext cx="5575300" cy="816965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6260986" y="4406900"/>
            <a:ext cx="6697779" cy="471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quarter" idx="14"/>
          </p:nvPr>
        </p:nvSpPr>
        <p:spPr>
          <a:xfrm>
            <a:off x="6680200" y="635000"/>
            <a:ext cx="5829301" cy="3517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sz="half" idx="15"/>
          </p:nvPr>
        </p:nvSpPr>
        <p:spPr>
          <a:xfrm>
            <a:off x="482600" y="609600"/>
            <a:ext cx="5728881" cy="8394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orem Ipsum Dolor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</a:t>
            </a:r>
          </a:p>
        </p:txBody>
      </p:sp>
      <p:sp>
        <p:nvSpPr>
          <p:cNvPr id="134" name="Vaginal thrush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Vaginal thrush</a:t>
            </a:r>
          </a:p>
        </p:txBody>
      </p:sp>
      <p:sp>
        <p:nvSpPr>
          <p:cNvPr id="135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ral fluconazole interacts with some drugs: anticoagulants, oral sulphonylureas, ciclosporin (cyclosporin), phenytoin, rifampicin and theophyllin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Oral fluconazole interacts with some drugs: anticoagulants, oral sulphonylureas, ciclosporin (cyclosporin), phenytoin, rifampicin and theophylline.</a:t>
            </a:r>
          </a:p>
          <a:p>
            <a:r>
              <a:t>Oral fluconazole should not be recommended during pregnancy, and for nursing mothers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D6BF279-9CEB-4487-BBE3-5566BD4DFD38-L0-001.jpeg" descr="AD6BF279-9CEB-4487-BBE3-5566BD4DFD38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729319" y="4683899"/>
            <a:ext cx="5753101" cy="4559301"/>
          </a:xfrm>
          <a:prstGeom prst="rect">
            <a:avLst/>
          </a:prstGeom>
        </p:spPr>
      </p:pic>
      <p:pic>
        <p:nvPicPr>
          <p:cNvPr id="162" name="22DE56FF-5F89-421C-8020-49E1B67A79A7-L0-001.jpeg" descr="22DE56FF-5F89-421C-8020-49E1B67A79A7-L0-001.jpeg"/>
          <p:cNvPicPr>
            <a:picLocks noGrp="1"/>
          </p:cNvPicPr>
          <p:nvPr>
            <p:ph type="pic" idx="14"/>
          </p:nvPr>
        </p:nvPicPr>
        <p:blipFill>
          <a:blip r:embed="rId3"/>
          <a:stretch>
            <a:fillRect/>
          </a:stretch>
        </p:blipFill>
        <p:spPr>
          <a:xfrm>
            <a:off x="6733562" y="520700"/>
            <a:ext cx="5753101" cy="3860801"/>
          </a:xfrm>
          <a:prstGeom prst="rect">
            <a:avLst/>
          </a:prstGeom>
        </p:spPr>
      </p:pic>
      <p:pic>
        <p:nvPicPr>
          <p:cNvPr id="163" name="C972FCFA-BFF2-4EE5-9F97-91D35C6BEC44-L0-001.jpeg" descr="C972FCFA-BFF2-4EE5-9F97-91D35C6BEC44-L0-001.jpeg"/>
          <p:cNvPicPr>
            <a:picLocks noGrp="1"/>
          </p:cNvPicPr>
          <p:nvPr>
            <p:ph type="pic" idx="15"/>
          </p:nvPr>
        </p:nvPicPr>
        <p:blipFill>
          <a:blip r:embed="rId4"/>
          <a:stretch>
            <a:fillRect/>
          </a:stretch>
        </p:blipFill>
        <p:spPr>
          <a:xfrm>
            <a:off x="430119" y="520699"/>
            <a:ext cx="5842001" cy="87249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ractical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Practical points</a:t>
            </a:r>
          </a:p>
        </p:txBody>
      </p:sp>
      <p:sp>
        <p:nvSpPr>
          <p:cNvPr id="166" name="Privac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Privacy</a:t>
            </a:r>
          </a:p>
          <a:p>
            <a:r>
              <a:t>Treatment of partner</a:t>
            </a:r>
          </a:p>
          <a:p>
            <a:r>
              <a:t>Testing kit</a:t>
            </a:r>
          </a:p>
          <a:p>
            <a:r>
              <a:t>‘Live’ yoghurt</a:t>
            </a:r>
          </a:p>
          <a:p>
            <a:r>
              <a:t>Prevention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87482B2A-841B-4D3E-8AE8-BEC668D4E320-L0-001.png" descr="87482B2A-841B-4D3E-8AE8-BEC668D4E320-L0-001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efin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</a:t>
            </a:r>
          </a:p>
        </p:txBody>
      </p:sp>
      <p:sp>
        <p:nvSpPr>
          <p:cNvPr id="138" name="Is a symptomatic inflammation of the vagina and/or vulva caused by a superficial fungal infection with candida yea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Is a symptomatic inflammation of the vagina and/or vulva caused by a superficial fungal infection with candida yeast</a:t>
            </a:r>
          </a:p>
          <a:p>
            <a:pPr>
              <a:defRPr b="1"/>
            </a:pPr>
            <a:r>
              <a:t>Before making any recommendation, it is vital to question the patient to identify the probable cause of the symptoms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CF140122-50EF-4638-991C-F064D2746E00-L0-001.jpeg" descr="CF140122-50EF-4638-991C-F064D2746E00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b="2908"/>
          <a:stretch>
            <a:fillRect/>
          </a:stretch>
        </p:blipFill>
        <p:spPr>
          <a:xfrm>
            <a:off x="1888209" y="76287"/>
            <a:ext cx="8793523" cy="96049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you need to kn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you need to know</a:t>
            </a:r>
          </a:p>
        </p:txBody>
      </p:sp>
      <p:sp>
        <p:nvSpPr>
          <p:cNvPr id="143" name="Age( Child, adult, elderly 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Age( Child, adult, elderly )</a:t>
            </a:r>
          </a:p>
          <a:p>
            <a:r>
              <a:t>Duration </a:t>
            </a:r>
          </a:p>
          <a:p>
            <a:r>
              <a:t>Symptoms (Itch, Soreness ,Discharge (colour, consistency, odour) ,Symptoms in partner ,Dysuria, Dyspareunia ,Threadworms </a:t>
            </a:r>
          </a:p>
          <a:p>
            <a:r>
              <a:t>Previous history </a:t>
            </a:r>
          </a:p>
          <a:p>
            <a:r>
              <a:t>Medication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When to ref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to refer</a:t>
            </a:r>
          </a:p>
        </p:txBody>
      </p:sp>
      <p:sp>
        <p:nvSpPr>
          <p:cNvPr id="146" name="First occurrence of sympto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indent="-418211" defTabSz="519937">
              <a:spcBef>
                <a:spcPts val="2100"/>
              </a:spcBef>
              <a:defRPr sz="3204"/>
            </a:pPr>
            <a:r>
              <a:t>First occurrence of symptoms 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Known hypersensitivity to imidazoles or other vaginal antifungal products 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Pregnancy or suspected pregnancy 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More than two attacks in the previous 6 months 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Previous history of STD 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Exposure to partner with STD 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Patient under 16 or over 60 years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bnormal or irregular vaginal bleed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Abnormal or irregular vaginal bleeding </a:t>
            </a:r>
          </a:p>
          <a:p>
            <a:r>
              <a:t>Any bloodstaining of vaginal discharge </a:t>
            </a:r>
          </a:p>
          <a:p>
            <a:r>
              <a:t>Vulval or vaginal sores, ulcers or blisters </a:t>
            </a:r>
          </a:p>
          <a:p>
            <a:r>
              <a:t>Associated lower abdominal pain or dysuria </a:t>
            </a:r>
          </a:p>
          <a:p>
            <a:r>
              <a:t>Adverse effects (redness, irritation or swelling associated with treatment) </a:t>
            </a:r>
          </a:p>
          <a:p>
            <a:r>
              <a:t>No improvement within 7 days of treatment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Management</a:t>
            </a:r>
          </a:p>
        </p:txBody>
      </p:sp>
      <p:sp>
        <p:nvSpPr>
          <p:cNvPr id="151" name="Both single-dose intravaginal and oral imidazole preparations are effectiv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Both single-dose intravaginal and oral imidazole preparations are effective</a:t>
            </a:r>
          </a:p>
          <a:p>
            <a:r>
              <a:t>Topical preparations may give quicker initial relief from itch or soreness</a:t>
            </a:r>
          </a:p>
          <a:p>
            <a:r>
              <a:t>Oral therapies are effective, but it may be 12–24 h before symptoms improve.</a:t>
            </a:r>
          </a:p>
          <a:p>
            <a:r>
              <a:t>Patients find single-dose products very convenient, and adherence is higher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3C6BD67D-7A90-4E26-A100-ACC288A55548-L0-001.jpeg" descr="3C6BD67D-7A90-4E26-A100-ACC288A55548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729319" y="4683899"/>
            <a:ext cx="5753101" cy="4559301"/>
          </a:xfrm>
          <a:prstGeom prst="rect">
            <a:avLst/>
          </a:prstGeom>
        </p:spPr>
      </p:pic>
      <p:pic>
        <p:nvPicPr>
          <p:cNvPr id="154" name="5E7715B4-FEEF-4B77-8EF8-8F2A6732DCDD-L0-001.png" descr="5E7715B4-FEEF-4B77-8EF8-8F2A6732DCDD-L0-001.png"/>
          <p:cNvPicPr>
            <a:picLocks noGrp="1"/>
          </p:cNvPicPr>
          <p:nvPr>
            <p:ph type="pic" idx="14"/>
          </p:nvPr>
        </p:nvPicPr>
        <p:blipFill>
          <a:blip r:embed="rId3"/>
          <a:stretch>
            <a:fillRect/>
          </a:stretch>
        </p:blipFill>
        <p:spPr>
          <a:xfrm>
            <a:off x="6737350" y="520699"/>
            <a:ext cx="5753101" cy="3860801"/>
          </a:xfrm>
          <a:prstGeom prst="rect">
            <a:avLst/>
          </a:prstGeom>
        </p:spPr>
      </p:pic>
      <p:pic>
        <p:nvPicPr>
          <p:cNvPr id="155" name="5F40C796-072B-45F2-BC38-2DE4042174F3-L0-001.png" descr="5F40C796-072B-45F2-BC38-2DE4042174F3-L0-001.png"/>
          <p:cNvPicPr>
            <a:picLocks noGrp="1"/>
          </p:cNvPicPr>
          <p:nvPr>
            <p:ph type="pic" idx="15"/>
          </p:nvPr>
        </p:nvPicPr>
        <p:blipFill>
          <a:blip r:embed="rId4"/>
          <a:stretch>
            <a:fillRect/>
          </a:stretch>
        </p:blipFill>
        <p:spPr>
          <a:xfrm>
            <a:off x="430119" y="520699"/>
            <a:ext cx="5842001" cy="87249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patient can be asked whether she prefers a pessary, vaginal cream or oral formulat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patient can be asked whether she prefers a pessary, vaginal cream or oral formulation. </a:t>
            </a:r>
          </a:p>
          <a:p>
            <a:r>
              <a:t>Imidazole cream(miconazole or clotrimazole)should be applied twice daily, morning and night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New_Template4</vt:lpstr>
      <vt:lpstr>Vaginal thrush</vt:lpstr>
      <vt:lpstr>Definition</vt:lpstr>
      <vt:lpstr>PowerPoint Presentation</vt:lpstr>
      <vt:lpstr>What you need to know</vt:lpstr>
      <vt:lpstr>When to refer</vt:lpstr>
      <vt:lpstr>PowerPoint Presentation</vt:lpstr>
      <vt:lpstr>Management</vt:lpstr>
      <vt:lpstr>PowerPoint Presentation</vt:lpstr>
      <vt:lpstr>PowerPoint Presentation</vt:lpstr>
      <vt:lpstr>PowerPoint Presentation</vt:lpstr>
      <vt:lpstr>PowerPoint Presentation</vt:lpstr>
      <vt:lpstr>Practical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Vaginal thrush</dc:title>
  <cp:lastModifiedBy>abeeralrashid@yahoo.com</cp:lastModifiedBy>
  <cp:revision>1</cp:revision>
  <dcterms:modified xsi:type="dcterms:W3CDTF">2019-10-19T12:29:47Z</dcterms:modified>
</cp:coreProperties>
</file>