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Body Level One…"/>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0" algn="ctr">
              <a:lnSpc>
                <a:spcPct val="70000"/>
              </a:lnSpc>
              <a:spcBef>
                <a:spcPts val="0"/>
              </a:spcBef>
              <a:buSzTx/>
              <a:buFontTx/>
              <a:buNone/>
              <a:defRPr sz="4800" i="1">
                <a:solidFill>
                  <a:srgbClr val="747676"/>
                </a:solidFill>
              </a:defRPr>
            </a:lvl2pPr>
            <a:lvl3pPr marL="0" indent="0" algn="ctr">
              <a:lnSpc>
                <a:spcPct val="70000"/>
              </a:lnSpc>
              <a:spcBef>
                <a:spcPts val="0"/>
              </a:spcBef>
              <a:buSzTx/>
              <a:buFontTx/>
              <a:buNone/>
              <a:defRPr sz="4800" i="1">
                <a:solidFill>
                  <a:srgbClr val="747676"/>
                </a:solidFill>
              </a:defRPr>
            </a:lvl3pPr>
            <a:lvl4pPr marL="0" indent="0" algn="ctr">
              <a:lnSpc>
                <a:spcPct val="70000"/>
              </a:lnSpc>
              <a:spcBef>
                <a:spcPts val="0"/>
              </a:spcBef>
              <a:buSzTx/>
              <a:buFontTx/>
              <a:buNone/>
              <a:defRPr sz="4800" i="1">
                <a:solidFill>
                  <a:srgbClr val="747676"/>
                </a:solidFill>
              </a:defRPr>
            </a:lvl4pPr>
            <a:lvl5pPr marL="0" indent="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Johnny Appleseed"/>
          <p:cNvSpPr txBox="1">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-Johnny Appleseed</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63500" y="-139700"/>
            <a:ext cx="13144500" cy="14280952"/>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25400" y="-1130300"/>
            <a:ext cx="13045441" cy="14173329"/>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Line"/>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Body Level One…"/>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lide Number"/>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4191000" y="-12700"/>
            <a:ext cx="9779000" cy="9779000"/>
          </a:xfrm>
          <a:prstGeom prst="rect">
            <a:avLst/>
          </a:prstGeom>
        </p:spPr>
        <p:txBody>
          <a:bodyPr lIns="91439" tIns="45719" rIns="91439" bIns="45719">
            <a:noAutofit/>
          </a:bodyPr>
          <a:lstStyle/>
          <a:p>
            <a:endParaRPr/>
          </a:p>
        </p:txBody>
      </p:sp>
      <p:sp>
        <p:nvSpPr>
          <p:cNvPr id="42" name="Line"/>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Title 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Body Level One…"/>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118295074_2675x2907.jpeg"/>
          <p:cNvSpPr>
            <a:spLocks noGrp="1"/>
          </p:cNvSpPr>
          <p:nvPr>
            <p:ph type="pic" idx="13"/>
          </p:nvPr>
        </p:nvSpPr>
        <p:spPr>
          <a:xfrm>
            <a:off x="-203200" y="-12700"/>
            <a:ext cx="9000805" cy="9779000"/>
          </a:xfrm>
          <a:prstGeom prst="rect">
            <a:avLst/>
          </a:prstGeom>
        </p:spPr>
        <p:txBody>
          <a:bodyPr lIns="91439" tIns="45719" rIns="91439" bIns="45719">
            <a:noAutofit/>
          </a:bodyPr>
          <a:lstStyle/>
          <a:p>
            <a:endParaRPr/>
          </a:p>
        </p:txBody>
      </p:sp>
      <p:sp>
        <p:nvSpPr>
          <p:cNvPr id="72" name="Line"/>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Title Text"/>
          <p:cNvSpPr txBox="1">
            <a:spLocks noGrp="1"/>
          </p:cNvSpPr>
          <p:nvPr>
            <p:ph type="title"/>
          </p:nvPr>
        </p:nvSpPr>
        <p:spPr>
          <a:xfrm>
            <a:off x="7023100" y="723900"/>
            <a:ext cx="5397500" cy="723900"/>
          </a:xfrm>
          <a:prstGeom prst="rect">
            <a:avLst/>
          </a:prstGeom>
        </p:spPr>
        <p:txBody>
          <a:bodyPr/>
          <a:lstStyle/>
          <a:p>
            <a:r>
              <a:t>Title Text</a:t>
            </a:r>
          </a:p>
        </p:txBody>
      </p:sp>
      <p:sp>
        <p:nvSpPr>
          <p:cNvPr id="74" name="Body Level One…"/>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571500" y="508000"/>
            <a:ext cx="7454900" cy="8099439"/>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14"/>
          </p:nvPr>
        </p:nvSpPr>
        <p:spPr>
          <a:xfrm>
            <a:off x="7944067" y="424462"/>
            <a:ext cx="5275146" cy="4559301"/>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15"/>
          </p:nvPr>
        </p:nvSpPr>
        <p:spPr>
          <a:xfrm>
            <a:off x="8102600" y="4267200"/>
            <a:ext cx="4470400" cy="44704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0">
              <a:spcBef>
                <a:spcPts val="1400"/>
              </a:spcBef>
              <a:buSzTx/>
              <a:buFontTx/>
              <a:buNone/>
              <a:defRPr sz="2800" i="1" spc="28"/>
            </a:lvl2pPr>
            <a:lvl3pPr marL="0" indent="0">
              <a:spcBef>
                <a:spcPts val="1400"/>
              </a:spcBef>
              <a:buSzTx/>
              <a:buFontTx/>
              <a:buNone/>
              <a:defRPr sz="2800" i="1" spc="28"/>
            </a:lvl3pPr>
            <a:lvl4pPr marL="0" indent="0">
              <a:spcBef>
                <a:spcPts val="1400"/>
              </a:spcBef>
              <a:buSzTx/>
              <a:buFontTx/>
              <a:buNone/>
              <a:defRPr sz="2800" i="1" spc="28"/>
            </a:lvl4pPr>
            <a:lvl5pPr marL="0" indent="0">
              <a:spcBef>
                <a:spcPts val="1400"/>
              </a:spcBef>
              <a:buSzTx/>
              <a:buFontTx/>
              <a:buNone/>
              <a:defRPr sz="2800" i="1" spc="28"/>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1pPr>
      <a:lvl2pPr marL="0" marR="0" indent="3429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2pPr>
      <a:lvl3pPr marL="0" marR="0" indent="6858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3pPr>
      <a:lvl4pPr marL="0" marR="0" indent="10287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4pPr>
      <a:lvl5pPr marL="0" marR="0" indent="13716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5pPr>
      <a:lvl6pPr marL="0" marR="0" indent="17145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6pPr>
      <a:lvl7pPr marL="0" marR="0" indent="20574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7pPr>
      <a:lvl8pPr marL="0" marR="0" indent="24003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8pPr>
      <a:lvl9pPr marL="0" marR="0" indent="27432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06872038-01C2-454B-B29A-1364E6F528FB-L0-001.jpeg" descr="06872038-01C2-454B-B29A-1364E6F528FB-L0-001.jpeg"/>
          <p:cNvPicPr>
            <a:picLocks noGrp="1" noChangeAspect="1"/>
          </p:cNvPicPr>
          <p:nvPr>
            <p:ph type="pic" idx="13"/>
          </p:nvPr>
        </p:nvPicPr>
        <p:blipFill>
          <a:blip r:embed="rId2"/>
          <a:srcRect l="11271"/>
          <a:stretch>
            <a:fillRect/>
          </a:stretch>
        </p:blipFill>
        <p:spPr>
          <a:xfrm>
            <a:off x="0" y="0"/>
            <a:ext cx="13004800" cy="9753600"/>
          </a:xfrm>
          <a:prstGeom prst="rect">
            <a:avLst/>
          </a:prstGeom>
        </p:spPr>
      </p:pic>
      <p:sp>
        <p:nvSpPr>
          <p:cNvPr id="129" name="Rectangle"/>
          <p:cNvSpPr>
            <a:spLocks noGrp="1"/>
          </p:cNvSpPr>
          <p:nvPr>
            <p:ph type="body" idx="14"/>
          </p:nvPr>
        </p:nvSpPr>
        <p:spPr>
          <a:xfrm>
            <a:off x="-357747" y="8286750"/>
            <a:ext cx="13004800" cy="1380998"/>
          </a:xfrm>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r>
              <a:rPr lang="en-US" sz="8800" dirty="0" err="1"/>
              <a:t>Mucoskeletal</a:t>
            </a:r>
            <a:r>
              <a:rPr lang="en-US" sz="8800" dirty="0"/>
              <a:t> problems</a:t>
            </a:r>
            <a:endParaRPr sz="8800" dirty="0"/>
          </a:p>
        </p:txBody>
      </p:sp>
      <p:sp>
        <p:nvSpPr>
          <p:cNvPr id="130" name="Line"/>
          <p:cNvSpPr>
            <a:spLocks noGrp="1"/>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31" name="Musculoskeletal problems"/>
          <p:cNvSpPr txBox="1">
            <a:spLocks noGrp="1"/>
          </p:cNvSpPr>
          <p:nvPr>
            <p:ph type="body" sz="quarter" idx="1"/>
          </p:nvPr>
        </p:nvSpPr>
        <p:spPr>
          <a:prstGeom prst="rect">
            <a:avLst/>
          </a:prstGeom>
        </p:spPr>
        <p:txBody>
          <a:bodyPr/>
          <a:lstStyle>
            <a:lvl1pPr defTabSz="426466">
              <a:lnSpc>
                <a:spcPct val="80000"/>
              </a:lnSpc>
              <a:spcBef>
                <a:spcPts val="0"/>
              </a:spcBef>
              <a:defRPr sz="8833" i="0" cap="all">
                <a:solidFill>
                  <a:srgbClr val="5C5C5C"/>
                </a:solidFill>
                <a:latin typeface="+mn-lt"/>
                <a:ea typeface="+mn-ea"/>
                <a:cs typeface="+mn-cs"/>
                <a:sym typeface="DIN Condensed"/>
              </a:defRPr>
            </a:lvl1pPr>
          </a:lstStyle>
          <a:p>
            <a:r>
              <a:rPr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597A5541-8A44-42F7-845F-2A12BC083404-L0-001.png" descr="597A5541-8A44-42F7-845F-2A12BC083404-L0-001.png"/>
          <p:cNvPicPr>
            <a:picLocks noGrp="1" noChangeAspect="1"/>
          </p:cNvPicPr>
          <p:nvPr>
            <p:ph type="pic" idx="13"/>
          </p:nvPr>
        </p:nvPicPr>
        <p:blipFill>
          <a:blip r:embed="rId2"/>
          <a:srcRect l="21997" r="21997"/>
          <a:stretch>
            <a:fillRect/>
          </a:stretch>
        </p:blipFill>
        <p:spPr>
          <a:xfrm>
            <a:off x="6350" y="-1"/>
            <a:ext cx="6438900" cy="9753601"/>
          </a:xfrm>
          <a:prstGeom prst="rect">
            <a:avLst/>
          </a:prstGeom>
        </p:spPr>
      </p:pic>
      <p:sp>
        <p:nvSpPr>
          <p:cNvPr id="163"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4" name="Low back pain"/>
          <p:cNvSpPr txBox="1">
            <a:spLocks noGrp="1"/>
          </p:cNvSpPr>
          <p:nvPr>
            <p:ph type="title"/>
          </p:nvPr>
        </p:nvSpPr>
        <p:spPr>
          <a:prstGeom prst="rect">
            <a:avLst/>
          </a:prstGeom>
        </p:spPr>
        <p:txBody>
          <a:bodyPr/>
          <a:lstStyle>
            <a:lvl1pPr defTabSz="543305">
              <a:spcBef>
                <a:spcPts val="2100"/>
              </a:spcBef>
              <a:defRPr sz="4836"/>
            </a:lvl1pPr>
          </a:lstStyle>
          <a:p>
            <a:r>
              <a:t>Low back pain</a:t>
            </a:r>
          </a:p>
        </p:txBody>
      </p:sp>
      <p:sp>
        <p:nvSpPr>
          <p:cNvPr id="165" name="Non-serious acute back problems need to be treated early, with mobilisation and exercise…"/>
          <p:cNvSpPr txBox="1">
            <a:spLocks noGrp="1"/>
          </p:cNvSpPr>
          <p:nvPr>
            <p:ph type="body" sz="half" idx="1"/>
          </p:nvPr>
        </p:nvSpPr>
        <p:spPr>
          <a:prstGeom prst="rect">
            <a:avLst/>
          </a:prstGeom>
        </p:spPr>
        <p:txBody>
          <a:bodyPr/>
          <a:lstStyle/>
          <a:p>
            <a:pPr marL="386079" indent="-386079" defTabSz="554990">
              <a:spcBef>
                <a:spcPts val="1700"/>
              </a:spcBef>
              <a:defRPr sz="2660"/>
            </a:pPr>
            <a:r>
              <a:t>Non-serious acute back problems need to be treated early, with mobilisation and exercise</a:t>
            </a:r>
          </a:p>
          <a:p>
            <a:pPr marL="386079" indent="-386079" defTabSz="554990">
              <a:spcBef>
                <a:spcPts val="1700"/>
              </a:spcBef>
              <a:defRPr sz="2660"/>
            </a:pPr>
            <a:r>
              <a:t>The main cause is a strain of the muscles or other soft structures (e.g. ligaments and tendons) connected to the vertebrae. </a:t>
            </a:r>
          </a:p>
          <a:p>
            <a:pPr marL="386079" indent="-386079" defTabSz="554990">
              <a:spcBef>
                <a:spcPts val="1700"/>
              </a:spcBef>
              <a:defRPr sz="2660"/>
            </a:pPr>
            <a:r>
              <a:t>Sometimes it is the cushion between the bones (intervertebral disc) that is strained and that bulges out (herniates) and presses on the nearby nerves (as in sciatica).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7F1D960F-5081-4BD0-B6F9-B99C51811ED9-L0-001.png" descr="7F1D960F-5081-4BD0-B6F9-B99C51811ED9-L0-001.png"/>
          <p:cNvPicPr>
            <a:picLocks noGrp="1" noChangeAspect="1"/>
          </p:cNvPicPr>
          <p:nvPr>
            <p:ph type="pic" idx="13"/>
          </p:nvPr>
        </p:nvPicPr>
        <p:blipFill>
          <a:blip r:embed="rId2"/>
          <a:srcRect l="5555" r="5555"/>
          <a:stretch>
            <a:fillRect/>
          </a:stretch>
        </p:blipFill>
        <p:spPr>
          <a:xfrm>
            <a:off x="0" y="0"/>
            <a:ext cx="13004800" cy="975360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Lower back pain that is not too severe or debilitating and comes on after gardening, awkward lifting or bending may be due to muscular strain (lumbago).…"/>
          <p:cNvSpPr txBox="1">
            <a:spLocks noGrp="1"/>
          </p:cNvSpPr>
          <p:nvPr>
            <p:ph type="body" idx="1"/>
          </p:nvPr>
        </p:nvSpPr>
        <p:spPr>
          <a:prstGeom prst="rect">
            <a:avLst/>
          </a:prstGeom>
        </p:spPr>
        <p:txBody>
          <a:bodyPr/>
          <a:lstStyle/>
          <a:p>
            <a:pPr marL="508000" indent="-508000">
              <a:defRPr sz="3500"/>
            </a:pPr>
            <a:r>
              <a:t>Lower back pain that is not too severe or debilitating and comes on after gardening, awkward lifting or bending may be due to muscular strain (lumbago).</a:t>
            </a:r>
          </a:p>
          <a:p>
            <a:pPr marL="508000" indent="-508000">
              <a:defRPr sz="3500"/>
            </a:pPr>
            <a:r>
              <a:t>bed rest is not recommended for simple low back pain and is to be avoided</a:t>
            </a:r>
          </a:p>
          <a:p>
            <a:pPr marL="508000" indent="-508000">
              <a:defRPr sz="3500"/>
            </a:pPr>
            <a:r>
              <a:t>stay active results in faster recovery, reduced pain, reduced disability and reduced time off work compared with advice to rest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4C659DC0-A9EB-418A-900C-38BCE63AD517-L0-001.jpeg" descr="4C659DC0-A9EB-418A-900C-38BCE63AD517-L0-001.jpeg"/>
          <p:cNvPicPr>
            <a:picLocks noGrp="1" noChangeAspect="1"/>
          </p:cNvPicPr>
          <p:nvPr>
            <p:ph type="pic" idx="13"/>
          </p:nvPr>
        </p:nvPicPr>
        <p:blipFill>
          <a:blip r:embed="rId2"/>
          <a:srcRect/>
          <a:stretch>
            <a:fillRect/>
          </a:stretch>
        </p:blipFill>
        <p:spPr>
          <a:xfrm>
            <a:off x="0" y="3065859"/>
            <a:ext cx="6438900" cy="3621882"/>
          </a:xfrm>
          <a:prstGeom prst="rect">
            <a:avLst/>
          </a:prstGeom>
        </p:spPr>
      </p:pic>
      <p:sp>
        <p:nvSpPr>
          <p:cNvPr id="172"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3" name="Whiplash injuries"/>
          <p:cNvSpPr txBox="1">
            <a:spLocks noGrp="1"/>
          </p:cNvSpPr>
          <p:nvPr>
            <p:ph type="title"/>
          </p:nvPr>
        </p:nvSpPr>
        <p:spPr>
          <a:prstGeom prst="rect">
            <a:avLst/>
          </a:prstGeom>
        </p:spPr>
        <p:txBody>
          <a:bodyPr/>
          <a:lstStyle>
            <a:lvl1pPr defTabSz="543305">
              <a:spcBef>
                <a:spcPts val="2100"/>
              </a:spcBef>
              <a:defRPr sz="4836"/>
            </a:lvl1pPr>
          </a:lstStyle>
          <a:p>
            <a:r>
              <a:t>Whiplash injuries</a:t>
            </a:r>
          </a:p>
        </p:txBody>
      </p:sp>
      <p:sp>
        <p:nvSpPr>
          <p:cNvPr id="174" name="Acute whiplash injury follows sudden or excessive bending,or rotation of the neck,and can also follow things like a diving injury.…"/>
          <p:cNvSpPr txBox="1">
            <a:spLocks noGrp="1"/>
          </p:cNvSpPr>
          <p:nvPr>
            <p:ph type="body" sz="half" idx="1"/>
          </p:nvPr>
        </p:nvSpPr>
        <p:spPr>
          <a:prstGeom prst="rect">
            <a:avLst/>
          </a:prstGeom>
        </p:spPr>
        <p:txBody>
          <a:bodyPr/>
          <a:lstStyle/>
          <a:p>
            <a:r>
              <a:rPr dirty="0"/>
              <a:t>Acute whiplash injury follows sudden or excessive </a:t>
            </a:r>
            <a:r>
              <a:rPr dirty="0" err="1"/>
              <a:t>bending,or</a:t>
            </a:r>
            <a:r>
              <a:rPr dirty="0"/>
              <a:t> rotation of the </a:t>
            </a:r>
            <a:r>
              <a:rPr dirty="0" err="1"/>
              <a:t>neck,and</a:t>
            </a:r>
            <a:r>
              <a:rPr dirty="0"/>
              <a:t> can also follow things like a </a:t>
            </a:r>
            <a:r>
              <a:rPr lang="en-US" dirty="0"/>
              <a:t>driving</a:t>
            </a:r>
            <a:r>
              <a:rPr dirty="0"/>
              <a:t> injury.</a:t>
            </a:r>
          </a:p>
          <a:p>
            <a:r>
              <a:rPr dirty="0"/>
              <a:t>The use of paracetamol or NSAIDs may also help. In most cases it is best to discourage rest, immobilization, and use of soft collars.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7" name="When to refer"/>
          <p:cNvSpPr txBox="1">
            <a:spLocks noGrp="1"/>
          </p:cNvSpPr>
          <p:nvPr>
            <p:ph type="title"/>
          </p:nvPr>
        </p:nvSpPr>
        <p:spPr>
          <a:prstGeom prst="rect">
            <a:avLst/>
          </a:prstGeom>
        </p:spPr>
        <p:txBody>
          <a:bodyPr/>
          <a:lstStyle>
            <a:lvl1pPr defTabSz="543305">
              <a:spcBef>
                <a:spcPts val="2100"/>
              </a:spcBef>
              <a:defRPr sz="4836"/>
            </a:lvl1pPr>
          </a:lstStyle>
          <a:p>
            <a:r>
              <a:t>When to refer</a:t>
            </a:r>
          </a:p>
        </p:txBody>
      </p:sp>
      <p:sp>
        <p:nvSpPr>
          <p:cNvPr id="178" name="Suspected fracture…"/>
          <p:cNvSpPr txBox="1">
            <a:spLocks noGrp="1"/>
          </p:cNvSpPr>
          <p:nvPr>
            <p:ph type="body" idx="1"/>
          </p:nvPr>
        </p:nvSpPr>
        <p:spPr>
          <a:prstGeom prst="rect">
            <a:avLst/>
          </a:prstGeom>
        </p:spPr>
        <p:txBody>
          <a:bodyPr/>
          <a:lstStyle/>
          <a:p>
            <a:pPr marL="455802" indent="-455802" defTabSz="566674">
              <a:spcBef>
                <a:spcPts val="1700"/>
              </a:spcBef>
              <a:defRPr sz="3104"/>
            </a:pPr>
            <a:r>
              <a:t>Suspected fracture </a:t>
            </a:r>
          </a:p>
          <a:p>
            <a:pPr marL="455802" indent="-455802" defTabSz="566674">
              <a:spcBef>
                <a:spcPts val="1700"/>
              </a:spcBef>
              <a:defRPr sz="3104"/>
            </a:pPr>
            <a:r>
              <a:t>Possible adverse drug reaction: falls or bruising </a:t>
            </a:r>
          </a:p>
          <a:p>
            <a:pPr marL="455802" indent="-455802" defTabSz="566674">
              <a:spcBef>
                <a:spcPts val="1700"/>
              </a:spcBef>
              <a:defRPr sz="3104"/>
            </a:pPr>
            <a:r>
              <a:t>Head injury </a:t>
            </a:r>
          </a:p>
          <a:p>
            <a:pPr marL="455802" indent="-455802" defTabSz="566674">
              <a:spcBef>
                <a:spcPts val="1700"/>
              </a:spcBef>
              <a:defRPr sz="3104"/>
            </a:pPr>
            <a:r>
              <a:t>Whiplash injuries </a:t>
            </a:r>
          </a:p>
          <a:p>
            <a:pPr marL="455802" indent="-455802" defTabSz="566674">
              <a:spcBef>
                <a:spcPts val="1700"/>
              </a:spcBef>
              <a:defRPr sz="3104"/>
            </a:pPr>
            <a:r>
              <a:t>Medication failure </a:t>
            </a:r>
          </a:p>
          <a:p>
            <a:pPr marL="455802" indent="-455802" defTabSz="566674">
              <a:spcBef>
                <a:spcPts val="1700"/>
              </a:spcBef>
              <a:defRPr sz="3104"/>
            </a:pPr>
            <a:r>
              <a:t>Suspected arthritis </a:t>
            </a:r>
          </a:p>
          <a:p>
            <a:pPr marL="455802" indent="-455802" defTabSz="566674">
              <a:spcBef>
                <a:spcPts val="1700"/>
              </a:spcBef>
              <a:defRPr sz="3104"/>
            </a:pPr>
            <a:r>
              <a:t>Severe or prolonged back pain </a:t>
            </a:r>
          </a:p>
          <a:p>
            <a:pPr marL="455802" indent="-455802" defTabSz="566674">
              <a:spcBef>
                <a:spcPts val="1700"/>
              </a:spcBef>
              <a:defRPr sz="3104"/>
            </a:pPr>
            <a:r>
              <a:t>Back pain (and/or pins and needles/numbness) radiating to leg </a:t>
            </a:r>
          </a:p>
          <a:p>
            <a:pPr marL="455802" indent="-455802" defTabSz="566674">
              <a:spcBef>
                <a:spcPts val="1700"/>
              </a:spcBef>
              <a:defRPr sz="3104"/>
            </a:pPr>
            <a:r>
              <a:t>Back pain in the middle/upper back (especially in the older patient)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Musculoskeletal conditions should respond to treatment within a few days. A maximum of 5 days treatment should be recommended, after which patients should see their doctor."/>
          <p:cNvSpPr txBox="1">
            <a:spLocks noGrp="1"/>
          </p:cNvSpPr>
          <p:nvPr>
            <p:ph type="body" idx="13"/>
          </p:nvPr>
        </p:nvSpPr>
        <p:spPr>
          <a:xfrm>
            <a:off x="1943100" y="3870536"/>
            <a:ext cx="10490200" cy="4292601"/>
          </a:xfrm>
          <a:prstGeom prst="rect">
            <a:avLst/>
          </a:prstGeom>
        </p:spPr>
        <p:txBody>
          <a:bodyPr/>
          <a:lstStyle/>
          <a:p>
            <a:r>
              <a:t>Musculoskeletal conditions should respond to treatment within a few days. A </a:t>
            </a:r>
            <a:r>
              <a:rPr>
                <a:solidFill>
                  <a:srgbClr val="831100"/>
                </a:solidFill>
              </a:rPr>
              <a:t>maximum of 5 days</a:t>
            </a:r>
            <a:r>
              <a:t> treatment should be recommended, after which patients should see their doctor.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FA0B48BE-5532-4CE0-8176-926DFC004FB7-L0-001.png" descr="FA0B48BE-5532-4CE0-8176-926DFC004FB7-L0-001.png"/>
          <p:cNvPicPr>
            <a:picLocks noGrp="1" noChangeAspect="1"/>
          </p:cNvPicPr>
          <p:nvPr>
            <p:ph type="pic" idx="13"/>
          </p:nvPr>
        </p:nvPicPr>
        <p:blipFill>
          <a:blip r:embed="rId2"/>
          <a:srcRect t="1550" b="1550"/>
          <a:stretch>
            <a:fillRect/>
          </a:stretch>
        </p:blipFill>
        <p:spPr>
          <a:xfrm>
            <a:off x="631931" y="497622"/>
            <a:ext cx="4583270" cy="4441142"/>
          </a:xfrm>
          <a:prstGeom prst="rect">
            <a:avLst/>
          </a:prstGeom>
        </p:spPr>
      </p:pic>
      <p:sp>
        <p:nvSpPr>
          <p:cNvPr id="183"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84" name="Topical analgesics"/>
          <p:cNvSpPr txBox="1">
            <a:spLocks noGrp="1"/>
          </p:cNvSpPr>
          <p:nvPr>
            <p:ph type="title"/>
          </p:nvPr>
        </p:nvSpPr>
        <p:spPr>
          <a:prstGeom prst="rect">
            <a:avLst/>
          </a:prstGeom>
        </p:spPr>
        <p:txBody>
          <a:bodyPr/>
          <a:lstStyle>
            <a:lvl1pPr defTabSz="543305">
              <a:spcBef>
                <a:spcPts val="2100"/>
              </a:spcBef>
              <a:defRPr sz="4836"/>
            </a:lvl1pPr>
          </a:lstStyle>
          <a:p>
            <a:r>
              <a:t>Topical analgesics</a:t>
            </a:r>
          </a:p>
        </p:txBody>
      </p:sp>
      <p:sp>
        <p:nvSpPr>
          <p:cNvPr id="185" name="There is a high placebo response to topical analgesic products.…"/>
          <p:cNvSpPr txBox="1">
            <a:spLocks noGrp="1"/>
          </p:cNvSpPr>
          <p:nvPr>
            <p:ph type="body" sz="half" idx="1"/>
          </p:nvPr>
        </p:nvSpPr>
        <p:spPr>
          <a:prstGeom prst="rect">
            <a:avLst/>
          </a:prstGeom>
        </p:spPr>
        <p:txBody>
          <a:bodyPr/>
          <a:lstStyle/>
          <a:p>
            <a:r>
              <a:t>There is a high placebo response to topical analgesic products.</a:t>
            </a:r>
          </a:p>
          <a:p>
            <a:r>
              <a:t>because the act of massaging the formulation into the affected area will increase blood flow and stimulate the nerves, leading to a reduction in the sensation of pain.</a:t>
            </a:r>
          </a:p>
        </p:txBody>
      </p:sp>
      <p:pic>
        <p:nvPicPr>
          <p:cNvPr id="186" name="2D07EC6C-79C1-4F77-9B23-DE7283E43658-L0-001.png" descr="2D07EC6C-79C1-4F77-9B23-DE7283E43658-L0-001.png"/>
          <p:cNvPicPr>
            <a:picLocks noChangeAspect="1"/>
          </p:cNvPicPr>
          <p:nvPr/>
        </p:nvPicPr>
        <p:blipFill>
          <a:blip r:embed="rId3"/>
          <a:srcRect t="4271" b="7650"/>
          <a:stretch>
            <a:fillRect/>
          </a:stretch>
        </p:blipFill>
        <p:spPr>
          <a:xfrm>
            <a:off x="1784623" y="4265896"/>
            <a:ext cx="3326180" cy="455722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3AF60AAA-1700-4AA5-AA7B-1E3B6A50734F-L0-001.png" descr="3AF60AAA-1700-4AA5-AA7B-1E3B6A50734F-L0-001.png"/>
          <p:cNvPicPr>
            <a:picLocks noGrp="1" noChangeAspect="1"/>
          </p:cNvPicPr>
          <p:nvPr>
            <p:ph type="pic" idx="13"/>
          </p:nvPr>
        </p:nvPicPr>
        <p:blipFill>
          <a:blip r:embed="rId2"/>
          <a:srcRect/>
          <a:stretch>
            <a:fillRect/>
          </a:stretch>
        </p:blipFill>
        <p:spPr>
          <a:xfrm>
            <a:off x="10455" y="1140540"/>
            <a:ext cx="6215499" cy="4661624"/>
          </a:xfrm>
          <a:prstGeom prst="rect">
            <a:avLst/>
          </a:prstGeom>
        </p:spPr>
      </p:pic>
      <p:sp>
        <p:nvSpPr>
          <p:cNvPr id="189"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90" name="Counterirritants and rubefacients"/>
          <p:cNvSpPr txBox="1">
            <a:spLocks noGrp="1"/>
          </p:cNvSpPr>
          <p:nvPr>
            <p:ph type="title"/>
          </p:nvPr>
        </p:nvSpPr>
        <p:spPr>
          <a:xfrm>
            <a:off x="7023100" y="232539"/>
            <a:ext cx="5397500" cy="1215261"/>
          </a:xfrm>
          <a:prstGeom prst="rect">
            <a:avLst/>
          </a:prstGeom>
        </p:spPr>
        <p:txBody>
          <a:bodyPr/>
          <a:lstStyle>
            <a:lvl1pPr defTabSz="385572">
              <a:spcBef>
                <a:spcPts val="1500"/>
              </a:spcBef>
              <a:defRPr sz="3432"/>
            </a:lvl1pPr>
          </a:lstStyle>
          <a:p>
            <a:r>
              <a:t>Counterirritants and rubefacients</a:t>
            </a:r>
          </a:p>
        </p:txBody>
      </p:sp>
      <p:sp>
        <p:nvSpPr>
          <p:cNvPr id="191" name="cause vasodilatation, inducing a feeling of warmth over the area of application.…"/>
          <p:cNvSpPr txBox="1">
            <a:spLocks noGrp="1"/>
          </p:cNvSpPr>
          <p:nvPr>
            <p:ph type="body" sz="half" idx="1"/>
          </p:nvPr>
        </p:nvSpPr>
        <p:spPr>
          <a:prstGeom prst="rect">
            <a:avLst/>
          </a:prstGeom>
        </p:spPr>
        <p:txBody>
          <a:bodyPr/>
          <a:lstStyle/>
          <a:p>
            <a:r>
              <a:t>cause vasodilatation, inducing a feeling of warmth over the area of application.</a:t>
            </a:r>
          </a:p>
          <a:p>
            <a:r>
              <a:t>Counterirritants produce mild skin irritation, and the term rubefacient refers to the reddening and warming of the skin.</a:t>
            </a:r>
          </a:p>
          <a:p>
            <a:r>
              <a:t>they bombard the nervous system with sensations other than pain (warmth and irritation)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BB43E44E-992A-4504-BF9B-70A1BB634793-L0-001.jpeg" descr="BB43E44E-992A-4504-BF9B-70A1BB634793-L0-001.jpeg"/>
          <p:cNvPicPr>
            <a:picLocks noGrp="1" noChangeAspect="1"/>
          </p:cNvPicPr>
          <p:nvPr>
            <p:ph type="pic" idx="13"/>
          </p:nvPr>
        </p:nvPicPr>
        <p:blipFill>
          <a:blip r:embed="rId2"/>
          <a:srcRect t="8786"/>
          <a:stretch>
            <a:fillRect/>
          </a:stretch>
        </p:blipFill>
        <p:spPr>
          <a:xfrm>
            <a:off x="693340" y="361567"/>
            <a:ext cx="5065005" cy="4619972"/>
          </a:xfrm>
          <a:prstGeom prst="rect">
            <a:avLst/>
          </a:prstGeom>
        </p:spPr>
      </p:pic>
      <p:sp>
        <p:nvSpPr>
          <p:cNvPr id="194"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95" name="Title"/>
          <p:cNvSpPr txBox="1">
            <a:spLocks noGrp="1"/>
          </p:cNvSpPr>
          <p:nvPr>
            <p:ph type="title"/>
          </p:nvPr>
        </p:nvSpPr>
        <p:spPr>
          <a:prstGeom prst="rect">
            <a:avLst/>
          </a:prstGeom>
        </p:spPr>
        <p:txBody>
          <a:bodyPr/>
          <a:lstStyle/>
          <a:p>
            <a:pPr defTabSz="543305">
              <a:spcBef>
                <a:spcPts val="2100"/>
              </a:spcBef>
              <a:defRPr sz="4836"/>
            </a:pPr>
            <a:endParaRPr/>
          </a:p>
        </p:txBody>
      </p:sp>
      <p:sp>
        <p:nvSpPr>
          <p:cNvPr id="196" name="The mode of action of topical analgesics is therefore twofold: one effect relying on absorption of the agent through the skin, while the other on the benefit of the massage.…"/>
          <p:cNvSpPr txBox="1">
            <a:spLocks noGrp="1"/>
          </p:cNvSpPr>
          <p:nvPr>
            <p:ph type="body" sz="half" idx="1"/>
          </p:nvPr>
        </p:nvSpPr>
        <p:spPr>
          <a:prstGeom prst="rect">
            <a:avLst/>
          </a:prstGeom>
        </p:spPr>
        <p:txBody>
          <a:bodyPr/>
          <a:lstStyle/>
          <a:p>
            <a:r>
              <a:t>The mode of action of topical analgesics is therefore twofold: one effect relying on absorption of the agent through the skin, while the other on the benefit of the massage.</a:t>
            </a:r>
          </a:p>
          <a:p>
            <a:r>
              <a:t>patients can be advised to use topical analgesic products up to four times a day, as required.</a:t>
            </a:r>
          </a:p>
        </p:txBody>
      </p:sp>
      <p:pic>
        <p:nvPicPr>
          <p:cNvPr id="197" name="F569945F-A256-437C-B8DB-6144EAD0C1D4-L0-001.jpeg" descr="F569945F-A256-437C-B8DB-6144EAD0C1D4-L0-001.jpeg"/>
          <p:cNvPicPr>
            <a:picLocks noChangeAspect="1"/>
          </p:cNvPicPr>
          <p:nvPr/>
        </p:nvPicPr>
        <p:blipFill>
          <a:blip r:embed="rId3"/>
          <a:stretch>
            <a:fillRect/>
          </a:stretch>
        </p:blipFill>
        <p:spPr>
          <a:xfrm>
            <a:off x="271955" y="4998339"/>
            <a:ext cx="5907903" cy="443726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Methyl salicylate…"/>
          <p:cNvSpPr txBox="1">
            <a:spLocks noGrp="1"/>
          </p:cNvSpPr>
          <p:nvPr>
            <p:ph type="body" idx="1"/>
          </p:nvPr>
        </p:nvSpPr>
        <p:spPr>
          <a:prstGeom prst="rect">
            <a:avLst/>
          </a:prstGeom>
        </p:spPr>
        <p:txBody>
          <a:bodyPr/>
          <a:lstStyle/>
          <a:p>
            <a:r>
              <a:t>Methyl salicylate</a:t>
            </a:r>
          </a:p>
          <a:p>
            <a:r>
              <a:t>Nicotinates</a:t>
            </a:r>
          </a:p>
          <a:p>
            <a:r>
              <a:t>Menthol</a:t>
            </a:r>
          </a:p>
          <a:p>
            <a:r>
              <a:t>Capsaicin/capsicum</a:t>
            </a:r>
          </a:p>
          <a:p>
            <a:r>
              <a:t>Preparations containing topical analgesics should always be kept well away from the eyes, mouth and mucous membranes and should not be applied on broken skin.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34" name="What you need to know"/>
          <p:cNvSpPr txBox="1">
            <a:spLocks noGrp="1"/>
          </p:cNvSpPr>
          <p:nvPr>
            <p:ph type="title"/>
          </p:nvPr>
        </p:nvSpPr>
        <p:spPr>
          <a:prstGeom prst="rect">
            <a:avLst/>
          </a:prstGeom>
        </p:spPr>
        <p:txBody>
          <a:bodyPr/>
          <a:lstStyle>
            <a:lvl1pPr defTabSz="543305">
              <a:spcBef>
                <a:spcPts val="2100"/>
              </a:spcBef>
              <a:defRPr sz="4836"/>
            </a:lvl1pPr>
          </a:lstStyle>
          <a:p>
            <a:r>
              <a:rPr dirty="0"/>
              <a:t>What you need to know</a:t>
            </a:r>
          </a:p>
        </p:txBody>
      </p:sp>
      <p:sp>
        <p:nvSpPr>
          <p:cNvPr id="135" name="Age Child, adult, older people…"/>
          <p:cNvSpPr txBox="1">
            <a:spLocks noGrp="1"/>
          </p:cNvSpPr>
          <p:nvPr>
            <p:ph type="body" idx="1"/>
          </p:nvPr>
        </p:nvSpPr>
        <p:spPr>
          <a:prstGeom prst="rect">
            <a:avLst/>
          </a:prstGeom>
        </p:spPr>
        <p:txBody>
          <a:bodyPr/>
          <a:lstStyle/>
          <a:p>
            <a:r>
              <a:t>Age Child, adult, older people </a:t>
            </a:r>
          </a:p>
          <a:p>
            <a:r>
              <a:t>Symptoms Pain, swelling, site and duration </a:t>
            </a:r>
          </a:p>
          <a:p>
            <a:r>
              <a:t>History </a:t>
            </a:r>
          </a:p>
          <a:p>
            <a:r>
              <a:t>Injury </a:t>
            </a:r>
          </a:p>
          <a:p>
            <a:r>
              <a:t>Medical conditions </a:t>
            </a:r>
          </a:p>
          <a:p>
            <a:r>
              <a:t>Medication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E82408B0-3310-406F-9DEE-5467F6C7E008-L0-001.png" descr="E82408B0-3310-406F-9DEE-5467F6C7E008-L0-001.png"/>
          <p:cNvPicPr>
            <a:picLocks noGrp="1" noChangeAspect="1"/>
          </p:cNvPicPr>
          <p:nvPr>
            <p:ph type="pic" idx="13"/>
          </p:nvPr>
        </p:nvPicPr>
        <p:blipFill>
          <a:blip r:embed="rId2"/>
          <a:srcRect t="5800" b="24181"/>
          <a:stretch>
            <a:fillRect/>
          </a:stretch>
        </p:blipFill>
        <p:spPr>
          <a:xfrm>
            <a:off x="102199" y="363129"/>
            <a:ext cx="6438901" cy="4508389"/>
          </a:xfrm>
          <a:prstGeom prst="rect">
            <a:avLst/>
          </a:prstGeom>
        </p:spPr>
      </p:pic>
      <p:sp>
        <p:nvSpPr>
          <p:cNvPr id="202"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03" name="Topical anti-inflammatory agents"/>
          <p:cNvSpPr txBox="1">
            <a:spLocks noGrp="1"/>
          </p:cNvSpPr>
          <p:nvPr>
            <p:ph type="title"/>
          </p:nvPr>
        </p:nvSpPr>
        <p:spPr>
          <a:prstGeom prst="rect">
            <a:avLst/>
          </a:prstGeom>
        </p:spPr>
        <p:txBody>
          <a:bodyPr/>
          <a:lstStyle>
            <a:lvl1pPr defTabSz="391414">
              <a:spcBef>
                <a:spcPts val="1500"/>
              </a:spcBef>
              <a:defRPr sz="3484"/>
            </a:lvl1pPr>
          </a:lstStyle>
          <a:p>
            <a:r>
              <a:t>Topical anti-inflammatory agents</a:t>
            </a:r>
          </a:p>
        </p:txBody>
      </p:sp>
      <p:sp>
        <p:nvSpPr>
          <p:cNvPr id="204" name="Topical gels, creams and ointments containing NSAIDs are widely used…"/>
          <p:cNvSpPr txBox="1">
            <a:spLocks noGrp="1"/>
          </p:cNvSpPr>
          <p:nvPr>
            <p:ph type="body" sz="half" idx="1"/>
          </p:nvPr>
        </p:nvSpPr>
        <p:spPr>
          <a:prstGeom prst="rect">
            <a:avLst/>
          </a:prstGeom>
        </p:spPr>
        <p:txBody>
          <a:bodyPr/>
          <a:lstStyle/>
          <a:p>
            <a:r>
              <a:t>Topical gels, creams and ointments containing NSAIDs are widely used</a:t>
            </a:r>
          </a:p>
          <a:p>
            <a:r>
              <a:t>They have some benefits in relieving musculoskeletal pain</a:t>
            </a:r>
          </a:p>
        </p:txBody>
      </p:sp>
      <p:pic>
        <p:nvPicPr>
          <p:cNvPr id="205" name="05AAC1F0-8A59-4617-A021-19570661B3C4-L0-001.jpeg" descr="05AAC1F0-8A59-4617-A021-19570661B3C4-L0-001.jpeg"/>
          <p:cNvPicPr>
            <a:picLocks noChangeAspect="1"/>
          </p:cNvPicPr>
          <p:nvPr/>
        </p:nvPicPr>
        <p:blipFill>
          <a:blip r:embed="rId3"/>
          <a:stretch>
            <a:fillRect/>
          </a:stretch>
        </p:blipFill>
        <p:spPr>
          <a:xfrm>
            <a:off x="1283111" y="5299477"/>
            <a:ext cx="4077076" cy="407707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7E3885E9-D558-4142-A521-39C3AE2F5D69-L0-001.jpeg" descr="7E3885E9-D558-4142-A521-39C3AE2F5D69-L0-001.jpeg"/>
          <p:cNvPicPr>
            <a:picLocks noGrp="1" noChangeAspect="1"/>
          </p:cNvPicPr>
          <p:nvPr>
            <p:ph type="pic" idx="13"/>
          </p:nvPr>
        </p:nvPicPr>
        <p:blipFill>
          <a:blip r:embed="rId2"/>
          <a:srcRect/>
          <a:stretch>
            <a:fillRect/>
          </a:stretch>
        </p:blipFill>
        <p:spPr>
          <a:xfrm>
            <a:off x="0" y="1657350"/>
            <a:ext cx="6438900" cy="6438900"/>
          </a:xfrm>
          <a:prstGeom prst="rect">
            <a:avLst/>
          </a:prstGeom>
        </p:spPr>
      </p:pic>
      <p:sp>
        <p:nvSpPr>
          <p:cNvPr id="208"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09" name="Heparinoid and hyaluronidase"/>
          <p:cNvSpPr txBox="1">
            <a:spLocks noGrp="1"/>
          </p:cNvSpPr>
          <p:nvPr>
            <p:ph type="title"/>
          </p:nvPr>
        </p:nvSpPr>
        <p:spPr>
          <a:prstGeom prst="rect">
            <a:avLst/>
          </a:prstGeom>
        </p:spPr>
        <p:txBody>
          <a:bodyPr/>
          <a:lstStyle>
            <a:lvl1pPr defTabSz="449833">
              <a:spcBef>
                <a:spcPts val="1700"/>
              </a:spcBef>
              <a:defRPr sz="4004"/>
            </a:lvl1pPr>
          </a:lstStyle>
          <a:p>
            <a:r>
              <a:t>Heparinoid and hyaluronidase</a:t>
            </a:r>
          </a:p>
        </p:txBody>
      </p:sp>
      <p:sp>
        <p:nvSpPr>
          <p:cNvPr id="210" name="are enzymes that may help to disperse oedematous fluid in swollen areas.…"/>
          <p:cNvSpPr txBox="1">
            <a:spLocks noGrp="1"/>
          </p:cNvSpPr>
          <p:nvPr>
            <p:ph type="body" sz="half" idx="1"/>
          </p:nvPr>
        </p:nvSpPr>
        <p:spPr>
          <a:prstGeom prst="rect">
            <a:avLst/>
          </a:prstGeom>
        </p:spPr>
        <p:txBody>
          <a:bodyPr/>
          <a:lstStyle/>
          <a:p>
            <a:r>
              <a:t>are enzymes that may help to disperse oedematous fluid in swollen areas. </a:t>
            </a:r>
          </a:p>
          <a:p>
            <a:r>
              <a:t>A reduction in swelling and bruising may therefore be achieved. </a:t>
            </a:r>
          </a:p>
          <a:p>
            <a:r>
              <a:t>Products containing heparinoid or hyaluronidase are used  in the treatment of bruises, strains and sprains.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44CCFCEB-CC8B-4671-A2E8-DE3D7E06BA38-L0-001.jpeg" descr="44CCFCEB-CC8B-4671-A2E8-DE3D7E06BA38-L0-001.jpeg"/>
          <p:cNvPicPr>
            <a:picLocks noGrp="1" noChangeAspect="1"/>
          </p:cNvPicPr>
          <p:nvPr>
            <p:ph type="pic" idx="13"/>
          </p:nvPr>
        </p:nvPicPr>
        <p:blipFill>
          <a:blip r:embed="rId2"/>
          <a:srcRect t="14155" r="2924" b="2876"/>
          <a:stretch>
            <a:fillRect/>
          </a:stretch>
        </p:blipFill>
        <p:spPr>
          <a:xfrm>
            <a:off x="194639" y="228637"/>
            <a:ext cx="6250611" cy="5342243"/>
          </a:xfrm>
          <a:prstGeom prst="rect">
            <a:avLst/>
          </a:prstGeom>
        </p:spPr>
      </p:pic>
      <p:sp>
        <p:nvSpPr>
          <p:cNvPr id="213"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14" name="Glucosamine and chondroitin"/>
          <p:cNvSpPr txBox="1">
            <a:spLocks noGrp="1"/>
          </p:cNvSpPr>
          <p:nvPr>
            <p:ph type="title"/>
          </p:nvPr>
        </p:nvSpPr>
        <p:spPr>
          <a:prstGeom prst="rect">
            <a:avLst/>
          </a:prstGeom>
        </p:spPr>
        <p:txBody>
          <a:bodyPr/>
          <a:lstStyle>
            <a:lvl1pPr defTabSz="455675">
              <a:spcBef>
                <a:spcPts val="1700"/>
              </a:spcBef>
              <a:defRPr sz="4055"/>
            </a:lvl1pPr>
          </a:lstStyle>
          <a:p>
            <a:r>
              <a:t>Glucosamine and chondroitin</a:t>
            </a:r>
          </a:p>
        </p:txBody>
      </p:sp>
      <p:sp>
        <p:nvSpPr>
          <p:cNvPr id="215" name="There is some limited evidence that the ‘nutriceuticals’, glucosamine sulphate and chondroitin, improve the symptoms of OA"/>
          <p:cNvSpPr txBox="1">
            <a:spLocks noGrp="1"/>
          </p:cNvSpPr>
          <p:nvPr>
            <p:ph type="body" sz="half" idx="1"/>
          </p:nvPr>
        </p:nvSpPr>
        <p:spPr>
          <a:prstGeom prst="rect">
            <a:avLst/>
          </a:prstGeom>
        </p:spPr>
        <p:txBody>
          <a:bodyPr/>
          <a:lstStyle/>
          <a:p>
            <a:r>
              <a:t>There is some limited evidence that the ‘nutriceuticals’, glucosamine sulphate and chondroitin, improve the symptoms of OA</a:t>
            </a:r>
          </a:p>
        </p:txBody>
      </p:sp>
      <p:pic>
        <p:nvPicPr>
          <p:cNvPr id="216" name="6A62C493-8EA5-4DD0-B0F9-8082530118B1-L0-001.jpeg" descr="6A62C493-8EA5-4DD0-B0F9-8082530118B1-L0-001.jpeg"/>
          <p:cNvPicPr>
            <a:picLocks noChangeAspect="1"/>
          </p:cNvPicPr>
          <p:nvPr/>
        </p:nvPicPr>
        <p:blipFill>
          <a:blip r:embed="rId3"/>
          <a:stretch>
            <a:fillRect/>
          </a:stretch>
        </p:blipFill>
        <p:spPr>
          <a:xfrm>
            <a:off x="325956" y="4895532"/>
            <a:ext cx="4696678" cy="469667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19" name="First-aid treatment of sprains and strains"/>
          <p:cNvSpPr txBox="1">
            <a:spLocks noGrp="1"/>
          </p:cNvSpPr>
          <p:nvPr>
            <p:ph type="title"/>
          </p:nvPr>
        </p:nvSpPr>
        <p:spPr>
          <a:prstGeom prst="rect">
            <a:avLst/>
          </a:prstGeom>
        </p:spPr>
        <p:txBody>
          <a:bodyPr/>
          <a:lstStyle>
            <a:lvl1pPr defTabSz="543305">
              <a:spcBef>
                <a:spcPts val="2100"/>
              </a:spcBef>
              <a:defRPr sz="4836"/>
            </a:lvl1pPr>
          </a:lstStyle>
          <a:p>
            <a:r>
              <a:t>First-aid treatment of sprains and strains</a:t>
            </a:r>
          </a:p>
        </p:txBody>
      </p:sp>
      <p:sp>
        <p:nvSpPr>
          <p:cNvPr id="220" name="apply compression, cooling and elevation immediately…"/>
          <p:cNvSpPr txBox="1">
            <a:spLocks noGrp="1"/>
          </p:cNvSpPr>
          <p:nvPr>
            <p:ph type="body" idx="1"/>
          </p:nvPr>
        </p:nvSpPr>
        <p:spPr>
          <a:prstGeom prst="rect">
            <a:avLst/>
          </a:prstGeom>
        </p:spPr>
        <p:txBody>
          <a:bodyPr/>
          <a:lstStyle/>
          <a:p>
            <a:pPr marL="465201" indent="-465201" defTabSz="578358">
              <a:spcBef>
                <a:spcPts val="1700"/>
              </a:spcBef>
              <a:defRPr sz="3168"/>
            </a:pPr>
            <a:r>
              <a:t>apply compression, cooling and elevation immediately</a:t>
            </a:r>
          </a:p>
          <a:p>
            <a:pPr marL="465201" indent="-465201" defTabSz="578358">
              <a:spcBef>
                <a:spcPts val="1700"/>
              </a:spcBef>
              <a:defRPr sz="3168"/>
            </a:pPr>
            <a:r>
              <a:t>The aim of the treatment is to prevent swelling</a:t>
            </a:r>
          </a:p>
          <a:p>
            <a:pPr marL="465201" indent="-465201" defTabSz="578358">
              <a:spcBef>
                <a:spcPts val="1700"/>
              </a:spcBef>
              <a:defRPr sz="3168"/>
            </a:pPr>
            <a:r>
              <a:t>Ice packs by themselves will reduce metabolic needs of the tissues, reduce blood flow and result in less tissue damage and swelling, but will not prevent hemorrhage.</a:t>
            </a:r>
          </a:p>
          <a:p>
            <a:pPr marL="465201" indent="-465201" defTabSz="578358">
              <a:spcBef>
                <a:spcPts val="1700"/>
              </a:spcBef>
              <a:defRPr sz="3168"/>
            </a:pPr>
            <a:r>
              <a:t>applying a simple elastic bandage or elasticated tubular bandage, which should be snug but not tight</a:t>
            </a:r>
          </a:p>
          <a:p>
            <a:pPr marL="465201" indent="-465201" defTabSz="578358">
              <a:spcBef>
                <a:spcPts val="1700"/>
              </a:spcBef>
              <a:defRPr sz="3168"/>
            </a:pPr>
            <a:r>
              <a:t>the affected limb should be elevated to reduce blood flow into the damaged area </a:t>
            </a:r>
          </a:p>
          <a:p>
            <a:pPr marL="465201" indent="-465201" defTabSz="578358">
              <a:spcBef>
                <a:spcPts val="1700"/>
              </a:spcBef>
              <a:defRPr sz="3168"/>
            </a:pPr>
            <a:r>
              <a:t>Finally, the injured limb should be rested to facilitate recovery.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he application of heat can be effective in reducing pain…"/>
          <p:cNvSpPr txBox="1">
            <a:spLocks noGrp="1"/>
          </p:cNvSpPr>
          <p:nvPr>
            <p:ph type="body" idx="1"/>
          </p:nvPr>
        </p:nvSpPr>
        <p:spPr>
          <a:prstGeom prst="rect">
            <a:avLst/>
          </a:prstGeom>
        </p:spPr>
        <p:txBody>
          <a:bodyPr/>
          <a:lstStyle/>
          <a:p>
            <a:r>
              <a:t>The application of heat can be effective in reducing pain</a:t>
            </a:r>
          </a:p>
          <a:p>
            <a:r>
              <a:t>heat should never be applied immediately after an injury has occurred, because heat application at the acute stage will dilate blood vessels and increase blood flow into the affected area </a:t>
            </a:r>
          </a:p>
          <a:p>
            <a:r>
              <a:t>After the acute phase is over (1 or 2 days after the injury), heat can be useful. </a:t>
            </a:r>
          </a:p>
          <a:p>
            <a:r>
              <a:t>The application of heat can be both comforting and effective on chronic conditions such as back pain.</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25" name="How should I manage a sprain or strain in primary care?"/>
          <p:cNvSpPr txBox="1">
            <a:spLocks noGrp="1"/>
          </p:cNvSpPr>
          <p:nvPr>
            <p:ph type="title"/>
          </p:nvPr>
        </p:nvSpPr>
        <p:spPr>
          <a:prstGeom prst="rect">
            <a:avLst/>
          </a:prstGeom>
        </p:spPr>
        <p:txBody>
          <a:bodyPr/>
          <a:lstStyle>
            <a:lvl1pPr defTabSz="525779">
              <a:spcBef>
                <a:spcPts val="2000"/>
              </a:spcBef>
              <a:defRPr sz="4680"/>
            </a:lvl1pPr>
          </a:lstStyle>
          <a:p>
            <a:r>
              <a:t>How should I manage a sprain or strain in primary care?</a:t>
            </a:r>
          </a:p>
        </p:txBody>
      </p:sp>
      <p:sp>
        <p:nvSpPr>
          <p:cNvPr id="226" name="To manage their injury using the PRICE measures…"/>
          <p:cNvSpPr txBox="1">
            <a:spLocks noGrp="1"/>
          </p:cNvSpPr>
          <p:nvPr>
            <p:ph type="body" idx="1"/>
          </p:nvPr>
        </p:nvSpPr>
        <p:spPr>
          <a:prstGeom prst="rect">
            <a:avLst/>
          </a:prstGeom>
        </p:spPr>
        <p:txBody>
          <a:bodyPr/>
          <a:lstStyle/>
          <a:p>
            <a:r>
              <a:t>To manage their injury using the PRICE measures</a:t>
            </a:r>
          </a:p>
          <a:p>
            <a:r>
              <a:t>Protection</a:t>
            </a:r>
          </a:p>
          <a:p>
            <a:r>
              <a:t>Rest</a:t>
            </a:r>
          </a:p>
          <a:p>
            <a:r>
              <a:t>Ice</a:t>
            </a:r>
          </a:p>
          <a:p>
            <a:r>
              <a:t>Compression</a:t>
            </a:r>
          </a:p>
          <a:p>
            <a:r>
              <a:t>Elevation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o avoid HARM in the first 72 h after the injury…"/>
          <p:cNvSpPr txBox="1">
            <a:spLocks noGrp="1"/>
          </p:cNvSpPr>
          <p:nvPr>
            <p:ph type="body" idx="1"/>
          </p:nvPr>
        </p:nvSpPr>
        <p:spPr>
          <a:xfrm>
            <a:off x="435894" y="1667794"/>
            <a:ext cx="11861801" cy="7226301"/>
          </a:xfrm>
          <a:prstGeom prst="rect">
            <a:avLst/>
          </a:prstGeom>
        </p:spPr>
        <p:txBody>
          <a:bodyPr/>
          <a:lstStyle/>
          <a:p>
            <a:r>
              <a:t>To avoid HARM in the first 72 h after the injury</a:t>
            </a:r>
          </a:p>
          <a:p>
            <a:r>
              <a:t>Heat </a:t>
            </a:r>
          </a:p>
          <a:p>
            <a:r>
              <a:t>Alcohol</a:t>
            </a:r>
          </a:p>
          <a:p>
            <a:r>
              <a:t>Running  </a:t>
            </a:r>
          </a:p>
          <a:p>
            <a:r>
              <a:t>Massage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A67B5C2C-BE59-4465-8A04-FFBAA0BACC2F-L0-001.jpeg" descr="A67B5C2C-BE59-4465-8A04-FFBAA0BACC2F-L0-001.jpeg"/>
          <p:cNvPicPr>
            <a:picLocks noGrp="1" noChangeAspect="1"/>
          </p:cNvPicPr>
          <p:nvPr>
            <p:ph type="pic" idx="13"/>
          </p:nvPr>
        </p:nvPicPr>
        <p:blipFill>
          <a:blip r:embed="rId2"/>
          <a:srcRect l="24020" t="1566" r="17700"/>
          <a:stretch>
            <a:fillRect/>
          </a:stretch>
        </p:blipFill>
        <p:spPr>
          <a:xfrm>
            <a:off x="619498" y="1870906"/>
            <a:ext cx="5015839" cy="7478967"/>
          </a:xfrm>
          <a:prstGeom prst="rect">
            <a:avLst/>
          </a:prstGeom>
        </p:spPr>
      </p:pic>
      <p:sp>
        <p:nvSpPr>
          <p:cNvPr id="138"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9" name="Sprains"/>
          <p:cNvSpPr txBox="1">
            <a:spLocks noGrp="1"/>
          </p:cNvSpPr>
          <p:nvPr>
            <p:ph type="title"/>
          </p:nvPr>
        </p:nvSpPr>
        <p:spPr>
          <a:prstGeom prst="rect">
            <a:avLst/>
          </a:prstGeom>
        </p:spPr>
        <p:txBody>
          <a:bodyPr/>
          <a:lstStyle>
            <a:lvl1pPr defTabSz="543305">
              <a:spcBef>
                <a:spcPts val="2100"/>
              </a:spcBef>
              <a:defRPr sz="4836"/>
            </a:lvl1pPr>
          </a:lstStyle>
          <a:p>
            <a:r>
              <a:t>Sprains</a:t>
            </a:r>
          </a:p>
        </p:txBody>
      </p:sp>
      <p:sp>
        <p:nvSpPr>
          <p:cNvPr id="140" name="A sprain injury involves the overstretching of ligaments and/or the joint capsule, sometimes with tearing.…"/>
          <p:cNvSpPr txBox="1">
            <a:spLocks noGrp="1"/>
          </p:cNvSpPr>
          <p:nvPr>
            <p:ph type="body" sz="half" idx="1"/>
          </p:nvPr>
        </p:nvSpPr>
        <p:spPr>
          <a:prstGeom prst="rect">
            <a:avLst/>
          </a:prstGeom>
        </p:spPr>
        <p:txBody>
          <a:bodyPr/>
          <a:lstStyle/>
          <a:p>
            <a:r>
              <a:t>A sprain injury involves the overstretching of ligaments and/or the joint capsule, sometimes with tearing.</a:t>
            </a:r>
          </a:p>
          <a:p>
            <a:r>
              <a:t>Referral is the best course of action</a:t>
            </a:r>
          </a:p>
          <a:p>
            <a:r>
              <a:t>particularly present with knee and ankle injuries</a:t>
            </a:r>
          </a:p>
          <a:p>
            <a:r>
              <a:t>Can result in swelling and sever pain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F1ADA57A-A469-4787-A1DB-F58DF3899060-L0-001.jpeg" descr="F1ADA57A-A469-4787-A1DB-F58DF3899060-L0-001.jpeg"/>
          <p:cNvPicPr>
            <a:picLocks noGrp="1" noChangeAspect="1"/>
          </p:cNvPicPr>
          <p:nvPr>
            <p:ph type="pic" idx="13"/>
          </p:nvPr>
        </p:nvPicPr>
        <p:blipFill>
          <a:blip r:embed="rId2"/>
          <a:srcRect l="7276" r="7276"/>
          <a:stretch>
            <a:fillRect/>
          </a:stretch>
        </p:blipFill>
        <p:spPr>
          <a:xfrm>
            <a:off x="481333" y="29249"/>
            <a:ext cx="6142667" cy="9304868"/>
          </a:xfrm>
          <a:prstGeom prst="rect">
            <a:avLst/>
          </a:prstGeom>
        </p:spPr>
      </p:pic>
      <p:sp>
        <p:nvSpPr>
          <p:cNvPr id="143"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4" name="Strains"/>
          <p:cNvSpPr txBox="1">
            <a:spLocks noGrp="1"/>
          </p:cNvSpPr>
          <p:nvPr>
            <p:ph type="title"/>
          </p:nvPr>
        </p:nvSpPr>
        <p:spPr>
          <a:prstGeom prst="rect">
            <a:avLst/>
          </a:prstGeom>
        </p:spPr>
        <p:txBody>
          <a:bodyPr/>
          <a:lstStyle>
            <a:lvl1pPr defTabSz="543305">
              <a:spcBef>
                <a:spcPts val="2100"/>
              </a:spcBef>
              <a:defRPr sz="4836"/>
            </a:lvl1pPr>
          </a:lstStyle>
          <a:p>
            <a:r>
              <a:t>Strains</a:t>
            </a:r>
          </a:p>
        </p:txBody>
      </p:sp>
      <p:sp>
        <p:nvSpPr>
          <p:cNvPr id="145" name="Strains are injuries where the muscle fibers are damaged by over-stretching and tearing.…"/>
          <p:cNvSpPr txBox="1">
            <a:spLocks noGrp="1"/>
          </p:cNvSpPr>
          <p:nvPr>
            <p:ph type="body" sz="half" idx="1"/>
          </p:nvPr>
        </p:nvSpPr>
        <p:spPr>
          <a:prstGeom prst="rect">
            <a:avLst/>
          </a:prstGeom>
        </p:spPr>
        <p:txBody>
          <a:bodyPr/>
          <a:lstStyle/>
          <a:p>
            <a:r>
              <a:rPr dirty="0"/>
              <a:t>Strains are injuries where the muscle fibers are damaged by over-stretching and tearing.</a:t>
            </a:r>
          </a:p>
          <a:p>
            <a:r>
              <a:rPr dirty="0"/>
              <a:t>Strains are most common in muscles that work over two joints </a:t>
            </a:r>
            <a:r>
              <a:rPr lang="en-US" dirty="0"/>
              <a:t>..ex: </a:t>
            </a:r>
            <a:r>
              <a:rPr dirty="0"/>
              <a:t>hamstring.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Muscle pain: stiff and painful muscles may occur simply as a result of strenuous and unaccustomed work, such as gardening, decorating or exercise.…"/>
          <p:cNvSpPr txBox="1">
            <a:spLocks noGrp="1"/>
          </p:cNvSpPr>
          <p:nvPr>
            <p:ph type="body" idx="1"/>
          </p:nvPr>
        </p:nvSpPr>
        <p:spPr>
          <a:prstGeom prst="rect">
            <a:avLst/>
          </a:prstGeom>
        </p:spPr>
        <p:txBody>
          <a:bodyPr/>
          <a:lstStyle/>
          <a:p>
            <a:r>
              <a:rPr dirty="0"/>
              <a:t>Muscle pain: stiff and painful muscles may occur simply as a result of strenuous and unaccustomed work, such as gardening, decorating or exercise.</a:t>
            </a:r>
          </a:p>
          <a:p>
            <a:r>
              <a:rPr dirty="0"/>
              <a:t>Bruising as a result of injury is common</a:t>
            </a:r>
            <a:r>
              <a:rPr lang="en-US" dirty="0"/>
              <a:t> and </a:t>
            </a:r>
            <a:r>
              <a:rPr dirty="0"/>
              <a:t>some</a:t>
            </a:r>
            <a:r>
              <a:rPr lang="en-US" dirty="0"/>
              <a:t> p</a:t>
            </a:r>
            <a:r>
              <a:rPr dirty="0"/>
              <a:t>roducts</a:t>
            </a:r>
            <a:r>
              <a:rPr lang="en-US" dirty="0"/>
              <a:t> t</a:t>
            </a:r>
            <a:r>
              <a:rPr dirty="0"/>
              <a:t>hat</a:t>
            </a:r>
            <a:r>
              <a:rPr lang="en-US" dirty="0"/>
              <a:t> m</a:t>
            </a:r>
            <a:r>
              <a:rPr dirty="0"/>
              <a:t>inimise</a:t>
            </a:r>
            <a:r>
              <a:rPr lang="en-US" dirty="0"/>
              <a:t> b</a:t>
            </a:r>
            <a:r>
              <a:rPr dirty="0"/>
              <a:t>ruising are available OTC.</a:t>
            </a:r>
          </a:p>
          <a:p>
            <a:r>
              <a:rPr dirty="0"/>
              <a:t>Head injury are best referred for further investigation.</a:t>
            </a:r>
          </a:p>
          <a:p>
            <a:r>
              <a:rPr dirty="0"/>
              <a:t>Bursitis:which is inflammation of a bursa.Examples of bursitis are housemaid’s knee and student’s elbow.</a:t>
            </a:r>
          </a:p>
        </p:txBody>
      </p:sp>
      <p:pic>
        <p:nvPicPr>
          <p:cNvPr id="2" name="Picture 2">
            <a:extLst>
              <a:ext uri="{FF2B5EF4-FFF2-40B4-BE49-F238E27FC236}">
                <a16:creationId xmlns:a16="http://schemas.microsoft.com/office/drawing/2014/main" id="{7E67DA31-75F5-DC43-AAB6-EAF62B4FE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778" y="5997978"/>
            <a:ext cx="4401535" cy="34036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ibromyalgia refers to chronic widespread pain affecting the muscles but not the joints.This condition may be precipitated by psychological distress and physical trauma.…"/>
          <p:cNvSpPr txBox="1">
            <a:spLocks noGrp="1"/>
          </p:cNvSpPr>
          <p:nvPr>
            <p:ph type="body" idx="1"/>
          </p:nvPr>
        </p:nvSpPr>
        <p:spPr>
          <a:prstGeom prst="rect">
            <a:avLst/>
          </a:prstGeom>
        </p:spPr>
        <p:txBody>
          <a:bodyPr/>
          <a:lstStyle/>
          <a:p>
            <a:r>
              <a:t>Fibromyalgia refers to chronic widespread pain affecting the muscles but not the joints.This condition may be precipitated by psychological distress and physical trauma.</a:t>
            </a:r>
          </a:p>
          <a:p>
            <a:r>
              <a:t>Referral to a GP for assessment would be advisable.</a:t>
            </a:r>
          </a:p>
          <a:p>
            <a:r>
              <a:t>Medication (e.g.tricyclics,NSAIDs and gabapentin) is of limited benefit in these situations,and often ‘talking therapies’ like cognitive behavioral therapy have more to offer.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rozen shoulder is a common condition where the shoulder is stiff and painful. It is more prevalent in older patients.referral to the GP surgery for accurate assessment and to arrange treatment (e.g. physiotherapy) is advisable.…"/>
          <p:cNvSpPr txBox="1">
            <a:spLocks noGrp="1"/>
          </p:cNvSpPr>
          <p:nvPr>
            <p:ph type="body" idx="1"/>
          </p:nvPr>
        </p:nvSpPr>
        <p:spPr>
          <a:prstGeom prst="rect">
            <a:avLst/>
          </a:prstGeom>
        </p:spPr>
        <p:txBody>
          <a:bodyPr/>
          <a:lstStyle/>
          <a:p>
            <a:r>
              <a:t>Frozen shoulder is a common condition where the shoulder is stiff and painful. It is more prevalent in older patients.referral to the GP surgery for accurate assessment and to arrange treatment (e.g. physiotherapy) is advisable.</a:t>
            </a:r>
          </a:p>
          <a:p>
            <a:endParaRPr/>
          </a:p>
          <a:p>
            <a:r>
              <a:t>Painful joints may be due to arthritis,The pain may be associated with swelling, overlying inflammation, stiffness, limitation of movement and deformity of the joint.osteoarthritis (OA)or rheumatoid arthritis (RA)it is necessary to refer to the doctor.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5" name="It typically causes symmetrical joint inflammation (synovitis) of the small joints of the hands and feet,although other joints may be affected."/>
          <p:cNvSpPr txBox="1">
            <a:spLocks noGrp="1"/>
          </p:cNvSpPr>
          <p:nvPr>
            <p:ph type="body" idx="1"/>
          </p:nvPr>
        </p:nvSpPr>
        <p:spPr>
          <a:prstGeom prst="rect">
            <a:avLst/>
          </a:prstGeom>
        </p:spPr>
        <p:txBody>
          <a:bodyPr/>
          <a:lstStyle/>
          <a:p>
            <a:r>
              <a:t>It typically causes symmetrical joint inflammation (synovitis) of the small joints of the hands and feet,although other joints may be affected.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7B1BD4DA-8307-4C30-A833-C4720A690D61-L0-001.jpeg" descr="7B1BD4DA-8307-4C30-A833-C4720A690D61-L0-001.jpeg"/>
          <p:cNvPicPr>
            <a:picLocks noGrp="1" noChangeAspect="1"/>
          </p:cNvPicPr>
          <p:nvPr>
            <p:ph type="pic" idx="13"/>
          </p:nvPr>
        </p:nvPicPr>
        <p:blipFill>
          <a:blip r:embed="rId2"/>
          <a:srcRect/>
          <a:stretch>
            <a:fillRect/>
          </a:stretch>
        </p:blipFill>
        <p:spPr>
          <a:xfrm>
            <a:off x="0" y="2529030"/>
            <a:ext cx="6438900" cy="4289140"/>
          </a:xfrm>
          <a:prstGeom prst="rect">
            <a:avLst/>
          </a:prstGeom>
        </p:spPr>
      </p:pic>
      <p:sp>
        <p:nvSpPr>
          <p:cNvPr id="158"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9" name="Rheumatoid arithritis"/>
          <p:cNvSpPr txBox="1">
            <a:spLocks noGrp="1"/>
          </p:cNvSpPr>
          <p:nvPr>
            <p:ph type="title"/>
          </p:nvPr>
        </p:nvSpPr>
        <p:spPr>
          <a:prstGeom prst="rect">
            <a:avLst/>
          </a:prstGeom>
        </p:spPr>
        <p:txBody>
          <a:bodyPr/>
          <a:lstStyle>
            <a:lvl1pPr defTabSz="543305">
              <a:spcBef>
                <a:spcPts val="2100"/>
              </a:spcBef>
              <a:defRPr sz="4836"/>
            </a:lvl1pPr>
          </a:lstStyle>
          <a:p>
            <a:r>
              <a:t>Rheumatoid arithritis</a:t>
            </a:r>
          </a:p>
        </p:txBody>
      </p:sp>
      <p:sp>
        <p:nvSpPr>
          <p:cNvPr id="160" name="It typically causes symmetrical joint inflammation (synovitis) of the small joints of the hands and feet,although other joints may be affected.…"/>
          <p:cNvSpPr txBox="1">
            <a:spLocks noGrp="1"/>
          </p:cNvSpPr>
          <p:nvPr>
            <p:ph type="body" sz="half" idx="1"/>
          </p:nvPr>
        </p:nvSpPr>
        <p:spPr>
          <a:prstGeom prst="rect">
            <a:avLst/>
          </a:prstGeom>
        </p:spPr>
        <p:txBody>
          <a:bodyPr/>
          <a:lstStyle/>
          <a:p>
            <a:pPr marL="427609" indent="-427609" defTabSz="531622">
              <a:spcBef>
                <a:spcPts val="1600"/>
              </a:spcBef>
              <a:defRPr sz="2912"/>
            </a:pPr>
            <a:r>
              <a:t>It typically causes symmetrical joint inflammation (synovitis) of the small joints of the hands and feet,although other joints may be affected.</a:t>
            </a:r>
          </a:p>
          <a:p>
            <a:pPr marL="427609" indent="-427609" defTabSz="531622">
              <a:spcBef>
                <a:spcPts val="1600"/>
              </a:spcBef>
              <a:defRPr sz="2912"/>
            </a:pPr>
            <a:r>
              <a:t>Stiffness is most noticeable in the morning and after inactivity and usually lasts more than 30 min.</a:t>
            </a:r>
          </a:p>
          <a:p>
            <a:pPr marL="427609" indent="-427609" defTabSz="531622">
              <a:spcBef>
                <a:spcPts val="1600"/>
              </a:spcBef>
              <a:defRPr sz="2912"/>
            </a:pPr>
            <a:r>
              <a:t>early use of DMARDs,along with analgesics and NSAIDs, is required.</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26</Slides>
  <Notes>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New_Template9</vt:lpstr>
      <vt:lpstr>PowerPoint Presentation</vt:lpstr>
      <vt:lpstr>What you need to know</vt:lpstr>
      <vt:lpstr>Sprains</vt:lpstr>
      <vt:lpstr>Strains</vt:lpstr>
      <vt:lpstr>PowerPoint Presentation</vt:lpstr>
      <vt:lpstr>PowerPoint Presentation</vt:lpstr>
      <vt:lpstr>PowerPoint Presentation</vt:lpstr>
      <vt:lpstr>PowerPoint Presentation</vt:lpstr>
      <vt:lpstr>Rheumatoid arithritis</vt:lpstr>
      <vt:lpstr>Low back pain</vt:lpstr>
      <vt:lpstr>PowerPoint Presentation</vt:lpstr>
      <vt:lpstr>PowerPoint Presentation</vt:lpstr>
      <vt:lpstr>Whiplash injuries</vt:lpstr>
      <vt:lpstr>When to refer</vt:lpstr>
      <vt:lpstr>PowerPoint Presentation</vt:lpstr>
      <vt:lpstr>Topical analgesics</vt:lpstr>
      <vt:lpstr>Counterirritants and rubefacients</vt:lpstr>
      <vt:lpstr>PowerPoint Presentation</vt:lpstr>
      <vt:lpstr>PowerPoint Presentation</vt:lpstr>
      <vt:lpstr>Topical anti-inflammatory agents</vt:lpstr>
      <vt:lpstr>Heparinoid and hyaluronidase</vt:lpstr>
      <vt:lpstr>Glucosamine and chondroitin</vt:lpstr>
      <vt:lpstr>First-aid treatment of sprains and strains</vt:lpstr>
      <vt:lpstr>PowerPoint Presentation</vt:lpstr>
      <vt:lpstr>How should I manage a sprain or strain in primary 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abeeralrashid@yahoo.com</cp:lastModifiedBy>
  <cp:revision>3</cp:revision>
  <dcterms:modified xsi:type="dcterms:W3CDTF">2020-02-25T14:19:14Z</dcterms:modified>
</cp:coreProperties>
</file>