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2" r:id="rId4"/>
    <p:sldId id="258" r:id="rId5"/>
    <p:sldId id="259" r:id="rId6"/>
    <p:sldId id="283" r:id="rId7"/>
    <p:sldId id="260" r:id="rId8"/>
    <p:sldId id="261" r:id="rId9"/>
    <p:sldId id="279" r:id="rId10"/>
    <p:sldId id="278" r:id="rId11"/>
    <p:sldId id="262" r:id="rId12"/>
    <p:sldId id="263" r:id="rId13"/>
    <p:sldId id="264" r:id="rId14"/>
    <p:sldId id="265" r:id="rId15"/>
    <p:sldId id="266" r:id="rId16"/>
    <p:sldId id="280" r:id="rId17"/>
    <p:sldId id="267" r:id="rId18"/>
    <p:sldId id="268" r:id="rId19"/>
    <p:sldId id="269" r:id="rId20"/>
    <p:sldId id="277" r:id="rId21"/>
    <p:sldId id="270" r:id="rId22"/>
    <p:sldId id="271" r:id="rId23"/>
    <p:sldId id="272" r:id="rId24"/>
    <p:sldId id="273" r:id="rId25"/>
    <p:sldId id="274" r:id="rId26"/>
    <p:sldId id="275" r:id="rId27"/>
    <p:sldId id="276"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2:17.627"/>
    </inkml:context>
    <inkml:brush xml:id="br0">
      <inkml:brushProperty name="width" value="0.05" units="cm"/>
      <inkml:brushProperty name="height" value="0.05" units="cm"/>
      <inkml:brushProperty name="color" value="#FF0066"/>
    </inkml:brush>
  </inkml:definitions>
  <inkml:trace contextRef="#ctx0" brushRef="#br0">1 186 24575,'46'-19'0,"1"0"0,12 1 0,5 5 0,10 11 0,5 4 0,16-2 0,8 0-877,-19 0 0,5 0 1,1 0 876,6 0 0,2 0 0,2 0 0,-17 0 0,2 0 0,0 0 0,0 0 0,-1 0 0,1 0 0,-1 0 0,1 0 0,-1 0 0,1 0 0,-1 0 0,-2 0 0,18 0 0,-2 1 0,-2-2 0,-6-2 0,-1-1 0,-2 0 279,-11 4 0,-1 0 0,-7-2-279,2-6 0,-6-5 0,-1-1 0,-7-5 0,3-30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3:53.243"/>
    </inkml:context>
    <inkml:brush xml:id="br0">
      <inkml:brushProperty name="width" value="0.05" units="cm"/>
      <inkml:brushProperty name="height" value="0.05" units="cm"/>
      <inkml:brushProperty name="color" value="#FF0066"/>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3:51.448"/>
    </inkml:context>
    <inkml:brush xml:id="br0">
      <inkml:brushProperty name="width" value="0.05" units="cm"/>
      <inkml:brushProperty name="height" value="0.05" units="cm"/>
      <inkml:brushProperty name="color" value="#FF0066"/>
    </inkml:brush>
  </inkml:definitions>
  <inkml:trace contextRef="#ctx0" brushRef="#br0">3087 209 24575,'-58'42'0,"0"-1"0,4 1 0,15 9 0,37 27 0,14 6 0,-8-7 0,5-4 0,11-18 0,4-2 0,3 9 0,6-3 0,8-11 0,0 0 0</inkml:trace>
  <inkml:trace contextRef="#ctx0" brushRef="#br0" timeOffset="931">2019 418 24575,'-71'2'0,"1"-1"0,-5-6 0,3 10 0,6 31 0,3 5 0,7-21 0,3-1 0,6 8 0,4 0 0,-3-1 0,22 7 0,76-20 0,46-2 0,-23-10 0,5-2 0,7 1 0,-1 0 0,-13-3 0,-5 6 0,-16 9 0,-8 7 0,10 30 0,-59 5 0,-21 5 0,-24-2 0,-13-3 0,-8 12 0,-8-6 0,11-30 0,-7-7 0,1-3 0,-21 5 0,2-7 0,4-10 0,3-5 0,14 0 0,4-6 0,14-9 0,5-7 0,-20-30 0,38 11 0,5-7 0,2-9 0,2-5 0,-7-14 0,1-4 0,-1-1 0,-2-1 0,-4-8 0,1 1 0,13 21 0,3 1 0,0-4 0,5 2 0,13-32 0,0 41 0,0 1 0</inkml:trace>
  <inkml:trace contextRef="#ctx0" brushRef="#br0" timeOffset="1613">2205 999 24575,'61'19'0,"-1"0"0,-7-1 0,-5-5 0,9-13 0,-21 0 0,-3 0 0,-20-10 0,8 7 0,-8 14 0,30 25 0,6 23 0</inkml:trace>
  <inkml:trace contextRef="#ctx0" brushRef="#br0" timeOffset="2101">0 883 24575,'9'70'0,"-1"1"0,1-1 0,1 22 0,1-1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3:55.130"/>
    </inkml:context>
    <inkml:brush xml:id="br0">
      <inkml:brushProperty name="width" value="0.05" units="cm"/>
      <inkml:brushProperty name="height" value="0.05" units="cm"/>
      <inkml:brushProperty name="color" value="#FF0066"/>
    </inkml:brush>
  </inkml:definitions>
  <inkml:trace contextRef="#ctx0" brushRef="#br0">70 0 24575,'33'58'0,"-1"0"0,-2 5 0,-9 1 0,-18-1 0,-6 3 0,4 13 0,-2 1 0,-2-7 0,-4-1 0,-7 0 0,-5-5 0,1-18 0,-3-5 0,-26 23 0,14-31 0,20-2 0,3-11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4:38.380"/>
    </inkml:context>
    <inkml:brush xml:id="br0">
      <inkml:brushProperty name="width" value="0.05" units="cm"/>
      <inkml:brushProperty name="height" value="0.05" units="cm"/>
      <inkml:brushProperty name="color" value="#FF0066"/>
    </inkml:brush>
  </inkml:definitions>
  <inkml:trace contextRef="#ctx0" brushRef="#br0">0 1578 24575,'91'0'0,"-1"0"0,-5 0 0,0 0 0,9 0 0,3 0-608,-28 0 1,0 0 0,4 0 607,16 0 0,5 0 0,-1 0 0,1 0 0,0 0 0,2 0-366,-17 0 0,1 0 0,2 0 0,-1 0 366,3 0 0,-1 0 0,1 0 0,1 0 0,-1 0 0,1 0 0,0 0 0,1 0 0,5 0 0,1 0 0,1 0 0,0 0 0,-1 0 0,0 0 0,1 0 0,1 0-227,-14 0 0,2 0 0,0 0 0,-1 0 1,-1 0 226,13 0 0,-2 0 0,0 0 0,3 0 0,-12 0 0,3 1 0,0-1 0,-1 0 0,-3-1 0,5-1 0,-3 0 0,-1-1 0,3 0 0,9 0 0,2 1 0,-1-2 0,-4 0-228,8-3 1,-4-1-1,-3 0 228,-4 0 0,-3 0 0,-5 1 366,11 1 1,-9-1-367,-26-4 0,-6 1 1422,17 8-1422,-34-9 0,11 1 0,5-3 0</inkml:trace>
  <inkml:trace contextRef="#ctx0" brushRef="#br0" timeOffset="2071">15504 789 24575,'-41'43'0,"0"-1"0,-5-6 0,1-5 0,-17 3 0,-5-11 0,31-10 0,13-54 0,13 7 0,10-43 0,-11 72 0,-22 20 0,-26 44 0,-14-10 0,4-15 0,22-24 0,24-41 0,13 13 0,10-26 0,-42 31 0,-30 13 0,15 9 0,-4 6 0,-9 5 0,0 6 0,4 6 0,3 6 0,4 6 0,2 5 0,4 1 0,3 5 0,3 13 0,1 1 0,5-13 0,0-1 0,0 8 0,2-2 0,9-18 0,1-4 0,-28 20 0,31-35 0,6-78 0,30 3 0,10-7 0,2-27 0,5-5 0,13 6 0,3 0 0,-7-3 0,0 4 0,-1 27 0,-3 4 0,4-39 0,-2 55 0,-21 26 0,-67 80 0,8-14 0,-9 4 0,4-15 0,-7-1 0,-1-2 0,1-3 0,-2-2 0,-2-4 0,-3-4 0,-2-3 0,3-7 0,-14-9 0,4-7 0,12 6 0,8-7 0,-6-33 0,60-8 0,80-20 0,-31 38 0,3 6 0,7 2 0,-2 5 0,13 8 0,-37 62 0,-55-20 0,-18 3 0,-14 26 0,-13 0 0,3-21 0,-8-4 0,-3-2-348,-8-3 1,-4-3 0,1-1 347,7-4 0,0-2 0,0-3 0,-1-2 0,-1-4 0,2 0 0,10-3 0</inkml:trace>
  <inkml:trace contextRef="#ctx0" brushRef="#br0" timeOffset="2782">12162 0 24575,'-9'77'0,"1"1"0,-1-1 0,1 3 0,1 1 0,2 1 0,1 6 0,1 1 0,-1-1-370,-1-7 1,-2-1 0,-4-1 369,-5 0 0,-3-2 0,-3-4 0,-6 13 0,-6-9 181,-8-14 1,-6-10-182,3-19 0,-3-9 91,-4-5 1,-1-9-92,-43-11 0,44-16 0,4-9 0,-14-37 281,27 12 0,3-6-281,3 3 0,1 1 0,1 7 0,-5 7 0,-20 10 0,-7 10 0,-6 3 0,-2 9 0,-5 12 0,0 9 0,5 4 0,7 8 0,16 7 0,8 4 0,0 35 0,16-17 0,71-22 0,4-25 0,6-5 0,3 4 0,1-6 0,16-18 0,-4-9 0,-28 2 0,-6-6 0,-3-17 0,0-1 0</inkml:trace>
  <inkml:trace contextRef="#ctx0" brushRef="#br0" timeOffset="3001">10468 673 24575,'68'-26'0,"-1"1"0,1-1 0,0-1 0,-1 2 0,2 5 0,7 10 0,3 5 0,-2-4 0,-3-9 0,-1-5 0,-1-3 0,-2-2 0,0 0 0,-1-1 0</inkml:trace>
  <inkml:trace contextRef="#ctx0" brushRef="#br0" timeOffset="3419">10398 2275 24575,'3'72'0,"4"18"0,-11-12 0,-2 6 0,5 0 0,2-5 0,3-22 0,2-3 0,7 44 0</inkml:trace>
  <inkml:trace contextRef="#ctx0" brushRef="#br0" timeOffset="3935">10352 139 24575,'-20'85'0,"1"0"0,1-6 0,5 0 0,12 2 0,2 0 0,-3-6 0,-6-3 0,-10-11 0,-8-3 0,-19 12 0,-13-3 0,8-25 0,-6-4 0,-3 0-302,-12 6 0,-5-1 0,1-3 302,4-6 0,-1-3 0,1-1 0,1-2 0,0-1 0,4-2 111,-14 5 0,7-3-111,22-10 0,7 2 0,0 25 0,47-8 0</inkml:trace>
  <inkml:trace contextRef="#ctx0" brushRef="#br0" timeOffset="4201">9307 580 24575,'25'60'0,"-1"-1"0,0 7 0,-4 5 0,-7 21 0,-3 4 0,3-9 0,-3-1 0,-7-11 0,-3-1 0,-1-4 0,-1-1 0</inkml:trace>
  <inkml:trace contextRef="#ctx0" brushRef="#br0" timeOffset="5401">8704 1021 24575,'-13'18'0,"-39"11"0,21 40 0,-46-20 0,38-5 0,-5-31 0,32-23 0,1-16 0,11-10 0,-10 13 0,-24 12 0,-15 42 0,-10-2 0,23 17 0,5-12 0,18-22 0,-10-1 0,0-63 0,0-23 0,6 17 0,0-2 0,2 5 0,-6 4 0,-14 7 0,-7 8 0,-44 0 0,-9 15 0,43 36 0,3 12 0,-23 34 0,40-11 0,5 6 0,7 2 0,6 0 0,4 38 0,10-16 0,21-44 0,25-5 0,16-18 0,8 10 0,-34 0 0,-16 11 0,-20 12 0,-41 13 0,-21 1 0,16-40 0,-3-4 0,-44 4 0,3-20 0,38 0 0,-12-10 0,48-34 0,-4-18 0,20 0 0,-11 19 0,-22 43 0,0 31 0,-4 12 0,-8-4 0,-5 2 0,3 5 0,-2 6 0,-2-3 0,-2-4 0,-2-3 0,-2 0 0,-10 5 0,1-1 0,0 0 0</inkml:trace>
  <inkml:trace contextRef="#ctx0" brushRef="#br0" timeOffset="5786">7775 743 24575,'58'-45'0,"0"-1"0,-4 9 0,-2 2 0,-4 9 0,-3 1 0,-5-8 0,0 1 0</inkml:trace>
  <inkml:trace contextRef="#ctx0" brushRef="#br0" timeOffset="5964">7311 696 24575,'0'0'0</inkml:trace>
  <inkml:trace contextRef="#ctx0" brushRef="#br0" timeOffset="6200">6429 511 24575,'0'0'0</inkml:trace>
  <inkml:trace contextRef="#ctx0" brushRef="#br0" timeOffset="6687">6220 1694 24575,'52'-13'0,"-52"26"0,-23 35 0,-16 10 0,-16-10 0,-6-3 0,11-4 0,2-2 0,0-10 0,6 1 0,6 37 0,21-20 0,9 7 0,19 28 0,15 8 0,2-9 0,7 5 0,-1-5 0,-5-15 0,0-3 0,3-1 0,10-1 0,0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5:08.416"/>
    </inkml:context>
    <inkml:brush xml:id="br0">
      <inkml:brushProperty name="width" value="0.05" units="cm"/>
      <inkml:brushProperty name="height" value="0.05" units="cm"/>
      <inkml:brushProperty name="color" value="#FF0066"/>
    </inkml:brush>
  </inkml:definitions>
  <inkml:trace contextRef="#ctx0" brushRef="#br0">1 117 24575,'95'0'0,"1"0"0,0 0 0,-1 0 0,-9 0 0,0 0-568,-18 0 1,1 0-1,3 0 568,14 0 0,3 0 0,2 0 0,6 0 0,2 0 0,-1 0 0,-4 0 0,0 0 0,2 0-361,-16 0 1,2 0 0,0 0 0,-1 0 360,15 0 0,-2 0 0,2 0 0,-18 0 0,1 0 0,0 0 0,-1 0 0,23 0 0,-1 0 0,-1 0 0,-6 0 0,-1 0 0,1 0 0,6-3 0,2-2 0,-2 2 0,-4 2 0,-1 1 0,1-1 0,2-3 0,0 0 0,-2 1 59,-9 3 1,-1 1 0,-1-2-60,-5-1 0,-2-2 0,-1 0 0,-5 0 0,-1 0 0,-2-1 0,27-1 0,-4-1 0,-14-4 0,-2 2 388,-9 7 1,-6 1-389,12-9 1555,-7-1-1555,-39 9 158,7-9 0,-20 11 0,-3 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5:16.898"/>
    </inkml:context>
    <inkml:brush xml:id="br0">
      <inkml:brushProperty name="width" value="0.05" units="cm"/>
      <inkml:brushProperty name="height" value="0.05" units="cm"/>
      <inkml:brushProperty name="color" value="#FF0066"/>
    </inkml:brush>
  </inkml:definitions>
  <inkml:trace contextRef="#ctx0" brushRef="#br0">3319 201 24575,'-59'65'0,"2"-14"0,21-51 0,2 0 0,11 0 0,-10 0 0,-3 0 0,-1 0 0,-6 0 0,17 0 0,-18 0 0,18 11 0,-28 2 0,15 10 0,-28 0 0,-2-10 0,7-3 0,-5-10 0,20 0 0,11 0 0,3 0 0,20-31 0,3 3 0,-1-49 0,-2 25 0,0-25 0,3 28 0,0-8 0,7 21 0,-7 33 0,10 39 0,0 37 0,0 9 0,0-12 0,0-14 0,-21-9 0,-15-11 0,-44-2 0,29-22 0,-4-1 0,-8 1 0,-2-1 0,-5-4 0,0-1 0,5 0 0,1-2 0,10-3 0,3-2 0,-29 1 0,33 0 0,24-10 0,2 7 0,-2-7 0,-13 10 0,-10 10 0,-1-7 0,11 7 0,3-10 0,9 0 0,1 0 0,0 0 0,-10 0 0,-14 0 0,8 0 0,-35 0 0,43 0 0,-34 0 0,39 0 0,-7 0 0,20-10 0,3 28 0,10-3 0,0 42 0,0-8 0,0 18 0,-42-28 0,-30 5 0,20-35 0,-4-5 0,-7 2 0,0-2 0,4-3 0,2-2 0,2-3 0,4-2 0,-32-18 0,37-53 0,25-11 0,28 35 0,7 1 0,12-39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0:52.505"/>
    </inkml:context>
    <inkml:brush xml:id="br0">
      <inkml:brushProperty name="width" value="0.05" units="cm"/>
      <inkml:brushProperty name="height" value="0.05" units="cm"/>
      <inkml:brushProperty name="color" value="#FF0066"/>
    </inkml:brush>
  </inkml:definitions>
  <inkml:trace contextRef="#ctx0" brushRef="#br0">3670 47 24575,'-90'-26'0,"37"17"0,-2 3 0,-10 2 0,-4 2 0,-16 2 0,-6 0 0,18 0 0,-3 0 0,-2 0 0,-5 0 0,-3 0 0,0 0 0,-2 0 0,0 0 0,-2 0 0,-1 1 0,-1 0 0,0 0 0,-1 1 0,0 0 0,0 2 0,0 0 0,0 1 0,1 1 0,4 1 0,1-1 0,1 2 0,7-1 0,0 1 0,2 0 0,5-1 0,1 0 0,0 0 0,-27 2 0,3 0 0,11-3 0,6 1 0,14-2 0,6 0 0,-22 0 0,34-2 0,15-1 0,3 3 0,-3 3 0,-8-3 0,5-2 0,-9-3 0,7 0 0,10 10 0,77 13 0,40 14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0:56.407"/>
    </inkml:context>
    <inkml:brush xml:id="br0">
      <inkml:brushProperty name="width" value="0.05" units="cm"/>
      <inkml:brushProperty name="height" value="0.05" units="cm"/>
      <inkml:brushProperty name="color" value="#FF0066"/>
    </inkml:brush>
  </inkml:definitions>
  <inkml:trace contextRef="#ctx0" brushRef="#br0">3273 395 24575,'26'48'0,"-1"0"0,3 3 0,-4-2 0,-1 24 0,3-4 0,7-12 0,-20-21 0,8-2 0,23 20 0,18 8 0</inkml:trace>
  <inkml:trace contextRef="#ctx0" brushRef="#br0" timeOffset="1532">3087 71 24575,'-77'32'0,"-1"0"0,9-2 0,2-8 0,13-23 0,4 2 0,-11 30 0,17-3 0,33 39 0,53-8 0,-9-23 0,6-2 0,13-3 0,4-3 0,4 2 0,-4-3 0,16 9 0,-17-2 0,-42-11 0,-65 0 0,2-11 0,-8-1 0,-23 1 0,-6-1 0,-7 2 0,2-2 0,19-4 0,5-2 0,12 3 0,8-5 0,2-14 0,25-12 0,21-13 0,11 10 0,-29 6 0,-19 20 0,-35 0 0,-10 0 0,22 0 0,17 0 0,-1 0 0,-26 10 0,-25 3 0,37-2 0,0 1 0,4 0 0,2-1 0,-41 2 0,13-2 0,31-11 0,5 0 0,21 0 0,0-31 0,0-18 0,10 0 0,2-6 0,0 2 0,-1-2 0,1-8 0,-1 0 0,1 8 0,-1 4 0,-11-31 0,-1 4 0,1 19 0</inkml:trace>
  <inkml:trace contextRef="#ctx0" brushRef="#br0" timeOffset="2214">1857 488 24575,'70'-26'0,"1"1"0,-1-1 0,29-15 0,-14 20 0,-26 52 0,-2 8 0</inkml:trace>
  <inkml:trace contextRef="#ctx0" brushRef="#br0" timeOffset="2447">1718 279 24575,'0'0'0</inkml:trace>
  <inkml:trace contextRef="#ctx0" brushRef="#br0" timeOffset="3098">650 488 24575,'-42'75'0,"-1"0"0,8-19 0,-3 2 0,3 1 0,2 3 0,2 2 0,-1-2 0,-15 22 0,-4-1 0,6-14 0,-4 2 0,1-2 0,8-8 0,0-1 0,-1 0 0</inkml:trace>
  <inkml:trace contextRef="#ctx0" brushRef="#br0" timeOffset="3331">441 94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1:01.707"/>
    </inkml:context>
    <inkml:brush xml:id="br0">
      <inkml:brushProperty name="width" value="0.05" units="cm"/>
      <inkml:brushProperty name="height" value="0.05" units="cm"/>
      <inkml:brushProperty name="color" value="#FF0066"/>
    </inkml:brush>
  </inkml:definitions>
  <inkml:trace contextRef="#ctx0" brushRef="#br0">3160 883 24575,'-82'0'0,"1"0"0,0 0 0,0 0 0,-5 0 0,-1 0 0,-5 0 0,-2 0 0,26 0 0,-2 0 0,-1 0-383,-2 0 0,-1 0 1,0 0 382,-4 0 0,0 0 0,1 0 0,6 0 0,1 0 0,0 0 0,1 0 0,0 0 0,1 0 0,-31 0 0,2 0 0,2 0 0,1 0 0,2 0 0,-1 0 0,25 0 0,-1 0 0,2 0 131,-18 0 1,0 0-132,-14 0 0,4 0 109,32 0 0,5 0-109,4-1 0,8 2 0,10 9 0,36 24 0,25 15 0</inkml:trace>
  <inkml:trace contextRef="#ctx0" brushRef="#br0" timeOffset="851">7175 233 24575,'6'77'0,"1"1"0,-1-7 0,-2-6 0,-4 8 0,0-9 0,10-28 0,34 21 0,18 2 0</inkml:trace>
  <inkml:trace contextRef="#ctx0" brushRef="#br0" timeOffset="2470">6293 813 24575,'-13'-86'0,"0"-1"0,1 6 0,3 10 0,9 12 0,0 2 0,0 21 0,11 13 0,12 13 0,23 10 0,14 0 0,9 0 0,11 0 0,3 20 0,-21-4 0,-8 17 0,-41-10 0,-3 1 0,-51 9 0,-21-7 0,11-8 0,-4-3 0,2-7 0,0-3 0,-39 6 0,22-11 0,24 0 0,12 0 0,0 0 0,-12 10 0,7 3 0,-15 10 0,18-10 0,-10-3 0,10-10 0,-8 0 0,28-31 0,-15-28 0,18-26 0,7 33 0,0 1 0,-5-32 0,11-7 0,0 28 0,0 5 0,-10 45 0,-3 66 0,-21 33 0,13-19 0,-4 4 0,-7-2 0,-6-1 0,-5-3 0,-6-3 0,-8-3 0,-2-4 0,0-8 0,-1-3 0,-3-5 0,0 0 0,4 4 0,2 2 0,-1 2 0,-1-1 0</inkml:trace>
  <inkml:trace contextRef="#ctx0" brushRef="#br0" timeOffset="3131">5248 256 24575,'37'70'0,"-1"-1"0,-8-8 0,0-3 0,4-5 0,1-3 0,-2-10 0,0 0 0</inkml:trace>
  <inkml:trace contextRef="#ctx0" brushRef="#br0" timeOffset="3747">6455 1 24575,'0'0'0</inkml:trace>
  <inkml:trace contextRef="#ctx0" brushRef="#br0" timeOffset="4031">6061 71 24575,'0'0'0</inkml:trace>
  <inkml:trace contextRef="#ctx0" brushRef="#br0" timeOffset="4180">6061 71 24575,'0'0'0</inkml:trace>
  <inkml:trace contextRef="#ctx0" brushRef="#br0" timeOffset="5538">4738 279 24575,'-49'62'0,"-5"-8"0,18-41 0,-1-2 0,4-11 0,20-11 0,3-2 0,10-10 0,-11 10 0,-12 3 0,-23 10 0,-3 0 0,-18 0 0,18 0 0,-8 0 0,21 0 0,13-10 0,12-3 0,11-10 0,0-1 0,0 22 0,0 46 0,0 51 0,-13-25 0,-5 2 0,7-4 0,-6-5 0,-18-6 0,-7-10 0,-20-1 0,-18-25 0,0-21 0,28-52 0,9-12 0,33 13 0,9-4 0,9-7 0,5 0 0,0 3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2:19.129"/>
    </inkml:context>
    <inkml:brush xml:id="br0">
      <inkml:brushProperty name="width" value="0.05" units="cm"/>
      <inkml:brushProperty name="height" value="0.05" units="cm"/>
      <inkml:brushProperty name="color" value="#FF0066"/>
    </inkml:brush>
  </inkml:definitions>
  <inkml:trace contextRef="#ctx0" brushRef="#br0">2626 186 24575,'32'71'0,"0"0"0,-2-7 0,-8-1 0,-20-10 0,-4-3 0,2 22 0,-11-5 0,-63-31 0,26-22 0,-5-5 0,-31-1 0,-5-5 0,11-6 0,2-5 0,3-7 0,6-3 0,-15-11 0,38-25 0,34 18 0,61 0 0,34 13 0,-30 16 0,1 4 0,3 2 0,-4 2 0,4-1 0,-36 10 0,-87 23 0,16-13 0,-5-1 0,-21 5 0,-4-1 0,3-5 0,0-3 0,10-7 0,2-3 0,8 1 0,4-2 0,-29-4 0,23-20 0,31-6 0,-5-21 0,29 11 0,-8 3 0,-1 20 0,-2 3 0,-10 10 0,-10 51 0,-14 34 0,20-16 0,-5 4 0,-22-1 0,-3-2 0,18-10 0,-2-4 0,-14-11 0,-1 0 0</inkml:trace>
  <inkml:trace contextRef="#ctx0" brushRef="#br0" timeOffset="865">2672 24 24575,'84'-5'0,"0"0"0,2 5 0,-17-3 0,-44-7 0,11 10 0,-2 0 0,-1 31 0,4 28 0,-14-11 0,0-1 0</inkml:trace>
  <inkml:trace contextRef="#ctx0" brushRef="#br0" timeOffset="1416">2092 117 24575,'72'39'0,"-5"-9"0,-31-30 0,-2-10 0,-11-3 0,0-10 0,0 10 0,1 3 0,-11 30 0,38 17 0,1 22 0</inkml:trace>
  <inkml:trace contextRef="#ctx0" brushRef="#br0" timeOffset="2500">955 70 24575,'-54'48'0,"1"-1"0,0 0 0,-15 20 0,4-20 0,-3-47 0,18-11 0,-7-22 0,-1-16 0,28-10 0,-22 2 0,35 31 0,-27 5 0,-14 21 0,5 0 0,-15 0 0,41 11 0,6 2 0,20 10 0,20 0 0,6-10 0,-21-3 0,1-10 0,-50 0 0,28 11 0,-15 12 0,18 34 0,0 25 0,3 13 0,9-29 0,2 3 0,-1-9 0,0 1 0,-3 8 0,6 1 0,19-1 0,8-1 0,2-4 0,0 1 0</inkml:trace>
  <inkml:trace contextRef="#ctx0" brushRef="#br0" timeOffset="2882">630 929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2:23.195"/>
    </inkml:context>
    <inkml:brush xml:id="br0">
      <inkml:brushProperty name="width" value="0.05" units="cm"/>
      <inkml:brushProperty name="height" value="0.05" units="cm"/>
      <inkml:brushProperty name="color" value="#FF0066"/>
    </inkml:brush>
  </inkml:definitions>
  <inkml:trace contextRef="#ctx0" brushRef="#br0">581 47 24575,'0'0'0</inkml:trace>
  <inkml:trace contextRef="#ctx0" brushRef="#br0" timeOffset="1034">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2:25.345"/>
    </inkml:context>
    <inkml:brush xml:id="br0">
      <inkml:brushProperty name="width" value="0.05" units="cm"/>
      <inkml:brushProperty name="height" value="0.05" units="cm"/>
      <inkml:brushProperty name="color" value="#FF0066"/>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1:34.895"/>
    </inkml:context>
    <inkml:brush xml:id="br0">
      <inkml:brushProperty name="width" value="0.05" units="cm"/>
      <inkml:brushProperty name="height" value="0.05" units="cm"/>
      <inkml:brushProperty name="color" value="#FF0066"/>
    </inkml:brush>
  </inkml:definitions>
  <inkml:trace contextRef="#ctx0" brushRef="#br0">1 47 24575,'69'6'0,"1"0"0,3 0 0,4-1 0,-12-4 0,3-2 0,2 1-788,7 0 1,2 0-1,3 0 788,-10 0 0,4 0 0,1 0 0,-1 0 0,1-2 0,0 0 0,-1-1 0,-1-1 0,14 0 0,-2 0 0,-3 0 252,-8-1 0,-2 1 0,-7 0-252,-2-2 0,-12 1 97,-6 5 0,-73-10 1,-46-3-1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1:35.523"/>
    </inkml:context>
    <inkml:brush xml:id="br0">
      <inkml:brushProperty name="width" value="0.05" units="cm"/>
      <inkml:brushProperty name="height" value="0.05" units="cm"/>
      <inkml:brushProperty name="color" value="#FF0066"/>
    </inkml:brush>
  </inkml:definitions>
  <inkml:trace contextRef="#ctx0" brushRef="#br0">93 0 24575,'0'98'0,"1"-21"0,-2 9 0,-2-2 0,-1 8 0,1 0-589,2 1 0,1 0 0,-2 0 589,-3 0 0,-3 1 0,1-5 0,1 12 0,-1-6 0,-4-14 0,-1-3 0,0-8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1:42.593"/>
    </inkml:context>
    <inkml:brush xml:id="br0">
      <inkml:brushProperty name="width" value="0.05" units="cm"/>
      <inkml:brushProperty name="height" value="0.05" units="cm"/>
      <inkml:brushProperty name="color" value="#FF0066"/>
    </inkml:brush>
  </inkml:definitions>
  <inkml:trace contextRef="#ctx0" brushRef="#br0">279 0 24575,'-33'69'0,"1"-1"0,18-4 0,21-9 0,50-27 0,17-10 0,-12 4 0,-5 3 0,12 21 0,-79 0 0,-38-22 0,-18-1 0,-15 23 0,-8 6 0,12-15 0,0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1:41.292"/>
    </inkml:context>
    <inkml:brush xml:id="br0">
      <inkml:brushProperty name="width" value="0.05" units="cm"/>
      <inkml:brushProperty name="height" value="0.05" units="cm"/>
      <inkml:brushProperty name="color" value="#FF0066"/>
    </inkml:brush>
  </inkml:definitions>
  <inkml:trace contextRef="#ctx0" brushRef="#br0">1997 268 24575,'-66'-6'0,"0"-1"0,8 2 0,3 0 0,-35 5 0,38-10 0,8-13 0,34-13 0,20-21 0,44 18 0,11-5 0,28 21 0,-13 10 0,-31 24 0,-16 56 0,-23-11 0,-9 6 0,-12 10 0,-9 1 0,-10-1 0,-10-5 0,-14-5 0,-11-11 0,-17-15 0,-8-10 0,-3-1 0,-3-6 0,-4-6 0,2-5 0,13-7 0,5 0 0,12 6 0,9-3 0,0-15 0,28-33 0,52-7 0,25-19 0,26 34 0,21 15 0,-21 21 0,-15 0 0,-34 83 0,-15-29 0,-5 5 0,-9 38 0,-9 5 0,-8-11 0,-11-4 0,4-28 0,-6-1 0,-3-5 0,-20 10 0,-4-7 0,-5-8 0,0-3 0,9-5 0,2-3 0,-1-7 0,0-1 0</inkml:trace>
  <inkml:trace contextRef="#ctx0" brushRef="#br0" timeOffset="484">488 570 24575,'-38'65'0,"-1"-1"0,0 4 0,6 1 0,15-5 0,2 1 0,-9 9 0,-9 1 0,-19 6 0,-7 1 0,16-24 0,0 1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3:50.898"/>
    </inkml:context>
    <inkml:brush xml:id="br0">
      <inkml:brushProperty name="width" value="0.05" units="cm"/>
      <inkml:brushProperty name="height" value="0.05" units="cm"/>
      <inkml:brushProperty name="color" value="#FF0066"/>
    </inkml:brush>
  </inkml:definitions>
  <inkml:trace contextRef="#ctx0" brushRef="#br0">2582 25 24575,'-62'-7'0,"0"1"0,-31 0 0,-8 1 0,21 5 0,-3 0 0,-4 0-809,14 0 0,-3 0 0,-1 0 0,-1 0 809,-4 0 0,-2 0 0,0 0 0,1 0 0,3 0 0,1 0 0,0 0 0,0 0-60,2 0 1,0 0 0,1 0 0,2 0 59,-17 0 0,2 0 0,3 0 269,14 0 1,2 0 0,3 0-270,-18 0 0,8 0 0,-19 0 0,73 0 0,52 11 0,40 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17.png"/><Relationship Id="rId4" Type="http://schemas.openxmlformats.org/officeDocument/2006/relationships/customXml" Target="../ink/ink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png"/><Relationship Id="rId4" Type="http://schemas.openxmlformats.org/officeDocument/2006/relationships/customXml" Target="../ink/ink2.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6.png"/><Relationship Id="rId4" Type="http://schemas.openxmlformats.org/officeDocument/2006/relationships/customXml" Target="../ink/ink6.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9A44-143E-824F-9653-807562DDD7C9}"/>
              </a:ext>
            </a:extLst>
          </p:cNvPr>
          <p:cNvSpPr>
            <a:spLocks noGrp="1"/>
          </p:cNvSpPr>
          <p:nvPr>
            <p:ph type="ctrTitle"/>
          </p:nvPr>
        </p:nvSpPr>
        <p:spPr>
          <a:xfrm>
            <a:off x="2321844" y="1166219"/>
            <a:ext cx="8915399" cy="2262781"/>
          </a:xfrm>
        </p:spPr>
        <p:txBody>
          <a:bodyPr/>
          <a:lstStyle/>
          <a:p>
            <a:r>
              <a:rPr lang="en-US" dirty="0"/>
              <a:t>Hospital pharmacy services</a:t>
            </a:r>
          </a:p>
        </p:txBody>
      </p:sp>
      <p:sp>
        <p:nvSpPr>
          <p:cNvPr id="3" name="Subtitle 2">
            <a:extLst>
              <a:ext uri="{FF2B5EF4-FFF2-40B4-BE49-F238E27FC236}">
                <a16:creationId xmlns:a16="http://schemas.microsoft.com/office/drawing/2014/main" id="{877CB98E-F1D9-EA42-9704-E8821D8371C4}"/>
              </a:ext>
            </a:extLst>
          </p:cNvPr>
          <p:cNvSpPr>
            <a:spLocks noGrp="1"/>
          </p:cNvSpPr>
          <p:nvPr>
            <p:ph type="subTitle" idx="1"/>
          </p:nvPr>
        </p:nvSpPr>
        <p:spPr/>
        <p:txBody>
          <a:bodyPr>
            <a:normAutofit/>
          </a:bodyPr>
          <a:lstStyle/>
          <a:p>
            <a:r>
              <a:rPr lang="en-US" sz="2400" dirty="0"/>
              <a:t>Lecturer Dr. Abeer A .Rashid</a:t>
            </a:r>
          </a:p>
          <a:p>
            <a:r>
              <a:rPr lang="en-US" sz="2400" dirty="0"/>
              <a:t>Lecturer assistant: Zahraa A. </a:t>
            </a:r>
          </a:p>
        </p:txBody>
      </p:sp>
    </p:spTree>
    <p:extLst>
      <p:ext uri="{BB962C8B-B14F-4D97-AF65-F5344CB8AC3E}">
        <p14:creationId xmlns:p14="http://schemas.microsoft.com/office/powerpoint/2010/main" val="168012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5448-9EC9-5E4C-8E55-9E63FE65167F}"/>
              </a:ext>
            </a:extLst>
          </p:cNvPr>
          <p:cNvSpPr>
            <a:spLocks noGrp="1"/>
          </p:cNvSpPr>
          <p:nvPr>
            <p:ph type="title"/>
          </p:nvPr>
        </p:nvSpPr>
        <p:spPr/>
        <p:txBody>
          <a:bodyPr/>
          <a:lstStyle/>
          <a:p>
            <a:r>
              <a:rPr lang="en-US" dirty="0"/>
              <a:t>Medicines supply to inpatients</a:t>
            </a:r>
          </a:p>
        </p:txBody>
      </p:sp>
      <p:pic>
        <p:nvPicPr>
          <p:cNvPr id="4" name="Picture 4">
            <a:extLst>
              <a:ext uri="{FF2B5EF4-FFF2-40B4-BE49-F238E27FC236}">
                <a16:creationId xmlns:a16="http://schemas.microsoft.com/office/drawing/2014/main" id="{3CEAFF00-3E0B-774D-B448-E6392A622905}"/>
              </a:ext>
            </a:extLst>
          </p:cNvPr>
          <p:cNvPicPr>
            <a:picLocks noGrp="1" noChangeAspect="1"/>
          </p:cNvPicPr>
          <p:nvPr>
            <p:ph idx="1"/>
          </p:nvPr>
        </p:nvPicPr>
        <p:blipFill>
          <a:blip r:embed="rId2"/>
          <a:stretch>
            <a:fillRect/>
          </a:stretch>
        </p:blipFill>
        <p:spPr>
          <a:xfrm>
            <a:off x="2592925" y="1905000"/>
            <a:ext cx="8911687" cy="4374983"/>
          </a:xfrm>
          <a:prstGeom prst="rect">
            <a:avLst/>
          </a:prstGeom>
        </p:spPr>
      </p:pic>
    </p:spTree>
    <p:extLst>
      <p:ext uri="{BB962C8B-B14F-4D97-AF65-F5344CB8AC3E}">
        <p14:creationId xmlns:p14="http://schemas.microsoft.com/office/powerpoint/2010/main" val="139784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0A3A-98BF-1D42-A9A2-6986A6B5352D}"/>
              </a:ext>
            </a:extLst>
          </p:cNvPr>
          <p:cNvSpPr>
            <a:spLocks noGrp="1"/>
          </p:cNvSpPr>
          <p:nvPr>
            <p:ph type="title"/>
          </p:nvPr>
        </p:nvSpPr>
        <p:spPr/>
        <p:txBody>
          <a:bodyPr/>
          <a:lstStyle/>
          <a:p>
            <a:r>
              <a:rPr lang="en-US" sz="3600" b="1"/>
              <a:t>Pharmacist could be involved in</a:t>
            </a:r>
            <a:r>
              <a:rPr lang="en-US" sz="3600"/>
              <a:t>: </a:t>
            </a:r>
            <a:br>
              <a:rPr lang="en-US" sz="3600"/>
            </a:br>
            <a:endParaRPr lang="en-US" dirty="0"/>
          </a:p>
        </p:txBody>
      </p:sp>
      <p:sp>
        <p:nvSpPr>
          <p:cNvPr id="3" name="Content Placeholder 2">
            <a:extLst>
              <a:ext uri="{FF2B5EF4-FFF2-40B4-BE49-F238E27FC236}">
                <a16:creationId xmlns:a16="http://schemas.microsoft.com/office/drawing/2014/main" id="{178F66B3-7034-3747-ADEC-EB1B36870BA6}"/>
              </a:ext>
            </a:extLst>
          </p:cNvPr>
          <p:cNvSpPr>
            <a:spLocks noGrp="1"/>
          </p:cNvSpPr>
          <p:nvPr>
            <p:ph idx="1"/>
          </p:nvPr>
        </p:nvSpPr>
        <p:spPr>
          <a:xfrm>
            <a:off x="2371975" y="1540189"/>
            <a:ext cx="8915400" cy="3777622"/>
          </a:xfrm>
        </p:spPr>
        <p:txBody>
          <a:bodyPr>
            <a:normAutofit/>
          </a:bodyPr>
          <a:lstStyle/>
          <a:p>
            <a:endParaRPr lang="ar-SA" sz="2400" dirty="0"/>
          </a:p>
          <a:p>
            <a:r>
              <a:rPr lang="en-US" sz="2400" dirty="0"/>
              <a:t>prescription sheet design to ensure an easy- to follow documentation of medicines to be administered </a:t>
            </a:r>
          </a:p>
          <a:p>
            <a:endParaRPr lang="ar-SA" sz="2400" dirty="0"/>
          </a:p>
          <a:p>
            <a:r>
              <a:rPr lang="en-US" sz="2400" dirty="0"/>
              <a:t>medicines storage and medicine stock levels at ward level.</a:t>
            </a:r>
          </a:p>
        </p:txBody>
      </p:sp>
    </p:spTree>
    <p:extLst>
      <p:ext uri="{BB962C8B-B14F-4D97-AF65-F5344CB8AC3E}">
        <p14:creationId xmlns:p14="http://schemas.microsoft.com/office/powerpoint/2010/main" val="343221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B828-BAAD-CD46-B04F-B490D9059B3E}"/>
              </a:ext>
            </a:extLst>
          </p:cNvPr>
          <p:cNvSpPr>
            <a:spLocks noGrp="1"/>
          </p:cNvSpPr>
          <p:nvPr>
            <p:ph type="title"/>
          </p:nvPr>
        </p:nvSpPr>
        <p:spPr/>
        <p:txBody>
          <a:bodyPr/>
          <a:lstStyle/>
          <a:p>
            <a:r>
              <a:rPr lang="en-US" b="1" dirty="0"/>
              <a:t>Dispensing medicines for the wards</a:t>
            </a:r>
          </a:p>
        </p:txBody>
      </p:sp>
      <p:sp>
        <p:nvSpPr>
          <p:cNvPr id="3" name="Content Placeholder 2">
            <a:extLst>
              <a:ext uri="{FF2B5EF4-FFF2-40B4-BE49-F238E27FC236}">
                <a16:creationId xmlns:a16="http://schemas.microsoft.com/office/drawing/2014/main" id="{C43CB7C1-9DCB-4440-B11E-81242DAAFC08}"/>
              </a:ext>
            </a:extLst>
          </p:cNvPr>
          <p:cNvSpPr>
            <a:spLocks noGrp="1"/>
          </p:cNvSpPr>
          <p:nvPr>
            <p:ph idx="1"/>
          </p:nvPr>
        </p:nvSpPr>
        <p:spPr/>
        <p:txBody>
          <a:bodyPr>
            <a:noAutofit/>
          </a:bodyPr>
          <a:lstStyle/>
          <a:p>
            <a:r>
              <a:rPr lang="en-US" sz="2400" b="1" dirty="0">
                <a:solidFill>
                  <a:srgbClr val="7030A0"/>
                </a:solidFill>
              </a:rPr>
              <a:t>List of ward stock items maintained updated </a:t>
            </a:r>
            <a:endParaRPr lang="ar-SA" sz="2400" b="1" dirty="0">
              <a:solidFill>
                <a:srgbClr val="7030A0"/>
              </a:solidFill>
            </a:endParaRPr>
          </a:p>
          <a:p>
            <a:r>
              <a:rPr lang="en-US" sz="2400" b="1" dirty="0">
                <a:solidFill>
                  <a:srgbClr val="7030A0"/>
                </a:solidFill>
              </a:rPr>
              <a:t>Topping up of ward stock:</a:t>
            </a:r>
            <a:r>
              <a:rPr lang="en-US" sz="2400" dirty="0"/>
              <a:t> maintain practical stock levels to ensure that wards have the required medicines in the appropriate amounts and avoid hoarding, stock wastage, pilferage </a:t>
            </a:r>
          </a:p>
          <a:p>
            <a:r>
              <a:rPr lang="en-US" sz="2400" b="1" dirty="0">
                <a:solidFill>
                  <a:srgbClr val="7030A0"/>
                </a:solidFill>
              </a:rPr>
              <a:t>Consider unit-dose dispensing: </a:t>
            </a:r>
            <a:r>
              <a:rPr lang="en-US" sz="2400" dirty="0"/>
              <a:t>may lead to increased pharmacist time during dispensing of medicines to wards but it is an efficient system that reduces medication errors. Cost effectiveness of the system employed needs to be assessed.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E336D11-9368-9842-86A4-B4E326CB02AF}"/>
                  </a:ext>
                </a:extLst>
              </p14:cNvPr>
              <p14:cNvContentPartPr/>
              <p14:nvPr/>
            </p14:nvContentPartPr>
            <p14:xfrm>
              <a:off x="7956020" y="3867666"/>
              <a:ext cx="1321560" cy="83880"/>
            </p14:xfrm>
          </p:contentPart>
        </mc:Choice>
        <mc:Fallback xmlns="">
          <p:pic>
            <p:nvPicPr>
              <p:cNvPr id="4" name="Ink 3">
                <a:extLst>
                  <a:ext uri="{FF2B5EF4-FFF2-40B4-BE49-F238E27FC236}">
                    <a16:creationId xmlns:a16="http://schemas.microsoft.com/office/drawing/2014/main" id="{9E336D11-9368-9842-86A4-B4E326CB02AF}"/>
                  </a:ext>
                </a:extLst>
              </p:cNvPr>
              <p:cNvPicPr/>
              <p:nvPr/>
            </p:nvPicPr>
            <p:blipFill>
              <a:blip r:embed="rId3"/>
              <a:stretch>
                <a:fillRect/>
              </a:stretch>
            </p:blipFill>
            <p:spPr>
              <a:xfrm>
                <a:off x="7947380" y="3858666"/>
                <a:ext cx="1339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1">
                <a:extLst>
                  <a:ext uri="{FF2B5EF4-FFF2-40B4-BE49-F238E27FC236}">
                    <a16:creationId xmlns:a16="http://schemas.microsoft.com/office/drawing/2014/main" id="{6F1BD868-3322-CF40-AA19-52AFC980B2A2}"/>
                  </a:ext>
                </a:extLst>
              </p14:cNvPr>
              <p14:cNvContentPartPr/>
              <p14:nvPr/>
            </p14:nvContentPartPr>
            <p14:xfrm>
              <a:off x="7873580" y="3925986"/>
              <a:ext cx="1295280" cy="560520"/>
            </p14:xfrm>
          </p:contentPart>
        </mc:Choice>
        <mc:Fallback xmlns="">
          <p:pic>
            <p:nvPicPr>
              <p:cNvPr id="11" name="Ink 11">
                <a:extLst>
                  <a:ext uri="{FF2B5EF4-FFF2-40B4-BE49-F238E27FC236}">
                    <a16:creationId xmlns:a16="http://schemas.microsoft.com/office/drawing/2014/main" id="{6F1BD868-3322-CF40-AA19-52AFC980B2A2}"/>
                  </a:ext>
                </a:extLst>
              </p:cNvPr>
              <p:cNvPicPr/>
              <p:nvPr/>
            </p:nvPicPr>
            <p:blipFill>
              <a:blip r:embed="rId5"/>
              <a:stretch>
                <a:fillRect/>
              </a:stretch>
            </p:blipFill>
            <p:spPr>
              <a:xfrm>
                <a:off x="7864580" y="3917340"/>
                <a:ext cx="1312920" cy="5781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1">
                <a:extLst>
                  <a:ext uri="{FF2B5EF4-FFF2-40B4-BE49-F238E27FC236}">
                    <a16:creationId xmlns:a16="http://schemas.microsoft.com/office/drawing/2014/main" id="{063656A2-A7FD-5643-A54E-05EE90611030}"/>
                  </a:ext>
                </a:extLst>
              </p14:cNvPr>
              <p14:cNvContentPartPr/>
              <p14:nvPr/>
            </p14:nvContentPartPr>
            <p14:xfrm>
              <a:off x="4672460" y="3925986"/>
              <a:ext cx="2633040" cy="376560"/>
            </p14:xfrm>
          </p:contentPart>
        </mc:Choice>
        <mc:Fallback xmlns="">
          <p:pic>
            <p:nvPicPr>
              <p:cNvPr id="21" name="Ink 21">
                <a:extLst>
                  <a:ext uri="{FF2B5EF4-FFF2-40B4-BE49-F238E27FC236}">
                    <a16:creationId xmlns:a16="http://schemas.microsoft.com/office/drawing/2014/main" id="{063656A2-A7FD-5643-A54E-05EE90611030}"/>
                  </a:ext>
                </a:extLst>
              </p:cNvPr>
              <p:cNvPicPr/>
              <p:nvPr/>
            </p:nvPicPr>
            <p:blipFill>
              <a:blip r:embed="rId7"/>
              <a:stretch>
                <a:fillRect/>
              </a:stretch>
            </p:blipFill>
            <p:spPr>
              <a:xfrm>
                <a:off x="4663820" y="3917338"/>
                <a:ext cx="2650680" cy="394217"/>
              </a:xfrm>
              <a:prstGeom prst="rect">
                <a:avLst/>
              </a:prstGeom>
            </p:spPr>
          </p:pic>
        </mc:Fallback>
      </mc:AlternateContent>
    </p:spTree>
    <p:extLst>
      <p:ext uri="{BB962C8B-B14F-4D97-AF65-F5344CB8AC3E}">
        <p14:creationId xmlns:p14="http://schemas.microsoft.com/office/powerpoint/2010/main" val="217172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19F3B2F-1D69-2C40-925B-FC9029D95AF4}"/>
              </a:ext>
            </a:extLst>
          </p:cNvPr>
          <p:cNvSpPr txBox="1">
            <a:spLocks/>
          </p:cNvSpPr>
          <p:nvPr/>
        </p:nvSpPr>
        <p:spPr>
          <a:xfrm>
            <a:off x="1871578" y="735263"/>
            <a:ext cx="10134349" cy="475819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t>Pharmacists must ensure that the quality of the medicines used in the hospital remains intact until they are administered to the patient.</a:t>
            </a:r>
            <a:r>
              <a:rPr lang="en-US" sz="2400" dirty="0"/>
              <a:t> </a:t>
            </a:r>
            <a:r>
              <a:rPr lang="en-US" sz="2400" b="1" dirty="0">
                <a:solidFill>
                  <a:srgbClr val="C00000"/>
                </a:solidFill>
              </a:rPr>
              <a:t>This is achieved by ensuring</a:t>
            </a:r>
            <a:r>
              <a:rPr lang="en-US" sz="2400" dirty="0"/>
              <a:t>:</a:t>
            </a:r>
          </a:p>
          <a:p>
            <a:endParaRPr lang="en-US" sz="2400" dirty="0"/>
          </a:p>
          <a:p>
            <a:r>
              <a:rPr lang="en-US" sz="2400" dirty="0"/>
              <a:t> proper storage and handling of medicines even in the wards (e.g. rotation of stock</a:t>
            </a:r>
          </a:p>
          <a:p>
            <a:endParaRPr lang="en-US" sz="2400" dirty="0"/>
          </a:p>
          <a:p>
            <a:r>
              <a:rPr lang="en-US" sz="2400" dirty="0"/>
              <a:t>removal of damaged or expired products</a:t>
            </a:r>
          </a:p>
          <a:p>
            <a:endParaRPr lang="en-US" sz="2400" dirty="0"/>
          </a:p>
          <a:p>
            <a:r>
              <a:rPr lang="en-US" sz="2400" dirty="0"/>
              <a:t> stability and incompatibility of parenteral admixtures).</a:t>
            </a:r>
          </a:p>
        </p:txBody>
      </p:sp>
    </p:spTree>
    <p:extLst>
      <p:ext uri="{BB962C8B-B14F-4D97-AF65-F5344CB8AC3E}">
        <p14:creationId xmlns:p14="http://schemas.microsoft.com/office/powerpoint/2010/main" val="84637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AE660D-3B21-AD49-A87D-BD4E8337EF07}"/>
              </a:ext>
            </a:extLst>
          </p:cNvPr>
          <p:cNvSpPr txBox="1"/>
          <p:nvPr/>
        </p:nvSpPr>
        <p:spPr>
          <a:xfrm>
            <a:off x="952500" y="1888172"/>
            <a:ext cx="10160000" cy="2246769"/>
          </a:xfrm>
          <a:prstGeom prst="rect">
            <a:avLst/>
          </a:prstGeom>
          <a:noFill/>
        </p:spPr>
        <p:txBody>
          <a:bodyPr wrap="square">
            <a:spAutoFit/>
          </a:bodyPr>
          <a:lstStyle/>
          <a:p>
            <a:r>
              <a:rPr lang="en-US" sz="2800" dirty="0"/>
              <a:t>The pharmacists’ approach towards nurses should be based on a </a:t>
            </a:r>
            <a:r>
              <a:rPr lang="en-US" sz="2800" u="sng" dirty="0">
                <a:solidFill>
                  <a:srgbClr val="C00000"/>
                </a:solidFill>
              </a:rPr>
              <a:t>teamwork</a:t>
            </a:r>
            <a:r>
              <a:rPr lang="en-US" sz="2800" dirty="0"/>
              <a:t> approach inviting nurses to ask questions when they require information and to cooperate to ensure appropriate management of drugs on the wards.</a:t>
            </a:r>
          </a:p>
        </p:txBody>
      </p:sp>
    </p:spTree>
    <p:extLst>
      <p:ext uri="{BB962C8B-B14F-4D97-AF65-F5344CB8AC3E}">
        <p14:creationId xmlns:p14="http://schemas.microsoft.com/office/powerpoint/2010/main" val="63591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31C7-4219-C042-B382-9B03A4C4F68E}"/>
              </a:ext>
            </a:extLst>
          </p:cNvPr>
          <p:cNvSpPr>
            <a:spLocks noGrp="1"/>
          </p:cNvSpPr>
          <p:nvPr>
            <p:ph type="title"/>
          </p:nvPr>
        </p:nvSpPr>
        <p:spPr/>
        <p:txBody>
          <a:bodyPr/>
          <a:lstStyle/>
          <a:p>
            <a:r>
              <a:rPr lang="en-US" b="1" dirty="0"/>
              <a:t>Definition of ward stock</a:t>
            </a:r>
          </a:p>
        </p:txBody>
      </p:sp>
      <p:sp>
        <p:nvSpPr>
          <p:cNvPr id="3" name="Content Placeholder 2">
            <a:extLst>
              <a:ext uri="{FF2B5EF4-FFF2-40B4-BE49-F238E27FC236}">
                <a16:creationId xmlns:a16="http://schemas.microsoft.com/office/drawing/2014/main" id="{5D47BC36-EA86-7848-9BB5-7756E7547A3F}"/>
              </a:ext>
            </a:extLst>
          </p:cNvPr>
          <p:cNvSpPr>
            <a:spLocks noGrp="1"/>
          </p:cNvSpPr>
          <p:nvPr>
            <p:ph idx="1"/>
          </p:nvPr>
        </p:nvSpPr>
        <p:spPr>
          <a:xfrm>
            <a:off x="1870660" y="1654342"/>
            <a:ext cx="8915400" cy="4963026"/>
          </a:xfrm>
        </p:spPr>
        <p:txBody>
          <a:bodyPr>
            <a:normAutofit/>
          </a:bodyPr>
          <a:lstStyle/>
          <a:p>
            <a:r>
              <a:rPr lang="en-US" sz="2400" dirty="0"/>
              <a:t>Medicines where at least five or six patients are receiving it at the same time </a:t>
            </a:r>
          </a:p>
          <a:p>
            <a:endParaRPr lang="en-US" sz="2400" dirty="0"/>
          </a:p>
          <a:p>
            <a:r>
              <a:rPr lang="en-US" sz="2400" dirty="0"/>
              <a:t>Products should not be expensive </a:t>
            </a:r>
          </a:p>
          <a:p>
            <a:endParaRPr lang="en-US" sz="2400" dirty="0"/>
          </a:p>
          <a:p>
            <a:r>
              <a:rPr lang="en-US" sz="2400" dirty="0"/>
              <a:t> Products should have a good shelf-life </a:t>
            </a:r>
          </a:p>
          <a:p>
            <a:endParaRPr lang="en-US" sz="2400" dirty="0"/>
          </a:p>
          <a:p>
            <a:r>
              <a:rPr lang="en-US" sz="2400" dirty="0"/>
              <a:t> No major contraindications to their use and no requirements for specialist care and supervision </a:t>
            </a:r>
          </a:p>
          <a:p>
            <a:endParaRPr lang="en-US" sz="2400" dirty="0"/>
          </a:p>
        </p:txBody>
      </p:sp>
    </p:spTree>
    <p:extLst>
      <p:ext uri="{BB962C8B-B14F-4D97-AF65-F5344CB8AC3E}">
        <p14:creationId xmlns:p14="http://schemas.microsoft.com/office/powerpoint/2010/main" val="94043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F3D6E-6E59-D34C-BFA7-2FE1AC045998}"/>
              </a:ext>
            </a:extLst>
          </p:cNvPr>
          <p:cNvSpPr>
            <a:spLocks noGrp="1"/>
          </p:cNvSpPr>
          <p:nvPr>
            <p:ph idx="1"/>
          </p:nvPr>
        </p:nvSpPr>
        <p:spPr>
          <a:xfrm>
            <a:off x="2221580" y="1164389"/>
            <a:ext cx="8915400" cy="3777622"/>
          </a:xfrm>
        </p:spPr>
        <p:txBody>
          <a:bodyPr>
            <a:normAutofit lnSpcReduction="10000"/>
          </a:bodyPr>
          <a:lstStyle/>
          <a:p>
            <a:r>
              <a:rPr lang="en-US" sz="2400" dirty="0"/>
              <a:t>Include commonly used items (e.g. paracetamol tablets) </a:t>
            </a:r>
          </a:p>
          <a:p>
            <a:endParaRPr lang="en-US" sz="2400" dirty="0"/>
          </a:p>
          <a:p>
            <a:r>
              <a:rPr lang="en-US" sz="2400" dirty="0"/>
              <a:t> Label: name of drug, strength, instructions for use (e.g. dilution/reconstitution), storage requirements, no dosage instructions and patient names </a:t>
            </a:r>
          </a:p>
          <a:p>
            <a:endParaRPr lang="en-US" sz="2400" dirty="0"/>
          </a:p>
          <a:p>
            <a:r>
              <a:rPr lang="en-US" sz="2400" dirty="0"/>
              <a:t> Items used without prescription (e.g. disinfectants, antiseptics).</a:t>
            </a:r>
          </a:p>
        </p:txBody>
      </p:sp>
    </p:spTree>
    <p:extLst>
      <p:ext uri="{BB962C8B-B14F-4D97-AF65-F5344CB8AC3E}">
        <p14:creationId xmlns:p14="http://schemas.microsoft.com/office/powerpoint/2010/main" val="411126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CBDD-BF15-EB42-98AF-7AF184468AEC}"/>
              </a:ext>
            </a:extLst>
          </p:cNvPr>
          <p:cNvSpPr>
            <a:spLocks noGrp="1"/>
          </p:cNvSpPr>
          <p:nvPr>
            <p:ph type="title"/>
          </p:nvPr>
        </p:nvSpPr>
        <p:spPr/>
        <p:txBody>
          <a:bodyPr/>
          <a:lstStyle/>
          <a:p>
            <a:r>
              <a:rPr lang="en-US" b="1" dirty="0"/>
              <a:t>Monitoring ward stocks Hospital pharmacy services </a:t>
            </a:r>
          </a:p>
        </p:txBody>
      </p:sp>
      <p:sp>
        <p:nvSpPr>
          <p:cNvPr id="3" name="Content Placeholder 2">
            <a:extLst>
              <a:ext uri="{FF2B5EF4-FFF2-40B4-BE49-F238E27FC236}">
                <a16:creationId xmlns:a16="http://schemas.microsoft.com/office/drawing/2014/main" id="{A447D899-2DD2-8543-A7AB-4694A80068EC}"/>
              </a:ext>
            </a:extLst>
          </p:cNvPr>
          <p:cNvSpPr>
            <a:spLocks noGrp="1"/>
          </p:cNvSpPr>
          <p:nvPr>
            <p:ph idx="1"/>
          </p:nvPr>
        </p:nvSpPr>
        <p:spPr>
          <a:xfrm>
            <a:off x="1954212" y="2317415"/>
            <a:ext cx="8915400" cy="3777622"/>
          </a:xfrm>
        </p:spPr>
        <p:txBody>
          <a:bodyPr>
            <a:noAutofit/>
          </a:bodyPr>
          <a:lstStyle/>
          <a:p>
            <a:r>
              <a:rPr lang="en-US" sz="2400" dirty="0"/>
              <a:t> Pharmacy staff should establish a working relationship with nurses and ward manager </a:t>
            </a:r>
          </a:p>
          <a:p>
            <a:r>
              <a:rPr lang="en-US" sz="2400" dirty="0"/>
              <a:t> Ensure cleanliness and hygiene </a:t>
            </a:r>
          </a:p>
          <a:p>
            <a:r>
              <a:rPr lang="en-US" sz="2400" dirty="0"/>
              <a:t>Advise on appropriate storage conditions </a:t>
            </a:r>
          </a:p>
          <a:p>
            <a:r>
              <a:rPr lang="en-US" sz="2400" dirty="0"/>
              <a:t>Remind ward staff to carry out stock rotation when new stock is received </a:t>
            </a:r>
          </a:p>
          <a:p>
            <a:r>
              <a:rPr lang="en-US" sz="2400" dirty="0"/>
              <a:t>Correct stock levels </a:t>
            </a:r>
          </a:p>
          <a:p>
            <a:r>
              <a:rPr lang="en-US" sz="2400" dirty="0"/>
              <a:t> Ensure appropriate monitoring of refrigerators </a:t>
            </a:r>
          </a:p>
          <a:p>
            <a:r>
              <a:rPr lang="en-US" sz="2400" dirty="0"/>
              <a:t>Check controlled drugs cupboard.</a:t>
            </a:r>
          </a:p>
        </p:txBody>
      </p:sp>
    </p:spTree>
    <p:extLst>
      <p:ext uri="{BB962C8B-B14F-4D97-AF65-F5344CB8AC3E}">
        <p14:creationId xmlns:p14="http://schemas.microsoft.com/office/powerpoint/2010/main" val="157798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430F15-8572-6A4C-90AF-EDD203AA5610}"/>
              </a:ext>
            </a:extLst>
          </p:cNvPr>
          <p:cNvSpPr txBox="1"/>
          <p:nvPr/>
        </p:nvSpPr>
        <p:spPr>
          <a:xfrm>
            <a:off x="1453816" y="1166842"/>
            <a:ext cx="9909343" cy="4524315"/>
          </a:xfrm>
          <a:prstGeom prst="rect">
            <a:avLst/>
          </a:prstGeom>
          <a:noFill/>
        </p:spPr>
        <p:txBody>
          <a:bodyPr wrap="square">
            <a:spAutoFit/>
          </a:bodyPr>
          <a:lstStyle/>
          <a:p>
            <a:r>
              <a:rPr lang="en-US" sz="2400" b="1" dirty="0"/>
              <a:t>#</a:t>
            </a:r>
            <a:r>
              <a:rPr lang="en-US" sz="2400" dirty="0"/>
              <a:t> Drugs to be stored in a refrigerator include total parenteral nutrition (TPN) solutions, reconstituted antibacterial suspensions and cytotoxic drugs, insulin, vaccines </a:t>
            </a:r>
          </a:p>
          <a:p>
            <a:endParaRPr lang="en-US" sz="2400" dirty="0"/>
          </a:p>
          <a:p>
            <a:r>
              <a:rPr lang="en-US" sz="2400" b="1" dirty="0"/>
              <a:t>#</a:t>
            </a:r>
            <a:r>
              <a:rPr lang="en-US" sz="2400" dirty="0"/>
              <a:t> Items and drugs that are not to be stored in refrigerator include heparin, blood and urine specimens, food, inflammables </a:t>
            </a:r>
          </a:p>
          <a:p>
            <a:endParaRPr lang="en-US" sz="2400" dirty="0"/>
          </a:p>
          <a:p>
            <a:r>
              <a:rPr lang="en-US" sz="2400" b="1" dirty="0"/>
              <a:t>#</a:t>
            </a:r>
            <a:r>
              <a:rPr lang="en-US" sz="2400" dirty="0"/>
              <a:t> A good procedure is to prepare a list on the door of the refrigerator of all the items that require storage in a refrigerator </a:t>
            </a:r>
          </a:p>
          <a:p>
            <a:endParaRPr lang="en-US" sz="2400" dirty="0"/>
          </a:p>
          <a:p>
            <a:r>
              <a:rPr lang="en-US" sz="2400" b="1" dirty="0"/>
              <a:t>#</a:t>
            </a:r>
            <a:r>
              <a:rPr lang="en-US" sz="2400" dirty="0"/>
              <a:t>Check that all items in the refrigerator require to be stored in a refrigerator (usually between 2 and 8C).</a:t>
            </a:r>
          </a:p>
        </p:txBody>
      </p:sp>
    </p:spTree>
    <p:extLst>
      <p:ext uri="{BB962C8B-B14F-4D97-AF65-F5344CB8AC3E}">
        <p14:creationId xmlns:p14="http://schemas.microsoft.com/office/powerpoint/2010/main" val="250035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C256-2189-0945-B368-5896427C672F}"/>
              </a:ext>
            </a:extLst>
          </p:cNvPr>
          <p:cNvSpPr>
            <a:spLocks noGrp="1"/>
          </p:cNvSpPr>
          <p:nvPr>
            <p:ph type="title"/>
          </p:nvPr>
        </p:nvSpPr>
        <p:spPr/>
        <p:txBody>
          <a:bodyPr/>
          <a:lstStyle/>
          <a:p>
            <a:r>
              <a:rPr lang="en-US" b="1" dirty="0"/>
              <a:t>Specific pharmaceutical dosage forms: eye preparations</a:t>
            </a:r>
          </a:p>
        </p:txBody>
      </p:sp>
      <p:sp>
        <p:nvSpPr>
          <p:cNvPr id="3" name="Content Placeholder 2">
            <a:extLst>
              <a:ext uri="{FF2B5EF4-FFF2-40B4-BE49-F238E27FC236}">
                <a16:creationId xmlns:a16="http://schemas.microsoft.com/office/drawing/2014/main" id="{8E3A5BAE-7888-FD40-946E-BEC4F12E1777}"/>
              </a:ext>
            </a:extLst>
          </p:cNvPr>
          <p:cNvSpPr>
            <a:spLocks noGrp="1"/>
          </p:cNvSpPr>
          <p:nvPr>
            <p:ph idx="1"/>
          </p:nvPr>
        </p:nvSpPr>
        <p:spPr/>
        <p:txBody>
          <a:bodyPr>
            <a:noAutofit/>
          </a:bodyPr>
          <a:lstStyle/>
          <a:p>
            <a:r>
              <a:rPr lang="en-US" sz="2400" dirty="0"/>
              <a:t>  Good practice is required to prevent cross infections </a:t>
            </a:r>
          </a:p>
          <a:p>
            <a:r>
              <a:rPr lang="en-US" sz="2400" dirty="0"/>
              <a:t> Eyes are at greater risk of developing an infection when an injury has occurred or a surgical intervention was carried out </a:t>
            </a:r>
          </a:p>
          <a:p>
            <a:r>
              <a:rPr lang="en-US" sz="2400" dirty="0"/>
              <a:t> Use of single-dose preparations preferred but some preparations may not be available in this presentation and costings have to be considered </a:t>
            </a:r>
          </a:p>
          <a:p>
            <a:r>
              <a:rPr lang="en-US" sz="2400" dirty="0"/>
              <a:t>For preparations presented as multiple dose, the product should not be used for more than 1 week; separate bottles are used for each eye, and new bottles used postoperatively</a:t>
            </a:r>
          </a:p>
        </p:txBody>
      </p:sp>
    </p:spTree>
    <p:extLst>
      <p:ext uri="{BB962C8B-B14F-4D97-AF65-F5344CB8AC3E}">
        <p14:creationId xmlns:p14="http://schemas.microsoft.com/office/powerpoint/2010/main" val="95930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D295E-2472-CE46-AA36-8367230B88C1}"/>
              </a:ext>
            </a:extLst>
          </p:cNvPr>
          <p:cNvSpPr>
            <a:spLocks noGrp="1"/>
          </p:cNvSpPr>
          <p:nvPr>
            <p:ph type="title"/>
          </p:nvPr>
        </p:nvSpPr>
        <p:spPr/>
        <p:txBody>
          <a:bodyPr/>
          <a:lstStyle/>
          <a:p>
            <a:r>
              <a:rPr lang="en-US" b="1" dirty="0"/>
              <a:t>Hospital classification</a:t>
            </a:r>
          </a:p>
        </p:txBody>
      </p:sp>
      <p:sp>
        <p:nvSpPr>
          <p:cNvPr id="3" name="Content Placeholder 2">
            <a:extLst>
              <a:ext uri="{FF2B5EF4-FFF2-40B4-BE49-F238E27FC236}">
                <a16:creationId xmlns:a16="http://schemas.microsoft.com/office/drawing/2014/main" id="{75D44661-6E6C-8C45-973D-40C5E42AED7C}"/>
              </a:ext>
            </a:extLst>
          </p:cNvPr>
          <p:cNvSpPr>
            <a:spLocks noGrp="1"/>
          </p:cNvSpPr>
          <p:nvPr>
            <p:ph idx="1"/>
          </p:nvPr>
        </p:nvSpPr>
        <p:spPr/>
        <p:txBody>
          <a:bodyPr>
            <a:normAutofit/>
          </a:bodyPr>
          <a:lstStyle/>
          <a:p>
            <a:r>
              <a:rPr lang="en-US" sz="2400" dirty="0"/>
              <a:t>Ownership: public or private </a:t>
            </a:r>
            <a:endParaRPr lang="ar-SA" sz="2400" dirty="0"/>
          </a:p>
          <a:p>
            <a:endParaRPr lang="ar-SA" sz="2400" dirty="0"/>
          </a:p>
          <a:p>
            <a:r>
              <a:rPr lang="en-US" sz="2400" dirty="0"/>
              <a:t> Type of care provided: primary, secondary or tertiary </a:t>
            </a:r>
            <a:endParaRPr lang="ar-SA" sz="2400" dirty="0"/>
          </a:p>
          <a:p>
            <a:endParaRPr lang="ar-SA" sz="2400" dirty="0"/>
          </a:p>
          <a:p>
            <a:r>
              <a:rPr lang="en-US" sz="2400" dirty="0"/>
              <a:t> Teaching affiliation: provision of specialist training within the institution.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53FBC63-B41D-B545-8C16-994CC7321F0F}"/>
                  </a:ext>
                </a:extLst>
              </p14:cNvPr>
              <p14:cNvContentPartPr/>
              <p14:nvPr/>
            </p14:nvContentPartPr>
            <p14:xfrm>
              <a:off x="6135500" y="4719786"/>
              <a:ext cx="1161720" cy="67320"/>
            </p14:xfrm>
          </p:contentPart>
        </mc:Choice>
        <mc:Fallback xmlns="">
          <p:pic>
            <p:nvPicPr>
              <p:cNvPr id="4" name="Ink 3">
                <a:extLst>
                  <a:ext uri="{FF2B5EF4-FFF2-40B4-BE49-F238E27FC236}">
                    <a16:creationId xmlns:a16="http://schemas.microsoft.com/office/drawing/2014/main" id="{D53FBC63-B41D-B545-8C16-994CC7321F0F}"/>
                  </a:ext>
                </a:extLst>
              </p:cNvPr>
              <p:cNvPicPr/>
              <p:nvPr/>
            </p:nvPicPr>
            <p:blipFill>
              <a:blip r:embed="rId3"/>
              <a:stretch>
                <a:fillRect/>
              </a:stretch>
            </p:blipFill>
            <p:spPr>
              <a:xfrm>
                <a:off x="6126860" y="4711146"/>
                <a:ext cx="1179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10">
                <a:extLst>
                  <a:ext uri="{FF2B5EF4-FFF2-40B4-BE49-F238E27FC236}">
                    <a16:creationId xmlns:a16="http://schemas.microsoft.com/office/drawing/2014/main" id="{2C1ADF45-C4A0-7D41-9DA3-81BFE80E7112}"/>
                  </a:ext>
                </a:extLst>
              </p14:cNvPr>
              <p14:cNvContentPartPr/>
              <p14:nvPr/>
            </p14:nvContentPartPr>
            <p14:xfrm>
              <a:off x="6310100" y="3842466"/>
              <a:ext cx="1154520" cy="418320"/>
            </p14:xfrm>
          </p:contentPart>
        </mc:Choice>
        <mc:Fallback xmlns="">
          <p:pic>
            <p:nvPicPr>
              <p:cNvPr id="10" name="Ink 10">
                <a:extLst>
                  <a:ext uri="{FF2B5EF4-FFF2-40B4-BE49-F238E27FC236}">
                    <a16:creationId xmlns:a16="http://schemas.microsoft.com/office/drawing/2014/main" id="{2C1ADF45-C4A0-7D41-9DA3-81BFE80E7112}"/>
                  </a:ext>
                </a:extLst>
              </p:cNvPr>
              <p:cNvPicPr/>
              <p:nvPr/>
            </p:nvPicPr>
            <p:blipFill>
              <a:blip r:embed="rId5"/>
              <a:stretch>
                <a:fillRect/>
              </a:stretch>
            </p:blipFill>
            <p:spPr>
              <a:xfrm>
                <a:off x="6301100" y="3833819"/>
                <a:ext cx="1172160" cy="4359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4">
                <a:extLst>
                  <a:ext uri="{FF2B5EF4-FFF2-40B4-BE49-F238E27FC236}">
                    <a16:creationId xmlns:a16="http://schemas.microsoft.com/office/drawing/2014/main" id="{97583605-2A87-3045-B7A0-E04F0DD2846D}"/>
                  </a:ext>
                </a:extLst>
              </p14:cNvPr>
              <p14:cNvContentPartPr/>
              <p14:nvPr/>
            </p14:nvContentPartPr>
            <p14:xfrm>
              <a:off x="6528260" y="4176906"/>
              <a:ext cx="209160" cy="16920"/>
            </p14:xfrm>
          </p:contentPart>
        </mc:Choice>
        <mc:Fallback xmlns="">
          <p:pic>
            <p:nvPicPr>
              <p:cNvPr id="14" name="Ink 14">
                <a:extLst>
                  <a:ext uri="{FF2B5EF4-FFF2-40B4-BE49-F238E27FC236}">
                    <a16:creationId xmlns:a16="http://schemas.microsoft.com/office/drawing/2014/main" id="{97583605-2A87-3045-B7A0-E04F0DD2846D}"/>
                  </a:ext>
                </a:extLst>
              </p:cNvPr>
              <p:cNvPicPr/>
              <p:nvPr/>
            </p:nvPicPr>
            <p:blipFill>
              <a:blip r:embed="rId7"/>
              <a:stretch>
                <a:fillRect/>
              </a:stretch>
            </p:blipFill>
            <p:spPr>
              <a:xfrm>
                <a:off x="6519620" y="4167906"/>
                <a:ext cx="226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578214AE-BBE3-C544-A434-58438D7EBDE8}"/>
                  </a:ext>
                </a:extLst>
              </p14:cNvPr>
              <p14:cNvContentPartPr/>
              <p14:nvPr/>
            </p14:nvContentPartPr>
            <p14:xfrm>
              <a:off x="6561740" y="4143426"/>
              <a:ext cx="360" cy="360"/>
            </p14:xfrm>
          </p:contentPart>
        </mc:Choice>
        <mc:Fallback xmlns="">
          <p:pic>
            <p:nvPicPr>
              <p:cNvPr id="16" name="Ink 15">
                <a:extLst>
                  <a:ext uri="{FF2B5EF4-FFF2-40B4-BE49-F238E27FC236}">
                    <a16:creationId xmlns:a16="http://schemas.microsoft.com/office/drawing/2014/main" id="{578214AE-BBE3-C544-A434-58438D7EBDE8}"/>
                  </a:ext>
                </a:extLst>
              </p:cNvPr>
              <p:cNvPicPr/>
              <p:nvPr/>
            </p:nvPicPr>
            <p:blipFill>
              <a:blip r:embed="rId9"/>
              <a:stretch>
                <a:fillRect/>
              </a:stretch>
            </p:blipFill>
            <p:spPr>
              <a:xfrm>
                <a:off x="6552740" y="4134426"/>
                <a:ext cx="18000" cy="18000"/>
              </a:xfrm>
              <a:prstGeom prst="rect">
                <a:avLst/>
              </a:prstGeom>
            </p:spPr>
          </p:pic>
        </mc:Fallback>
      </mc:AlternateContent>
    </p:spTree>
    <p:extLst>
      <p:ext uri="{BB962C8B-B14F-4D97-AF65-F5344CB8AC3E}">
        <p14:creationId xmlns:p14="http://schemas.microsoft.com/office/powerpoint/2010/main" val="47711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BF584B1-DF47-A749-BF84-BCB4754682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435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3C11-FAF1-CB4A-869B-0DA5AE4A00E9}"/>
              </a:ext>
            </a:extLst>
          </p:cNvPr>
          <p:cNvSpPr>
            <a:spLocks noGrp="1"/>
          </p:cNvSpPr>
          <p:nvPr>
            <p:ph type="title"/>
          </p:nvPr>
        </p:nvSpPr>
        <p:spPr>
          <a:xfrm>
            <a:off x="2592925" y="624109"/>
            <a:ext cx="8911687" cy="1564969"/>
          </a:xfrm>
        </p:spPr>
        <p:txBody>
          <a:bodyPr>
            <a:normAutofit fontScale="90000"/>
          </a:bodyPr>
          <a:lstStyle/>
          <a:p>
            <a:r>
              <a:rPr lang="en-US" b="1" dirty="0" err="1"/>
              <a:t>Pharmacists’actions</a:t>
            </a:r>
            <a:r>
              <a:rPr lang="en-US" b="1" dirty="0"/>
              <a:t> in the development of protocols to </a:t>
            </a:r>
            <a:r>
              <a:rPr lang="en-US" b="1" dirty="0" err="1"/>
              <a:t>standardise</a:t>
            </a:r>
            <a:r>
              <a:rPr lang="en-US" b="1" dirty="0"/>
              <a:t> practical nursing techniques on the wards </a:t>
            </a:r>
          </a:p>
        </p:txBody>
      </p:sp>
      <p:sp>
        <p:nvSpPr>
          <p:cNvPr id="3" name="Content Placeholder 2">
            <a:extLst>
              <a:ext uri="{FF2B5EF4-FFF2-40B4-BE49-F238E27FC236}">
                <a16:creationId xmlns:a16="http://schemas.microsoft.com/office/drawing/2014/main" id="{E01E06DE-264B-5248-B5C6-203AD9C8514A}"/>
              </a:ext>
            </a:extLst>
          </p:cNvPr>
          <p:cNvSpPr>
            <a:spLocks noGrp="1"/>
          </p:cNvSpPr>
          <p:nvPr>
            <p:ph idx="1"/>
          </p:nvPr>
        </p:nvSpPr>
        <p:spPr>
          <a:xfrm>
            <a:off x="2171448" y="2456268"/>
            <a:ext cx="8915400" cy="3777622"/>
          </a:xfrm>
        </p:spPr>
        <p:txBody>
          <a:bodyPr>
            <a:noAutofit/>
          </a:bodyPr>
          <a:lstStyle/>
          <a:p>
            <a:r>
              <a:rPr lang="en-US" sz="2400" dirty="0"/>
              <a:t> Blood sugar monitoring technique </a:t>
            </a:r>
          </a:p>
          <a:p>
            <a:r>
              <a:rPr lang="en-US" sz="2400" dirty="0"/>
              <a:t> Use of patients’ own medicines </a:t>
            </a:r>
          </a:p>
          <a:p>
            <a:r>
              <a:rPr lang="en-US" sz="2400" dirty="0"/>
              <a:t> Administration of injections </a:t>
            </a:r>
          </a:p>
          <a:p>
            <a:r>
              <a:rPr lang="en-US" sz="2400" dirty="0"/>
              <a:t> Intravenous additives </a:t>
            </a:r>
          </a:p>
          <a:p>
            <a:r>
              <a:rPr lang="en-US" sz="2400" dirty="0"/>
              <a:t> Medicines administration </a:t>
            </a:r>
          </a:p>
          <a:p>
            <a:r>
              <a:rPr lang="en-US" sz="2400" dirty="0"/>
              <a:t> </a:t>
            </a:r>
            <a:r>
              <a:rPr lang="en-US" sz="2400" dirty="0" err="1"/>
              <a:t>Nebuliser</a:t>
            </a:r>
            <a:r>
              <a:rPr lang="en-US" sz="2400" dirty="0"/>
              <a:t> therapy </a:t>
            </a:r>
          </a:p>
          <a:p>
            <a:r>
              <a:rPr lang="en-US" sz="2400" dirty="0"/>
              <a:t>Urine testing </a:t>
            </a:r>
          </a:p>
          <a:p>
            <a:r>
              <a:rPr lang="en-US" sz="2400" dirty="0"/>
              <a:t> Ordering and storage of medicines.</a:t>
            </a:r>
          </a:p>
        </p:txBody>
      </p:sp>
    </p:spTree>
    <p:extLst>
      <p:ext uri="{BB962C8B-B14F-4D97-AF65-F5344CB8AC3E}">
        <p14:creationId xmlns:p14="http://schemas.microsoft.com/office/powerpoint/2010/main" val="3989189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A068-FBF8-AC4A-AAE1-AF53758EBC6F}"/>
              </a:ext>
            </a:extLst>
          </p:cNvPr>
          <p:cNvSpPr>
            <a:spLocks noGrp="1"/>
          </p:cNvSpPr>
          <p:nvPr>
            <p:ph type="title"/>
          </p:nvPr>
        </p:nvSpPr>
        <p:spPr/>
        <p:txBody>
          <a:bodyPr/>
          <a:lstStyle/>
          <a:p>
            <a:r>
              <a:rPr lang="en-US" b="1" dirty="0"/>
              <a:t>Drug and therapeutics committee</a:t>
            </a:r>
          </a:p>
        </p:txBody>
      </p:sp>
      <p:sp>
        <p:nvSpPr>
          <p:cNvPr id="3" name="Content Placeholder 2">
            <a:extLst>
              <a:ext uri="{FF2B5EF4-FFF2-40B4-BE49-F238E27FC236}">
                <a16:creationId xmlns:a16="http://schemas.microsoft.com/office/drawing/2014/main" id="{11906396-5FCE-324B-AB60-B9EFCAEB1FE6}"/>
              </a:ext>
            </a:extLst>
          </p:cNvPr>
          <p:cNvSpPr>
            <a:spLocks noGrp="1"/>
          </p:cNvSpPr>
          <p:nvPr>
            <p:ph idx="1"/>
          </p:nvPr>
        </p:nvSpPr>
        <p:spPr/>
        <p:txBody>
          <a:bodyPr>
            <a:normAutofit/>
          </a:bodyPr>
          <a:lstStyle/>
          <a:p>
            <a:r>
              <a:rPr lang="en-US" sz="2400" dirty="0"/>
              <a:t> </a:t>
            </a:r>
            <a:r>
              <a:rPr lang="en-US" sz="2400" b="1" dirty="0"/>
              <a:t>Aims are</a:t>
            </a:r>
            <a:r>
              <a:rPr lang="en-US" sz="2400" dirty="0"/>
              <a:t>: </a:t>
            </a:r>
          </a:p>
          <a:p>
            <a:endParaRPr lang="en-US" sz="2400" dirty="0"/>
          </a:p>
          <a:p>
            <a:r>
              <a:rPr lang="en-US" sz="2400" dirty="0"/>
              <a:t>to maintain a hospital formulary </a:t>
            </a:r>
          </a:p>
          <a:p>
            <a:r>
              <a:rPr lang="en-US" sz="2400" dirty="0"/>
              <a:t> to develop and implement policies on drug use including, for example, generic substitution, therapeutic guidelines and cost-containment policies.</a:t>
            </a:r>
          </a:p>
        </p:txBody>
      </p:sp>
    </p:spTree>
    <p:extLst>
      <p:ext uri="{BB962C8B-B14F-4D97-AF65-F5344CB8AC3E}">
        <p14:creationId xmlns:p14="http://schemas.microsoft.com/office/powerpoint/2010/main" val="30557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F751-EF83-E048-80D3-17C4405A8F14}"/>
              </a:ext>
            </a:extLst>
          </p:cNvPr>
          <p:cNvSpPr>
            <a:spLocks noGrp="1"/>
          </p:cNvSpPr>
          <p:nvPr>
            <p:ph type="title"/>
          </p:nvPr>
        </p:nvSpPr>
        <p:spPr/>
        <p:txBody>
          <a:bodyPr/>
          <a:lstStyle/>
          <a:p>
            <a:r>
              <a:rPr lang="en-US" b="1" dirty="0"/>
              <a:t>Infections control committee </a:t>
            </a:r>
          </a:p>
        </p:txBody>
      </p:sp>
      <p:sp>
        <p:nvSpPr>
          <p:cNvPr id="3" name="Content Placeholder 2">
            <a:extLst>
              <a:ext uri="{FF2B5EF4-FFF2-40B4-BE49-F238E27FC236}">
                <a16:creationId xmlns:a16="http://schemas.microsoft.com/office/drawing/2014/main" id="{68F7BA80-26DE-8E46-9614-FAC38F29A507}"/>
              </a:ext>
            </a:extLst>
          </p:cNvPr>
          <p:cNvSpPr>
            <a:spLocks noGrp="1"/>
          </p:cNvSpPr>
          <p:nvPr>
            <p:ph idx="1"/>
          </p:nvPr>
        </p:nvSpPr>
        <p:spPr/>
        <p:txBody>
          <a:bodyPr>
            <a:normAutofit/>
          </a:bodyPr>
          <a:lstStyle/>
          <a:p>
            <a:r>
              <a:rPr lang="en-US" sz="2400" b="1" dirty="0"/>
              <a:t>Aims are:</a:t>
            </a:r>
            <a:r>
              <a:rPr lang="en-US" sz="2400" dirty="0"/>
              <a:t> </a:t>
            </a:r>
          </a:p>
          <a:p>
            <a:endParaRPr lang="en-US" sz="2400" dirty="0"/>
          </a:p>
          <a:p>
            <a:r>
              <a:rPr lang="en-US" sz="2400" dirty="0"/>
              <a:t> to review use of anti-infective agents </a:t>
            </a:r>
          </a:p>
          <a:p>
            <a:r>
              <a:rPr lang="en-US" sz="2400" dirty="0"/>
              <a:t> to develop and implement policies and guidelines regarding the use of anti-infective agents </a:t>
            </a:r>
          </a:p>
          <a:p>
            <a:r>
              <a:rPr lang="en-US" sz="2400" dirty="0"/>
              <a:t> to develop policies for wound management.</a:t>
            </a:r>
          </a:p>
        </p:txBody>
      </p:sp>
    </p:spTree>
    <p:extLst>
      <p:ext uri="{BB962C8B-B14F-4D97-AF65-F5344CB8AC3E}">
        <p14:creationId xmlns:p14="http://schemas.microsoft.com/office/powerpoint/2010/main" val="423978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DE71-1B4C-5A4D-BE8B-8202E978612F}"/>
              </a:ext>
            </a:extLst>
          </p:cNvPr>
          <p:cNvSpPr>
            <a:spLocks noGrp="1"/>
          </p:cNvSpPr>
          <p:nvPr>
            <p:ph type="title"/>
          </p:nvPr>
        </p:nvSpPr>
        <p:spPr/>
        <p:txBody>
          <a:bodyPr/>
          <a:lstStyle/>
          <a:p>
            <a:r>
              <a:rPr lang="en-US" b="1" dirty="0"/>
              <a:t>Drug information services </a:t>
            </a:r>
          </a:p>
        </p:txBody>
      </p:sp>
      <p:sp>
        <p:nvSpPr>
          <p:cNvPr id="3" name="Content Placeholder 2">
            <a:extLst>
              <a:ext uri="{FF2B5EF4-FFF2-40B4-BE49-F238E27FC236}">
                <a16:creationId xmlns:a16="http://schemas.microsoft.com/office/drawing/2014/main" id="{721EA1DA-AB6C-DE45-8CB7-CCD48512BEAD}"/>
              </a:ext>
            </a:extLst>
          </p:cNvPr>
          <p:cNvSpPr>
            <a:spLocks noGrp="1"/>
          </p:cNvSpPr>
          <p:nvPr>
            <p:ph idx="1"/>
          </p:nvPr>
        </p:nvSpPr>
        <p:spPr>
          <a:xfrm>
            <a:off x="2271712" y="1540189"/>
            <a:ext cx="8915400" cy="3777622"/>
          </a:xfrm>
        </p:spPr>
        <p:txBody>
          <a:bodyPr>
            <a:noAutofit/>
          </a:bodyPr>
          <a:lstStyle/>
          <a:p>
            <a:r>
              <a:rPr lang="en-US" sz="2000" b="1" dirty="0"/>
              <a:t>Aims are: </a:t>
            </a:r>
          </a:p>
          <a:p>
            <a:r>
              <a:rPr lang="en-US" sz="2000" dirty="0"/>
              <a:t>to respond to queries from different departments and other care settings</a:t>
            </a:r>
          </a:p>
          <a:p>
            <a:r>
              <a:rPr lang="en-US" sz="2000" dirty="0"/>
              <a:t> to evaluate drug usage </a:t>
            </a:r>
          </a:p>
          <a:p>
            <a:r>
              <a:rPr lang="en-US" sz="2000" dirty="0"/>
              <a:t>to investigate drug activity and coordinate clinical trials activity (this activity may be shared with the quality assurance unit) </a:t>
            </a:r>
          </a:p>
          <a:p>
            <a:r>
              <a:rPr lang="en-US" sz="2000" dirty="0"/>
              <a:t> to coordinate reporting </a:t>
            </a:r>
            <a:r>
              <a:rPr lang="en-US" sz="2000" dirty="0" err="1"/>
              <a:t>programmes</a:t>
            </a:r>
            <a:r>
              <a:rPr lang="en-US" sz="2000" dirty="0"/>
              <a:t> for adverse drug reactions and medication errors</a:t>
            </a:r>
          </a:p>
          <a:p>
            <a:r>
              <a:rPr lang="en-US" sz="2000" dirty="0"/>
              <a:t>to provide poison information </a:t>
            </a:r>
          </a:p>
          <a:p>
            <a:r>
              <a:rPr lang="en-US" sz="2000" dirty="0"/>
              <a:t> to produce publications </a:t>
            </a:r>
          </a:p>
          <a:p>
            <a:r>
              <a:rPr lang="en-US" sz="2000" dirty="0"/>
              <a:t> to educate and provide professional development for professionals.</a:t>
            </a:r>
          </a:p>
        </p:txBody>
      </p:sp>
    </p:spTree>
    <p:extLst>
      <p:ext uri="{BB962C8B-B14F-4D97-AF65-F5344CB8AC3E}">
        <p14:creationId xmlns:p14="http://schemas.microsoft.com/office/powerpoint/2010/main" val="326749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D0F4-B461-1B40-96F3-82FF7499745E}"/>
              </a:ext>
            </a:extLst>
          </p:cNvPr>
          <p:cNvSpPr>
            <a:spLocks noGrp="1"/>
          </p:cNvSpPr>
          <p:nvPr>
            <p:ph type="title"/>
          </p:nvPr>
        </p:nvSpPr>
        <p:spPr/>
        <p:txBody>
          <a:bodyPr/>
          <a:lstStyle/>
          <a:p>
            <a:r>
              <a:rPr lang="en-US" b="1" dirty="0"/>
              <a:t>Wound management committee</a:t>
            </a:r>
          </a:p>
        </p:txBody>
      </p:sp>
      <p:sp>
        <p:nvSpPr>
          <p:cNvPr id="3" name="Content Placeholder 2">
            <a:extLst>
              <a:ext uri="{FF2B5EF4-FFF2-40B4-BE49-F238E27FC236}">
                <a16:creationId xmlns:a16="http://schemas.microsoft.com/office/drawing/2014/main" id="{FB876210-2A01-3249-B235-CE7267094460}"/>
              </a:ext>
            </a:extLst>
          </p:cNvPr>
          <p:cNvSpPr>
            <a:spLocks noGrp="1"/>
          </p:cNvSpPr>
          <p:nvPr>
            <p:ph idx="1"/>
          </p:nvPr>
        </p:nvSpPr>
        <p:spPr>
          <a:xfrm>
            <a:off x="2589212" y="1682416"/>
            <a:ext cx="8915400" cy="3777622"/>
          </a:xfrm>
        </p:spPr>
        <p:txBody>
          <a:bodyPr>
            <a:noAutofit/>
          </a:bodyPr>
          <a:lstStyle/>
          <a:p>
            <a:r>
              <a:rPr lang="en-US" sz="2400" dirty="0"/>
              <a:t> </a:t>
            </a:r>
            <a:r>
              <a:rPr lang="en-US" sz="2400" b="1" dirty="0"/>
              <a:t>Aims are: </a:t>
            </a:r>
          </a:p>
          <a:p>
            <a:r>
              <a:rPr lang="en-US" sz="2400" dirty="0"/>
              <a:t> to design protocols for wound management </a:t>
            </a:r>
          </a:p>
          <a:p>
            <a:r>
              <a:rPr lang="en-US" sz="2400" dirty="0"/>
              <a:t> to liaise with the infections control committee to identify antibacterial agents that are less likely to develop bacterial resistance </a:t>
            </a:r>
          </a:p>
          <a:p>
            <a:r>
              <a:rPr lang="en-US" sz="2400" dirty="0"/>
              <a:t> to use proper wound treatment and appropriate dressings </a:t>
            </a:r>
          </a:p>
          <a:p>
            <a:r>
              <a:rPr lang="en-US" sz="2400" dirty="0"/>
              <a:t>to keep wound treatment cost-effective </a:t>
            </a:r>
          </a:p>
          <a:p>
            <a:r>
              <a:rPr lang="en-US" sz="2400" dirty="0"/>
              <a:t> to address factors precipitating wound development (e.g. uncontrolled diabetes).</a:t>
            </a:r>
          </a:p>
        </p:txBody>
      </p:sp>
    </p:spTree>
    <p:extLst>
      <p:ext uri="{BB962C8B-B14F-4D97-AF65-F5344CB8AC3E}">
        <p14:creationId xmlns:p14="http://schemas.microsoft.com/office/powerpoint/2010/main" val="141179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929D-A88E-0C42-8B9D-F411C1ED41F4}"/>
              </a:ext>
            </a:extLst>
          </p:cNvPr>
          <p:cNvSpPr>
            <a:spLocks noGrp="1"/>
          </p:cNvSpPr>
          <p:nvPr>
            <p:ph type="title"/>
          </p:nvPr>
        </p:nvSpPr>
        <p:spPr/>
        <p:txBody>
          <a:bodyPr/>
          <a:lstStyle/>
          <a:p>
            <a:r>
              <a:rPr lang="en-US" b="1" dirty="0"/>
              <a:t>Clinical pharmacy services</a:t>
            </a:r>
          </a:p>
        </p:txBody>
      </p:sp>
      <p:sp>
        <p:nvSpPr>
          <p:cNvPr id="3" name="Content Placeholder 2">
            <a:extLst>
              <a:ext uri="{FF2B5EF4-FFF2-40B4-BE49-F238E27FC236}">
                <a16:creationId xmlns:a16="http://schemas.microsoft.com/office/drawing/2014/main" id="{6EB1DF73-75E0-854E-A6CA-B98B282F5BE7}"/>
              </a:ext>
            </a:extLst>
          </p:cNvPr>
          <p:cNvSpPr>
            <a:spLocks noGrp="1"/>
          </p:cNvSpPr>
          <p:nvPr>
            <p:ph idx="1"/>
          </p:nvPr>
        </p:nvSpPr>
        <p:spPr/>
        <p:txBody>
          <a:bodyPr>
            <a:normAutofit/>
          </a:bodyPr>
          <a:lstStyle/>
          <a:p>
            <a:r>
              <a:rPr lang="en-US" sz="2400" dirty="0"/>
              <a:t>therapeutic drug monitoring </a:t>
            </a:r>
          </a:p>
          <a:p>
            <a:r>
              <a:rPr lang="en-US" sz="2400" dirty="0"/>
              <a:t>pharmacokinetic dosing </a:t>
            </a:r>
          </a:p>
          <a:p>
            <a:r>
              <a:rPr lang="en-US" sz="2400" dirty="0"/>
              <a:t> patient education </a:t>
            </a:r>
          </a:p>
          <a:p>
            <a:r>
              <a:rPr lang="en-US" sz="2400" dirty="0"/>
              <a:t>medication </a:t>
            </a:r>
            <a:r>
              <a:rPr lang="en-US" sz="2400" dirty="0" err="1"/>
              <a:t>counselling</a:t>
            </a:r>
            <a:r>
              <a:rPr lang="en-US" sz="2400" dirty="0"/>
              <a:t> </a:t>
            </a:r>
          </a:p>
          <a:p>
            <a:r>
              <a:rPr lang="en-US" sz="2400" dirty="0"/>
              <a:t> drug utilisation review </a:t>
            </a:r>
          </a:p>
          <a:p>
            <a:r>
              <a:rPr lang="en-US" sz="2400" dirty="0"/>
              <a:t>participation in pharmacotherapy decision making and in patient follow-up.</a:t>
            </a:r>
          </a:p>
        </p:txBody>
      </p:sp>
    </p:spTree>
    <p:extLst>
      <p:ext uri="{BB962C8B-B14F-4D97-AF65-F5344CB8AC3E}">
        <p14:creationId xmlns:p14="http://schemas.microsoft.com/office/powerpoint/2010/main" val="53933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045E-A91F-3E4B-A3C8-0ED325B589E8}"/>
              </a:ext>
            </a:extLst>
          </p:cNvPr>
          <p:cNvSpPr>
            <a:spLocks noGrp="1"/>
          </p:cNvSpPr>
          <p:nvPr>
            <p:ph type="title"/>
          </p:nvPr>
        </p:nvSpPr>
        <p:spPr/>
        <p:txBody>
          <a:bodyPr>
            <a:normAutofit fontScale="90000"/>
          </a:bodyPr>
          <a:lstStyle/>
          <a:p>
            <a:r>
              <a:rPr lang="en-US" b="1" dirty="0"/>
              <a:t>Documentation of pharmacist actions in pharmacy held patient records should contain information on: </a:t>
            </a:r>
          </a:p>
        </p:txBody>
      </p:sp>
      <p:sp>
        <p:nvSpPr>
          <p:cNvPr id="3" name="Content Placeholder 2">
            <a:extLst>
              <a:ext uri="{FF2B5EF4-FFF2-40B4-BE49-F238E27FC236}">
                <a16:creationId xmlns:a16="http://schemas.microsoft.com/office/drawing/2014/main" id="{C93D01F7-F688-7249-8AF1-DF5C8E316E86}"/>
              </a:ext>
            </a:extLst>
          </p:cNvPr>
          <p:cNvSpPr>
            <a:spLocks noGrp="1"/>
          </p:cNvSpPr>
          <p:nvPr>
            <p:ph idx="1"/>
          </p:nvPr>
        </p:nvSpPr>
        <p:spPr>
          <a:xfrm>
            <a:off x="2338554" y="2634916"/>
            <a:ext cx="8915400" cy="3777622"/>
          </a:xfrm>
        </p:spPr>
        <p:txBody>
          <a:bodyPr>
            <a:normAutofit/>
          </a:bodyPr>
          <a:lstStyle/>
          <a:p>
            <a:r>
              <a:rPr lang="en-US" sz="2400" dirty="0"/>
              <a:t>age, weight and height </a:t>
            </a:r>
          </a:p>
          <a:p>
            <a:r>
              <a:rPr lang="en-US" sz="2400" dirty="0"/>
              <a:t> medical history </a:t>
            </a:r>
          </a:p>
          <a:p>
            <a:r>
              <a:rPr lang="en-US" sz="2400" dirty="0"/>
              <a:t> allergic or adverse drug reaction history </a:t>
            </a:r>
          </a:p>
          <a:p>
            <a:r>
              <a:rPr lang="en-US" sz="2400" dirty="0"/>
              <a:t>renal function </a:t>
            </a:r>
          </a:p>
          <a:p>
            <a:r>
              <a:rPr lang="en-US" sz="2400" dirty="0"/>
              <a:t> hepatic function.</a:t>
            </a:r>
          </a:p>
        </p:txBody>
      </p:sp>
    </p:spTree>
    <p:extLst>
      <p:ext uri="{BB962C8B-B14F-4D97-AF65-F5344CB8AC3E}">
        <p14:creationId xmlns:p14="http://schemas.microsoft.com/office/powerpoint/2010/main" val="325903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3C36CA-3653-8848-B2A7-2612C7EE43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74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BBFACBB-F0FC-DD43-A977-7E3D431AE9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357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DBD-1FD3-E44B-A2E5-DCB8E3CCD40B}"/>
              </a:ext>
            </a:extLst>
          </p:cNvPr>
          <p:cNvSpPr>
            <a:spLocks noGrp="1"/>
          </p:cNvSpPr>
          <p:nvPr>
            <p:ph type="title"/>
          </p:nvPr>
        </p:nvSpPr>
        <p:spPr/>
        <p:txBody>
          <a:bodyPr/>
          <a:lstStyle/>
          <a:p>
            <a:r>
              <a:rPr lang="en-US" b="1" dirty="0" err="1"/>
              <a:t>Organisational</a:t>
            </a:r>
            <a:r>
              <a:rPr lang="en-US" b="1" dirty="0"/>
              <a:t> structure of the hospital</a:t>
            </a:r>
          </a:p>
        </p:txBody>
      </p:sp>
      <p:sp>
        <p:nvSpPr>
          <p:cNvPr id="3" name="Content Placeholder 2">
            <a:extLst>
              <a:ext uri="{FF2B5EF4-FFF2-40B4-BE49-F238E27FC236}">
                <a16:creationId xmlns:a16="http://schemas.microsoft.com/office/drawing/2014/main" id="{0B32B0BC-C7B2-8A4A-BA73-88D15DFAD905}"/>
              </a:ext>
            </a:extLst>
          </p:cNvPr>
          <p:cNvSpPr>
            <a:spLocks noGrp="1"/>
          </p:cNvSpPr>
          <p:nvPr>
            <p:ph idx="1"/>
          </p:nvPr>
        </p:nvSpPr>
        <p:spPr/>
        <p:txBody>
          <a:bodyPr>
            <a:normAutofit/>
          </a:bodyPr>
          <a:lstStyle/>
          <a:p>
            <a:r>
              <a:rPr lang="en-US" sz="2400" dirty="0"/>
              <a:t>Hospital director </a:t>
            </a:r>
            <a:endParaRPr lang="ar-SA" sz="2400" dirty="0"/>
          </a:p>
          <a:p>
            <a:r>
              <a:rPr lang="en-US" sz="2400" dirty="0"/>
              <a:t> Financial officers </a:t>
            </a:r>
            <a:endParaRPr lang="ar-SA" sz="2400" dirty="0"/>
          </a:p>
          <a:p>
            <a:r>
              <a:rPr lang="en-US" sz="2400" dirty="0"/>
              <a:t>Director of pharmaceutical services </a:t>
            </a:r>
            <a:endParaRPr lang="ar-SA" sz="2400" dirty="0"/>
          </a:p>
          <a:p>
            <a:r>
              <a:rPr lang="en-US" sz="2400" dirty="0"/>
              <a:t>Director of nursing </a:t>
            </a:r>
            <a:endParaRPr lang="ar-SA" sz="2400" dirty="0"/>
          </a:p>
          <a:p>
            <a:r>
              <a:rPr lang="en-US" sz="2400" dirty="0"/>
              <a:t> Human resources manager </a:t>
            </a:r>
            <a:endParaRPr lang="ar-SA" sz="2400" dirty="0"/>
          </a:p>
          <a:p>
            <a:r>
              <a:rPr lang="en-US" sz="2400" dirty="0"/>
              <a:t> Medical resources </a:t>
            </a:r>
            <a:endParaRPr lang="ar-SA" sz="2400" dirty="0"/>
          </a:p>
          <a:p>
            <a:r>
              <a:rPr lang="en-US" sz="2400" dirty="0"/>
              <a:t>Physiotherapy, occupational therapy department.</a:t>
            </a:r>
          </a:p>
        </p:txBody>
      </p:sp>
    </p:spTree>
    <p:extLst>
      <p:ext uri="{BB962C8B-B14F-4D97-AF65-F5344CB8AC3E}">
        <p14:creationId xmlns:p14="http://schemas.microsoft.com/office/powerpoint/2010/main" val="20399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5678-5118-E84E-999B-D88C0F63012F}"/>
              </a:ext>
            </a:extLst>
          </p:cNvPr>
          <p:cNvSpPr>
            <a:spLocks noGrp="1"/>
          </p:cNvSpPr>
          <p:nvPr>
            <p:ph type="title"/>
          </p:nvPr>
        </p:nvSpPr>
        <p:spPr/>
        <p:txBody>
          <a:bodyPr/>
          <a:lstStyle/>
          <a:p>
            <a:r>
              <a:rPr lang="en-US" b="1" dirty="0" err="1"/>
              <a:t>Organisation</a:t>
            </a:r>
            <a:r>
              <a:rPr lang="en-US" b="1" dirty="0"/>
              <a:t> of pharmaceutical services</a:t>
            </a:r>
          </a:p>
        </p:txBody>
      </p:sp>
      <p:sp>
        <p:nvSpPr>
          <p:cNvPr id="3" name="Content Placeholder 2">
            <a:extLst>
              <a:ext uri="{FF2B5EF4-FFF2-40B4-BE49-F238E27FC236}">
                <a16:creationId xmlns:a16="http://schemas.microsoft.com/office/drawing/2014/main" id="{596A0AEF-98F3-BC4C-A99C-50FCE1593CBE}"/>
              </a:ext>
            </a:extLst>
          </p:cNvPr>
          <p:cNvSpPr>
            <a:spLocks noGrp="1"/>
          </p:cNvSpPr>
          <p:nvPr>
            <p:ph idx="1"/>
          </p:nvPr>
        </p:nvSpPr>
        <p:spPr/>
        <p:txBody>
          <a:bodyPr>
            <a:normAutofit/>
          </a:bodyPr>
          <a:lstStyle/>
          <a:p>
            <a:r>
              <a:rPr lang="en-US" sz="2400" b="1" dirty="0"/>
              <a:t>Director is in charge of: </a:t>
            </a:r>
          </a:p>
          <a:p>
            <a:r>
              <a:rPr lang="en-US" sz="2400" dirty="0"/>
              <a:t> financial management </a:t>
            </a:r>
          </a:p>
          <a:p>
            <a:r>
              <a:rPr lang="en-US" sz="2400" dirty="0"/>
              <a:t>inter-departmental affairs </a:t>
            </a:r>
          </a:p>
          <a:p>
            <a:r>
              <a:rPr lang="en-US" sz="2400" dirty="0"/>
              <a:t> quality assurance </a:t>
            </a:r>
          </a:p>
          <a:p>
            <a:r>
              <a:rPr lang="en-US" sz="2400" dirty="0"/>
              <a:t>provision of professional services.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F792DA3-F32D-3B41-B6EF-AB112E7044AC}"/>
                  </a:ext>
                </a:extLst>
              </p14:cNvPr>
              <p14:cNvContentPartPr/>
              <p14:nvPr/>
            </p14:nvContentPartPr>
            <p14:xfrm>
              <a:off x="5976740" y="3617106"/>
              <a:ext cx="712440" cy="25920"/>
            </p14:xfrm>
          </p:contentPart>
        </mc:Choice>
        <mc:Fallback xmlns="">
          <p:pic>
            <p:nvPicPr>
              <p:cNvPr id="4" name="Ink 3">
                <a:extLst>
                  <a:ext uri="{FF2B5EF4-FFF2-40B4-BE49-F238E27FC236}">
                    <a16:creationId xmlns:a16="http://schemas.microsoft.com/office/drawing/2014/main" id="{4F792DA3-F32D-3B41-B6EF-AB112E7044AC}"/>
                  </a:ext>
                </a:extLst>
              </p:cNvPr>
              <p:cNvPicPr/>
              <p:nvPr/>
            </p:nvPicPr>
            <p:blipFill>
              <a:blip r:embed="rId3"/>
              <a:stretch>
                <a:fillRect/>
              </a:stretch>
            </p:blipFill>
            <p:spPr>
              <a:xfrm>
                <a:off x="5967740" y="3608106"/>
                <a:ext cx="730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13F4017-889A-2B47-92DF-285F8E3DC867}"/>
                  </a:ext>
                </a:extLst>
              </p14:cNvPr>
              <p14:cNvContentPartPr/>
              <p14:nvPr/>
            </p14:nvContentPartPr>
            <p14:xfrm>
              <a:off x="8358140" y="3190866"/>
              <a:ext cx="33840" cy="568440"/>
            </p14:xfrm>
          </p:contentPart>
        </mc:Choice>
        <mc:Fallback xmlns="">
          <p:pic>
            <p:nvPicPr>
              <p:cNvPr id="5" name="Ink 4">
                <a:extLst>
                  <a:ext uri="{FF2B5EF4-FFF2-40B4-BE49-F238E27FC236}">
                    <a16:creationId xmlns:a16="http://schemas.microsoft.com/office/drawing/2014/main" id="{913F4017-889A-2B47-92DF-285F8E3DC867}"/>
                  </a:ext>
                </a:extLst>
              </p:cNvPr>
              <p:cNvPicPr/>
              <p:nvPr/>
            </p:nvPicPr>
            <p:blipFill>
              <a:blip r:embed="rId5"/>
              <a:stretch>
                <a:fillRect/>
              </a:stretch>
            </p:blipFill>
            <p:spPr>
              <a:xfrm>
                <a:off x="8349235" y="3181872"/>
                <a:ext cx="51294" cy="5860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295496D8-662E-8B41-A708-1786FF5EC4A1}"/>
                  </a:ext>
                </a:extLst>
              </p14:cNvPr>
              <p14:cNvContentPartPr/>
              <p14:nvPr/>
            </p14:nvContentPartPr>
            <p14:xfrm>
              <a:off x="8391620" y="2906826"/>
              <a:ext cx="189720" cy="250920"/>
            </p14:xfrm>
          </p:contentPart>
        </mc:Choice>
        <mc:Fallback xmlns="">
          <p:pic>
            <p:nvPicPr>
              <p:cNvPr id="12" name="Ink 11">
                <a:extLst>
                  <a:ext uri="{FF2B5EF4-FFF2-40B4-BE49-F238E27FC236}">
                    <a16:creationId xmlns:a16="http://schemas.microsoft.com/office/drawing/2014/main" id="{295496D8-662E-8B41-A708-1786FF5EC4A1}"/>
                  </a:ext>
                </a:extLst>
              </p:cNvPr>
              <p:cNvPicPr/>
              <p:nvPr/>
            </p:nvPicPr>
            <p:blipFill>
              <a:blip r:embed="rId7"/>
              <a:stretch>
                <a:fillRect/>
              </a:stretch>
            </p:blipFill>
            <p:spPr>
              <a:xfrm>
                <a:off x="8382620" y="2897826"/>
                <a:ext cx="207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3">
                <a:extLst>
                  <a:ext uri="{FF2B5EF4-FFF2-40B4-BE49-F238E27FC236}">
                    <a16:creationId xmlns:a16="http://schemas.microsoft.com/office/drawing/2014/main" id="{8A0F7F46-1A02-B449-AB6B-49928F9F3D60}"/>
                  </a:ext>
                </a:extLst>
              </p14:cNvPr>
              <p14:cNvContentPartPr/>
              <p14:nvPr/>
            </p14:nvContentPartPr>
            <p14:xfrm>
              <a:off x="7463900" y="3370146"/>
              <a:ext cx="718920" cy="573120"/>
            </p14:xfrm>
          </p:contentPart>
        </mc:Choice>
        <mc:Fallback xmlns="">
          <p:pic>
            <p:nvPicPr>
              <p:cNvPr id="13" name="Ink 13">
                <a:extLst>
                  <a:ext uri="{FF2B5EF4-FFF2-40B4-BE49-F238E27FC236}">
                    <a16:creationId xmlns:a16="http://schemas.microsoft.com/office/drawing/2014/main" id="{8A0F7F46-1A02-B449-AB6B-49928F9F3D60}"/>
                  </a:ext>
                </a:extLst>
              </p:cNvPr>
              <p:cNvPicPr/>
              <p:nvPr/>
            </p:nvPicPr>
            <p:blipFill>
              <a:blip r:embed="rId9"/>
              <a:stretch>
                <a:fillRect/>
              </a:stretch>
            </p:blipFill>
            <p:spPr>
              <a:xfrm>
                <a:off x="7455260" y="3361146"/>
                <a:ext cx="736560" cy="590760"/>
              </a:xfrm>
              <a:prstGeom prst="rect">
                <a:avLst/>
              </a:prstGeom>
            </p:spPr>
          </p:pic>
        </mc:Fallback>
      </mc:AlternateContent>
    </p:spTree>
    <p:extLst>
      <p:ext uri="{BB962C8B-B14F-4D97-AF65-F5344CB8AC3E}">
        <p14:creationId xmlns:p14="http://schemas.microsoft.com/office/powerpoint/2010/main" val="232307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3AFF-766E-C441-B196-B9A5DB25480A}"/>
              </a:ext>
            </a:extLst>
          </p:cNvPr>
          <p:cNvSpPr>
            <a:spLocks noGrp="1"/>
          </p:cNvSpPr>
          <p:nvPr>
            <p:ph type="title"/>
          </p:nvPr>
        </p:nvSpPr>
        <p:spPr/>
        <p:txBody>
          <a:bodyPr/>
          <a:lstStyle/>
          <a:p>
            <a:r>
              <a:rPr lang="en-US" b="1" dirty="0"/>
              <a:t>Purchasing of equipment</a:t>
            </a:r>
            <a:endParaRPr lang="en-IQ" b="1" dirty="0"/>
          </a:p>
        </p:txBody>
      </p:sp>
      <p:sp>
        <p:nvSpPr>
          <p:cNvPr id="3" name="Content Placeholder 2">
            <a:extLst>
              <a:ext uri="{FF2B5EF4-FFF2-40B4-BE49-F238E27FC236}">
                <a16:creationId xmlns:a16="http://schemas.microsoft.com/office/drawing/2014/main" id="{8A17F156-4A89-CA47-AFC3-C2C5A61C2DE5}"/>
              </a:ext>
            </a:extLst>
          </p:cNvPr>
          <p:cNvSpPr>
            <a:spLocks noGrp="1"/>
          </p:cNvSpPr>
          <p:nvPr>
            <p:ph idx="1"/>
          </p:nvPr>
        </p:nvSpPr>
        <p:spPr/>
        <p:txBody>
          <a:bodyPr>
            <a:noAutofit/>
          </a:bodyPr>
          <a:lstStyle/>
          <a:p>
            <a:r>
              <a:rPr lang="en-US" sz="2400" dirty="0"/>
              <a:t>Enteral and parenteral infusion pumps (e.g. patient-controlled analgesia pump) </a:t>
            </a:r>
          </a:p>
          <a:p>
            <a:r>
              <a:rPr lang="en-US" sz="2400" dirty="0"/>
              <a:t>• Computer systems </a:t>
            </a:r>
          </a:p>
          <a:p>
            <a:r>
              <a:rPr lang="en-US" sz="2400" dirty="0"/>
              <a:t>• Refrigerator and narcotic cupboards </a:t>
            </a:r>
          </a:p>
          <a:p>
            <a:r>
              <a:rPr lang="en-US" sz="2400" dirty="0"/>
              <a:t>• Counting systems, tablet counter, containers </a:t>
            </a:r>
          </a:p>
          <a:p>
            <a:r>
              <a:rPr lang="en-US" sz="2400" dirty="0"/>
              <a:t>• Laminar airflow hoods </a:t>
            </a:r>
          </a:p>
          <a:p>
            <a:r>
              <a:rPr lang="en-US" sz="2400" dirty="0"/>
              <a:t>• Gloves </a:t>
            </a:r>
          </a:p>
          <a:p>
            <a:r>
              <a:rPr lang="en-US" sz="2400" dirty="0"/>
              <a:t>• Balance.</a:t>
            </a:r>
            <a:endParaRPr lang="en-IQ" sz="2400" dirty="0"/>
          </a:p>
        </p:txBody>
      </p:sp>
    </p:spTree>
    <p:extLst>
      <p:ext uri="{BB962C8B-B14F-4D97-AF65-F5344CB8AC3E}">
        <p14:creationId xmlns:p14="http://schemas.microsoft.com/office/powerpoint/2010/main" val="35577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3336-B855-C147-AB44-46E74A43DA2E}"/>
              </a:ext>
            </a:extLst>
          </p:cNvPr>
          <p:cNvSpPr>
            <a:spLocks noGrp="1"/>
          </p:cNvSpPr>
          <p:nvPr>
            <p:ph type="title"/>
          </p:nvPr>
        </p:nvSpPr>
        <p:spPr/>
        <p:txBody>
          <a:bodyPr/>
          <a:lstStyle/>
          <a:p>
            <a:r>
              <a:rPr lang="en-US" b="1" dirty="0"/>
              <a:t>Considerations when purchasing equipment</a:t>
            </a:r>
          </a:p>
        </p:txBody>
      </p:sp>
      <p:sp>
        <p:nvSpPr>
          <p:cNvPr id="3" name="Content Placeholder 2">
            <a:extLst>
              <a:ext uri="{FF2B5EF4-FFF2-40B4-BE49-F238E27FC236}">
                <a16:creationId xmlns:a16="http://schemas.microsoft.com/office/drawing/2014/main" id="{90356000-A38C-7148-B31B-DAEA3CAC13EE}"/>
              </a:ext>
            </a:extLst>
          </p:cNvPr>
          <p:cNvSpPr>
            <a:spLocks noGrp="1"/>
          </p:cNvSpPr>
          <p:nvPr>
            <p:ph idx="1"/>
          </p:nvPr>
        </p:nvSpPr>
        <p:spPr/>
        <p:txBody>
          <a:bodyPr>
            <a:noAutofit/>
          </a:bodyPr>
          <a:lstStyle/>
          <a:p>
            <a:r>
              <a:rPr lang="en-US" sz="2400" dirty="0"/>
              <a:t> Specifications, functionality </a:t>
            </a:r>
          </a:p>
          <a:p>
            <a:r>
              <a:rPr lang="en-US" sz="2400" dirty="0"/>
              <a:t> Reliability of the equipment </a:t>
            </a:r>
          </a:p>
          <a:p>
            <a:r>
              <a:rPr lang="en-US" sz="2400" dirty="0"/>
              <a:t> Personnel training </a:t>
            </a:r>
          </a:p>
          <a:p>
            <a:r>
              <a:rPr lang="en-US" sz="2400" dirty="0"/>
              <a:t>Cost </a:t>
            </a:r>
          </a:p>
          <a:p>
            <a:r>
              <a:rPr lang="en-US" sz="2400" dirty="0"/>
              <a:t> Maintenance </a:t>
            </a:r>
          </a:p>
          <a:p>
            <a:r>
              <a:rPr lang="en-US" sz="2400" dirty="0"/>
              <a:t> User-friendliness </a:t>
            </a:r>
          </a:p>
          <a:p>
            <a:r>
              <a:rPr lang="en-US" sz="2400" dirty="0"/>
              <a:t> Portability</a:t>
            </a:r>
          </a:p>
          <a:p>
            <a:r>
              <a:rPr lang="en-US" sz="2400" dirty="0"/>
              <a:t>Lease vs purchase.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E5A46CB-884C-C64F-920A-E009A9C84B5C}"/>
                  </a:ext>
                </a:extLst>
              </p14:cNvPr>
              <p14:cNvContentPartPr/>
              <p14:nvPr/>
            </p14:nvContentPartPr>
            <p14:xfrm>
              <a:off x="2958860" y="6106506"/>
              <a:ext cx="929520" cy="9000"/>
            </p14:xfrm>
          </p:contentPart>
        </mc:Choice>
        <mc:Fallback xmlns="">
          <p:pic>
            <p:nvPicPr>
              <p:cNvPr id="4" name="Ink 3">
                <a:extLst>
                  <a:ext uri="{FF2B5EF4-FFF2-40B4-BE49-F238E27FC236}">
                    <a16:creationId xmlns:a16="http://schemas.microsoft.com/office/drawing/2014/main" id="{0E5A46CB-884C-C64F-920A-E009A9C84B5C}"/>
                  </a:ext>
                </a:extLst>
              </p:cNvPr>
              <p:cNvPicPr/>
              <p:nvPr/>
            </p:nvPicPr>
            <p:blipFill>
              <a:blip r:embed="rId3"/>
              <a:stretch>
                <a:fillRect/>
              </a:stretch>
            </p:blipFill>
            <p:spPr>
              <a:xfrm>
                <a:off x="2949860" y="6097866"/>
                <a:ext cx="947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B85438D-7DB2-9348-BDDE-1C6060C8ABAC}"/>
                  </a:ext>
                </a:extLst>
              </p14:cNvPr>
              <p14:cNvContentPartPr/>
              <p14:nvPr/>
            </p14:nvContentPartPr>
            <p14:xfrm>
              <a:off x="3645740" y="6817146"/>
              <a:ext cx="360" cy="360"/>
            </p14:xfrm>
          </p:contentPart>
        </mc:Choice>
        <mc:Fallback xmlns="">
          <p:pic>
            <p:nvPicPr>
              <p:cNvPr id="8" name="Ink 7">
                <a:extLst>
                  <a:ext uri="{FF2B5EF4-FFF2-40B4-BE49-F238E27FC236}">
                    <a16:creationId xmlns:a16="http://schemas.microsoft.com/office/drawing/2014/main" id="{9B85438D-7DB2-9348-BDDE-1C6060C8ABAC}"/>
                  </a:ext>
                </a:extLst>
              </p:cNvPr>
              <p:cNvPicPr/>
              <p:nvPr/>
            </p:nvPicPr>
            <p:blipFill>
              <a:blip r:embed="rId5"/>
              <a:stretch>
                <a:fillRect/>
              </a:stretch>
            </p:blipFill>
            <p:spPr>
              <a:xfrm>
                <a:off x="3636740" y="68081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10">
                <a:extLst>
                  <a:ext uri="{FF2B5EF4-FFF2-40B4-BE49-F238E27FC236}">
                    <a16:creationId xmlns:a16="http://schemas.microsoft.com/office/drawing/2014/main" id="{BEFD7912-4EFB-644B-8167-E31254034D74}"/>
                  </a:ext>
                </a:extLst>
              </p14:cNvPr>
              <p14:cNvContentPartPr/>
              <p14:nvPr/>
            </p14:nvContentPartPr>
            <p14:xfrm>
              <a:off x="2877140" y="6232146"/>
              <a:ext cx="1111320" cy="460080"/>
            </p14:xfrm>
          </p:contentPart>
        </mc:Choice>
        <mc:Fallback xmlns="">
          <p:pic>
            <p:nvPicPr>
              <p:cNvPr id="10" name="Ink 10">
                <a:extLst>
                  <a:ext uri="{FF2B5EF4-FFF2-40B4-BE49-F238E27FC236}">
                    <a16:creationId xmlns:a16="http://schemas.microsoft.com/office/drawing/2014/main" id="{BEFD7912-4EFB-644B-8167-E31254034D74}"/>
                  </a:ext>
                </a:extLst>
              </p:cNvPr>
              <p:cNvPicPr/>
              <p:nvPr/>
            </p:nvPicPr>
            <p:blipFill>
              <a:blip r:embed="rId7"/>
              <a:stretch>
                <a:fillRect/>
              </a:stretch>
            </p:blipFill>
            <p:spPr>
              <a:xfrm>
                <a:off x="2868143" y="6223499"/>
                <a:ext cx="1128954" cy="47773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22620A7D-8249-9844-BB57-A7AF897FD0B9}"/>
                  </a:ext>
                </a:extLst>
              </p14:cNvPr>
              <p14:cNvContentPartPr/>
              <p14:nvPr/>
            </p14:nvContentPartPr>
            <p14:xfrm>
              <a:off x="2935460" y="6658386"/>
              <a:ext cx="68400" cy="384840"/>
            </p14:xfrm>
          </p:contentPart>
        </mc:Choice>
        <mc:Fallback xmlns="">
          <p:pic>
            <p:nvPicPr>
              <p:cNvPr id="12" name="Ink 11">
                <a:extLst>
                  <a:ext uri="{FF2B5EF4-FFF2-40B4-BE49-F238E27FC236}">
                    <a16:creationId xmlns:a16="http://schemas.microsoft.com/office/drawing/2014/main" id="{22620A7D-8249-9844-BB57-A7AF897FD0B9}"/>
                  </a:ext>
                </a:extLst>
              </p:cNvPr>
              <p:cNvPicPr/>
              <p:nvPr/>
            </p:nvPicPr>
            <p:blipFill>
              <a:blip r:embed="rId9"/>
              <a:stretch>
                <a:fillRect/>
              </a:stretch>
            </p:blipFill>
            <p:spPr>
              <a:xfrm>
                <a:off x="2926820" y="6649386"/>
                <a:ext cx="860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5">
                <a:extLst>
                  <a:ext uri="{FF2B5EF4-FFF2-40B4-BE49-F238E27FC236}">
                    <a16:creationId xmlns:a16="http://schemas.microsoft.com/office/drawing/2014/main" id="{F086DBA2-FB76-0B4D-856F-D94A48344D85}"/>
                  </a:ext>
                </a:extLst>
              </p14:cNvPr>
              <p14:cNvContentPartPr/>
              <p14:nvPr/>
            </p14:nvContentPartPr>
            <p14:xfrm>
              <a:off x="3202940" y="4518186"/>
              <a:ext cx="5581440" cy="1078200"/>
            </p14:xfrm>
          </p:contentPart>
        </mc:Choice>
        <mc:Fallback xmlns="">
          <p:pic>
            <p:nvPicPr>
              <p:cNvPr id="25" name="Ink 25">
                <a:extLst>
                  <a:ext uri="{FF2B5EF4-FFF2-40B4-BE49-F238E27FC236}">
                    <a16:creationId xmlns:a16="http://schemas.microsoft.com/office/drawing/2014/main" id="{F086DBA2-FB76-0B4D-856F-D94A48344D85}"/>
                  </a:ext>
                </a:extLst>
              </p:cNvPr>
              <p:cNvPicPr/>
              <p:nvPr/>
            </p:nvPicPr>
            <p:blipFill>
              <a:blip r:embed="rId11"/>
              <a:stretch>
                <a:fillRect/>
              </a:stretch>
            </p:blipFill>
            <p:spPr>
              <a:xfrm>
                <a:off x="3193941" y="4509186"/>
                <a:ext cx="5599079" cy="1095840"/>
              </a:xfrm>
              <a:prstGeom prst="rect">
                <a:avLst/>
              </a:prstGeom>
            </p:spPr>
          </p:pic>
        </mc:Fallback>
      </mc:AlternateContent>
    </p:spTree>
    <p:extLst>
      <p:ext uri="{BB962C8B-B14F-4D97-AF65-F5344CB8AC3E}">
        <p14:creationId xmlns:p14="http://schemas.microsoft.com/office/powerpoint/2010/main" val="194965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FB8E-7F75-2D40-84EA-9EC7E49B644C}"/>
              </a:ext>
            </a:extLst>
          </p:cNvPr>
          <p:cNvSpPr>
            <a:spLocks noGrp="1"/>
          </p:cNvSpPr>
          <p:nvPr>
            <p:ph type="title"/>
          </p:nvPr>
        </p:nvSpPr>
        <p:spPr/>
        <p:txBody>
          <a:bodyPr/>
          <a:lstStyle/>
          <a:p>
            <a:r>
              <a:rPr lang="en-US" b="1"/>
              <a:t>Professional hospital pharmacy services</a:t>
            </a:r>
          </a:p>
        </p:txBody>
      </p:sp>
      <p:sp>
        <p:nvSpPr>
          <p:cNvPr id="3" name="Content Placeholder 2">
            <a:extLst>
              <a:ext uri="{FF2B5EF4-FFF2-40B4-BE49-F238E27FC236}">
                <a16:creationId xmlns:a16="http://schemas.microsoft.com/office/drawing/2014/main" id="{50E7376F-FEE7-D34B-85EF-755C01E4ECCD}"/>
              </a:ext>
            </a:extLst>
          </p:cNvPr>
          <p:cNvSpPr>
            <a:spLocks noGrp="1"/>
          </p:cNvSpPr>
          <p:nvPr>
            <p:ph idx="1"/>
          </p:nvPr>
        </p:nvSpPr>
        <p:spPr/>
        <p:txBody>
          <a:bodyPr>
            <a:noAutofit/>
          </a:bodyPr>
          <a:lstStyle/>
          <a:p>
            <a:r>
              <a:rPr lang="en-US" sz="2400" dirty="0"/>
              <a:t>Medicines supply to inpatients and outpatients </a:t>
            </a:r>
            <a:endParaRPr lang="ar-SA" sz="2400" dirty="0"/>
          </a:p>
          <a:p>
            <a:r>
              <a:rPr lang="en-US" sz="2400" dirty="0"/>
              <a:t> Clinical pharmacy </a:t>
            </a:r>
            <a:endParaRPr lang="ar-SA" sz="2400" dirty="0"/>
          </a:p>
          <a:p>
            <a:r>
              <a:rPr lang="en-US" sz="2400" dirty="0"/>
              <a:t>Drug information service </a:t>
            </a:r>
            <a:endParaRPr lang="ar-SA" sz="2400" dirty="0"/>
          </a:p>
          <a:p>
            <a:r>
              <a:rPr lang="en-US" sz="2400" dirty="0"/>
              <a:t> Drug and therapeutics committee </a:t>
            </a:r>
            <a:endParaRPr lang="ar-SA" sz="2400" dirty="0"/>
          </a:p>
          <a:p>
            <a:r>
              <a:rPr lang="en-US" sz="2400" dirty="0"/>
              <a:t>Infection control committee </a:t>
            </a:r>
            <a:endParaRPr lang="ar-SA" sz="2400" dirty="0"/>
          </a:p>
          <a:p>
            <a:r>
              <a:rPr lang="en-US" sz="2400" dirty="0"/>
              <a:t> Medical gases </a:t>
            </a:r>
            <a:endParaRPr lang="ar-SA" sz="2400" dirty="0"/>
          </a:p>
          <a:p>
            <a:endParaRPr lang="en-US" sz="2400" dirty="0"/>
          </a:p>
        </p:txBody>
      </p:sp>
    </p:spTree>
    <p:extLst>
      <p:ext uri="{BB962C8B-B14F-4D97-AF65-F5344CB8AC3E}">
        <p14:creationId xmlns:p14="http://schemas.microsoft.com/office/powerpoint/2010/main" val="97579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36F85-D3DB-804D-ADF6-017948EA87F3}"/>
              </a:ext>
            </a:extLst>
          </p:cNvPr>
          <p:cNvSpPr>
            <a:spLocks noGrp="1"/>
          </p:cNvSpPr>
          <p:nvPr>
            <p:ph idx="1"/>
          </p:nvPr>
        </p:nvSpPr>
        <p:spPr/>
        <p:txBody>
          <a:bodyPr>
            <a:normAutofit/>
          </a:bodyPr>
          <a:lstStyle/>
          <a:p>
            <a:r>
              <a:rPr lang="en-US" sz="2400" dirty="0"/>
              <a:t>Cytotoxic dispensing </a:t>
            </a:r>
            <a:endParaRPr lang="ar-SA" sz="2400" dirty="0"/>
          </a:p>
          <a:p>
            <a:r>
              <a:rPr lang="en-US" sz="2400" dirty="0"/>
              <a:t> Special units (e.g. total parenteral nutrition, extemporaneous preparation) </a:t>
            </a:r>
            <a:endParaRPr lang="ar-SA" sz="2400" dirty="0"/>
          </a:p>
          <a:p>
            <a:r>
              <a:rPr lang="en-US" sz="2400" dirty="0"/>
              <a:t>Developing systems of seamless care: integrating community and hospital pharmaceutical services.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E702613-9C0F-6A46-8C3E-117E08D15C23}"/>
                  </a:ext>
                </a:extLst>
              </p14:cNvPr>
              <p14:cNvContentPartPr/>
              <p14:nvPr/>
            </p14:nvContentPartPr>
            <p14:xfrm>
              <a:off x="6544820" y="3909426"/>
              <a:ext cx="1930320" cy="42480"/>
            </p14:xfrm>
          </p:contentPart>
        </mc:Choice>
        <mc:Fallback xmlns="">
          <p:pic>
            <p:nvPicPr>
              <p:cNvPr id="2" name="Ink 1">
                <a:extLst>
                  <a:ext uri="{FF2B5EF4-FFF2-40B4-BE49-F238E27FC236}">
                    <a16:creationId xmlns:a16="http://schemas.microsoft.com/office/drawing/2014/main" id="{9E702613-9C0F-6A46-8C3E-117E08D15C23}"/>
                  </a:ext>
                </a:extLst>
              </p:cNvPr>
              <p:cNvPicPr/>
              <p:nvPr/>
            </p:nvPicPr>
            <p:blipFill>
              <a:blip r:embed="rId3"/>
              <a:stretch>
                <a:fillRect/>
              </a:stretch>
            </p:blipFill>
            <p:spPr>
              <a:xfrm>
                <a:off x="6536180" y="3900426"/>
                <a:ext cx="1947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C6B9B6B-F99F-6D4A-8E70-D117CCC6A3C5}"/>
                  </a:ext>
                </a:extLst>
              </p14:cNvPr>
              <p14:cNvContentPartPr/>
              <p14:nvPr/>
            </p14:nvContentPartPr>
            <p14:xfrm>
              <a:off x="6553460" y="3436026"/>
              <a:ext cx="1195200" cy="290520"/>
            </p14:xfrm>
          </p:contentPart>
        </mc:Choice>
        <mc:Fallback xmlns="">
          <p:pic>
            <p:nvPicPr>
              <p:cNvPr id="4" name="Ink 3">
                <a:extLst>
                  <a:ext uri="{FF2B5EF4-FFF2-40B4-BE49-F238E27FC236}">
                    <a16:creationId xmlns:a16="http://schemas.microsoft.com/office/drawing/2014/main" id="{4C6B9B6B-F99F-6D4A-8E70-D117CCC6A3C5}"/>
                  </a:ext>
                </a:extLst>
              </p:cNvPr>
              <p:cNvPicPr/>
              <p:nvPr/>
            </p:nvPicPr>
            <p:blipFill>
              <a:blip r:embed="rId5"/>
              <a:stretch>
                <a:fillRect/>
              </a:stretch>
            </p:blipFill>
            <p:spPr>
              <a:xfrm>
                <a:off x="6544460" y="3427026"/>
                <a:ext cx="1212840" cy="308160"/>
              </a:xfrm>
              <a:prstGeom prst="rect">
                <a:avLst/>
              </a:prstGeom>
            </p:spPr>
          </p:pic>
        </mc:Fallback>
      </mc:AlternateContent>
    </p:spTree>
    <p:extLst>
      <p:ext uri="{BB962C8B-B14F-4D97-AF65-F5344CB8AC3E}">
        <p14:creationId xmlns:p14="http://schemas.microsoft.com/office/powerpoint/2010/main" val="20956367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Wisp</vt:lpstr>
      <vt:lpstr>Hospital pharmacy services</vt:lpstr>
      <vt:lpstr>Hospital classification</vt:lpstr>
      <vt:lpstr>PowerPoint Presentation</vt:lpstr>
      <vt:lpstr>Organisational structure of the hospital</vt:lpstr>
      <vt:lpstr>Organisation of pharmaceutical services</vt:lpstr>
      <vt:lpstr>Purchasing of equipment</vt:lpstr>
      <vt:lpstr>Considerations when purchasing equipment</vt:lpstr>
      <vt:lpstr>Professional hospital pharmacy services</vt:lpstr>
      <vt:lpstr>PowerPoint Presentation</vt:lpstr>
      <vt:lpstr>Medicines supply to inpatients</vt:lpstr>
      <vt:lpstr>Pharmacist could be involved in:  </vt:lpstr>
      <vt:lpstr>Dispensing medicines for the wards</vt:lpstr>
      <vt:lpstr>PowerPoint Presentation</vt:lpstr>
      <vt:lpstr>PowerPoint Presentation</vt:lpstr>
      <vt:lpstr>Definition of ward stock</vt:lpstr>
      <vt:lpstr>PowerPoint Presentation</vt:lpstr>
      <vt:lpstr>Monitoring ward stocks Hospital pharmacy services </vt:lpstr>
      <vt:lpstr>PowerPoint Presentation</vt:lpstr>
      <vt:lpstr>Specific pharmaceutical dosage forms: eye preparations</vt:lpstr>
      <vt:lpstr>PowerPoint Presentation</vt:lpstr>
      <vt:lpstr>Pharmacists’actions in the development of protocols to standardise practical nursing techniques on the wards </vt:lpstr>
      <vt:lpstr>Drug and therapeutics committee</vt:lpstr>
      <vt:lpstr>Infections control committee </vt:lpstr>
      <vt:lpstr>Drug information services </vt:lpstr>
      <vt:lpstr>Wound management committee</vt:lpstr>
      <vt:lpstr>Clinical pharmacy services</vt:lpstr>
      <vt:lpstr>Documentation of pharmacist actions in pharmacy held patient records should contain information 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pharmacy services</dc:title>
  <dc:creator>abeeralrashid@yahoo.com</dc:creator>
  <cp:lastModifiedBy>abeeralrashid@yahoo.com</cp:lastModifiedBy>
  <cp:revision>6</cp:revision>
  <dcterms:created xsi:type="dcterms:W3CDTF">2019-10-26T18:38:18Z</dcterms:created>
  <dcterms:modified xsi:type="dcterms:W3CDTF">2020-01-19T18:07:03Z</dcterms:modified>
</cp:coreProperties>
</file>