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rgbClr val="87660E">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r>
              <a:t>Title Text</a:t>
            </a:r>
          </a:p>
        </p:txBody>
      </p:sp>
      <p:sp>
        <p:nvSpPr>
          <p:cNvPr id="13" name="Body Level One…"/>
          <p:cNvSpPr txBox="1">
            <a:spLocks noGrp="1"/>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0">
              <a:spcBef>
                <a:spcPts val="0"/>
              </a:spcBef>
              <a:buSzTx/>
              <a:buNone/>
              <a:defRPr cap="all">
                <a:solidFill>
                  <a:srgbClr val="558AAB"/>
                </a:solidFill>
                <a:latin typeface="+mj-lt"/>
                <a:ea typeface="+mj-ea"/>
                <a:cs typeface="+mj-cs"/>
                <a:sym typeface="Helvetica Neue Bold Condensed"/>
              </a:defRPr>
            </a:lvl2pPr>
            <a:lvl3pPr marL="0" indent="0">
              <a:spcBef>
                <a:spcPts val="0"/>
              </a:spcBef>
              <a:buSzTx/>
              <a:buNone/>
              <a:defRPr cap="all">
                <a:solidFill>
                  <a:srgbClr val="558AAB"/>
                </a:solidFill>
                <a:latin typeface="+mj-lt"/>
                <a:ea typeface="+mj-ea"/>
                <a:cs typeface="+mj-cs"/>
                <a:sym typeface="Helvetica Neue Bold Condensed"/>
              </a:defRPr>
            </a:lvl3pPr>
            <a:lvl4pPr marL="0" indent="0">
              <a:spcBef>
                <a:spcPts val="0"/>
              </a:spcBef>
              <a:buSzTx/>
              <a:buNone/>
              <a:defRPr cap="all">
                <a:solidFill>
                  <a:srgbClr val="558AAB"/>
                </a:solidFill>
                <a:latin typeface="+mj-lt"/>
                <a:ea typeface="+mj-ea"/>
                <a:cs typeface="+mj-cs"/>
                <a:sym typeface="Helvetica Neue Bold Condensed"/>
              </a:defRPr>
            </a:lvl4pPr>
            <a:lvl5pPr marL="0" indent="0">
              <a:spcBef>
                <a:spcPts val="0"/>
              </a:spcBef>
              <a:buSzTx/>
              <a:buNone/>
              <a:defRPr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349999" y="9474200"/>
            <a:ext cx="312015" cy="299822"/>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Line"/>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16"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117" name="Image"/>
          <p:cNvSpPr>
            <a:spLocks noGrp="1"/>
          </p:cNvSpPr>
          <p:nvPr>
            <p:ph type="pic" sz="quarter" idx="13"/>
          </p:nvPr>
        </p:nvSpPr>
        <p:spPr>
          <a:xfrm>
            <a:off x="8597900" y="3289300"/>
            <a:ext cx="4038600" cy="6057900"/>
          </a:xfrm>
          <a:prstGeom prst="rect">
            <a:avLst/>
          </a:prstGeom>
        </p:spPr>
        <p:txBody>
          <a:bodyPr lIns="91439" tIns="45719" rIns="91439" bIns="45719" anchor="t">
            <a:noAutofit/>
          </a:bodyPr>
          <a:lstStyle/>
          <a:p>
            <a:endParaRPr/>
          </a:p>
        </p:txBody>
      </p:sp>
      <p:sp>
        <p:nvSpPr>
          <p:cNvPr id="118" name="Image"/>
          <p:cNvSpPr>
            <a:spLocks noGrp="1"/>
          </p:cNvSpPr>
          <p:nvPr>
            <p:ph type="pic" idx="14"/>
          </p:nvPr>
        </p:nvSpPr>
        <p:spPr>
          <a:xfrm>
            <a:off x="-1485900" y="368300"/>
            <a:ext cx="11849101" cy="7900770"/>
          </a:xfrm>
          <a:prstGeom prst="rect">
            <a:avLst/>
          </a:prstGeom>
        </p:spPr>
        <p:txBody>
          <a:bodyPr lIns="91439" tIns="45719" rIns="91439" bIns="45719" anchor="t">
            <a:noAutofit/>
          </a:bodyPr>
          <a:lstStyle/>
          <a:p>
            <a:endParaRPr/>
          </a:p>
        </p:txBody>
      </p:sp>
      <p:sp>
        <p:nvSpPr>
          <p:cNvPr id="119" name="Image"/>
          <p:cNvSpPr>
            <a:spLocks noGrp="1"/>
          </p:cNvSpPr>
          <p:nvPr>
            <p:ph type="pic" sz="quarter" idx="15"/>
          </p:nvPr>
        </p:nvSpPr>
        <p:spPr>
          <a:xfrm>
            <a:off x="8597900" y="-698500"/>
            <a:ext cx="4038600" cy="6057900"/>
          </a:xfrm>
          <a:prstGeom prst="rect">
            <a:avLst/>
          </a:prstGeom>
        </p:spPr>
        <p:txBody>
          <a:bodyPr lIns="91439" tIns="45719" rIns="91439" bIns="45719" anchor="t">
            <a:noAutofit/>
          </a:bodyPr>
          <a:lstStyle/>
          <a:p>
            <a:endParaRPr/>
          </a:p>
        </p:txBody>
      </p:sp>
      <p:sp>
        <p:nvSpPr>
          <p:cNvPr id="120" name="Title Text"/>
          <p:cNvSpPr txBox="1">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r>
              <a:t>Title Text</a:t>
            </a:r>
          </a:p>
        </p:txBody>
      </p:sp>
      <p:sp>
        <p:nvSpPr>
          <p:cNvPr id="121" name="Body Level One…"/>
          <p:cNvSpPr txBox="1">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0">
              <a:spcBef>
                <a:spcPts val="0"/>
              </a:spcBef>
              <a:buSzTx/>
              <a:buNone/>
              <a:defRPr sz="2400" cap="all">
                <a:solidFill>
                  <a:srgbClr val="558AAB"/>
                </a:solidFill>
                <a:latin typeface="+mj-lt"/>
                <a:ea typeface="+mj-ea"/>
                <a:cs typeface="+mj-cs"/>
                <a:sym typeface="Helvetica Neue Bold Condensed"/>
              </a:defRPr>
            </a:lvl2pPr>
            <a:lvl3pPr marL="0" indent="0">
              <a:spcBef>
                <a:spcPts val="0"/>
              </a:spcBef>
              <a:buSzTx/>
              <a:buNone/>
              <a:defRPr sz="2400" cap="all">
                <a:solidFill>
                  <a:srgbClr val="558AAB"/>
                </a:solidFill>
                <a:latin typeface="+mj-lt"/>
                <a:ea typeface="+mj-ea"/>
                <a:cs typeface="+mj-cs"/>
                <a:sym typeface="Helvetica Neue Bold Condensed"/>
              </a:defRPr>
            </a:lvl3pPr>
            <a:lvl4pPr marL="0" indent="0">
              <a:spcBef>
                <a:spcPts val="0"/>
              </a:spcBef>
              <a:buSzTx/>
              <a:buNone/>
              <a:defRPr sz="2400" cap="all">
                <a:solidFill>
                  <a:srgbClr val="558AAB"/>
                </a:solidFill>
                <a:latin typeface="+mj-lt"/>
                <a:ea typeface="+mj-ea"/>
                <a:cs typeface="+mj-cs"/>
                <a:sym typeface="Helvetica Neue Bold Condensed"/>
              </a:defRPr>
            </a:lvl4pPr>
            <a:lvl5pPr marL="0" indent="0">
              <a:spcBef>
                <a:spcPts val="0"/>
              </a:spcBef>
              <a:buSzTx/>
              <a:buNone/>
              <a:defRPr sz="2400"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Line"/>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0"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131" name="Image"/>
          <p:cNvSpPr>
            <a:spLocks noGrp="1"/>
          </p:cNvSpPr>
          <p:nvPr>
            <p:ph type="pic" idx="13"/>
          </p:nvPr>
        </p:nvSpPr>
        <p:spPr>
          <a:xfrm>
            <a:off x="190500" y="190500"/>
            <a:ext cx="12649200" cy="8434262"/>
          </a:xfrm>
          <a:prstGeom prst="rect">
            <a:avLst/>
          </a:prstGeom>
        </p:spPr>
        <p:txBody>
          <a:bodyPr lIns="91439" tIns="45719" rIns="91439" bIns="45719" anchor="t">
            <a:noAutofit/>
          </a:bodyPr>
          <a:lstStyle/>
          <a:p>
            <a:endParaRPr/>
          </a:p>
        </p:txBody>
      </p:sp>
      <p:sp>
        <p:nvSpPr>
          <p:cNvPr id="132" name="Title Text"/>
          <p:cNvSpPr txBox="1">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r>
              <a:t>Title Text</a:t>
            </a:r>
          </a:p>
        </p:txBody>
      </p:sp>
      <p:sp>
        <p:nvSpPr>
          <p:cNvPr id="133" name="Body Level One…"/>
          <p:cNvSpPr txBox="1">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0">
              <a:spcBef>
                <a:spcPts val="0"/>
              </a:spcBef>
              <a:buSzTx/>
              <a:buNone/>
              <a:defRPr sz="2400" cap="all">
                <a:solidFill>
                  <a:srgbClr val="558AAB"/>
                </a:solidFill>
                <a:latin typeface="+mj-lt"/>
                <a:ea typeface="+mj-ea"/>
                <a:cs typeface="+mj-cs"/>
                <a:sym typeface="Helvetica Neue Bold Condensed"/>
              </a:defRPr>
            </a:lvl2pPr>
            <a:lvl3pPr marL="0" indent="0">
              <a:spcBef>
                <a:spcPts val="0"/>
              </a:spcBef>
              <a:buSzTx/>
              <a:buNone/>
              <a:defRPr sz="2400" cap="all">
                <a:solidFill>
                  <a:srgbClr val="558AAB"/>
                </a:solidFill>
                <a:latin typeface="+mj-lt"/>
                <a:ea typeface="+mj-ea"/>
                <a:cs typeface="+mj-cs"/>
                <a:sym typeface="Helvetica Neue Bold Condensed"/>
              </a:defRPr>
            </a:lvl3pPr>
            <a:lvl4pPr marL="0" indent="0">
              <a:spcBef>
                <a:spcPts val="0"/>
              </a:spcBef>
              <a:buSzTx/>
              <a:buNone/>
              <a:defRPr sz="2400" cap="all">
                <a:solidFill>
                  <a:srgbClr val="558AAB"/>
                </a:solidFill>
                <a:latin typeface="+mj-lt"/>
                <a:ea typeface="+mj-ea"/>
                <a:cs typeface="+mj-cs"/>
                <a:sym typeface="Helvetica Neue Bold Condensed"/>
              </a:defRPr>
            </a:lvl4pPr>
            <a:lvl5pPr marL="0" indent="0">
              <a:spcBef>
                <a:spcPts val="0"/>
              </a:spcBef>
              <a:buSzTx/>
              <a:buNone/>
              <a:defRPr sz="2400"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41" name="“Type a quote here.”"/>
          <p:cNvSpPr txBox="1">
            <a:spLocks noGrp="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r>
              <a:t>“Type a quote here.”</a:t>
            </a:r>
          </a:p>
        </p:txBody>
      </p:sp>
      <p:sp>
        <p:nvSpPr>
          <p:cNvPr id="142" name="–Johnny Appleseed"/>
          <p:cNvSpPr txBox="1">
            <a:spLocks noGrp="1"/>
          </p:cNvSpPr>
          <p:nvPr>
            <p:ph type="body" sz="quarter" idx="14"/>
          </p:nvPr>
        </p:nvSpPr>
        <p:spPr>
          <a:xfrm>
            <a:off x="1270000" y="6362699"/>
            <a:ext cx="10464800" cy="523445"/>
          </a:xfrm>
          <a:prstGeom prst="rect">
            <a:avLst/>
          </a:prstGeom>
        </p:spPr>
        <p:txBody>
          <a:bodyPr anchor="t">
            <a:spAutoFit/>
          </a:bodyPr>
          <a:lstStyle>
            <a:lvl1pPr marL="0" indent="0" algn="ctr">
              <a:spcBef>
                <a:spcPts val="2400"/>
              </a:spcBef>
              <a:buSzTx/>
              <a:buNone/>
              <a:defRPr sz="2800" i="1"/>
            </a:lvl1pPr>
          </a:lstStyle>
          <a:p>
            <a:r>
              <a:t>–Johnny Appleseed</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0" name="Image"/>
          <p:cNvSpPr>
            <a:spLocks noGrp="1"/>
          </p:cNvSpPr>
          <p:nvPr>
            <p:ph type="pic" idx="13"/>
          </p:nvPr>
        </p:nvSpPr>
        <p:spPr>
          <a:xfrm>
            <a:off x="-1600200" y="-19050"/>
            <a:ext cx="16478250" cy="10987405"/>
          </a:xfrm>
          <a:prstGeom prst="rect">
            <a:avLst/>
          </a:prstGeom>
        </p:spPr>
        <p:txBody>
          <a:bodyPr lIns="91439" tIns="45719" rIns="91439" bIns="45719" anchor="t">
            <a:noAutofit/>
          </a:bodyPr>
          <a:lstStyle/>
          <a:p>
            <a:endParaRP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Line"/>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2" name="Line"/>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3" name="Line"/>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4"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25" name="NAME"/>
          <p:cNvSpPr txBox="1">
            <a:spLocks noGrp="1"/>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r>
              <a:t>NAME</a:t>
            </a:r>
          </a:p>
        </p:txBody>
      </p:sp>
      <p:sp>
        <p:nvSpPr>
          <p:cNvPr id="26" name="PROJECT"/>
          <p:cNvSpPr txBox="1">
            <a:spLocks noGrp="1"/>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PROJECT</a:t>
            </a:r>
          </a:p>
        </p:txBody>
      </p:sp>
      <p:sp>
        <p:nvSpPr>
          <p:cNvPr id="27" name="DATE"/>
          <p:cNvSpPr txBox="1">
            <a:spLocks noGrp="1"/>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DATE</a:t>
            </a:r>
          </a:p>
        </p:txBody>
      </p:sp>
      <p:sp>
        <p:nvSpPr>
          <p:cNvPr id="28" name="Client"/>
          <p:cNvSpPr txBox="1">
            <a:spLocks noGrp="1"/>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Client</a:t>
            </a:r>
          </a:p>
        </p:txBody>
      </p:sp>
      <p:sp>
        <p:nvSpPr>
          <p:cNvPr id="29" name="DATE"/>
          <p:cNvSpPr txBox="1">
            <a:spLocks noGrp="1"/>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r>
              <a:t>DATE</a:t>
            </a:r>
          </a:p>
        </p:txBody>
      </p:sp>
      <p:sp>
        <p:nvSpPr>
          <p:cNvPr id="30" name="Image"/>
          <p:cNvSpPr>
            <a:spLocks noGrp="1"/>
          </p:cNvSpPr>
          <p:nvPr>
            <p:ph type="pic" idx="18"/>
          </p:nvPr>
        </p:nvSpPr>
        <p:spPr>
          <a:xfrm>
            <a:off x="368300" y="-368300"/>
            <a:ext cx="12268200" cy="8180218"/>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r>
              <a:t>Title Text</a:t>
            </a:r>
          </a:p>
        </p:txBody>
      </p:sp>
      <p:sp>
        <p:nvSpPr>
          <p:cNvPr id="32" name="Body Level One…"/>
          <p:cNvSpPr txBox="1">
            <a:spLocks noGrp="1"/>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0">
              <a:spcBef>
                <a:spcPts val="0"/>
              </a:spcBef>
              <a:buSzTx/>
              <a:buNone/>
              <a:defRPr sz="4500" cap="all">
                <a:solidFill>
                  <a:srgbClr val="DDDDDE"/>
                </a:solidFill>
                <a:latin typeface="+mj-lt"/>
                <a:ea typeface="+mj-ea"/>
                <a:cs typeface="+mj-cs"/>
                <a:sym typeface="Helvetica Neue Bold Condensed"/>
              </a:defRPr>
            </a:lvl2pPr>
            <a:lvl3pPr marL="0" indent="0">
              <a:spcBef>
                <a:spcPts val="0"/>
              </a:spcBef>
              <a:buSzTx/>
              <a:buNone/>
              <a:defRPr sz="4500" cap="all">
                <a:solidFill>
                  <a:srgbClr val="DDDDDE"/>
                </a:solidFill>
                <a:latin typeface="+mj-lt"/>
                <a:ea typeface="+mj-ea"/>
                <a:cs typeface="+mj-cs"/>
                <a:sym typeface="Helvetica Neue Bold Condensed"/>
              </a:defRPr>
            </a:lvl3pPr>
            <a:lvl4pPr marL="0" indent="0">
              <a:spcBef>
                <a:spcPts val="0"/>
              </a:spcBef>
              <a:buSzTx/>
              <a:buNone/>
              <a:defRPr sz="4500" cap="all">
                <a:solidFill>
                  <a:srgbClr val="DDDDDE"/>
                </a:solidFill>
                <a:latin typeface="+mj-lt"/>
                <a:ea typeface="+mj-ea"/>
                <a:cs typeface="+mj-cs"/>
                <a:sym typeface="Helvetica Neue Bold Condensed"/>
              </a:defRPr>
            </a:lvl4pPr>
            <a:lvl5pPr marL="0" indent="0">
              <a:spcBef>
                <a:spcPts val="0"/>
              </a:spcBef>
              <a:buSzTx/>
              <a:buNone/>
              <a:defRPr sz="4500" cap="all">
                <a:solidFill>
                  <a:srgbClr val="DDDDDE"/>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Horizontal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Line"/>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1" name="Line"/>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2" name="Line"/>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3"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44" name="NAME"/>
          <p:cNvSpPr txBox="1">
            <a:spLocks noGrp="1"/>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r>
              <a:t>NAME</a:t>
            </a:r>
          </a:p>
        </p:txBody>
      </p:sp>
      <p:sp>
        <p:nvSpPr>
          <p:cNvPr id="45" name="PROJECT"/>
          <p:cNvSpPr txBox="1">
            <a:spLocks noGrp="1"/>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PROJECT</a:t>
            </a:r>
          </a:p>
        </p:txBody>
      </p:sp>
      <p:sp>
        <p:nvSpPr>
          <p:cNvPr id="46" name="DATE"/>
          <p:cNvSpPr txBox="1">
            <a:spLocks noGrp="1"/>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DATE</a:t>
            </a:r>
          </a:p>
        </p:txBody>
      </p:sp>
      <p:sp>
        <p:nvSpPr>
          <p:cNvPr id="47" name="Client"/>
          <p:cNvSpPr txBox="1">
            <a:spLocks noGrp="1"/>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sz="1800" cap="all">
                <a:latin typeface="+mj-lt"/>
                <a:ea typeface="+mj-ea"/>
                <a:cs typeface="+mj-cs"/>
                <a:sym typeface="Helvetica Neue Bold Condensed"/>
              </a:defRPr>
            </a:lvl1pPr>
          </a:lstStyle>
          <a:p>
            <a:r>
              <a:t>Client</a:t>
            </a:r>
          </a:p>
        </p:txBody>
      </p:sp>
      <p:sp>
        <p:nvSpPr>
          <p:cNvPr id="48" name="DATE"/>
          <p:cNvSpPr txBox="1">
            <a:spLocks noGrp="1"/>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r>
              <a:t>DATE</a:t>
            </a:r>
          </a:p>
        </p:txBody>
      </p:sp>
      <p:sp>
        <p:nvSpPr>
          <p:cNvPr id="49" name="Image"/>
          <p:cNvSpPr>
            <a:spLocks noGrp="1"/>
          </p:cNvSpPr>
          <p:nvPr>
            <p:ph type="pic" sz="half" idx="18"/>
          </p:nvPr>
        </p:nvSpPr>
        <p:spPr>
          <a:xfrm>
            <a:off x="368300" y="101600"/>
            <a:ext cx="4851400" cy="7277100"/>
          </a:xfrm>
          <a:prstGeom prst="rect">
            <a:avLst/>
          </a:prstGeom>
        </p:spPr>
        <p:txBody>
          <a:bodyPr lIns="91439" tIns="45719" rIns="91439" bIns="45719" anchor="t">
            <a:noAutofit/>
          </a:bodyPr>
          <a:lstStyle/>
          <a:p>
            <a:endParaRPr/>
          </a:p>
        </p:txBody>
      </p:sp>
      <p:sp>
        <p:nvSpPr>
          <p:cNvPr id="50" name="Image"/>
          <p:cNvSpPr>
            <a:spLocks noGrp="1"/>
          </p:cNvSpPr>
          <p:nvPr>
            <p:ph type="pic" sz="quarter" idx="19"/>
          </p:nvPr>
        </p:nvSpPr>
        <p:spPr>
          <a:xfrm>
            <a:off x="5257800" y="368300"/>
            <a:ext cx="2495550" cy="3327400"/>
          </a:xfrm>
          <a:prstGeom prst="rect">
            <a:avLst/>
          </a:prstGeom>
        </p:spPr>
        <p:txBody>
          <a:bodyPr lIns="91439" tIns="45719" rIns="91439" bIns="45719" anchor="t">
            <a:noAutofit/>
          </a:bodyPr>
          <a:lstStyle/>
          <a:p>
            <a:endParaRPr/>
          </a:p>
        </p:txBody>
      </p:sp>
      <p:sp>
        <p:nvSpPr>
          <p:cNvPr id="51" name="Image"/>
          <p:cNvSpPr>
            <a:spLocks noGrp="1"/>
          </p:cNvSpPr>
          <p:nvPr>
            <p:ph type="pic" sz="quarter" idx="20"/>
          </p:nvPr>
        </p:nvSpPr>
        <p:spPr>
          <a:xfrm>
            <a:off x="5295900" y="2260600"/>
            <a:ext cx="3327400" cy="4991100"/>
          </a:xfrm>
          <a:prstGeom prst="rect">
            <a:avLst/>
          </a:prstGeom>
        </p:spPr>
        <p:txBody>
          <a:bodyPr lIns="91439" tIns="45719" rIns="91439" bIns="45719" anchor="t">
            <a:noAutofit/>
          </a:bodyPr>
          <a:lstStyle/>
          <a:p>
            <a:endParaRPr/>
          </a:p>
        </p:txBody>
      </p:sp>
      <p:sp>
        <p:nvSpPr>
          <p:cNvPr id="52" name="Image"/>
          <p:cNvSpPr>
            <a:spLocks noGrp="1"/>
          </p:cNvSpPr>
          <p:nvPr>
            <p:ph type="pic" sz="half" idx="21"/>
          </p:nvPr>
        </p:nvSpPr>
        <p:spPr>
          <a:xfrm>
            <a:off x="7785100" y="101600"/>
            <a:ext cx="4851400" cy="7277100"/>
          </a:xfrm>
          <a:prstGeom prst="rect">
            <a:avLst/>
          </a:prstGeom>
        </p:spPr>
        <p:txBody>
          <a:bodyPr lIns="91439" tIns="45719" rIns="91439" bIns="45719" anchor="t">
            <a:noAutofit/>
          </a:bodyPr>
          <a:lstStyle/>
          <a:p>
            <a:endParaRPr/>
          </a:p>
        </p:txBody>
      </p:sp>
      <p:sp>
        <p:nvSpPr>
          <p:cNvPr id="53" name="Title Text"/>
          <p:cNvSpPr txBox="1">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r>
              <a:t>Title Text</a:t>
            </a:r>
          </a:p>
        </p:txBody>
      </p:sp>
      <p:sp>
        <p:nvSpPr>
          <p:cNvPr id="54" name="Body Level One…"/>
          <p:cNvSpPr txBox="1">
            <a:spLocks noGrp="1"/>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0">
              <a:spcBef>
                <a:spcPts val="0"/>
              </a:spcBef>
              <a:buSzTx/>
              <a:buNone/>
              <a:defRPr sz="4500" cap="all">
                <a:solidFill>
                  <a:srgbClr val="DDDDDE"/>
                </a:solidFill>
                <a:latin typeface="+mj-lt"/>
                <a:ea typeface="+mj-ea"/>
                <a:cs typeface="+mj-cs"/>
                <a:sym typeface="Helvetica Neue Bold Condensed"/>
              </a:defRPr>
            </a:lvl2pPr>
            <a:lvl3pPr marL="0" indent="0">
              <a:spcBef>
                <a:spcPts val="0"/>
              </a:spcBef>
              <a:buSzTx/>
              <a:buNone/>
              <a:defRPr sz="4500" cap="all">
                <a:solidFill>
                  <a:srgbClr val="DDDDDE"/>
                </a:solidFill>
                <a:latin typeface="+mj-lt"/>
                <a:ea typeface="+mj-ea"/>
                <a:cs typeface="+mj-cs"/>
                <a:sym typeface="Helvetica Neue Bold Condensed"/>
              </a:defRPr>
            </a:lvl3pPr>
            <a:lvl4pPr marL="0" indent="0">
              <a:spcBef>
                <a:spcPts val="0"/>
              </a:spcBef>
              <a:buSzTx/>
              <a:buNone/>
              <a:defRPr sz="4500" cap="all">
                <a:solidFill>
                  <a:srgbClr val="DDDDDE"/>
                </a:solidFill>
                <a:latin typeface="+mj-lt"/>
                <a:ea typeface="+mj-ea"/>
                <a:cs typeface="+mj-cs"/>
                <a:sym typeface="Helvetica Neue Bold Condensed"/>
              </a:defRPr>
            </a:lvl4pPr>
            <a:lvl5pPr marL="0" indent="0">
              <a:spcBef>
                <a:spcPts val="0"/>
              </a:spcBef>
              <a:buSzTx/>
              <a:buNone/>
              <a:defRPr sz="4500" cap="all">
                <a:solidFill>
                  <a:srgbClr val="DDDDDE"/>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r>
              <a:t>Title Text</a:t>
            </a:r>
          </a:p>
        </p:txBody>
      </p:sp>
      <p:sp>
        <p:nvSpPr>
          <p:cNvPr id="63" name="Slide Number"/>
          <p:cNvSpPr txBox="1">
            <a:spLocks noGrp="1"/>
          </p:cNvSpPr>
          <p:nvPr>
            <p:ph type="sldNum" sz="quarter" idx="2"/>
          </p:nvPr>
        </p:nvSpPr>
        <p:spPr>
          <a:xfrm>
            <a:off x="6349999" y="9474200"/>
            <a:ext cx="312015" cy="299822"/>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 name="Image"/>
          <p:cNvSpPr>
            <a:spLocks noGrp="1"/>
          </p:cNvSpPr>
          <p:nvPr>
            <p:ph type="pic" sz="half" idx="13"/>
          </p:nvPr>
        </p:nvSpPr>
        <p:spPr>
          <a:xfrm>
            <a:off x="6883412" y="984541"/>
            <a:ext cx="5194301" cy="7791449"/>
          </a:xfrm>
          <a:prstGeom prst="rect">
            <a:avLst/>
          </a:prstGeom>
          <a:ln w="9525">
            <a:round/>
          </a:ln>
        </p:spPr>
        <p:txBody>
          <a:bodyPr lIns="91439" tIns="45719" rIns="91439" bIns="45719" anchor="t">
            <a:noAutofit/>
          </a:bodyPr>
          <a:lstStyle/>
          <a:p>
            <a:endParaRPr/>
          </a:p>
        </p:txBody>
      </p:sp>
      <p:sp>
        <p:nvSpPr>
          <p:cNvPr id="71" name="Title Text"/>
          <p:cNvSpPr txBox="1">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r>
              <a:t>Title Text</a:t>
            </a:r>
          </a:p>
        </p:txBody>
      </p:sp>
      <p:sp>
        <p:nvSpPr>
          <p:cNvPr id="72" name="Body Level One…"/>
          <p:cNvSpPr txBox="1">
            <a:spLocks noGrp="1"/>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0">
              <a:spcBef>
                <a:spcPts val="0"/>
              </a:spcBef>
              <a:buSzTx/>
              <a:buNone/>
              <a:defRPr cap="all">
                <a:solidFill>
                  <a:srgbClr val="558AAB"/>
                </a:solidFill>
                <a:latin typeface="+mj-lt"/>
                <a:ea typeface="+mj-ea"/>
                <a:cs typeface="+mj-cs"/>
                <a:sym typeface="Helvetica Neue Bold Condensed"/>
              </a:defRPr>
            </a:lvl2pPr>
            <a:lvl3pPr marL="0" indent="0">
              <a:spcBef>
                <a:spcPts val="0"/>
              </a:spcBef>
              <a:buSzTx/>
              <a:buNone/>
              <a:defRPr cap="all">
                <a:solidFill>
                  <a:srgbClr val="558AAB"/>
                </a:solidFill>
                <a:latin typeface="+mj-lt"/>
                <a:ea typeface="+mj-ea"/>
                <a:cs typeface="+mj-cs"/>
                <a:sym typeface="Helvetica Neue Bold Condensed"/>
              </a:defRPr>
            </a:lvl3pPr>
            <a:lvl4pPr marL="0" indent="0">
              <a:spcBef>
                <a:spcPts val="0"/>
              </a:spcBef>
              <a:buSzTx/>
              <a:buNone/>
              <a:defRPr cap="all">
                <a:solidFill>
                  <a:srgbClr val="558AAB"/>
                </a:solidFill>
                <a:latin typeface="+mj-lt"/>
                <a:ea typeface="+mj-ea"/>
                <a:cs typeface="+mj-cs"/>
                <a:sym typeface="Helvetica Neue Bold Condensed"/>
              </a:defRPr>
            </a:lvl4pPr>
            <a:lvl5pPr marL="0" indent="0">
              <a:spcBef>
                <a:spcPts val="0"/>
              </a:spcBef>
              <a:buSzTx/>
              <a:buNone/>
              <a:defRPr cap="all">
                <a:solidFill>
                  <a:srgbClr val="558AAB"/>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Title Text"/>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Title Text</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Title Text</a:t>
            </a:r>
          </a:p>
        </p:txBody>
      </p:sp>
      <p:sp>
        <p:nvSpPr>
          <p:cNvPr id="89" name="Body Level One…"/>
          <p:cNvSpPr txBox="1">
            <a:spLocks noGrp="1"/>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7" name="Image"/>
          <p:cNvSpPr>
            <a:spLocks noGrp="1"/>
          </p:cNvSpPr>
          <p:nvPr>
            <p:ph type="pic" sz="half" idx="13"/>
          </p:nvPr>
        </p:nvSpPr>
        <p:spPr>
          <a:xfrm>
            <a:off x="7645400" y="2413000"/>
            <a:ext cx="4292600" cy="6438900"/>
          </a:xfrm>
          <a:prstGeom prst="rect">
            <a:avLst/>
          </a:prstGeom>
          <a:ln w="9525">
            <a:round/>
          </a:ln>
        </p:spPr>
        <p:txBody>
          <a:bodyPr lIns="91439" tIns="45719" rIns="91439" bIns="45719" anchor="t">
            <a:noAutofit/>
          </a:bodyPr>
          <a:lstStyle/>
          <a:p>
            <a:endParaRPr/>
          </a:p>
        </p:txBody>
      </p:sp>
      <p:sp>
        <p:nvSpPr>
          <p:cNvPr id="98" name="Title Text"/>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Title Text</a:t>
            </a:r>
          </a:p>
        </p:txBody>
      </p:sp>
      <p:sp>
        <p:nvSpPr>
          <p:cNvPr id="99" name="Body Level One…"/>
          <p:cNvSpPr txBox="1">
            <a:spLocks noGrp="1"/>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endParaRPr/>
          </a:p>
        </p:txBody>
      </p:sp>
      <p:sp>
        <p:nvSpPr>
          <p:cNvPr id="3" name="Body Level One…"/>
          <p:cNvSpPr txBox="1">
            <a:spLocks noGrp="1"/>
          </p:cNvSpPr>
          <p:nvPr>
            <p:ph type="body" idx="1"/>
          </p:nvPr>
        </p:nvSpPr>
        <p:spPr>
          <a:xfrm>
            <a:off x="1041400" y="1473200"/>
            <a:ext cx="10922000" cy="680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1041400" y="254000"/>
            <a:ext cx="109220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Slide Number"/>
          <p:cNvSpPr txBox="1">
            <a:spLocks noGrp="1"/>
          </p:cNvSpPr>
          <p:nvPr>
            <p:ph type="sldNum" sz="quarter" idx="2"/>
          </p:nvPr>
        </p:nvSpPr>
        <p:spPr>
          <a:xfrm>
            <a:off x="6352743" y="9476689"/>
            <a:ext cx="312014" cy="299822"/>
          </a:xfrm>
          <a:prstGeom prst="rect">
            <a:avLst/>
          </a:prstGeom>
          <a:ln w="12700">
            <a:miter lim="400000"/>
          </a:ln>
        </p:spPr>
        <p:txBody>
          <a:bodyPr wrap="none" lIns="50800" tIns="50800" rIns="50800" bIns="50800" anchor="ctr">
            <a:spAutoFit/>
          </a:bodyPr>
          <a:lstStyle>
            <a:lvl1pPr>
              <a:defRPr sz="1400">
                <a:solidFill>
                  <a:srgbClr val="5C88A5"/>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1pPr>
      <a:lvl2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2pPr>
      <a:lvl3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3pPr>
      <a:lvl4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4pPr>
      <a:lvl5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5pPr>
      <a:lvl6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6pPr>
      <a:lvl7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7pPr>
      <a:lvl8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8pPr>
      <a:lvl9pPr marL="0" marR="0" indent="0" algn="l" defTabSz="584200" latinLnBrk="0">
        <a:lnSpc>
          <a:spcPct val="90000"/>
        </a:lnSpc>
        <a:spcBef>
          <a:spcPts val="0"/>
        </a:spcBef>
        <a:spcAft>
          <a:spcPts val="0"/>
        </a:spcAft>
        <a:buClrTx/>
        <a:buSzTx/>
        <a:buFontTx/>
        <a:buNone/>
        <a:tabLst/>
        <a:defRPr sz="7200" b="0" i="0" u="none" strike="noStrike" cap="none" spc="0" baseline="0">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p:cNvSpPr txBox="1">
            <a:spLocks noGrp="1"/>
          </p:cNvSpPr>
          <p:nvPr>
            <p:ph type="ctrTitle"/>
          </p:nvPr>
        </p:nvSpPr>
        <p:spPr>
          <a:prstGeom prst="rect">
            <a:avLst/>
          </a:prstGeom>
        </p:spPr>
        <p:txBody>
          <a:bodyPr/>
          <a:lstStyle/>
          <a:p>
            <a:endParaRPr/>
          </a:p>
        </p:txBody>
      </p:sp>
      <p:sp>
        <p:nvSpPr>
          <p:cNvPr id="168" name="Headache"/>
          <p:cNvSpPr txBox="1">
            <a:spLocks noGrp="1"/>
          </p:cNvSpPr>
          <p:nvPr>
            <p:ph type="subTitle" sz="quarter" idx="1"/>
          </p:nvPr>
        </p:nvSpPr>
        <p:spPr>
          <a:xfrm>
            <a:off x="1431701" y="8062831"/>
            <a:ext cx="10541000" cy="1371600"/>
          </a:xfrm>
          <a:prstGeom prst="rect">
            <a:avLst/>
          </a:prstGeom>
        </p:spPr>
        <p:txBody>
          <a:bodyPr/>
          <a:lstStyle>
            <a:lvl1pPr>
              <a:lnSpc>
                <a:spcPct val="90000"/>
              </a:lnSpc>
              <a:defRPr sz="7200">
                <a:solidFill>
                  <a:srgbClr val="DEDEDE"/>
                </a:solidFill>
              </a:defRPr>
            </a:lvl1pPr>
          </a:lstStyle>
          <a:p>
            <a:r>
              <a:t>Headache</a:t>
            </a:r>
          </a:p>
        </p:txBody>
      </p:sp>
      <p:pic>
        <p:nvPicPr>
          <p:cNvPr id="169" name="CD74D085-BE4B-4591-B5C9-271715567786-L0-001.jpeg" descr="CD74D085-BE4B-4591-B5C9-271715567786-L0-001.jpeg"/>
          <p:cNvPicPr>
            <a:picLocks noChangeAspect="1"/>
          </p:cNvPicPr>
          <p:nvPr/>
        </p:nvPicPr>
        <p:blipFill>
          <a:blip r:embed="rId2"/>
          <a:stretch>
            <a:fillRect/>
          </a:stretch>
        </p:blipFill>
        <p:spPr>
          <a:xfrm>
            <a:off x="1003300" y="425117"/>
            <a:ext cx="11128065" cy="763771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Medication overuse headache"/>
          <p:cNvSpPr txBox="1">
            <a:spLocks noGrp="1"/>
          </p:cNvSpPr>
          <p:nvPr>
            <p:ph type="title"/>
          </p:nvPr>
        </p:nvSpPr>
        <p:spPr>
          <a:prstGeom prst="rect">
            <a:avLst/>
          </a:prstGeom>
        </p:spPr>
        <p:txBody>
          <a:bodyPr/>
          <a:lstStyle/>
          <a:p>
            <a:r>
              <a:t>Medication overuse headache</a:t>
            </a:r>
          </a:p>
        </p:txBody>
      </p:sp>
      <p:sp>
        <p:nvSpPr>
          <p:cNvPr id="192" name="Develops or worsens with frequent use of any drug treatment for pain in people who have tension-type headache or migraine.…"/>
          <p:cNvSpPr txBox="1">
            <a:spLocks noGrp="1"/>
          </p:cNvSpPr>
          <p:nvPr>
            <p:ph type="body" idx="1"/>
          </p:nvPr>
        </p:nvSpPr>
        <p:spPr>
          <a:prstGeom prst="rect">
            <a:avLst/>
          </a:prstGeom>
        </p:spPr>
        <p:txBody>
          <a:bodyPr/>
          <a:lstStyle/>
          <a:p>
            <a:pPr marL="342264" indent="-342264" defTabSz="449833">
              <a:spcBef>
                <a:spcPts val="2400"/>
              </a:spcBef>
              <a:buBlip>
                <a:blip r:embed="rId2"/>
              </a:buBlip>
              <a:defRPr sz="2772"/>
            </a:pPr>
            <a:r>
              <a:t>Develops or worsens with frequent use of any drug treatment for pain in people who have tension-type headache or migraine.</a:t>
            </a:r>
          </a:p>
          <a:p>
            <a:pPr marL="342264" indent="-342264" defTabSz="449833">
              <a:spcBef>
                <a:spcPts val="2400"/>
              </a:spcBef>
              <a:buBlip>
                <a:blip r:embed="rId2"/>
              </a:buBlip>
              <a:defRPr sz="2772"/>
            </a:pPr>
            <a:r>
              <a:t>It has also been identified in people taking analgesics for other painful conditions. </a:t>
            </a:r>
          </a:p>
          <a:p>
            <a:pPr marL="342264" indent="-342264" defTabSz="449833">
              <a:spcBef>
                <a:spcPts val="2400"/>
              </a:spcBef>
              <a:buBlip>
                <a:blip r:embed="rId2"/>
              </a:buBlip>
              <a:defRPr sz="2772"/>
            </a:pPr>
            <a:r>
              <a:t>It is most commonly seen when triptans, opioids, ergots or combination analgesia have been taken for 10 days per month or more and is sometimes seen if paracetamol, aspirin or NSAID taken on 15 days per month or more. </a:t>
            </a:r>
          </a:p>
          <a:p>
            <a:pPr marL="342264" indent="-342264" defTabSz="449833">
              <a:spcBef>
                <a:spcPts val="2400"/>
              </a:spcBef>
              <a:buBlip>
                <a:blip r:embed="rId2"/>
              </a:buBlip>
              <a:defRPr sz="2772"/>
            </a:pPr>
            <a:r>
              <a:t>The main treatment is stopping the analgesia, in tandem with careful support and encouragement. It may take 2 months to resolve.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luster headaches (migrainous neuralgia)"/>
          <p:cNvSpPr txBox="1">
            <a:spLocks noGrp="1"/>
          </p:cNvSpPr>
          <p:nvPr>
            <p:ph type="title"/>
          </p:nvPr>
        </p:nvSpPr>
        <p:spPr>
          <a:prstGeom prst="rect">
            <a:avLst/>
          </a:prstGeom>
        </p:spPr>
        <p:txBody>
          <a:bodyPr/>
          <a:lstStyle/>
          <a:p>
            <a:r>
              <a:t>Cluster headaches (migrainous neuralgia)</a:t>
            </a:r>
          </a:p>
        </p:txBody>
      </p:sp>
      <p:sp>
        <p:nvSpPr>
          <p:cNvPr id="195" name="A typical pattern would be daily episodes of pain over 2–3 months, after which there is a remission for anything up to 2 years.…"/>
          <p:cNvSpPr txBox="1">
            <a:spLocks noGrp="1"/>
          </p:cNvSpPr>
          <p:nvPr>
            <p:ph type="body" idx="1"/>
          </p:nvPr>
        </p:nvSpPr>
        <p:spPr>
          <a:prstGeom prst="rect">
            <a:avLst/>
          </a:prstGeom>
        </p:spPr>
        <p:txBody>
          <a:bodyPr/>
          <a:lstStyle/>
          <a:p>
            <a:pPr marL="404495" indent="-404495" defTabSz="531622">
              <a:spcBef>
                <a:spcPts val="2900"/>
              </a:spcBef>
              <a:buBlip>
                <a:blip r:embed="rId2"/>
              </a:buBlip>
              <a:defRPr sz="3276"/>
            </a:pPr>
            <a:r>
              <a:t>A typical pattern would be daily episodes of pain over 2–3 months, after which there is a remission for anything up to 2 years.</a:t>
            </a:r>
          </a:p>
          <a:p>
            <a:pPr marL="404495" indent="-404495" defTabSz="531622">
              <a:spcBef>
                <a:spcPts val="2900"/>
              </a:spcBef>
              <a:buBlip>
                <a:blip r:embed="rId2"/>
              </a:buBlip>
              <a:defRPr sz="3276"/>
            </a:pPr>
            <a:r>
              <a:t>In typical cases the headache commonly wakes the person from sleep within 2 hr of going to sleep</a:t>
            </a:r>
          </a:p>
          <a:p>
            <a:pPr marL="404495" indent="-404495" defTabSz="531622">
              <a:spcBef>
                <a:spcPts val="2900"/>
              </a:spcBef>
              <a:buBlip>
                <a:blip r:embed="rId2"/>
              </a:buBlip>
              <a:defRPr sz="3276"/>
            </a:pPr>
            <a:r>
              <a:t>Each episode of pain can last from 15 min to 3h,and the pain is  usually experienced on one side of the head</a:t>
            </a:r>
          </a:p>
          <a:p>
            <a:pPr marL="404495" indent="-404495" defTabSz="531622">
              <a:spcBef>
                <a:spcPts val="2900"/>
              </a:spcBef>
              <a:buBlip>
                <a:blip r:embed="rId2"/>
              </a:buBlip>
              <a:defRPr sz="3276"/>
            </a:pPr>
            <a:r>
              <a:t>It is often accompanied by a painful, watering eye and a watering or blocked nostril on the same side as the pain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inusitis"/>
          <p:cNvSpPr txBox="1">
            <a:spLocks noGrp="1"/>
          </p:cNvSpPr>
          <p:nvPr>
            <p:ph type="title"/>
          </p:nvPr>
        </p:nvSpPr>
        <p:spPr>
          <a:prstGeom prst="rect">
            <a:avLst/>
          </a:prstGeom>
        </p:spPr>
        <p:txBody>
          <a:bodyPr/>
          <a:lstStyle/>
          <a:p>
            <a:r>
              <a:t>Sinusitis</a:t>
            </a:r>
          </a:p>
        </p:txBody>
      </p:sp>
      <p:sp>
        <p:nvSpPr>
          <p:cNvPr id="198" name="Sinusitis may complicate a respiratory viral infection (e.g. cold) or allergy (e.g. hay fever), which causes inflammation and swelling of the mucosal lining of the sinuses…"/>
          <p:cNvSpPr txBox="1">
            <a:spLocks noGrp="1"/>
          </p:cNvSpPr>
          <p:nvPr>
            <p:ph type="body" idx="1"/>
          </p:nvPr>
        </p:nvSpPr>
        <p:spPr>
          <a:prstGeom prst="rect">
            <a:avLst/>
          </a:prstGeom>
        </p:spPr>
        <p:txBody>
          <a:bodyPr/>
          <a:lstStyle/>
          <a:p>
            <a:pPr marL="431165" indent="-431165" defTabSz="566674">
              <a:spcBef>
                <a:spcPts val="3100"/>
              </a:spcBef>
              <a:buBlip>
                <a:blip r:embed="rId2"/>
              </a:buBlip>
              <a:defRPr sz="3492"/>
            </a:pPr>
            <a:r>
              <a:t>Sinusitis may complicate a respiratory viral infection (e.g. cold) or allergy (e.g. hay fever), which causes inflammation and swelling of the mucosal lining of the sinuses</a:t>
            </a:r>
          </a:p>
          <a:p>
            <a:pPr marL="431165" indent="-431165" defTabSz="566674">
              <a:spcBef>
                <a:spcPts val="3100"/>
              </a:spcBef>
              <a:buBlip>
                <a:blip r:embed="rId2"/>
              </a:buBlip>
              <a:defRPr sz="3492"/>
            </a:pPr>
            <a:r>
              <a:t>The pain may be felt behind and around the eye, or over the cheek, with radiation over the forehead and often only one side is affected.</a:t>
            </a:r>
          </a:p>
          <a:p>
            <a:pPr marL="431165" indent="-431165" defTabSz="566674">
              <a:spcBef>
                <a:spcPts val="3100"/>
              </a:spcBef>
              <a:buBlip>
                <a:blip r:embed="rId2"/>
              </a:buBlip>
              <a:defRPr sz="3492"/>
            </a:pPr>
            <a:r>
              <a:t>It is typically worse on bending forwards or lying down.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mporal arteritis"/>
          <p:cNvSpPr txBox="1">
            <a:spLocks noGrp="1"/>
          </p:cNvSpPr>
          <p:nvPr>
            <p:ph type="title"/>
          </p:nvPr>
        </p:nvSpPr>
        <p:spPr>
          <a:prstGeom prst="rect">
            <a:avLst/>
          </a:prstGeom>
        </p:spPr>
        <p:txBody>
          <a:bodyPr/>
          <a:lstStyle/>
          <a:p>
            <a:r>
              <a:t>Temporal arteritis</a:t>
            </a:r>
          </a:p>
        </p:txBody>
      </p:sp>
      <p:sp>
        <p:nvSpPr>
          <p:cNvPr id="201" name="usually occurs in people over the age of 60 when the arteries that run through the temples become inflamed.…"/>
          <p:cNvSpPr txBox="1">
            <a:spLocks noGrp="1"/>
          </p:cNvSpPr>
          <p:nvPr>
            <p:ph type="body" idx="1"/>
          </p:nvPr>
        </p:nvSpPr>
        <p:spPr>
          <a:prstGeom prst="rect">
            <a:avLst/>
          </a:prstGeom>
        </p:spPr>
        <p:txBody>
          <a:bodyPr/>
          <a:lstStyle/>
          <a:p>
            <a:pPr marL="391159" indent="-391159" defTabSz="514095">
              <a:spcBef>
                <a:spcPts val="2800"/>
              </a:spcBef>
              <a:buBlip>
                <a:blip r:embed="rId2"/>
              </a:buBlip>
              <a:defRPr sz="3168"/>
            </a:pPr>
            <a:r>
              <a:t>usually occurs in people over the age of 60 when the arteries that run through the temples become inflamed.</a:t>
            </a:r>
          </a:p>
          <a:p>
            <a:pPr marL="391159" indent="-391159" defTabSz="514095">
              <a:spcBef>
                <a:spcPts val="2800"/>
              </a:spcBef>
              <a:buBlip>
                <a:blip r:embed="rId2"/>
              </a:buBlip>
              <a:defRPr sz="3168"/>
            </a:pPr>
            <a:r>
              <a:t>However only about a half of patients have scalp tenderness, and these signs are not always present.</a:t>
            </a:r>
          </a:p>
          <a:p>
            <a:pPr marL="391159" indent="-391159" defTabSz="514095">
              <a:spcBef>
                <a:spcPts val="2800"/>
              </a:spcBef>
              <a:buBlip>
                <a:blip r:embed="rId2"/>
              </a:buBlip>
              <a:defRPr sz="3168"/>
            </a:pPr>
            <a:r>
              <a:t>should be referred immediately as damage to the retinal blood supply can cause blindness</a:t>
            </a:r>
          </a:p>
          <a:p>
            <a:pPr marL="391159" indent="-391159" defTabSz="514095">
              <a:spcBef>
                <a:spcPts val="2800"/>
              </a:spcBef>
              <a:buBlip>
                <a:blip r:embed="rId2"/>
              </a:buBlip>
              <a:defRPr sz="3168"/>
            </a:pPr>
            <a:r>
              <a:t>It is a curable disease,if diagnosis is made early.</a:t>
            </a:r>
          </a:p>
          <a:p>
            <a:pPr marL="391159" indent="-391159" defTabSz="514095">
              <a:spcBef>
                <a:spcPts val="2800"/>
              </a:spcBef>
              <a:buBlip>
                <a:blip r:embed="rId2"/>
              </a:buBlip>
              <a:defRPr sz="3168"/>
            </a:pPr>
            <a:r>
              <a:t>Treatment usually involves high-dose oral corticosteroids.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When to refer"/>
          <p:cNvSpPr txBox="1">
            <a:spLocks noGrp="1"/>
          </p:cNvSpPr>
          <p:nvPr>
            <p:ph type="title"/>
          </p:nvPr>
        </p:nvSpPr>
        <p:spPr>
          <a:prstGeom prst="rect">
            <a:avLst/>
          </a:prstGeom>
        </p:spPr>
        <p:txBody>
          <a:bodyPr/>
          <a:lstStyle/>
          <a:p>
            <a:r>
              <a:t>When to refer</a:t>
            </a:r>
          </a:p>
        </p:txBody>
      </p:sp>
      <p:sp>
        <p:nvSpPr>
          <p:cNvPr id="204" name="Headache associated with injury/trauma…"/>
          <p:cNvSpPr txBox="1">
            <a:spLocks noGrp="1"/>
          </p:cNvSpPr>
          <p:nvPr>
            <p:ph type="body" idx="1"/>
          </p:nvPr>
        </p:nvSpPr>
        <p:spPr>
          <a:prstGeom prst="rect">
            <a:avLst/>
          </a:prstGeom>
        </p:spPr>
        <p:txBody>
          <a:bodyPr/>
          <a:lstStyle/>
          <a:p>
            <a:pPr marL="408940" indent="-408940" defTabSz="537463">
              <a:spcBef>
                <a:spcPts val="2900"/>
              </a:spcBef>
              <a:buBlip>
                <a:blip r:embed="rId2"/>
              </a:buBlip>
              <a:defRPr sz="3312"/>
            </a:pPr>
            <a:r>
              <a:t>Headache associated with injury/trauma </a:t>
            </a:r>
          </a:p>
          <a:p>
            <a:pPr marL="408940" indent="-408940" defTabSz="537463">
              <a:spcBef>
                <a:spcPts val="2900"/>
              </a:spcBef>
              <a:buBlip>
                <a:blip r:embed="rId2"/>
              </a:buBlip>
              <a:defRPr sz="3312"/>
            </a:pPr>
            <a:r>
              <a:t>Headache associated with high temperature (&gt;38◦C) </a:t>
            </a:r>
          </a:p>
          <a:p>
            <a:pPr marL="408940" indent="-408940" defTabSz="537463">
              <a:spcBef>
                <a:spcPts val="2900"/>
              </a:spcBef>
              <a:buBlip>
                <a:blip r:embed="rId2"/>
              </a:buBlip>
              <a:defRPr sz="3312"/>
            </a:pPr>
            <a:r>
              <a:t> Severe headache of more than 4 h duration </a:t>
            </a:r>
          </a:p>
          <a:p>
            <a:pPr marL="408940" indent="-408940" defTabSz="537463">
              <a:spcBef>
                <a:spcPts val="2900"/>
              </a:spcBef>
              <a:buBlip>
                <a:blip r:embed="rId2"/>
              </a:buBlip>
              <a:defRPr sz="3312"/>
            </a:pPr>
            <a:r>
              <a:t>Suspected adverse drug reaction </a:t>
            </a:r>
          </a:p>
          <a:p>
            <a:pPr marL="408940" indent="-408940" defTabSz="537463">
              <a:spcBef>
                <a:spcPts val="2900"/>
              </a:spcBef>
              <a:buBlip>
                <a:blip r:embed="rId2"/>
              </a:buBlip>
              <a:defRPr sz="3312"/>
            </a:pPr>
            <a:r>
              <a:t> Headache in children under 12 years </a:t>
            </a:r>
          </a:p>
          <a:p>
            <a:pPr marL="408940" indent="-408940" defTabSz="537463">
              <a:spcBef>
                <a:spcPts val="2900"/>
              </a:spcBef>
              <a:buBlip>
                <a:blip r:embed="rId2"/>
              </a:buBlip>
              <a:defRPr sz="3312"/>
            </a:pPr>
            <a:r>
              <a:t> Severe occipital headache (across the back of the head)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Headache that is worse in the morning and then improves…"/>
          <p:cNvSpPr txBox="1">
            <a:spLocks noGrp="1"/>
          </p:cNvSpPr>
          <p:nvPr>
            <p:ph type="body" idx="1"/>
          </p:nvPr>
        </p:nvSpPr>
        <p:spPr>
          <a:prstGeom prst="rect">
            <a:avLst/>
          </a:prstGeom>
        </p:spPr>
        <p:txBody>
          <a:bodyPr/>
          <a:lstStyle/>
          <a:p>
            <a:pPr>
              <a:buBlip>
                <a:blip r:embed="rId2"/>
              </a:buBlip>
            </a:pPr>
            <a:r>
              <a:t>Headache that is worse in the morning and then improves </a:t>
            </a:r>
          </a:p>
          <a:p>
            <a:pPr>
              <a:buBlip>
                <a:blip r:embed="rId2"/>
              </a:buBlip>
            </a:pPr>
            <a:r>
              <a:t> Associated drowsiness, unsteadiness, visual disturbances or vomiting </a:t>
            </a:r>
          </a:p>
          <a:p>
            <a:pPr>
              <a:buBlip>
                <a:blip r:embed="rId2"/>
              </a:buBlip>
            </a:pPr>
            <a:r>
              <a:t>Neck stiffness </a:t>
            </a:r>
          </a:p>
          <a:p>
            <a:pPr>
              <a:buBlip>
                <a:blip r:embed="rId2"/>
              </a:buBlip>
            </a:pPr>
            <a:r>
              <a:t>Frequent migraines suggesting need for prophylactic treatment </a:t>
            </a:r>
          </a:p>
          <a:p>
            <a:pPr>
              <a:buBlip>
                <a:blip r:embed="rId2"/>
              </a:buBlip>
            </a:pPr>
            <a:r>
              <a:t>Frequent and persistent headaches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If the headache does not respond to OTC analgesics within a day, referral is advisable."/>
          <p:cNvSpPr txBox="1">
            <a:spLocks noGrp="1"/>
          </p:cNvSpPr>
          <p:nvPr>
            <p:ph type="body" idx="13"/>
          </p:nvPr>
        </p:nvSpPr>
        <p:spPr>
          <a:xfrm>
            <a:off x="1270000" y="4019600"/>
            <a:ext cx="10464800" cy="1181000"/>
          </a:xfrm>
          <a:prstGeom prst="rect">
            <a:avLst/>
          </a:prstGeom>
        </p:spPr>
        <p:txBody>
          <a:bodyPr/>
          <a:lstStyle/>
          <a:p>
            <a:r>
              <a:t>If the headache does not respond to OTC analgesics within a day, referral is advisable.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Management"/>
          <p:cNvSpPr txBox="1">
            <a:spLocks noGrp="1"/>
          </p:cNvSpPr>
          <p:nvPr>
            <p:ph type="title"/>
          </p:nvPr>
        </p:nvSpPr>
        <p:spPr>
          <a:prstGeom prst="rect">
            <a:avLst/>
          </a:prstGeom>
        </p:spPr>
        <p:txBody>
          <a:bodyPr/>
          <a:lstStyle/>
          <a:p>
            <a:r>
              <a:t>Management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701768AE-51FB-429E-A0B2-4B656D319893-L0-001.jpeg" descr="701768AE-51FB-429E-A0B2-4B656D319893-L0-001.jpeg"/>
          <p:cNvPicPr>
            <a:picLocks noGrp="1"/>
          </p:cNvPicPr>
          <p:nvPr>
            <p:ph type="pic" idx="13"/>
          </p:nvPr>
        </p:nvPicPr>
        <p:blipFill>
          <a:blip r:embed="rId2"/>
          <a:stretch>
            <a:fillRect/>
          </a:stretch>
        </p:blipFill>
        <p:spPr>
          <a:xfrm>
            <a:off x="7569200" y="2705100"/>
            <a:ext cx="4432300" cy="5854700"/>
          </a:xfrm>
          <a:prstGeom prst="rect">
            <a:avLst/>
          </a:prstGeom>
        </p:spPr>
      </p:pic>
      <p:sp>
        <p:nvSpPr>
          <p:cNvPr id="213" name="Paracetamol"/>
          <p:cNvSpPr txBox="1">
            <a:spLocks noGrp="1"/>
          </p:cNvSpPr>
          <p:nvPr>
            <p:ph type="title"/>
          </p:nvPr>
        </p:nvSpPr>
        <p:spPr>
          <a:prstGeom prst="rect">
            <a:avLst/>
          </a:prstGeom>
        </p:spPr>
        <p:txBody>
          <a:bodyPr/>
          <a:lstStyle/>
          <a:p>
            <a:r>
              <a:t>Paracetamol</a:t>
            </a:r>
          </a:p>
        </p:txBody>
      </p:sp>
      <p:sp>
        <p:nvSpPr>
          <p:cNvPr id="214" name="Has analgesic and antipyretic effects but little or no anti inflammatory action.…"/>
          <p:cNvSpPr txBox="1">
            <a:spLocks noGrp="1"/>
          </p:cNvSpPr>
          <p:nvPr>
            <p:ph type="body" sz="half" idx="1"/>
          </p:nvPr>
        </p:nvSpPr>
        <p:spPr>
          <a:prstGeom prst="rect">
            <a:avLst/>
          </a:prstGeom>
        </p:spPr>
        <p:txBody>
          <a:bodyPr/>
          <a:lstStyle/>
          <a:p>
            <a:pPr marL="327660" indent="-327660" defTabSz="502412">
              <a:spcBef>
                <a:spcPts val="2400"/>
              </a:spcBef>
              <a:buBlip>
                <a:blip r:embed="rId3"/>
              </a:buBlip>
              <a:defRPr sz="2580"/>
            </a:pPr>
            <a:r>
              <a:t>Has analgesic and antipyretic effects but little or no anti inflammatory action.</a:t>
            </a:r>
          </a:p>
          <a:p>
            <a:pPr marL="327660" indent="-327660" defTabSz="502412">
              <a:spcBef>
                <a:spcPts val="2400"/>
              </a:spcBef>
              <a:buBlip>
                <a:blip r:embed="rId3"/>
              </a:buBlip>
              <a:defRPr sz="2580"/>
            </a:pPr>
            <a:r>
              <a:t>It is less irritating to the stomach</a:t>
            </a:r>
          </a:p>
          <a:p>
            <a:pPr marL="327660" indent="-327660" defTabSz="502412">
              <a:spcBef>
                <a:spcPts val="2400"/>
              </a:spcBef>
              <a:buBlip>
                <a:blip r:embed="rId3"/>
              </a:buBlip>
              <a:defRPr sz="2580"/>
            </a:pPr>
            <a:r>
              <a:t>can be given to children from 2 to 3 months old</a:t>
            </a:r>
          </a:p>
          <a:p>
            <a:pPr marL="327660" indent="-327660" defTabSz="502412">
              <a:spcBef>
                <a:spcPts val="2400"/>
              </a:spcBef>
              <a:buBlip>
                <a:blip r:embed="rId3"/>
              </a:buBlip>
              <a:defRPr sz="2580"/>
            </a:pPr>
            <a:r>
              <a:t> effectiveness in the management of migraine is limited.</a:t>
            </a:r>
          </a:p>
          <a:p>
            <a:pPr marL="327660" indent="-327660" defTabSz="502412">
              <a:spcBef>
                <a:spcPts val="2400"/>
              </a:spcBef>
              <a:buBlip>
                <a:blip r:embed="rId3"/>
              </a:buBlip>
              <a:defRPr sz="2580"/>
            </a:pPr>
            <a:r>
              <a:t>Can cause liver toxicity in overdose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B0AA05B9-C71B-4ADF-A0D1-B1C40A32D4A8-L0-001.jpeg" descr="B0AA05B9-C71B-4ADF-A0D1-B1C40A32D4A8-L0-001.jpeg"/>
          <p:cNvPicPr>
            <a:picLocks noGrp="1"/>
          </p:cNvPicPr>
          <p:nvPr>
            <p:ph type="pic" idx="13"/>
          </p:nvPr>
        </p:nvPicPr>
        <p:blipFill>
          <a:blip r:embed="rId2"/>
          <a:stretch>
            <a:fillRect/>
          </a:stretch>
        </p:blipFill>
        <p:spPr>
          <a:xfrm>
            <a:off x="7569200" y="2705100"/>
            <a:ext cx="4432300" cy="5854700"/>
          </a:xfrm>
          <a:prstGeom prst="rect">
            <a:avLst/>
          </a:prstGeom>
        </p:spPr>
      </p:pic>
      <p:sp>
        <p:nvSpPr>
          <p:cNvPr id="217" name="Ibuprofen"/>
          <p:cNvSpPr txBox="1">
            <a:spLocks noGrp="1"/>
          </p:cNvSpPr>
          <p:nvPr>
            <p:ph type="title"/>
          </p:nvPr>
        </p:nvSpPr>
        <p:spPr>
          <a:prstGeom prst="rect">
            <a:avLst/>
          </a:prstGeom>
        </p:spPr>
        <p:txBody>
          <a:bodyPr/>
          <a:lstStyle/>
          <a:p>
            <a:r>
              <a:t>Ibuprofen</a:t>
            </a:r>
          </a:p>
        </p:txBody>
      </p:sp>
      <p:sp>
        <p:nvSpPr>
          <p:cNvPr id="218" name="has analgesic, anti-inflammatory and antipyretic activities…"/>
          <p:cNvSpPr txBox="1">
            <a:spLocks noGrp="1"/>
          </p:cNvSpPr>
          <p:nvPr>
            <p:ph type="body" sz="half" idx="1"/>
          </p:nvPr>
        </p:nvSpPr>
        <p:spPr>
          <a:prstGeom prst="rect">
            <a:avLst/>
          </a:prstGeom>
        </p:spPr>
        <p:txBody>
          <a:bodyPr/>
          <a:lstStyle/>
          <a:p>
            <a:pPr>
              <a:buBlip>
                <a:blip r:embed="rId3"/>
              </a:buBlip>
            </a:pPr>
            <a:r>
              <a:t>has analgesic, anti-inflammatory and antipyretic activities </a:t>
            </a:r>
          </a:p>
          <a:p>
            <a:pPr>
              <a:buBlip>
                <a:blip r:embed="rId3"/>
              </a:buBlip>
            </a:pPr>
            <a:r>
              <a:t>causes less irritation and damage to the stomach than does aspirin.</a:t>
            </a:r>
          </a:p>
          <a:p>
            <a:pPr>
              <a:buBlip>
                <a:blip r:embed="rId3"/>
              </a:buBlip>
            </a:pPr>
            <a:r>
              <a:t>Dose for analgesic activity is 200–400 mg and that for anti-inflammatory action 300–600 mg.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What you need to know"/>
          <p:cNvSpPr txBox="1">
            <a:spLocks noGrp="1"/>
          </p:cNvSpPr>
          <p:nvPr>
            <p:ph type="title"/>
          </p:nvPr>
        </p:nvSpPr>
        <p:spPr>
          <a:prstGeom prst="rect">
            <a:avLst/>
          </a:prstGeom>
        </p:spPr>
        <p:txBody>
          <a:bodyPr/>
          <a:lstStyle/>
          <a:p>
            <a:r>
              <a:t>What you need to know</a:t>
            </a:r>
          </a:p>
        </p:txBody>
      </p:sp>
      <p:sp>
        <p:nvSpPr>
          <p:cNvPr id="172" name="Age Adult, child…"/>
          <p:cNvSpPr txBox="1">
            <a:spLocks noGrp="1"/>
          </p:cNvSpPr>
          <p:nvPr>
            <p:ph type="body" idx="1"/>
          </p:nvPr>
        </p:nvSpPr>
        <p:spPr>
          <a:prstGeom prst="rect">
            <a:avLst/>
          </a:prstGeom>
        </p:spPr>
        <p:txBody>
          <a:bodyPr/>
          <a:lstStyle/>
          <a:p>
            <a:pPr>
              <a:buBlip>
                <a:blip r:embed="rId2"/>
              </a:buBlip>
            </a:pPr>
            <a:r>
              <a:t>Age Adult, child</a:t>
            </a:r>
          </a:p>
          <a:p>
            <a:pPr>
              <a:buBlip>
                <a:blip r:embed="rId2"/>
              </a:buBlip>
            </a:pPr>
            <a:r>
              <a:t> Duration </a:t>
            </a:r>
          </a:p>
          <a:p>
            <a:pPr>
              <a:buBlip>
                <a:blip r:embed="rId2"/>
              </a:buBlip>
            </a:pPr>
            <a:r>
              <a:t>Nature and site of pain </a:t>
            </a:r>
          </a:p>
          <a:p>
            <a:pPr>
              <a:buBlip>
                <a:blip r:embed="rId2"/>
              </a:buBlip>
            </a:pPr>
            <a:r>
              <a:t>Frequency and timing </a:t>
            </a:r>
          </a:p>
          <a:p>
            <a:pPr>
              <a:buBlip>
                <a:blip r:embed="rId2"/>
              </a:buBlip>
            </a:pPr>
            <a:r>
              <a:t>Previous history Fits, faints, blackouts and migraine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630DCE41-45E6-48BD-AD1A-A69EBEBBAF8B-L0-001.png" descr="630DCE41-45E6-48BD-AD1A-A69EBEBBAF8B-L0-001.png"/>
          <p:cNvPicPr>
            <a:picLocks noGrp="1"/>
          </p:cNvPicPr>
          <p:nvPr>
            <p:ph type="pic" idx="13"/>
          </p:nvPr>
        </p:nvPicPr>
        <p:blipFill>
          <a:blip r:embed="rId2"/>
          <a:stretch>
            <a:fillRect/>
          </a:stretch>
        </p:blipFill>
        <p:spPr>
          <a:xfrm>
            <a:off x="7569200" y="1206500"/>
            <a:ext cx="4432301" cy="7353300"/>
          </a:xfrm>
          <a:prstGeom prst="rect">
            <a:avLst/>
          </a:prstGeom>
        </p:spPr>
      </p:pic>
      <p:sp>
        <p:nvSpPr>
          <p:cNvPr id="221" name="Ibuprofen"/>
          <p:cNvSpPr txBox="1">
            <a:spLocks noGrp="1"/>
          </p:cNvSpPr>
          <p:nvPr>
            <p:ph type="title"/>
          </p:nvPr>
        </p:nvSpPr>
        <p:spPr>
          <a:prstGeom prst="rect">
            <a:avLst/>
          </a:prstGeom>
        </p:spPr>
        <p:txBody>
          <a:bodyPr/>
          <a:lstStyle/>
          <a:p>
            <a:r>
              <a:t>Ibuprofen</a:t>
            </a:r>
          </a:p>
        </p:txBody>
      </p:sp>
      <p:sp>
        <p:nvSpPr>
          <p:cNvPr id="222" name="The maximum daily dose allowable for OTC use is 1200 mg…"/>
          <p:cNvSpPr txBox="1">
            <a:spLocks noGrp="1"/>
          </p:cNvSpPr>
          <p:nvPr>
            <p:ph type="body" sz="half" idx="1"/>
          </p:nvPr>
        </p:nvSpPr>
        <p:spPr>
          <a:prstGeom prst="rect">
            <a:avLst/>
          </a:prstGeom>
        </p:spPr>
        <p:txBody>
          <a:bodyPr/>
          <a:lstStyle/>
          <a:p>
            <a:pPr marL="346456" indent="-346456" defTabSz="514095">
              <a:buBlip>
                <a:blip r:embed="rId3"/>
              </a:buBlip>
              <a:defRPr sz="3168"/>
            </a:pPr>
            <a:r>
              <a:t>The maximum daily dose allowable for OTC use is 1200 mg </a:t>
            </a:r>
          </a:p>
          <a:p>
            <a:pPr marL="346456" indent="-346456" defTabSz="514095">
              <a:buBlip>
                <a:blip r:embed="rId3"/>
              </a:buBlip>
              <a:defRPr sz="3168"/>
            </a:pPr>
            <a:r>
              <a:t>Ibuprofen tablets or capsules should not be given to children under 12 years.</a:t>
            </a:r>
          </a:p>
          <a:p>
            <a:pPr marL="346456" indent="-346456" defTabSz="514095">
              <a:buBlip>
                <a:blip r:embed="rId3"/>
              </a:buBlip>
              <a:defRPr sz="3168"/>
            </a:pPr>
            <a:r>
              <a:t> Ibuprofen suspension 100 mg in 5 ml is available OTC</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Ibuprofen, like other NSAIDs,can be irritating to the stomach,causing indigestion, nausea and diarrhoea…"/>
          <p:cNvSpPr txBox="1">
            <a:spLocks noGrp="1"/>
          </p:cNvSpPr>
          <p:nvPr>
            <p:ph type="body" idx="1"/>
          </p:nvPr>
        </p:nvSpPr>
        <p:spPr>
          <a:prstGeom prst="rect">
            <a:avLst/>
          </a:prstGeom>
        </p:spPr>
        <p:txBody>
          <a:bodyPr/>
          <a:lstStyle/>
          <a:p>
            <a:pPr>
              <a:buBlip>
                <a:blip r:embed="rId2"/>
              </a:buBlip>
            </a:pPr>
            <a:r>
              <a:t>Ibuprofen, like other NSAIDs,can be irritating to the stomach,causing indigestion, nausea and diarrhoea</a:t>
            </a:r>
          </a:p>
          <a:p>
            <a:pPr>
              <a:buBlip>
                <a:blip r:embed="rId2"/>
              </a:buBlip>
            </a:pPr>
            <a:r>
              <a:t>GI bleeding can also occur</a:t>
            </a:r>
          </a:p>
          <a:p>
            <a:pPr>
              <a:buBlip>
                <a:blip r:embed="rId2"/>
              </a:buBlip>
            </a:pPr>
            <a:r>
              <a:t>This bleeding effect is reversible within 24 h of stopping the drug.</a:t>
            </a:r>
          </a:p>
          <a:p>
            <a:pPr>
              <a:buBlip>
                <a:blip r:embed="rId2"/>
              </a:buBlip>
            </a:pPr>
            <a:r>
              <a:t>Ibuprofen seems to have little or no effect on whole blood clotting or prothrombin time,but it is still not advised for patients taking anticoagulant medication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best avoided in patients with congestive heart failure or renal impairment.…"/>
          <p:cNvSpPr txBox="1">
            <a:spLocks noGrp="1"/>
          </p:cNvSpPr>
          <p:nvPr>
            <p:ph type="body" idx="1"/>
          </p:nvPr>
        </p:nvSpPr>
        <p:spPr>
          <a:prstGeom prst="rect">
            <a:avLst/>
          </a:prstGeom>
        </p:spPr>
        <p:txBody>
          <a:bodyPr/>
          <a:lstStyle/>
          <a:p>
            <a:pPr>
              <a:buBlip>
                <a:blip r:embed="rId2"/>
              </a:buBlip>
            </a:pPr>
            <a:r>
              <a:t>best avoided in patients with congestive heart failure or renal impairment.</a:t>
            </a:r>
          </a:p>
          <a:p>
            <a:pPr>
              <a:buBlip>
                <a:blip r:embed="rId2"/>
              </a:buBlip>
            </a:pPr>
            <a:r>
              <a:t>They should be avoided in pregnancy, particularly during the third trimester. </a:t>
            </a:r>
          </a:p>
          <a:p>
            <a:pPr>
              <a:buBlip>
                <a:blip r:embed="rId2"/>
              </a:buBlip>
            </a:pPr>
            <a:r>
              <a:t>Breastfeeding mothers may safely take ibuprofen</a:t>
            </a:r>
          </a:p>
          <a:p>
            <a:pPr>
              <a:buBlip>
                <a:blip r:embed="rId2"/>
              </a:buBlip>
            </a:pPr>
            <a:r>
              <a:t>Drug interaction with lithium.</a:t>
            </a:r>
          </a:p>
          <a:p>
            <a:pPr>
              <a:buBlip>
                <a:blip r:embed="rId2"/>
              </a:buBlip>
            </a:pPr>
            <a:r>
              <a:t>NSAIDs are best avoided in aspirin-sensitive patients and should be used with caution in people with asthma.</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DA7366C1-31E8-48E4-ADC8-62158BD2B94E-L0-001.jpeg" descr="DA7366C1-31E8-48E4-ADC8-62158BD2B94E-L0-001.jpeg"/>
          <p:cNvPicPr>
            <a:picLocks noGrp="1"/>
          </p:cNvPicPr>
          <p:nvPr>
            <p:ph type="pic" idx="13"/>
          </p:nvPr>
        </p:nvPicPr>
        <p:blipFill>
          <a:blip r:embed="rId2"/>
          <a:stretch>
            <a:fillRect/>
          </a:stretch>
        </p:blipFill>
        <p:spPr>
          <a:xfrm>
            <a:off x="7569200" y="2705100"/>
            <a:ext cx="4432300" cy="5854700"/>
          </a:xfrm>
          <a:prstGeom prst="rect">
            <a:avLst/>
          </a:prstGeom>
        </p:spPr>
      </p:pic>
      <p:sp>
        <p:nvSpPr>
          <p:cNvPr id="229" name="Aspirin"/>
          <p:cNvSpPr txBox="1">
            <a:spLocks noGrp="1"/>
          </p:cNvSpPr>
          <p:nvPr>
            <p:ph type="title"/>
          </p:nvPr>
        </p:nvSpPr>
        <p:spPr>
          <a:prstGeom prst="rect">
            <a:avLst/>
          </a:prstGeom>
        </p:spPr>
        <p:txBody>
          <a:bodyPr/>
          <a:lstStyle/>
          <a:p>
            <a:r>
              <a:t>Aspirin</a:t>
            </a:r>
          </a:p>
        </p:txBody>
      </p:sp>
      <p:sp>
        <p:nvSpPr>
          <p:cNvPr id="230" name="Aspirin is analgesic, antipyretic and also anti-inflammatory if given in doses of 600–900mg three to four times daily.…"/>
          <p:cNvSpPr txBox="1">
            <a:spLocks noGrp="1"/>
          </p:cNvSpPr>
          <p:nvPr>
            <p:ph type="body" sz="half" idx="1"/>
          </p:nvPr>
        </p:nvSpPr>
        <p:spPr>
          <a:prstGeom prst="rect">
            <a:avLst/>
          </a:prstGeom>
        </p:spPr>
        <p:txBody>
          <a:bodyPr/>
          <a:lstStyle/>
          <a:p>
            <a:pPr marL="289559" indent="-289559" defTabSz="443991">
              <a:spcBef>
                <a:spcPts val="2100"/>
              </a:spcBef>
              <a:buBlip>
                <a:blip r:embed="rId3"/>
              </a:buBlip>
              <a:defRPr sz="2280"/>
            </a:pPr>
            <a:r>
              <a:t>Aspirin is analgesic, antipyretic and also anti-inflammatory if given in doses of 600–900mg three to four times daily.</a:t>
            </a:r>
          </a:p>
          <a:p>
            <a:pPr marL="289559" indent="-289559" defTabSz="443991">
              <a:spcBef>
                <a:spcPts val="2100"/>
              </a:spcBef>
              <a:buBlip>
                <a:blip r:embed="rId3"/>
              </a:buBlip>
              <a:defRPr sz="2280"/>
            </a:pPr>
            <a:r>
              <a:t>It should not be given to children under 16 years</a:t>
            </a:r>
          </a:p>
          <a:p>
            <a:pPr marL="289559" indent="-289559" defTabSz="443991">
              <a:spcBef>
                <a:spcPts val="2100"/>
              </a:spcBef>
              <a:buBlip>
                <a:blip r:embed="rId3"/>
              </a:buBlip>
              <a:defRPr sz="2280"/>
            </a:pPr>
            <a:r>
              <a:t>It should not be used for gout or where there is history of gout.</a:t>
            </a:r>
          </a:p>
          <a:p>
            <a:pPr marL="289559" indent="-289559" defTabSz="443991">
              <a:spcBef>
                <a:spcPts val="2100"/>
              </a:spcBef>
              <a:buBlip>
                <a:blip r:embed="rId3"/>
              </a:buBlip>
              <a:defRPr sz="2280"/>
            </a:pPr>
            <a:r>
              <a:t>Cause Gastric irritation</a:t>
            </a:r>
          </a:p>
          <a:p>
            <a:pPr marL="289559" indent="-289559" defTabSz="443991">
              <a:spcBef>
                <a:spcPts val="2100"/>
              </a:spcBef>
              <a:buBlip>
                <a:blip r:embed="rId3"/>
              </a:buBlip>
              <a:defRPr sz="2280"/>
            </a:pPr>
            <a:r>
              <a:t>can cause GI bleeding and hypersensitivity</a:t>
            </a:r>
          </a:p>
          <a:p>
            <a:pPr marL="289559" indent="-289559" defTabSz="443991">
              <a:spcBef>
                <a:spcPts val="2100"/>
              </a:spcBef>
              <a:buBlip>
                <a:blip r:embed="rId3"/>
              </a:buBlip>
              <a:defRPr sz="2280"/>
            </a:pPr>
            <a:r>
              <a:t>Not recommended during pregnancy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28F02249-CBB1-4FBC-BFBA-2A360498DBBE-L0-001.jpeg" descr="28F02249-CBB1-4FBC-BFBA-2A360498DBBE-L0-001.jpeg"/>
          <p:cNvPicPr>
            <a:picLocks noGrp="1"/>
          </p:cNvPicPr>
          <p:nvPr>
            <p:ph type="pic" idx="13"/>
          </p:nvPr>
        </p:nvPicPr>
        <p:blipFill>
          <a:blip r:embed="rId2"/>
          <a:stretch>
            <a:fillRect/>
          </a:stretch>
        </p:blipFill>
        <p:spPr>
          <a:xfrm>
            <a:off x="7569200" y="2705100"/>
            <a:ext cx="4432300" cy="5854700"/>
          </a:xfrm>
          <a:prstGeom prst="rect">
            <a:avLst/>
          </a:prstGeom>
        </p:spPr>
      </p:pic>
      <p:sp>
        <p:nvSpPr>
          <p:cNvPr id="233" name="Codeine &amp; Dihydrocodeine"/>
          <p:cNvSpPr txBox="1">
            <a:spLocks noGrp="1"/>
          </p:cNvSpPr>
          <p:nvPr>
            <p:ph type="title"/>
          </p:nvPr>
        </p:nvSpPr>
        <p:spPr>
          <a:prstGeom prst="rect">
            <a:avLst/>
          </a:prstGeom>
        </p:spPr>
        <p:txBody>
          <a:bodyPr/>
          <a:lstStyle/>
          <a:p>
            <a:r>
              <a:t>Codeine &amp; Dihydrocodeine</a:t>
            </a:r>
          </a:p>
        </p:txBody>
      </p:sp>
      <p:sp>
        <p:nvSpPr>
          <p:cNvPr id="234" name="narcotic analgesic…"/>
          <p:cNvSpPr txBox="1">
            <a:spLocks noGrp="1"/>
          </p:cNvSpPr>
          <p:nvPr>
            <p:ph type="body" sz="half" idx="1"/>
          </p:nvPr>
        </p:nvSpPr>
        <p:spPr>
          <a:prstGeom prst="rect">
            <a:avLst/>
          </a:prstGeom>
        </p:spPr>
        <p:txBody>
          <a:bodyPr/>
          <a:lstStyle/>
          <a:p>
            <a:pPr marL="350520" indent="-350520" defTabSz="537463">
              <a:spcBef>
                <a:spcPts val="2500"/>
              </a:spcBef>
              <a:buBlip>
                <a:blip r:embed="rId3"/>
              </a:buBlip>
              <a:defRPr sz="2760"/>
            </a:pPr>
            <a:r>
              <a:t>narcotic analgesic</a:t>
            </a:r>
          </a:p>
          <a:p>
            <a:pPr marL="350520" indent="-350520" defTabSz="537463">
              <a:spcBef>
                <a:spcPts val="2500"/>
              </a:spcBef>
              <a:buBlip>
                <a:blip r:embed="rId3"/>
              </a:buBlip>
              <a:defRPr sz="2760"/>
            </a:pPr>
            <a:r>
              <a:t>commonlyfoundincombination products with aspirin, paracetamol or both</a:t>
            </a:r>
          </a:p>
          <a:p>
            <a:pPr marL="350520" indent="-350520" defTabSz="537463">
              <a:spcBef>
                <a:spcPts val="2500"/>
              </a:spcBef>
              <a:buBlip>
                <a:blip r:embed="rId3"/>
              </a:buBlip>
              <a:defRPr sz="2760"/>
            </a:pPr>
            <a:r>
              <a:t>Constipation is a well recognised side effect</a:t>
            </a:r>
          </a:p>
          <a:p>
            <a:pPr marL="350520" indent="-350520" defTabSz="537463">
              <a:spcBef>
                <a:spcPts val="2500"/>
              </a:spcBef>
              <a:buBlip>
                <a:blip r:embed="rId3"/>
              </a:buBlip>
              <a:defRPr sz="2760"/>
            </a:pPr>
            <a:r>
              <a:t>should only be used in children over 12 years old</a:t>
            </a:r>
          </a:p>
          <a:p>
            <a:pPr marL="350520" indent="-350520" defTabSz="537463">
              <a:spcBef>
                <a:spcPts val="2500"/>
              </a:spcBef>
              <a:buBlip>
                <a:blip r:embed="rId3"/>
              </a:buBlip>
              <a:defRPr sz="2760"/>
            </a:pPr>
            <a:r>
              <a:t>Codeine should also not be used by breastfeeding mothers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8F7FD2A7-2A9F-4FCA-A5B9-265BD859C28C-L0-001.png" descr="8F7FD2A7-2A9F-4FCA-A5B9-265BD859C28C-L0-001.png"/>
          <p:cNvPicPr>
            <a:picLocks noGrp="1"/>
          </p:cNvPicPr>
          <p:nvPr>
            <p:ph type="pic" idx="13"/>
          </p:nvPr>
        </p:nvPicPr>
        <p:blipFill>
          <a:blip r:embed="rId2"/>
          <a:stretch>
            <a:fillRect/>
          </a:stretch>
        </p:blipFill>
        <p:spPr>
          <a:xfrm>
            <a:off x="7041694" y="309069"/>
            <a:ext cx="5295901" cy="3945905"/>
          </a:xfrm>
          <a:prstGeom prst="rect">
            <a:avLst/>
          </a:prstGeom>
        </p:spPr>
      </p:pic>
      <p:sp>
        <p:nvSpPr>
          <p:cNvPr id="237" name="Caffeine"/>
          <p:cNvSpPr txBox="1">
            <a:spLocks noGrp="1"/>
          </p:cNvSpPr>
          <p:nvPr>
            <p:ph type="title"/>
          </p:nvPr>
        </p:nvSpPr>
        <p:spPr>
          <a:xfrm>
            <a:off x="845005" y="858968"/>
            <a:ext cx="5334001" cy="1763962"/>
          </a:xfrm>
          <a:prstGeom prst="rect">
            <a:avLst/>
          </a:prstGeom>
        </p:spPr>
        <p:txBody>
          <a:bodyPr/>
          <a:lstStyle/>
          <a:p>
            <a:r>
              <a:t>Caffeine</a:t>
            </a:r>
          </a:p>
        </p:txBody>
      </p:sp>
      <p:sp>
        <p:nvSpPr>
          <p:cNvPr id="238" name="Is included in some combination analgesic products to produce wakefulness and increased mental activity.…"/>
          <p:cNvSpPr txBox="1">
            <a:spLocks noGrp="1"/>
          </p:cNvSpPr>
          <p:nvPr>
            <p:ph type="body" sz="half" idx="1"/>
          </p:nvPr>
        </p:nvSpPr>
        <p:spPr>
          <a:xfrm>
            <a:off x="430395" y="3199412"/>
            <a:ext cx="5334001" cy="5909858"/>
          </a:xfrm>
          <a:prstGeom prst="rect">
            <a:avLst/>
          </a:prstGeom>
        </p:spPr>
        <p:txBody>
          <a:bodyPr/>
          <a:lstStyle/>
          <a:p>
            <a:pPr marL="391159" indent="-391159" defTabSz="514095">
              <a:buClr>
                <a:srgbClr val="777775"/>
              </a:buClr>
              <a:buSzPct val="115000"/>
              <a:buChar char="•"/>
              <a:defRPr sz="3168"/>
            </a:pPr>
            <a:r>
              <a:t>Is included in some combination analgesic products to produce wakefulness and increased mental activity.</a:t>
            </a:r>
          </a:p>
          <a:p>
            <a:pPr marL="391159" indent="-391159" defTabSz="514095">
              <a:buClr>
                <a:srgbClr val="777775"/>
              </a:buClr>
              <a:buSzPct val="115000"/>
              <a:buChar char="•"/>
              <a:defRPr sz="3168"/>
            </a:pPr>
            <a:r>
              <a:t>Best avoided near bedtime because of their stimulant and diuretic effect.</a:t>
            </a:r>
          </a:p>
          <a:p>
            <a:pPr marL="391159" indent="-391159" defTabSz="514095">
              <a:buClr>
                <a:srgbClr val="777775"/>
              </a:buClr>
              <a:buSzPct val="115000"/>
              <a:buChar char="•"/>
              <a:defRPr sz="3168"/>
            </a:pPr>
            <a:r>
              <a:t>Increases the effectiveness of analgesics</a:t>
            </a:r>
          </a:p>
        </p:txBody>
      </p:sp>
      <p:pic>
        <p:nvPicPr>
          <p:cNvPr id="239" name="F399B7A4-439B-4AEA-9CBB-DD9BAE5DE432-L0-001.png" descr="F399B7A4-439B-4AEA-9CBB-DD9BAE5DE432-L0-001.png"/>
          <p:cNvPicPr>
            <a:picLocks noChangeAspect="1"/>
          </p:cNvPicPr>
          <p:nvPr/>
        </p:nvPicPr>
        <p:blipFill>
          <a:blip r:embed="rId3"/>
          <a:stretch>
            <a:fillRect/>
          </a:stretch>
        </p:blipFill>
        <p:spPr>
          <a:xfrm>
            <a:off x="6610350" y="3930650"/>
            <a:ext cx="5778500" cy="57785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958DD5A2-CD8E-4170-BA15-276708A9F0A3-L0-001.png" descr="958DD5A2-CD8E-4170-BA15-276708A9F0A3-L0-001.png"/>
          <p:cNvPicPr>
            <a:picLocks noGrp="1"/>
          </p:cNvPicPr>
          <p:nvPr>
            <p:ph type="pic" idx="13"/>
          </p:nvPr>
        </p:nvPicPr>
        <p:blipFill>
          <a:blip r:embed="rId2"/>
          <a:stretch>
            <a:fillRect/>
          </a:stretch>
        </p:blipFill>
        <p:spPr>
          <a:xfrm>
            <a:off x="7158191" y="1084536"/>
            <a:ext cx="5199764" cy="3748292"/>
          </a:xfrm>
          <a:prstGeom prst="rect">
            <a:avLst/>
          </a:prstGeom>
        </p:spPr>
      </p:pic>
      <p:sp>
        <p:nvSpPr>
          <p:cNvPr id="242" name="Sumatriptan"/>
          <p:cNvSpPr txBox="1">
            <a:spLocks noGrp="1"/>
          </p:cNvSpPr>
          <p:nvPr>
            <p:ph type="title"/>
          </p:nvPr>
        </p:nvSpPr>
        <p:spPr>
          <a:xfrm>
            <a:off x="779540" y="254000"/>
            <a:ext cx="10922001" cy="2438400"/>
          </a:xfrm>
          <a:prstGeom prst="rect">
            <a:avLst/>
          </a:prstGeom>
        </p:spPr>
        <p:txBody>
          <a:bodyPr/>
          <a:lstStyle/>
          <a:p>
            <a:r>
              <a:t>Sumatriptan</a:t>
            </a:r>
          </a:p>
        </p:txBody>
      </p:sp>
      <p:sp>
        <p:nvSpPr>
          <p:cNvPr id="243" name="50 mg tablets can be used OTC for acute relief of migraine with or without aura…"/>
          <p:cNvSpPr txBox="1">
            <a:spLocks noGrp="1"/>
          </p:cNvSpPr>
          <p:nvPr>
            <p:ph type="body" sz="half" idx="1"/>
          </p:nvPr>
        </p:nvSpPr>
        <p:spPr>
          <a:prstGeom prst="rect">
            <a:avLst/>
          </a:prstGeom>
        </p:spPr>
        <p:txBody>
          <a:bodyPr/>
          <a:lstStyle/>
          <a:p>
            <a:pPr marL="377190" indent="-377190" defTabSz="578358">
              <a:spcBef>
                <a:spcPts val="2700"/>
              </a:spcBef>
              <a:buBlip>
                <a:blip r:embed="rId3"/>
              </a:buBlip>
              <a:defRPr sz="2970"/>
            </a:pPr>
            <a:r>
              <a:t> 50 mg tablets can be used OTC for acute relief of migraine with or without aura</a:t>
            </a:r>
          </a:p>
          <a:p>
            <a:pPr marL="377190" indent="-377190" defTabSz="578358">
              <a:spcBef>
                <a:spcPts val="2700"/>
              </a:spcBef>
              <a:buBlip>
                <a:blip r:embed="rId3"/>
              </a:buBlip>
              <a:defRPr sz="2970"/>
            </a:pPr>
            <a:r>
              <a:t>used by people aged between 18 and 65 years</a:t>
            </a:r>
          </a:p>
          <a:p>
            <a:pPr marL="377190" indent="-377190" defTabSz="578358">
              <a:spcBef>
                <a:spcPts val="2700"/>
              </a:spcBef>
              <a:buBlip>
                <a:blip r:embed="rId3"/>
              </a:buBlip>
              <a:defRPr sz="2970"/>
            </a:pPr>
            <a:r>
              <a:t>A 50 mg tablet is taken as soon as possible after the migraine headache starts.</a:t>
            </a:r>
          </a:p>
        </p:txBody>
      </p:sp>
      <p:pic>
        <p:nvPicPr>
          <p:cNvPr id="244" name="019C5E79-75A5-4CF3-968A-B9A97A13D734-L0-001.jpeg" descr="019C5E79-75A5-4CF3-968A-B9A97A13D734-L0-001.jpeg"/>
          <p:cNvPicPr>
            <a:picLocks noChangeAspect="1"/>
          </p:cNvPicPr>
          <p:nvPr/>
        </p:nvPicPr>
        <p:blipFill>
          <a:blip r:embed="rId4"/>
          <a:stretch>
            <a:fillRect/>
          </a:stretch>
        </p:blipFill>
        <p:spPr>
          <a:xfrm>
            <a:off x="7003112" y="5697149"/>
            <a:ext cx="5577176" cy="300730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 second dose can be taken at least 2 h after the first if symptoms come back.…"/>
          <p:cNvSpPr txBox="1">
            <a:spLocks noGrp="1"/>
          </p:cNvSpPr>
          <p:nvPr>
            <p:ph type="body" idx="1"/>
          </p:nvPr>
        </p:nvSpPr>
        <p:spPr>
          <a:prstGeom prst="rect">
            <a:avLst/>
          </a:prstGeom>
        </p:spPr>
        <p:txBody>
          <a:bodyPr/>
          <a:lstStyle/>
          <a:p>
            <a:pPr marL="342900" indent="-342900">
              <a:spcBef>
                <a:spcPts val="2800"/>
              </a:spcBef>
              <a:buBlip>
                <a:blip r:embed="rId2"/>
              </a:buBlip>
              <a:defRPr sz="3000"/>
            </a:pPr>
            <a:r>
              <a:t>A second dose can be taken at least 2 h after the first if symptoms come back. </a:t>
            </a:r>
          </a:p>
          <a:p>
            <a:pPr marL="342900" indent="-342900">
              <a:spcBef>
                <a:spcPts val="2800"/>
              </a:spcBef>
              <a:buBlip>
                <a:blip r:embed="rId2"/>
              </a:buBlip>
              <a:defRPr sz="3000"/>
            </a:pPr>
            <a:r>
              <a:t>A second dose should be taken only if the headache responded to the first dose.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aution"/>
          <p:cNvSpPr txBox="1">
            <a:spLocks noGrp="1"/>
          </p:cNvSpPr>
          <p:nvPr>
            <p:ph type="title"/>
          </p:nvPr>
        </p:nvSpPr>
        <p:spPr>
          <a:prstGeom prst="rect">
            <a:avLst/>
          </a:prstGeom>
        </p:spPr>
        <p:txBody>
          <a:bodyPr/>
          <a:lstStyle/>
          <a:p>
            <a:r>
              <a:t>Caution</a:t>
            </a:r>
          </a:p>
        </p:txBody>
      </p:sp>
      <p:sp>
        <p:nvSpPr>
          <p:cNvPr id="249" name="People with three or more of the following cardiovascular risk factors are not suitable for OTC sumatriptan:…"/>
          <p:cNvSpPr txBox="1">
            <a:spLocks noGrp="1"/>
          </p:cNvSpPr>
          <p:nvPr>
            <p:ph type="body" idx="1"/>
          </p:nvPr>
        </p:nvSpPr>
        <p:spPr>
          <a:prstGeom prst="rect">
            <a:avLst/>
          </a:prstGeom>
        </p:spPr>
        <p:txBody>
          <a:bodyPr/>
          <a:lstStyle/>
          <a:p>
            <a:pPr>
              <a:buBlip>
                <a:blip r:embed="rId2"/>
              </a:buBlip>
            </a:pPr>
            <a:r>
              <a:t>People with three or more of the following cardiovascular risk factors are not suitable for OTC sumatriptan: </a:t>
            </a:r>
          </a:p>
          <a:p>
            <a:pPr>
              <a:buBlip>
                <a:blip r:embed="rId2"/>
              </a:buBlip>
            </a:pPr>
            <a:r>
              <a:t>men aged over 40 years</a:t>
            </a:r>
          </a:p>
          <a:p>
            <a:pPr>
              <a:buBlip>
                <a:blip r:embed="rId2"/>
              </a:buBlip>
            </a:pPr>
            <a:r>
              <a:t> post-menopausal women</a:t>
            </a:r>
          </a:p>
          <a:p>
            <a:pPr>
              <a:buBlip>
                <a:blip r:embed="rId2"/>
              </a:buBlip>
            </a:pPr>
            <a:r>
              <a:t>people with hypercholesterolemia</a:t>
            </a:r>
          </a:p>
          <a:p>
            <a:pPr>
              <a:buBlip>
                <a:blip r:embed="rId2"/>
              </a:buBlip>
            </a:pPr>
            <a:r>
              <a:t>Regular smokers (10 or more daily)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obese people with body mass index of more than 30 kg/m2…"/>
          <p:cNvSpPr txBox="1">
            <a:spLocks noGrp="1"/>
          </p:cNvSpPr>
          <p:nvPr>
            <p:ph type="body" idx="1"/>
          </p:nvPr>
        </p:nvSpPr>
        <p:spPr>
          <a:prstGeom prst="rect">
            <a:avLst/>
          </a:prstGeom>
        </p:spPr>
        <p:txBody>
          <a:bodyPr/>
          <a:lstStyle/>
          <a:p>
            <a:pPr>
              <a:buBlip>
                <a:blip r:embed="rId2"/>
              </a:buBlip>
            </a:pPr>
            <a:endParaRPr/>
          </a:p>
          <a:p>
            <a:pPr>
              <a:buBlip>
                <a:blip r:embed="rId2"/>
              </a:buBlip>
            </a:pPr>
            <a:r>
              <a:t>obese people with body mass index of more than 30 kg/m2</a:t>
            </a:r>
          </a:p>
          <a:p>
            <a:pPr>
              <a:buBlip>
                <a:blip r:embed="rId2"/>
              </a:buBlip>
            </a:pPr>
            <a:r>
              <a:t>those with diabetes; or those with a family history of early heart disease </a:t>
            </a:r>
          </a:p>
          <a:p>
            <a:pPr>
              <a:buBlip>
                <a:blip r:embed="rId2"/>
              </a:buBlip>
            </a:pPr>
            <a:r>
              <a:t>either father or brother had a heart attack or angina before the age of 55 years or mother or sister had a heart attack or angina before the age of 65 years.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ssociated symptoms (Nausea, vomiting and photophobia )…"/>
          <p:cNvSpPr txBox="1">
            <a:spLocks noGrp="1"/>
          </p:cNvSpPr>
          <p:nvPr>
            <p:ph type="body" idx="1"/>
          </p:nvPr>
        </p:nvSpPr>
        <p:spPr>
          <a:prstGeom prst="rect">
            <a:avLst/>
          </a:prstGeom>
        </p:spPr>
        <p:txBody>
          <a:bodyPr/>
          <a:lstStyle/>
          <a:p>
            <a:pPr>
              <a:buBlip>
                <a:blip r:embed="rId2"/>
              </a:buBlip>
            </a:pPr>
            <a:r>
              <a:t>Associated symptoms (Nausea, vomiting and photophobia )</a:t>
            </a:r>
          </a:p>
          <a:p>
            <a:pPr>
              <a:buBlip>
                <a:blip r:embed="rId2"/>
              </a:buBlip>
            </a:pPr>
            <a:r>
              <a:t>Precipitating factors (Foods, alcohol, stress and hormonal)</a:t>
            </a:r>
          </a:p>
          <a:p>
            <a:pPr>
              <a:buBlip>
                <a:blip r:embed="rId2"/>
              </a:buBlip>
            </a:pPr>
            <a:r>
              <a:t> Recent trauma or injury </a:t>
            </a:r>
          </a:p>
          <a:p>
            <a:pPr>
              <a:buBlip>
                <a:blip r:embed="rId2"/>
              </a:buBlip>
            </a:pPr>
            <a:r>
              <a:t>Falls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ontraindication"/>
          <p:cNvSpPr txBox="1">
            <a:spLocks noGrp="1"/>
          </p:cNvSpPr>
          <p:nvPr>
            <p:ph type="title"/>
          </p:nvPr>
        </p:nvSpPr>
        <p:spPr>
          <a:prstGeom prst="rect">
            <a:avLst/>
          </a:prstGeom>
        </p:spPr>
        <p:txBody>
          <a:bodyPr/>
          <a:lstStyle/>
          <a:p>
            <a:r>
              <a:t>Contraindication</a:t>
            </a:r>
          </a:p>
        </p:txBody>
      </p:sp>
      <p:sp>
        <p:nvSpPr>
          <p:cNvPr id="254" name="people with known hypertension…"/>
          <p:cNvSpPr txBox="1">
            <a:spLocks noGrp="1"/>
          </p:cNvSpPr>
          <p:nvPr>
            <p:ph type="body" idx="1"/>
          </p:nvPr>
        </p:nvSpPr>
        <p:spPr>
          <a:prstGeom prst="rect">
            <a:avLst/>
          </a:prstGeom>
        </p:spPr>
        <p:txBody>
          <a:bodyPr/>
          <a:lstStyle/>
          <a:p>
            <a:pPr marL="382270" indent="-382270" defTabSz="502412">
              <a:spcBef>
                <a:spcPts val="2700"/>
              </a:spcBef>
              <a:buBlip>
                <a:blip r:embed="rId2"/>
              </a:buBlip>
              <a:defRPr sz="3096"/>
            </a:pPr>
            <a:r>
              <a:t>people with known hypertension</a:t>
            </a:r>
          </a:p>
          <a:p>
            <a:pPr marL="382270" indent="-382270" defTabSz="502412">
              <a:spcBef>
                <a:spcPts val="2700"/>
              </a:spcBef>
              <a:buBlip>
                <a:blip r:embed="rId2"/>
              </a:buBlip>
              <a:defRPr sz="3096"/>
            </a:pPr>
            <a:r>
              <a:t>previous myocardial infarction</a:t>
            </a:r>
          </a:p>
          <a:p>
            <a:pPr marL="382270" indent="-382270" defTabSz="502412">
              <a:spcBef>
                <a:spcPts val="2700"/>
              </a:spcBef>
              <a:buBlip>
                <a:blip r:embed="rId2"/>
              </a:buBlip>
              <a:defRPr sz="3096"/>
            </a:pPr>
            <a:r>
              <a:t> ischemic heart disease, peripheral vascular disease</a:t>
            </a:r>
          </a:p>
          <a:p>
            <a:pPr marL="382270" indent="-382270" defTabSz="502412">
              <a:spcBef>
                <a:spcPts val="2700"/>
              </a:spcBef>
              <a:buBlip>
                <a:blip r:embed="rId2"/>
              </a:buBlip>
              <a:defRPr sz="3096"/>
            </a:pPr>
            <a:r>
              <a:t> coronary vasospasm/Prinzmetal’s angina, cardiac arrhythmias (including Wolff–Parkinson–White syndrome)</a:t>
            </a:r>
          </a:p>
          <a:p>
            <a:pPr marL="382270" indent="-382270" defTabSz="502412">
              <a:spcBef>
                <a:spcPts val="2700"/>
              </a:spcBef>
              <a:buBlip>
                <a:blip r:embed="rId2"/>
              </a:buBlip>
              <a:defRPr sz="3096"/>
            </a:pPr>
            <a:r>
              <a:t>hepatic or renal impairment</a:t>
            </a:r>
          </a:p>
          <a:p>
            <a:pPr marL="382270" indent="-382270" defTabSz="502412">
              <a:spcBef>
                <a:spcPts val="2700"/>
              </a:spcBef>
              <a:buBlip>
                <a:blip r:embed="rId2"/>
              </a:buBlip>
              <a:defRPr sz="3096"/>
            </a:pPr>
            <a:r>
              <a:t>epilepsy,a history of seizures and cerebrovascular accident or transient ischemic attack.</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2D38B16E-E7C5-431E-BD1B-481EC7C6E160-L0-001.jpeg" descr="2D38B16E-E7C5-431E-BD1B-481EC7C6E160-L0-001.jpeg"/>
          <p:cNvPicPr>
            <a:picLocks noGrp="1"/>
          </p:cNvPicPr>
          <p:nvPr>
            <p:ph type="pic" idx="13"/>
          </p:nvPr>
        </p:nvPicPr>
        <p:blipFill>
          <a:blip r:embed="rId2"/>
          <a:srcRect l="180" r="1014"/>
          <a:stretch>
            <a:fillRect/>
          </a:stretch>
        </p:blipFill>
        <p:spPr>
          <a:xfrm>
            <a:off x="0" y="0"/>
            <a:ext cx="13004800" cy="97536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Migraine"/>
          <p:cNvSpPr txBox="1">
            <a:spLocks noGrp="1"/>
          </p:cNvSpPr>
          <p:nvPr>
            <p:ph type="title"/>
          </p:nvPr>
        </p:nvSpPr>
        <p:spPr>
          <a:prstGeom prst="rect">
            <a:avLst/>
          </a:prstGeom>
        </p:spPr>
        <p:txBody>
          <a:bodyPr/>
          <a:lstStyle/>
          <a:p>
            <a:r>
              <a:t>Migraine</a:t>
            </a:r>
          </a:p>
        </p:txBody>
      </p:sp>
      <p:sp>
        <p:nvSpPr>
          <p:cNvPr id="179" name="There are two common types of migraine:…"/>
          <p:cNvSpPr txBox="1">
            <a:spLocks noGrp="1"/>
          </p:cNvSpPr>
          <p:nvPr>
            <p:ph type="body" idx="1"/>
          </p:nvPr>
        </p:nvSpPr>
        <p:spPr>
          <a:prstGeom prst="rect">
            <a:avLst/>
          </a:prstGeom>
        </p:spPr>
        <p:txBody>
          <a:bodyPr/>
          <a:lstStyle/>
          <a:p>
            <a:pPr>
              <a:buBlip>
                <a:blip r:embed="rId2"/>
              </a:buBlip>
            </a:pPr>
            <a:r>
              <a:t>There are two common types of migraine:</a:t>
            </a:r>
          </a:p>
          <a:p>
            <a:pPr>
              <a:buBlip>
                <a:blip r:embed="rId2"/>
              </a:buBlip>
            </a:pPr>
            <a:r>
              <a:t>Migraine with aura is often associated with alterations in vision before an attack starts the so-called prodromal phase.</a:t>
            </a:r>
          </a:p>
          <a:p>
            <a:pPr>
              <a:buBlip>
                <a:blip r:embed="rId2"/>
              </a:buBlip>
            </a:pPr>
            <a:r>
              <a:t>migraine without aura, there is no prodromal phase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omen who get migraine with aura, or particularly severe migraine without aura, should not take the combined contraceptive pill, patch or ring, because of an increased risk of stroke."/>
          <p:cNvSpPr txBox="1">
            <a:spLocks noGrp="1"/>
          </p:cNvSpPr>
          <p:nvPr>
            <p:ph type="body" idx="1"/>
          </p:nvPr>
        </p:nvSpPr>
        <p:spPr>
          <a:prstGeom prst="rect">
            <a:avLst/>
          </a:prstGeom>
        </p:spPr>
        <p:txBody>
          <a:bodyPr/>
          <a:lstStyle>
            <a:lvl1pPr>
              <a:buBlip>
                <a:blip r:embed="rId2"/>
              </a:buBlip>
            </a:lvl1pPr>
          </a:lstStyle>
          <a:p>
            <a:r>
              <a:t>Women who get migraine with aura, or particularly severe migraine without aura, should not take the combined contraceptive pill, patch or ring, because of an increased risk of stroke.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International Headache Society’s diagnostic pointers for migraine"/>
          <p:cNvSpPr txBox="1">
            <a:spLocks noGrp="1"/>
          </p:cNvSpPr>
          <p:nvPr>
            <p:ph type="title"/>
          </p:nvPr>
        </p:nvSpPr>
        <p:spPr>
          <a:prstGeom prst="rect">
            <a:avLst/>
          </a:prstGeom>
        </p:spPr>
        <p:txBody>
          <a:bodyPr/>
          <a:lstStyle>
            <a:lvl1pPr defTabSz="490727">
              <a:defRPr sz="6048"/>
            </a:lvl1pPr>
          </a:lstStyle>
          <a:p>
            <a:r>
              <a:t>International Headache Society’s diagnostic pointers for migraine</a:t>
            </a:r>
          </a:p>
        </p:txBody>
      </p:sp>
      <p:sp>
        <p:nvSpPr>
          <p:cNvPr id="184" name="Migraine without aura (common migraine)Headache has at least two of the following four characteristics…"/>
          <p:cNvSpPr txBox="1">
            <a:spLocks noGrp="1"/>
          </p:cNvSpPr>
          <p:nvPr>
            <p:ph type="body" idx="1"/>
          </p:nvPr>
        </p:nvSpPr>
        <p:spPr>
          <a:prstGeom prst="rect">
            <a:avLst/>
          </a:prstGeom>
        </p:spPr>
        <p:txBody>
          <a:bodyPr/>
          <a:lstStyle/>
          <a:p>
            <a:pPr marL="435609" indent="-435609" defTabSz="572516">
              <a:spcBef>
                <a:spcPts val="3100"/>
              </a:spcBef>
              <a:buBlip>
                <a:blip r:embed="rId2"/>
              </a:buBlip>
              <a:defRPr sz="3528"/>
            </a:pPr>
            <a:r>
              <a:t>Migraine without aura (common migraine)Headache has at least two of the following four characteristics</a:t>
            </a:r>
          </a:p>
          <a:p>
            <a:pPr marL="435609" indent="-435609" defTabSz="572516">
              <a:spcBef>
                <a:spcPts val="3100"/>
              </a:spcBef>
              <a:buBlip>
                <a:blip r:embed="rId2"/>
              </a:buBlip>
              <a:defRPr sz="3528"/>
            </a:pPr>
            <a:r>
              <a:t>1.Unilateral location </a:t>
            </a:r>
          </a:p>
          <a:p>
            <a:pPr marL="435609" indent="-435609" defTabSz="572516">
              <a:spcBef>
                <a:spcPts val="3100"/>
              </a:spcBef>
              <a:buBlip>
                <a:blip r:embed="rId2"/>
              </a:buBlip>
              <a:defRPr sz="3528"/>
            </a:pPr>
            <a:r>
              <a:t>2. Pulsating quality </a:t>
            </a:r>
          </a:p>
          <a:p>
            <a:pPr marL="435609" indent="-435609" defTabSz="572516">
              <a:spcBef>
                <a:spcPts val="3100"/>
              </a:spcBef>
              <a:buBlip>
                <a:blip r:embed="rId2"/>
              </a:buBlip>
              <a:defRPr sz="3528"/>
            </a:pPr>
            <a:r>
              <a:t>3. Moderate or severe pain intensity </a:t>
            </a:r>
          </a:p>
          <a:p>
            <a:pPr marL="435609" indent="-435609" defTabSz="572516">
              <a:spcBef>
                <a:spcPts val="3100"/>
              </a:spcBef>
              <a:buBlip>
                <a:blip r:embed="rId2"/>
              </a:buBlip>
              <a:defRPr sz="3528"/>
            </a:pPr>
            <a:r>
              <a:t>4. Aggravation by, or causing avoidance of, routine physical activity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During headache at least one of the following symptoms:…"/>
          <p:cNvSpPr txBox="1">
            <a:spLocks noGrp="1"/>
          </p:cNvSpPr>
          <p:nvPr>
            <p:ph type="body" idx="1"/>
          </p:nvPr>
        </p:nvSpPr>
        <p:spPr>
          <a:prstGeom prst="rect">
            <a:avLst/>
          </a:prstGeom>
        </p:spPr>
        <p:txBody>
          <a:bodyPr/>
          <a:lstStyle/>
          <a:p>
            <a:pPr>
              <a:buBlip>
                <a:blip r:embed="rId2"/>
              </a:buBlip>
            </a:pPr>
            <a:r>
              <a:t>During headache at least one of the following symptoms:</a:t>
            </a:r>
          </a:p>
          <a:p>
            <a:pPr>
              <a:buBlip>
                <a:blip r:embed="rId2"/>
              </a:buBlip>
            </a:pPr>
            <a:r>
              <a:t> 1. Nausea and/or vomiting </a:t>
            </a:r>
          </a:p>
          <a:p>
            <a:pPr>
              <a:buBlip>
                <a:blip r:embed="rId2"/>
              </a:buBlip>
            </a:pPr>
            <a:r>
              <a:t>2. Photophobia (aversion to light) and phonophobia (aversion to noise)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nsion-type headache"/>
          <p:cNvSpPr txBox="1">
            <a:spLocks noGrp="1"/>
          </p:cNvSpPr>
          <p:nvPr>
            <p:ph type="title"/>
          </p:nvPr>
        </p:nvSpPr>
        <p:spPr>
          <a:prstGeom prst="rect">
            <a:avLst/>
          </a:prstGeom>
        </p:spPr>
        <p:txBody>
          <a:bodyPr/>
          <a:lstStyle/>
          <a:p>
            <a:r>
              <a:t>Tension-type headache</a:t>
            </a:r>
          </a:p>
        </p:txBody>
      </p:sp>
      <p:sp>
        <p:nvSpPr>
          <p:cNvPr id="189" name="These headaches are most often related to upset or stress.…"/>
          <p:cNvSpPr txBox="1">
            <a:spLocks noGrp="1"/>
          </p:cNvSpPr>
          <p:nvPr>
            <p:ph type="body" idx="1"/>
          </p:nvPr>
        </p:nvSpPr>
        <p:spPr>
          <a:prstGeom prst="rect">
            <a:avLst/>
          </a:prstGeom>
        </p:spPr>
        <p:txBody>
          <a:bodyPr/>
          <a:lstStyle/>
          <a:p>
            <a:pPr marL="404495" indent="-404495" defTabSz="531622">
              <a:spcBef>
                <a:spcPts val="2900"/>
              </a:spcBef>
              <a:buBlip>
                <a:blip r:embed="rId2"/>
              </a:buBlip>
              <a:defRPr sz="3276"/>
            </a:pPr>
            <a:r>
              <a:t>These headaches are most often related to upset or stress.</a:t>
            </a:r>
          </a:p>
          <a:p>
            <a:pPr marL="404495" indent="-404495" defTabSz="531622">
              <a:spcBef>
                <a:spcPts val="2900"/>
              </a:spcBef>
              <a:buBlip>
                <a:blip r:embed="rId2"/>
              </a:buBlip>
              <a:defRPr sz="3276"/>
            </a:pPr>
            <a:r>
              <a:t>recurrent episodes of headache that are usually bilateral and have a pressing or tightening quality (non-pulsating) that is mild to moderate in intensity.</a:t>
            </a:r>
          </a:p>
          <a:p>
            <a:pPr marL="404495" indent="-404495" defTabSz="531622">
              <a:spcBef>
                <a:spcPts val="2900"/>
              </a:spcBef>
              <a:buBlip>
                <a:blip r:embed="rId2"/>
              </a:buBlip>
              <a:defRPr sz="3276"/>
            </a:pPr>
            <a:r>
              <a:t>is not aggravated by routine physical activity such as walking or climbing stairs and </a:t>
            </a:r>
          </a:p>
          <a:p>
            <a:pPr marL="404495" indent="-404495" defTabSz="531622">
              <a:spcBef>
                <a:spcPts val="2900"/>
              </a:spcBef>
              <a:buBlip>
                <a:blip r:embed="rId2"/>
              </a:buBlip>
              <a:defRPr sz="3276"/>
            </a:pPr>
            <a:r>
              <a:t>is not associated with nausea or vomiting or photophobia or phonophobia</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Blueprint</vt:lpstr>
      <vt:lpstr>PowerPoint Presentation</vt:lpstr>
      <vt:lpstr>What you need to know</vt:lpstr>
      <vt:lpstr>PowerPoint Presentation</vt:lpstr>
      <vt:lpstr>PowerPoint Presentation</vt:lpstr>
      <vt:lpstr>Migraine</vt:lpstr>
      <vt:lpstr>PowerPoint Presentation</vt:lpstr>
      <vt:lpstr>International Headache Society’s diagnostic pointers for migraine</vt:lpstr>
      <vt:lpstr>PowerPoint Presentation</vt:lpstr>
      <vt:lpstr>Tension-type headache</vt:lpstr>
      <vt:lpstr>Medication overuse headache</vt:lpstr>
      <vt:lpstr>Cluster headaches (migrainous neuralgia)</vt:lpstr>
      <vt:lpstr>Sinusitis</vt:lpstr>
      <vt:lpstr>Temporal arteritis</vt:lpstr>
      <vt:lpstr>When to refer</vt:lpstr>
      <vt:lpstr>PowerPoint Presentation</vt:lpstr>
      <vt:lpstr>PowerPoint Presentation</vt:lpstr>
      <vt:lpstr>Management</vt:lpstr>
      <vt:lpstr>Paracetamol</vt:lpstr>
      <vt:lpstr>Ibuprofen</vt:lpstr>
      <vt:lpstr>Ibuprofen</vt:lpstr>
      <vt:lpstr>PowerPoint Presentation</vt:lpstr>
      <vt:lpstr>PowerPoint Presentation</vt:lpstr>
      <vt:lpstr>Aspirin</vt:lpstr>
      <vt:lpstr>Codeine &amp; Dihydrocodeine</vt:lpstr>
      <vt:lpstr>Caffeine</vt:lpstr>
      <vt:lpstr>Sumatriptan</vt:lpstr>
      <vt:lpstr>PowerPoint Presentation</vt:lpstr>
      <vt:lpstr>Caution</vt:lpstr>
      <vt:lpstr>PowerPoint Presentation</vt:lpstr>
      <vt:lpstr>Contraindication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abeeralrashid@yahoo.com</cp:lastModifiedBy>
  <cp:revision>2</cp:revision>
  <dcterms:modified xsi:type="dcterms:W3CDTF">2020-02-25T12:29:43Z</dcterms:modified>
</cp:coreProperties>
</file>