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eer Rashid" initials="A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03T12:54:22.726" idx="1">
    <p:pos x="6394" y="260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20200"/>
            <a:ext cx="374905" cy="4064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22750"/>
            <a:ext cx="10464800" cy="774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98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3464244" y="-635000"/>
            <a:ext cx="19367501" cy="1119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51740" y="186575"/>
            <a:ext cx="11733220" cy="678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3537608" y="526453"/>
            <a:ext cx="14699482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4885059" y="2174011"/>
            <a:ext cx="11381663" cy="657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 rot="21600000">
            <a:off x="3607274" y="-1552244"/>
            <a:ext cx="10164705" cy="101646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idx="14"/>
          </p:nvPr>
        </p:nvSpPr>
        <p:spPr>
          <a:xfrm rot="21600000">
            <a:off x="5129370" y="3826892"/>
            <a:ext cx="9821627" cy="5676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74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aemorrhoid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Haemorrhoids</a:t>
            </a:r>
          </a:p>
        </p:txBody>
      </p:sp>
      <p:sp>
        <p:nvSpPr>
          <p:cNvPr id="120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L.Dr. Abeer A. Rashid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79070CE3-7740-49EC-BE2D-B452B229520B-L0-001.jpeg" descr="79070CE3-7740-49EC-BE2D-B452B229520B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559550" y="494180"/>
            <a:ext cx="5778500" cy="8091020"/>
          </a:xfrm>
          <a:prstGeom prst="rect">
            <a:avLst/>
          </a:prstGeom>
        </p:spPr>
      </p:pic>
      <p:sp>
        <p:nvSpPr>
          <p:cNvPr id="143" name="Skin protec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Skin protectors</a:t>
            </a:r>
          </a:p>
        </p:txBody>
      </p:sp>
      <p:sp>
        <p:nvSpPr>
          <p:cNvPr id="144" name="zinc oxide and kaoli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zinc oxide and kaolin </a:t>
            </a:r>
          </a:p>
          <a:p>
            <a:r>
              <a:t>Or White petroleum jelly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 advAuto="0"/>
      <p:bldP spid="14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257BE670-4BA8-4344-B5FA-B3DB7A7C9E70-L0-001.jpeg" descr="257BE670-4BA8-4344-B5FA-B3DB7A7C9E70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559550" y="494180"/>
            <a:ext cx="5778500" cy="4217687"/>
          </a:xfrm>
          <a:prstGeom prst="rect">
            <a:avLst/>
          </a:prstGeom>
        </p:spPr>
      </p:pic>
      <p:sp>
        <p:nvSpPr>
          <p:cNvPr id="147" name="Topical steroi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Topical steroids</a:t>
            </a:r>
          </a:p>
        </p:txBody>
      </p:sp>
      <p:sp>
        <p:nvSpPr>
          <p:cNvPr id="148" name="Ointment and suppositories containing hydrocortison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Ointment and suppositories containing hydrocortisone</a:t>
            </a:r>
          </a:p>
        </p:txBody>
      </p:sp>
      <p:pic>
        <p:nvPicPr>
          <p:cNvPr id="149" name="D173C857-7B4E-4740-9D76-FCFF78990A8D-L0-001.jpeg" descr="D173C857-7B4E-4740-9D76-FCFF78990A8D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394" y="4700074"/>
            <a:ext cx="4477733" cy="4477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  <p:bldP spid="14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5C48309C-4DC4-4267-8737-1A448445E86C-L0-001.jpeg" descr="5C48309C-4DC4-4267-8737-1A448445E86C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559550" y="494180"/>
            <a:ext cx="5778500" cy="8091020"/>
          </a:xfrm>
          <a:prstGeom prst="rect">
            <a:avLst/>
          </a:prstGeom>
        </p:spPr>
      </p:pic>
      <p:sp>
        <p:nvSpPr>
          <p:cNvPr id="152" name="Astring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Astringents</a:t>
            </a:r>
          </a:p>
        </p:txBody>
      </p:sp>
      <p:sp>
        <p:nvSpPr>
          <p:cNvPr id="153" name="zinc oxide, hamamelis (witch hazel) and bismuth salt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zinc oxide, hamamelis (witch hazel) and bismuth salts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 advAuto="0"/>
      <p:bldP spid="15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DC23C5C0-6CF7-4450-AB9D-4F655F69093F-L0-001.jpeg" descr="DC23C5C0-6CF7-4450-AB9D-4F655F69093F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559550" y="494180"/>
            <a:ext cx="5778500" cy="8091020"/>
          </a:xfrm>
          <a:prstGeom prst="rect">
            <a:avLst/>
          </a:prstGeom>
        </p:spPr>
      </p:pic>
      <p:sp>
        <p:nvSpPr>
          <p:cNvPr id="156" name="Antisep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Antiseptics</a:t>
            </a:r>
          </a:p>
        </p:txBody>
      </p:sp>
      <p:sp>
        <p:nvSpPr>
          <p:cNvPr id="157" name="Resorcinol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Resorcinol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  <p:bldP spid="15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25BEE8B-B6BB-4AF1-95CA-E2B15194FBA2-L0-001.jpeg" descr="C25BEE8B-B6BB-4AF1-95CA-E2B15194FBA2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559550" y="494180"/>
            <a:ext cx="5778500" cy="8091020"/>
          </a:xfrm>
          <a:prstGeom prst="rect">
            <a:avLst/>
          </a:prstGeom>
        </p:spPr>
      </p:pic>
      <p:sp>
        <p:nvSpPr>
          <p:cNvPr id="160" name="Counterirrit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Counterirritants</a:t>
            </a:r>
          </a:p>
        </p:txBody>
      </p:sp>
      <p:sp>
        <p:nvSpPr>
          <p:cNvPr id="161" name="Menthol and phenol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Menthol and phenol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 advAuto="0"/>
      <p:bldP spid="161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298B81E-784A-4FBC-86D1-B6DA48B37859-L0-001.jpeg" descr="C298B81E-784A-4FBC-86D1-B6DA48B37859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559550" y="494180"/>
            <a:ext cx="5778500" cy="8091020"/>
          </a:xfrm>
          <a:prstGeom prst="rect">
            <a:avLst/>
          </a:prstGeom>
        </p:spPr>
      </p:pic>
      <p:sp>
        <p:nvSpPr>
          <p:cNvPr id="164" name="Shark liver oil/live yea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Shark liver oil/live yeast</a:t>
            </a:r>
          </a:p>
        </p:txBody>
      </p:sp>
      <p:sp>
        <p:nvSpPr>
          <p:cNvPr id="165" name="Laxativ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r>
              <a:t>Laxatives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 advAuto="0"/>
      <p:bldP spid="165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How to use OTC produ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use OTC products</a:t>
            </a:r>
          </a:p>
        </p:txBody>
      </p:sp>
      <p:sp>
        <p:nvSpPr>
          <p:cNvPr id="168" name="Ointments and creams can be used for internal and external haemorrhoids and should be applied in the morning, at night and after each bowel mov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Ointments and creams can be used for internal and external haemorrhoids and should be applied in the </a:t>
            </a:r>
            <a:r>
              <a:rPr>
                <a:solidFill>
                  <a:srgbClr val="FF4015"/>
                </a:solidFill>
              </a:rPr>
              <a:t>morning</a:t>
            </a:r>
            <a:r>
              <a:t>, at </a:t>
            </a:r>
            <a:r>
              <a:rPr>
                <a:solidFill>
                  <a:srgbClr val="FF4015"/>
                </a:solidFill>
              </a:rPr>
              <a:t>night</a:t>
            </a:r>
            <a:r>
              <a:t> and </a:t>
            </a:r>
            <a:r>
              <a:rPr>
                <a:solidFill>
                  <a:srgbClr val="FF4015"/>
                </a:solidFill>
              </a:rPr>
              <a:t>after each</a:t>
            </a:r>
            <a:r>
              <a:t> bowel movement.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  <p:bldP spid="168" grpId="0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uppositories can be recommended for internal haemorrhoi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Suppositories can be recommended for internal haemorrhoids</a:t>
            </a:r>
          </a:p>
          <a:p>
            <a:pPr>
              <a:buBlip>
                <a:blip r:embed="rId2"/>
              </a:buBlip>
            </a:pPr>
            <a:r>
              <a:t>a suppository should be inserted in the </a:t>
            </a:r>
            <a:r>
              <a:rPr>
                <a:solidFill>
                  <a:srgbClr val="FF4015"/>
                </a:solidFill>
              </a:rPr>
              <a:t>morning</a:t>
            </a:r>
            <a:r>
              <a:t>, at </a:t>
            </a:r>
            <a:r>
              <a:rPr>
                <a:solidFill>
                  <a:srgbClr val="FF4015"/>
                </a:solidFill>
              </a:rPr>
              <a:t>night</a:t>
            </a:r>
            <a:r>
              <a:t> and </a:t>
            </a:r>
            <a:r>
              <a:rPr>
                <a:solidFill>
                  <a:srgbClr val="FF4015"/>
                </a:solidFill>
              </a:rPr>
              <a:t>after bowel</a:t>
            </a:r>
            <a:r>
              <a:t> movements. Insertion is easier if the patient is crouching or lying down.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 advAuto="0"/>
      <p:bldP spid="170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76A72F0-E352-9C48-8E4B-636193CF6D2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 b="18432"/>
          <a:stretch/>
        </p:blipFill>
        <p:spPr>
          <a:xfrm>
            <a:off x="-3428469" y="-1189508"/>
            <a:ext cx="19367501" cy="111944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hey are swollen vascular cushions, which protrude into the anal canal (internal pile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5000">
                <a:solidFill>
                  <a:srgbClr val="45A7DE"/>
                </a:solidFill>
              </a:defRPr>
            </a:pPr>
            <a:r>
              <a:t>They are swollen vascular cushions, which protrude into the anal canal (internal piles)</a:t>
            </a:r>
          </a:p>
          <a:p>
            <a:pPr marL="0" indent="0">
              <a:spcBef>
                <a:spcPts val="0"/>
              </a:spcBef>
              <a:buSzTx/>
              <a:buNone/>
              <a:defRPr sz="4000"/>
            </a:pPr>
            <a:r>
              <a:t>They may swell so much that they hang down outside the anus (external piles)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CC2B338-5959-42BC-848A-05E75276B522-L0-001.jpeg" descr="2CC2B338-5959-42BC-848A-05E75276B522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5555" r="5555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991396D4-5199-4148-9726-2CA9CFECC496-L0-001.png" descr="991396D4-5199-4148-9726-2CA9CFECC496-L0-001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you need to kn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you need to know</a:t>
            </a:r>
          </a:p>
        </p:txBody>
      </p:sp>
      <p:sp>
        <p:nvSpPr>
          <p:cNvPr id="129" name="Duration and previou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t>Duration and previous history</a:t>
            </a:r>
          </a:p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t> Symptoms Itching, burning, Soreness, Swelling, Pain, Blood in stools, Constipation ,Bowel habit, Pregnancy</a:t>
            </a:r>
          </a:p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t> Other symptoms ,Abdominal pain/vomiting, Weight loss, Medication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25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25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25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25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25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en to ref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to refer</a:t>
            </a:r>
          </a:p>
        </p:txBody>
      </p:sp>
      <p:sp>
        <p:nvSpPr>
          <p:cNvPr id="132" name="Duration of longer than 3 week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Duration of longer than 3 weeks</a:t>
            </a:r>
          </a:p>
          <a:p>
            <a:pPr>
              <a:buBlip>
                <a:blip r:embed="rId2"/>
              </a:buBlip>
            </a:pPr>
            <a:r>
              <a:t> Presence of blood in the stools</a:t>
            </a:r>
          </a:p>
          <a:p>
            <a:pPr>
              <a:buBlip>
                <a:blip r:embed="rId2"/>
              </a:buBlip>
            </a:pPr>
            <a:r>
              <a:t> Significant pain </a:t>
            </a:r>
          </a:p>
          <a:p>
            <a:pPr>
              <a:buBlip>
                <a:blip r:embed="rId2"/>
              </a:buBlip>
            </a:pPr>
            <a:r>
              <a:t>Change in bowel habit (persisting alteration from normal bowel habit)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25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25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25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25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25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uspected drug-induced constip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Suspected drug-induced constipation</a:t>
            </a:r>
          </a:p>
          <a:p>
            <a:pPr>
              <a:buBlip>
                <a:blip r:embed="rId2"/>
              </a:buBlip>
            </a:pPr>
            <a:r>
              <a:t> Associated abdominal pain/vomiting</a:t>
            </a:r>
          </a:p>
          <a:p>
            <a:pPr>
              <a:buBlip>
                <a:blip r:embed="rId2"/>
              </a:buBlip>
            </a:pPr>
            <a:r>
              <a:t> Malaise, fever or weight loss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reatment timescale If symptoms have not improved after 1 week, patients should see their doctor."/>
          <p:cNvSpPr txBox="1">
            <a:spLocks noGrp="1"/>
          </p:cNvSpPr>
          <p:nvPr>
            <p:ph type="title"/>
          </p:nvPr>
        </p:nvSpPr>
        <p:spPr>
          <a:xfrm>
            <a:off x="1126901" y="4436772"/>
            <a:ext cx="10464800" cy="4064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defTabSz="362204">
              <a:defRPr sz="5890"/>
            </a:pPr>
            <a:r>
              <a:rPr dirty="0">
                <a:solidFill>
                  <a:srgbClr val="E22400"/>
                </a:solidFill>
              </a:rPr>
              <a:t>Treatment timescale</a:t>
            </a:r>
            <a:r>
              <a:rPr dirty="0"/>
              <a:t> If symptoms have not improved after 1 week, patients should see their doctor.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0A41A914-46BD-4417-AFEC-FE431FE67147-L0-001.jpeg" descr="0A41A914-46BD-4417-AFEC-FE431FE67147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865267" y="1858552"/>
            <a:ext cx="5294066" cy="6200158"/>
          </a:xfrm>
          <a:prstGeom prst="rect">
            <a:avLst/>
          </a:prstGeom>
        </p:spPr>
      </p:pic>
      <p:sp>
        <p:nvSpPr>
          <p:cNvPr id="139" name="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Management</a:t>
            </a:r>
          </a:p>
        </p:txBody>
      </p:sp>
      <p:sp>
        <p:nvSpPr>
          <p:cNvPr id="140" name="1. Local anaesthetics (e.g. benzocaine and lidocaine [lignocaine])"/>
          <p:cNvSpPr txBox="1">
            <a:spLocks noGrp="1"/>
          </p:cNvSpPr>
          <p:nvPr>
            <p:ph type="body" sz="half" idx="1"/>
          </p:nvPr>
        </p:nvSpPr>
        <p:spPr>
          <a:xfrm>
            <a:off x="517549" y="2101131"/>
            <a:ext cx="54610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>
                <a:solidFill>
                  <a:srgbClr val="E22400"/>
                </a:solidFill>
              </a:rPr>
              <a:t>1.</a:t>
            </a:r>
            <a:r>
              <a:t> Local anaesthetics (e.g. benzocaine and lidocaine [lignocaine])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 advAuto="0"/>
    </p:bld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GraphPaper</vt:lpstr>
      <vt:lpstr>Haemorrhoids</vt:lpstr>
      <vt:lpstr>PowerPoint Presentation</vt:lpstr>
      <vt:lpstr>PowerPoint Presentation</vt:lpstr>
      <vt:lpstr>PowerPoint Presentation</vt:lpstr>
      <vt:lpstr>What you need to know</vt:lpstr>
      <vt:lpstr>When to refer</vt:lpstr>
      <vt:lpstr>PowerPoint Presentation</vt:lpstr>
      <vt:lpstr>Treatment timescale If symptoms have not improved after 1 week, patients should see their doctor.</vt:lpstr>
      <vt:lpstr>Management</vt:lpstr>
      <vt:lpstr>Skin protectors</vt:lpstr>
      <vt:lpstr>Topical steroids</vt:lpstr>
      <vt:lpstr>Astringents</vt:lpstr>
      <vt:lpstr>Antiseptics</vt:lpstr>
      <vt:lpstr>Counterirritants</vt:lpstr>
      <vt:lpstr>Shark liver oil/live yeast</vt:lpstr>
      <vt:lpstr>How to use OTC products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Haemorrhoids</dc:title>
  <cp:lastModifiedBy>abeeralrashid@yahoo.com</cp:lastModifiedBy>
  <cp:revision>3</cp:revision>
  <dcterms:modified xsi:type="dcterms:W3CDTF">2019-10-23T20:58:43Z</dcterms:modified>
</cp:coreProperties>
</file>