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0" algn="ctr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0" indent="0" algn="ctr">
              <a:spcBef>
                <a:spcPts val="0"/>
              </a:spcBef>
              <a:buSzTx/>
              <a:buNone/>
              <a:defRPr sz="3200" i="1"/>
            </a:lvl2pPr>
            <a:lvl3pPr marL="0" indent="0" algn="ctr">
              <a:spcBef>
                <a:spcPts val="0"/>
              </a:spcBef>
              <a:buSzTx/>
              <a:buNone/>
              <a:defRPr sz="3200" i="1"/>
            </a:lvl3pPr>
            <a:lvl4pPr marL="0" indent="0" algn="ctr">
              <a:spcBef>
                <a:spcPts val="0"/>
              </a:spcBef>
              <a:buSzTx/>
              <a:buNone/>
              <a:defRPr sz="3200" i="1"/>
            </a:lvl4pPr>
            <a:lvl5pPr marL="0" indent="0" algn="ctr">
              <a:spcBef>
                <a:spcPts val="0"/>
              </a:spcBef>
              <a:buSzTx/>
              <a:buNone/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-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99331" y="6362700"/>
            <a:ext cx="10401301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-Johnny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57300" y="4330700"/>
            <a:ext cx="104902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5000"/>
              </a:lnSpc>
              <a:spcBef>
                <a:spcPts val="2400"/>
              </a:spcBef>
              <a:buSzTx/>
              <a:buNone/>
              <a:defRPr sz="3200"/>
            </a:lvl1pPr>
          </a:lstStyle>
          <a:p>
            <a:r>
              <a:t>“Type a quote here.”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-825500" y="-1016000"/>
            <a:ext cx="14782800" cy="10929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quarter" idx="13"/>
          </p:nvPr>
        </p:nvSpPr>
        <p:spPr>
          <a:xfrm>
            <a:off x="673100" y="711200"/>
            <a:ext cx="4124325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Image"/>
          <p:cNvSpPr>
            <a:spLocks noGrp="1"/>
          </p:cNvSpPr>
          <p:nvPr>
            <p:ph type="pic" sz="half" idx="14"/>
          </p:nvPr>
        </p:nvSpPr>
        <p:spPr>
          <a:xfrm>
            <a:off x="3886200" y="711200"/>
            <a:ext cx="8709005" cy="550152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sz="half" idx="13"/>
          </p:nvPr>
        </p:nvSpPr>
        <p:spPr>
          <a:xfrm>
            <a:off x="7645400" y="1701800"/>
            <a:ext cx="4674816" cy="62330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0" indent="0" algn="ctr">
              <a:spcBef>
                <a:spcPts val="0"/>
              </a:spcBef>
              <a:buSzTx/>
              <a:buNone/>
              <a:defRPr sz="3200" i="1"/>
            </a:lvl2pPr>
            <a:lvl3pPr marL="0" indent="0" algn="ctr">
              <a:spcBef>
                <a:spcPts val="0"/>
              </a:spcBef>
              <a:buSzTx/>
              <a:buNone/>
              <a:defRPr sz="3200" i="1"/>
            </a:lvl3pPr>
            <a:lvl4pPr marL="0" indent="0" algn="ctr">
              <a:spcBef>
                <a:spcPts val="0"/>
              </a:spcBef>
              <a:buSzTx/>
              <a:buNone/>
              <a:defRPr sz="3200" i="1"/>
            </a:lvl4pPr>
            <a:lvl5pPr marL="0" indent="0" algn="ctr">
              <a:spcBef>
                <a:spcPts val="0"/>
              </a:spcBef>
              <a:buSzTx/>
              <a:buNone/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13"/>
          </p:nvPr>
        </p:nvSpPr>
        <p:spPr>
          <a:xfrm>
            <a:off x="7391400" y="2692400"/>
            <a:ext cx="4674816" cy="62330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.jpeg" descr="embossed_backgroun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Image"/>
          <p:cNvSpPr>
            <a:spLocks noGrp="1"/>
          </p:cNvSpPr>
          <p:nvPr>
            <p:ph type="pic" sz="quarter" idx="13"/>
          </p:nvPr>
        </p:nvSpPr>
        <p:spPr>
          <a:xfrm>
            <a:off x="6858000" y="4940300"/>
            <a:ext cx="5295900" cy="391546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6435877" y="904675"/>
            <a:ext cx="5869837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half" idx="15"/>
          </p:nvPr>
        </p:nvSpPr>
        <p:spPr>
          <a:xfrm>
            <a:off x="952500" y="889554"/>
            <a:ext cx="5831509" cy="80321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  <a:ln w="12700">
            <a:miter lim="400000"/>
          </a:ln>
          <a:effectLst>
            <a:outerShdw blurRad="12700" dist="12700" dir="5400000" rotWithShape="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>
              <a:lnSpc>
                <a:spcPct val="100000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431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863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295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1727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21590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2590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3022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3454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3886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5"/>
        </a:buBlip>
        <a:tabLst/>
        <a:defRPr sz="3600" b="0" i="0" u="none" strike="noStrike" cap="none" spc="0" baseline="0"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Dysmenorrhoea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Dysmenorrhoea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hen to ref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to refer</a:t>
            </a:r>
          </a:p>
        </p:txBody>
      </p:sp>
      <p:sp>
        <p:nvSpPr>
          <p:cNvPr id="144" name="Presence of abnormal vaginal discharg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 b="1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Presence of abnormal vaginal discharge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 b="1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Abnormal bleeding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 b="1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Symptoms suggest secondary dysmenorrhoea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 b="1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Severe intermenstrual pain (mittelschmerz) and bleeding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 b="1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Failure of medication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 b="1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Pain with a late period (possibility of an ectopic pregnancy)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 b="1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Presence of fever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If the pain of primary dysmenorrhoea is not improved after two cycles of treatment, referral to the doctor would be advisable."/>
          <p:cNvSpPr txBox="1">
            <a:spLocks noGrp="1"/>
          </p:cNvSpPr>
          <p:nvPr>
            <p:ph type="body" idx="14"/>
          </p:nvPr>
        </p:nvSpPr>
        <p:spPr>
          <a:xfrm>
            <a:off x="1257300" y="3622040"/>
            <a:ext cx="10490200" cy="197612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If the pain of primary dysmenorrhoea is not improved </a:t>
            </a:r>
            <a:r>
              <a:rPr>
                <a:solidFill>
                  <a:srgbClr val="831100"/>
                </a:solidFill>
              </a:rPr>
              <a:t>after two cycles</a:t>
            </a:r>
            <a:r>
              <a:t> of treatment, referral to the doctor would be advisable.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Man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Management</a:t>
            </a:r>
          </a:p>
        </p:txBody>
      </p:sp>
      <p:sp>
        <p:nvSpPr>
          <p:cNvPr id="149" name="NSAIDs (ibuprofen and naproxen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/>
            </a:pPr>
            <a:r>
              <a:t>NSAIDs (ibuprofen and naproxen)</a:t>
            </a:r>
          </a:p>
          <a:p>
            <a:pPr>
              <a:buBlip>
                <a:blip r:embed="rId2"/>
              </a:buBlip>
              <a:defRPr b="1"/>
            </a:pPr>
            <a:r>
              <a:t>Aspirin</a:t>
            </a:r>
          </a:p>
          <a:p>
            <a:pPr>
              <a:buBlip>
                <a:blip r:embed="rId2"/>
              </a:buBlip>
              <a:defRPr b="1"/>
            </a:pPr>
            <a:r>
              <a:t>Paracetamol</a:t>
            </a:r>
          </a:p>
          <a:p>
            <a:pPr>
              <a:buBlip>
                <a:blip r:embed="rId2"/>
              </a:buBlip>
              <a:defRPr b="1"/>
            </a:pPr>
            <a:r>
              <a:t>Hyoscine</a:t>
            </a:r>
          </a:p>
          <a:p>
            <a:pPr>
              <a:buBlip>
                <a:blip r:embed="rId2"/>
              </a:buBlip>
              <a:defRPr b="1"/>
            </a:pPr>
            <a:r>
              <a:t>Caffeine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on-drug treat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Non-drug treatments</a:t>
            </a:r>
          </a:p>
        </p:txBody>
      </p:sp>
      <p:sp>
        <p:nvSpPr>
          <p:cNvPr id="152" name="keeping active can reduce pain; gentle swimming, walking or cycling may help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 b="1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keeping active can reduce pain; gentle swimming, walking or cycling may help.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 b="1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Transcutaneous electrical nerve stimulation (TENS) machines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 b="1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Locally applied low-level heat may also help pain relief.Putting a heat pad or hot water bottle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 b="1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Warm baths or showers may help relieve pain and help with relaxation. </a:t>
            </a:r>
          </a:p>
          <a:p>
            <a:pPr marL="319531" indent="-319531" defTabSz="432308">
              <a:spcBef>
                <a:spcPts val="3800"/>
              </a:spcBef>
              <a:buBlip>
                <a:blip r:embed="rId2"/>
              </a:buBlip>
              <a:defRPr sz="2664" b="1">
                <a:effectLst>
                  <a:outerShdw blurRad="18796" dist="9398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Activities such as yoga or Pilates may also be useful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ractical po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Practical points</a:t>
            </a:r>
          </a:p>
        </p:txBody>
      </p:sp>
      <p:sp>
        <p:nvSpPr>
          <p:cNvPr id="155" name="Exercise during menstruation is not harmful and may well be beneficia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35000" indent="-635000">
              <a:buSzPct val="100000"/>
              <a:buAutoNum type="arabicPeriod"/>
              <a:defRPr b="1"/>
            </a:pPr>
            <a:r>
              <a:t>Exercise during menstruation is not harmful and may well be beneficial</a:t>
            </a:r>
          </a:p>
          <a:p>
            <a:pPr marL="635000" indent="-635000">
              <a:buSzPct val="100000"/>
              <a:buAutoNum type="arabicPeriod"/>
              <a:defRPr b="1"/>
            </a:pPr>
            <a:r>
              <a:t>There is no convincing evidence of the efficacy of dietary changes in PMS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dvice for women taking analgesics for dysmenorrhoea is as follow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7030" indent="-367030" defTabSz="496570">
              <a:spcBef>
                <a:spcPts val="4400"/>
              </a:spcBef>
              <a:buBlip>
                <a:blip r:embed="rId2"/>
              </a:buBlip>
              <a:defRPr sz="3060" b="1">
                <a:effectLst>
                  <a:outerShdw blurRad="21590" dist="1079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Advice for women taking analgesics for dysmenorrhoea is as follows:</a:t>
            </a:r>
          </a:p>
          <a:p>
            <a:pPr marL="367030" indent="-367030" defTabSz="496570">
              <a:spcBef>
                <a:spcPts val="4400"/>
              </a:spcBef>
              <a:buBlip>
                <a:blip r:embed="rId2"/>
              </a:buBlip>
              <a:defRPr sz="3060" b="1">
                <a:effectLst>
                  <a:outerShdw blurRad="21590" dist="1079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 i) Take the first dose as soon as your pain begins or as soon as the bleeding starts or start taking the tablets on the day before your period. </a:t>
            </a:r>
          </a:p>
          <a:p>
            <a:pPr marL="367030" indent="-367030" defTabSz="496570">
              <a:spcBef>
                <a:spcPts val="4400"/>
              </a:spcBef>
              <a:buBlip>
                <a:blip r:embed="rId2"/>
              </a:buBlip>
              <a:defRPr sz="3060" b="1">
                <a:effectLst>
                  <a:outerShdw blurRad="21590" dist="1079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ii) Take the tablets regularly, for 2–3 days each period</a:t>
            </a:r>
          </a:p>
          <a:p>
            <a:pPr marL="367030" indent="-367030" defTabSz="496570">
              <a:spcBef>
                <a:spcPts val="4400"/>
              </a:spcBef>
              <a:buBlip>
                <a:blip r:embed="rId2"/>
              </a:buBlip>
              <a:defRPr sz="3060" b="1">
                <a:effectLst>
                  <a:outerShdw blurRad="21590" dist="1079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 iii) Take a strong enough dose.</a:t>
            </a:r>
          </a:p>
          <a:p>
            <a:pPr marL="367030" indent="-367030" defTabSz="496570">
              <a:spcBef>
                <a:spcPts val="4400"/>
              </a:spcBef>
              <a:buBlip>
                <a:blip r:embed="rId2"/>
              </a:buBlip>
              <a:defRPr sz="3060" b="1">
                <a:effectLst>
                  <a:outerShdw blurRad="21590" dist="10795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 iv) Side effects are uncommon if you take an anti-inflammatory for just a few days at a time, during each period.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DD57B2F2-1F6A-43DC-A284-8FBC8DFD9EF2-L0-001.jpeg" descr="DD57B2F2-1F6A-43DC-A284-8FBC8DFD9EF2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0110" b="1011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efin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Definition</a:t>
            </a:r>
          </a:p>
        </p:txBody>
      </p:sp>
      <p:sp>
        <p:nvSpPr>
          <p:cNvPr id="125" name="Painful periods, is cramping pain, usually in the lower abdomen, occurring shortly before or during menstruation, or bot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4302" indent="-384302" defTabSz="519937">
              <a:spcBef>
                <a:spcPts val="4600"/>
              </a:spcBef>
              <a:buBlip>
                <a:blip r:embed="rId2"/>
              </a:buBlip>
              <a:defRPr sz="3204" b="1">
                <a:effectLst>
                  <a:outerShdw blurRad="22606" dist="11303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Painful periods, is cramping pain, usually in the lower abdomen, occurring shortly before or during menstruation, or both</a:t>
            </a:r>
          </a:p>
          <a:p>
            <a:pPr marL="384302" indent="-384302" defTabSz="519937">
              <a:spcBef>
                <a:spcPts val="4600"/>
              </a:spcBef>
              <a:buBlip>
                <a:blip r:embed="rId2"/>
              </a:buBlip>
              <a:defRPr sz="3204" b="1">
                <a:effectLst>
                  <a:outerShdw blurRad="22606" dist="11303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Primary dysmenorrhoea is defined as pain in the absence of pelvic disease</a:t>
            </a:r>
          </a:p>
          <a:p>
            <a:pPr marL="384302" indent="-384302" defTabSz="519937">
              <a:spcBef>
                <a:spcPts val="4600"/>
              </a:spcBef>
              <a:buBlip>
                <a:blip r:embed="rId2"/>
              </a:buBlip>
              <a:defRPr sz="3204" b="1">
                <a:effectLst>
                  <a:outerShdw blurRad="22606" dist="11303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 secondary dysmenorrhoea is caused by an underlying pelvic pathology such as pelvic infection, endometriosis, fibroids or endometrial polyps.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What you need to kn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you need to know</a:t>
            </a:r>
          </a:p>
        </p:txBody>
      </p:sp>
      <p:sp>
        <p:nvSpPr>
          <p:cNvPr id="128" name="Ag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9984" indent="-379984" defTabSz="514095">
              <a:spcBef>
                <a:spcPts val="4500"/>
              </a:spcBef>
              <a:buBlip>
                <a:blip r:embed="rId2"/>
              </a:buBlip>
              <a:defRPr sz="3168" b="1">
                <a:effectLst>
                  <a:outerShdw blurRad="22352" dist="1117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Age </a:t>
            </a:r>
          </a:p>
          <a:p>
            <a:pPr marL="379984" indent="-379984" defTabSz="514095">
              <a:spcBef>
                <a:spcPts val="4500"/>
              </a:spcBef>
              <a:buBlip>
                <a:blip r:embed="rId2"/>
              </a:buBlip>
              <a:defRPr sz="3168" b="1">
                <a:effectLst>
                  <a:outerShdw blurRad="22352" dist="1117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Previous history </a:t>
            </a:r>
          </a:p>
          <a:p>
            <a:pPr marL="379984" indent="-379984" defTabSz="514095">
              <a:spcBef>
                <a:spcPts val="4500"/>
              </a:spcBef>
              <a:buBlip>
                <a:blip r:embed="rId2"/>
              </a:buBlip>
              <a:defRPr sz="3168" b="1">
                <a:effectLst>
                  <a:outerShdw blurRad="22352" dist="1117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Regularity and timing of cycle </a:t>
            </a:r>
          </a:p>
          <a:p>
            <a:pPr marL="379984" indent="-379984" defTabSz="514095">
              <a:spcBef>
                <a:spcPts val="4500"/>
              </a:spcBef>
              <a:buBlip>
                <a:blip r:embed="rId2"/>
              </a:buBlip>
              <a:defRPr sz="3168" b="1">
                <a:effectLst>
                  <a:outerShdw blurRad="22352" dist="1117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Timing and nature of pains </a:t>
            </a:r>
          </a:p>
          <a:p>
            <a:pPr marL="379984" indent="-379984" defTabSz="514095">
              <a:spcBef>
                <a:spcPts val="4500"/>
              </a:spcBef>
              <a:buBlip>
                <a:blip r:embed="rId2"/>
              </a:buBlip>
              <a:defRPr sz="3168" b="1">
                <a:effectLst>
                  <a:outerShdw blurRad="22352" dist="1117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Relationship with menstruation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8">
                                            <p:txEl>
                                              <p:charRg st="11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8">
                                            <p:txEl>
                                              <p:charRg st="11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8">
                                            <p:txEl>
                                              <p:charRg st="115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ther symptom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/>
            </a:pPr>
            <a:r>
              <a:t>Other symptoms </a:t>
            </a:r>
          </a:p>
          <a:p>
            <a:pPr>
              <a:buBlip>
                <a:blip r:embed="rId2"/>
              </a:buBlip>
              <a:defRPr b="1"/>
            </a:pPr>
            <a:r>
              <a:t>Headache, backache Nausea, vomiting, constipation Faintness, dizziness, fatigue Emotional symptoms</a:t>
            </a:r>
          </a:p>
          <a:p>
            <a:pPr>
              <a:buBlip>
                <a:blip r:embed="rId2"/>
              </a:buBlip>
              <a:defRPr b="1"/>
            </a:pPr>
            <a:r>
              <a:t> Medication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ming and nature of pai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Timing and nature of pains</a:t>
            </a:r>
          </a:p>
        </p:txBody>
      </p:sp>
      <p:sp>
        <p:nvSpPr>
          <p:cNvPr id="133" name="Primary dysmenorrhoea:pain that often begins the day before bleeding starts. The pain gradually eases after the start of menstruatio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/>
            </a:pPr>
            <a:r>
              <a:rPr>
                <a:solidFill>
                  <a:srgbClr val="E22400"/>
                </a:solidFill>
              </a:rPr>
              <a:t>Primary dysmenorrhoea</a:t>
            </a:r>
            <a:r>
              <a:t>:pain that often begins the day before bleeding starts. The pain gradually eases after the start of menstruation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ittelschmerz is ovulation pain that occurs mid-cycle, at the time of ovulation. The abdominal pain usually lasts for a few hours but can last for several days. It is usually localised to one sid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/>
            </a:pPr>
            <a:r>
              <a:rPr>
                <a:solidFill>
                  <a:srgbClr val="831100"/>
                </a:solidFill>
              </a:rPr>
              <a:t>Mittelschmerz</a:t>
            </a:r>
            <a:r>
              <a:t> is ovulation pain that occurs mid-cycle, at the time of ovulation. The abdominal pain usually lasts for a few hours but can last for several days. It is usually localised to one side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secondary cause is more likely if symptoms started after several years of painless period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/>
            </a:pPr>
            <a:r>
              <a:rPr>
                <a:solidFill>
                  <a:srgbClr val="831100"/>
                </a:solidFill>
              </a:rPr>
              <a:t>Asecondary</a:t>
            </a:r>
            <a:r>
              <a:t> cause is more likely if symptoms started after several years of painless periods.</a:t>
            </a:r>
          </a:p>
          <a:p>
            <a:pPr>
              <a:buBlip>
                <a:blip r:embed="rId2"/>
              </a:buBlip>
              <a:defRPr b="1"/>
            </a:pPr>
            <a:r>
              <a:t>The pain of secondary or acquired dysmenorrhoea may occur during other parts of the menstrual cycle and can be relieved or worsened by menstruation.</a:t>
            </a:r>
          </a:p>
          <a:p>
            <a:pPr>
              <a:buBlip>
                <a:blip r:embed="rId2"/>
              </a:buBlip>
              <a:defRPr b="1"/>
            </a:pPr>
            <a:r>
              <a:t>Often occurring up to 1 week before menstruation, the pain may get worse once bleeding starts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ndometriosis mainly occurs in women aged between 30 and 45 years but can occur in women in their 20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 b="1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rPr>
                <a:solidFill>
                  <a:srgbClr val="831100"/>
                </a:solidFill>
              </a:rPr>
              <a:t>Endometriosis</a:t>
            </a:r>
            <a:r>
              <a:t> mainly occurs in women aged between 30 and 45 years but can occur in women in their 20s.</a:t>
            </a:r>
          </a:p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 b="1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In endometriosis, pieces of endometrium are found in places external to the uterus.</a:t>
            </a:r>
          </a:p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 b="1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This causes pain wherever the endometrial cells are found.The pain usually begins up to 1 week before menstruation</a:t>
            </a:r>
          </a:p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 b="1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Endometriosis may cause subfertility. Diagnosis can be confirmed by laparoscopy.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elvic infection may be acute or chronic in nature…"/>
          <p:cNvSpPr txBox="1">
            <a:spLocks noGrp="1"/>
          </p:cNvSpPr>
          <p:nvPr>
            <p:ph type="body" idx="1"/>
          </p:nvPr>
        </p:nvSpPr>
        <p:spPr>
          <a:xfrm>
            <a:off x="629105" y="825500"/>
            <a:ext cx="11353801" cy="8102600"/>
          </a:xfrm>
          <a:prstGeom prst="rect">
            <a:avLst/>
          </a:prstGeom>
        </p:spPr>
        <p:txBody>
          <a:bodyPr/>
          <a:lstStyle/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 b="1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Pelvic infection may be acute or chronic in nature</a:t>
            </a:r>
          </a:p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 b="1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Acute pelvic infection occurs when a bacterial infection develops within the fallopian tubes. There is usually severe pain, fever and vaginal discharge</a:t>
            </a:r>
          </a:p>
          <a:p>
            <a:pPr marL="423163" indent="-423163" defTabSz="572516">
              <a:spcBef>
                <a:spcPts val="5000"/>
              </a:spcBef>
              <a:buBlip>
                <a:blip r:embed="rId2"/>
              </a:buBlip>
              <a:defRPr sz="3528" b="1">
                <a:effectLst>
                  <a:outerShdw blurRad="24892" dist="12446" rotWithShape="0">
                    <a:srgbClr val="FFFFFF">
                      <a:alpha val="45000"/>
                    </a:srgbClr>
                  </a:outerShdw>
                </a:effectLst>
              </a:defRPr>
            </a:pPr>
            <a:r>
              <a:t>Chronic PID mayfollowonfromanacuteinfection.The pain tends to be less severe, associated with periods, and may be experienced during intercourse.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Kyoto</vt:lpstr>
      <vt:lpstr>PowerPoint Presentation</vt:lpstr>
      <vt:lpstr>Definition</vt:lpstr>
      <vt:lpstr>What you need to know</vt:lpstr>
      <vt:lpstr>PowerPoint Presentation</vt:lpstr>
      <vt:lpstr>Timing and nature of pains</vt:lpstr>
      <vt:lpstr>PowerPoint Presentation</vt:lpstr>
      <vt:lpstr>PowerPoint Presentation</vt:lpstr>
      <vt:lpstr>PowerPoint Presentation</vt:lpstr>
      <vt:lpstr>PowerPoint Presentation</vt:lpstr>
      <vt:lpstr>When to refer</vt:lpstr>
      <vt:lpstr>PowerPoint Presentation</vt:lpstr>
      <vt:lpstr>Management</vt:lpstr>
      <vt:lpstr>Non-drug treatments</vt:lpstr>
      <vt:lpstr>Practical points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abeeralrashid@yahoo.com</cp:lastModifiedBy>
  <cp:revision>1</cp:revision>
  <dcterms:modified xsi:type="dcterms:W3CDTF">2019-10-19T12:30:17Z</dcterms:modified>
</cp:coreProperties>
</file>