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r>
              <a:t>“Type a quote here.” </a:t>
            </a:r>
          </a:p>
        </p:txBody>
      </p:sp>
      <p:sp>
        <p:nvSpPr>
          <p:cNvPr id="108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-342900" y="0"/>
            <a:ext cx="1365598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Date"/>
          <p:cNvSpPr txBox="1">
            <a:spLocks noGrp="1"/>
          </p:cNvSpPr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</a:lstStyle>
          <a:p>
            <a:r>
              <a:t>Date</a:t>
            </a:r>
          </a:p>
        </p:txBody>
      </p:sp>
      <p:sp>
        <p:nvSpPr>
          <p:cNvPr id="28" name="108352003_2880x2057.jpeg"/>
          <p:cNvSpPr>
            <a:spLocks noGrp="1"/>
          </p:cNvSpPr>
          <p:nvPr>
            <p:ph type="pic" idx="14"/>
          </p:nvPr>
        </p:nvSpPr>
        <p:spPr>
          <a:xfrm>
            <a:off x="368300" y="-406400"/>
            <a:ext cx="12269052" cy="8763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406400" y="486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Line"/>
          <p:cNvSpPr/>
          <p:nvPr/>
        </p:nvSpPr>
        <p:spPr>
          <a:xfrm>
            <a:off x="406400" y="49149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"/>
          <p:cNvSpPr/>
          <p:nvPr/>
        </p:nvSpPr>
        <p:spPr>
          <a:xfrm>
            <a:off x="406400" y="52705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9" name="Line"/>
          <p:cNvSpPr/>
          <p:nvPr/>
        </p:nvSpPr>
        <p:spPr>
          <a:xfrm>
            <a:off x="406400" y="53213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108177208_1914x1620.jpeg"/>
          <p:cNvSpPr>
            <a:spLocks noGrp="1"/>
          </p:cNvSpPr>
          <p:nvPr>
            <p:ph type="pic" idx="13"/>
          </p:nvPr>
        </p:nvSpPr>
        <p:spPr>
          <a:xfrm>
            <a:off x="3987800" y="0"/>
            <a:ext cx="11523699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>
            <a:off x="406400" y="25654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Line"/>
          <p:cNvSpPr/>
          <p:nvPr/>
        </p:nvSpPr>
        <p:spPr>
          <a:xfrm>
            <a:off x="406400" y="2616200"/>
            <a:ext cx="5689600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9" name="117356722_2160x1620.jpeg"/>
          <p:cNvSpPr>
            <a:spLocks noGrp="1"/>
          </p:cNvSpPr>
          <p:nvPr>
            <p:ph type="pic" idx="13"/>
          </p:nvPr>
        </p:nvSpPr>
        <p:spPr>
          <a:xfrm>
            <a:off x="303530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502400" y="4406900"/>
            <a:ext cx="6121401" cy="51768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half" idx="14"/>
          </p:nvPr>
        </p:nvSpPr>
        <p:spPr>
          <a:xfrm>
            <a:off x="6502400" y="431762"/>
            <a:ext cx="6121401" cy="4368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idx="15"/>
          </p:nvPr>
        </p:nvSpPr>
        <p:spPr>
          <a:xfrm>
            <a:off x="-3187700" y="444500"/>
            <a:ext cx="116332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406400" y="25654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406400" y="26162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F64C6E41-53E0-41E5-8DB1-B3333C31FBFC-L0-001.jpeg" descr="F64C6E41-53E0-41E5-8DB1-B3333C31FBFC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ostmenopausal wom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Postmenopausal women</a:t>
            </a:r>
          </a:p>
        </p:txBody>
      </p:sp>
      <p:sp>
        <p:nvSpPr>
          <p:cNvPr id="157" name="Oestrogen deficiency in postmenopausal women leads to thinning of the lining of the vagin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7270" indent="-687270" defTabSz="566674">
              <a:spcBef>
                <a:spcPts val="900"/>
              </a:spcBef>
              <a:defRPr sz="5141" b="1">
                <a:solidFill>
                  <a:srgbClr val="012F7B"/>
                </a:solidFill>
              </a:defRPr>
            </a:pPr>
            <a:r>
              <a:t>Oestrogen deficiency in postmenopausal women leads to thinning of the lining of the vagina.</a:t>
            </a:r>
          </a:p>
          <a:p>
            <a:pPr marL="687270" indent="-687270" defTabSz="566674">
              <a:spcBef>
                <a:spcPts val="900"/>
              </a:spcBef>
              <a:defRPr sz="5141" b="1">
                <a:solidFill>
                  <a:srgbClr val="012F7B"/>
                </a:solidFill>
              </a:defRPr>
            </a:pPr>
            <a:r>
              <a:t>Lack of lubrication</a:t>
            </a:r>
          </a:p>
          <a:p>
            <a:pPr marL="687270" indent="-687270" defTabSz="566674">
              <a:spcBef>
                <a:spcPts val="900"/>
              </a:spcBef>
              <a:defRPr sz="5141" b="1">
                <a:solidFill>
                  <a:srgbClr val="012F7B"/>
                </a:solidFill>
              </a:defRPr>
            </a:pPr>
            <a:r>
              <a:t>treated with OTC lubricants or prescribed products (e.g.oestrogen creams)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en to ref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to refer</a:t>
            </a:r>
          </a:p>
        </p:txBody>
      </p:sp>
      <p:sp>
        <p:nvSpPr>
          <p:cNvPr id="160" name="All men, childre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All men, children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 Pregnancy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Fever, nausea/vomiting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Loin pain or tenderness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Haematuri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Haematuria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Vaginal discharge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Duration of longer than 2 days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Recurrent cystitis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Failed medication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reatment timescale Women’sHealth If symptoms have not subsided within 2 days of beginning the treatment, the patient should see her doctor."/>
          <p:cNvSpPr txBox="1">
            <a:spLocks noGrp="1"/>
          </p:cNvSpPr>
          <p:nvPr>
            <p:ph type="body" idx="13"/>
          </p:nvPr>
        </p:nvSpPr>
        <p:spPr>
          <a:xfrm>
            <a:off x="1270000" y="3663949"/>
            <a:ext cx="10464800" cy="1892301"/>
          </a:xfrm>
          <a:prstGeom prst="rect">
            <a:avLst/>
          </a:prstGeom>
        </p:spPr>
        <p:txBody>
          <a:bodyPr/>
          <a:lstStyle/>
          <a:p>
            <a:pPr>
              <a:defRPr sz="3500" b="1">
                <a:solidFill>
                  <a:srgbClr val="00374A"/>
                </a:solidFill>
              </a:defRPr>
            </a:pPr>
            <a:r>
              <a:t>Treatment timescale Women’sHealth If symptoms have not subsided </a:t>
            </a:r>
            <a:r>
              <a:rPr>
                <a:solidFill>
                  <a:srgbClr val="B51A00"/>
                </a:solidFill>
              </a:rPr>
              <a:t>within 2 days</a:t>
            </a:r>
            <a:r>
              <a:t> of beginning the treatment, the patient should see her doctor.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anage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Management</a:t>
            </a:r>
          </a:p>
        </p:txBody>
      </p:sp>
      <p:sp>
        <p:nvSpPr>
          <p:cNvPr id="167" name="For pain relief, offer paracetamol or ibuprofen for up to 2 day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For pain relief, offer paracetamol or ibuprofen for up to 2 days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Alkalinize the urine and provide symptomatic relief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charRg st="11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charRg st="11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">
                                            <p:txEl>
                                              <p:charRg st="117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otassium and sodium citr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Potassium and sodium citrate</a:t>
            </a:r>
          </a:p>
        </p:txBody>
      </p:sp>
      <p:sp>
        <p:nvSpPr>
          <p:cNvPr id="170" name="The acidic urine produced as a result of bacterial infection is thought to be responsible for dysuri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The acidic urine produced as a result of bacterial infection is thought to be responsible for dysuria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alkalinising the urine will not produce an antibacterial effect,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potassium citrate, should not be recommended  anyone taking potassium sparing diuretics, aldosterone antagonists or angiotensin-converting enzyme inhibitors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520AF92D-D333-4C75-85FB-7EE394A80AC4-L0-001.jpeg" descr="520AF92D-D333-4C75-85FB-7EE394A80AC4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5472" t="8102" r="2830" b="8102"/>
          <a:stretch>
            <a:fillRect/>
          </a:stretch>
        </p:blipFill>
        <p:spPr>
          <a:xfrm>
            <a:off x="6695157" y="775324"/>
            <a:ext cx="5778651" cy="3947336"/>
          </a:xfrm>
          <a:prstGeom prst="rect">
            <a:avLst/>
          </a:prstGeom>
        </p:spPr>
      </p:pic>
      <p:sp>
        <p:nvSpPr>
          <p:cNvPr id="173" name="Sodium citrate should not be recommended for hypertensive patients, anyone with heart disease or pregnant women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89689" indent="-389689" defTabSz="309625">
              <a:spcBef>
                <a:spcPts val="2200"/>
              </a:spcBef>
              <a:buClr>
                <a:srgbClr val="5C86B9"/>
              </a:buClr>
              <a:buSzPct val="70000"/>
              <a:buFont typeface="Zapf Dingbats"/>
              <a:buChar char="✤"/>
              <a:defRPr sz="2914" b="1" spc="0">
                <a:solidFill>
                  <a:srgbClr val="004D65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Sodium citrate should not be recommended for hypertensive patients, anyone with heart disease or pregnant women.</a:t>
            </a:r>
          </a:p>
        </p:txBody>
      </p:sp>
      <p:sp>
        <p:nvSpPr>
          <p:cNvPr id="174" name="Patients should be reminded not to exceed the stated dose of products containing potassium citra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508000" indent="-508000">
              <a:spcBef>
                <a:spcPts val="4200"/>
              </a:spcBef>
              <a:buClr>
                <a:srgbClr val="5C86B9"/>
              </a:buClr>
              <a:buSzPct val="70000"/>
              <a:buFont typeface="Zapf Dingbats"/>
              <a:buChar char="✤"/>
              <a:defRPr sz="3800" b="1">
                <a:solidFill>
                  <a:srgbClr val="004D65"/>
                </a:solidFill>
              </a:defRPr>
            </a:lvl1pPr>
          </a:lstStyle>
          <a:p>
            <a:r>
              <a:t>Patients should be reminded not to exceed the stated dose of products containing potassium citrate</a:t>
            </a:r>
          </a:p>
        </p:txBody>
      </p:sp>
      <p:pic>
        <p:nvPicPr>
          <p:cNvPr id="175" name="E6ABADFE-7EB3-43A0-BD6B-E825AB460B11-L0-001.jpeg" descr="E6ABADFE-7EB3-43A0-BD6B-E825AB460B11-L0-00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35341" y="4771114"/>
            <a:ext cx="4643778" cy="4643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88BBE162-5535-420F-8A8F-B72DAB95931F-L0-001.jpeg" descr="88BBE162-5535-420F-8A8F-B72DAB95931F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6666" r="16666"/>
          <a:stretch>
            <a:fillRect/>
          </a:stretch>
        </p:blipFill>
        <p:spPr>
          <a:xfrm>
            <a:off x="8815489" y="256447"/>
            <a:ext cx="3054588" cy="4581883"/>
          </a:xfrm>
          <a:prstGeom prst="rect">
            <a:avLst/>
          </a:prstGeom>
        </p:spPr>
      </p:pic>
      <p:sp>
        <p:nvSpPr>
          <p:cNvPr id="178" name="Complementary therapies"/>
          <p:cNvSpPr txBox="1">
            <a:spLocks noGrp="1"/>
          </p:cNvSpPr>
          <p:nvPr>
            <p:ph type="title"/>
          </p:nvPr>
        </p:nvSpPr>
        <p:spPr>
          <a:xfrm>
            <a:off x="342900" y="-622728"/>
            <a:ext cx="5816600" cy="3238501"/>
          </a:xfrm>
          <a:prstGeom prst="rect">
            <a:avLst/>
          </a:prstGeom>
        </p:spPr>
        <p:txBody>
          <a:bodyPr/>
          <a:lstStyle/>
          <a:p>
            <a:r>
              <a:t>Complementary therapies</a:t>
            </a:r>
          </a:p>
        </p:txBody>
      </p:sp>
      <p:sp>
        <p:nvSpPr>
          <p:cNvPr id="179" name="Cranberry juice or capsules are also unlikely to be effective in the treatment of acute cystitis.…"/>
          <p:cNvSpPr txBox="1">
            <a:spLocks noGrp="1"/>
          </p:cNvSpPr>
          <p:nvPr>
            <p:ph type="body" sz="half" idx="1"/>
          </p:nvPr>
        </p:nvSpPr>
        <p:spPr>
          <a:xfrm>
            <a:off x="355600" y="2927710"/>
            <a:ext cx="5816600" cy="5209426"/>
          </a:xfrm>
          <a:prstGeom prst="rect">
            <a:avLst/>
          </a:prstGeom>
        </p:spPr>
        <p:txBody>
          <a:bodyPr/>
          <a:lstStyle/>
          <a:p>
            <a:pPr marL="427789" indent="-427789">
              <a:buClr>
                <a:srgbClr val="5C86B9"/>
              </a:buClr>
              <a:buSzPct val="70000"/>
              <a:buFont typeface="Zapf Dingbats"/>
              <a:buChar char="✤"/>
              <a:defRPr sz="3200" b="1">
                <a:solidFill>
                  <a:srgbClr val="004D65"/>
                </a:solidFill>
              </a:defRPr>
            </a:pPr>
            <a:r>
              <a:t>Cranberry juice or capsules are also unlikely to be effective in the treatment of acute cystitis.</a:t>
            </a:r>
          </a:p>
          <a:p>
            <a:pPr>
              <a:defRPr sz="3200" b="1">
                <a:solidFill>
                  <a:srgbClr val="004D65"/>
                </a:solidFill>
              </a:defRPr>
            </a:pPr>
            <a:endParaRPr/>
          </a:p>
          <a:p>
            <a:pPr marL="427789" indent="-427789">
              <a:buClr>
                <a:srgbClr val="5C86B9"/>
              </a:buClr>
              <a:buSzPct val="70000"/>
              <a:buFont typeface="Zapf Dingbats"/>
              <a:buChar char="✤"/>
              <a:defRPr sz="3200" b="1">
                <a:solidFill>
                  <a:srgbClr val="004D65"/>
                </a:solidFill>
              </a:defRPr>
            </a:pPr>
            <a:r>
              <a:t>Patients taking warfarin should not take cranberry products.</a:t>
            </a:r>
          </a:p>
        </p:txBody>
      </p:sp>
      <p:pic>
        <p:nvPicPr>
          <p:cNvPr id="180" name="311831D6-A9F2-4D36-9243-D6A2042F5593-L0-001.jpeg" descr="311831D6-A9F2-4D36-9243-D6A2042F5593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353" y="4944744"/>
            <a:ext cx="3709018" cy="3709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 advAuto="0"/>
      <p:bldP spid="179" grpId="0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ractical poi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Practical points</a:t>
            </a:r>
          </a:p>
        </p:txBody>
      </p:sp>
      <p:sp>
        <p:nvSpPr>
          <p:cNvPr id="183" name="Drinking large quantities of flui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Drinking large quantities of fluids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During urination the bladder should be emptied completely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After a bowel motion wiping toilet paper from front to back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Urination immediately after sexual intercourse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Reduced intake of coffee and alcoho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Dat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Date</a:t>
            </a:r>
          </a:p>
        </p:txBody>
      </p:sp>
      <p:pic>
        <p:nvPicPr>
          <p:cNvPr id="186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t="9710" r="6" b="18115"/>
          <a:stretch>
            <a:fillRect/>
          </a:stretch>
        </p:blipFill>
        <p:spPr>
          <a:xfrm>
            <a:off x="368300" y="444500"/>
            <a:ext cx="12268200" cy="6324600"/>
          </a:xfrm>
          <a:prstGeom prst="rect">
            <a:avLst/>
          </a:prstGeom>
        </p:spPr>
      </p:pic>
      <p:sp>
        <p:nvSpPr>
          <p:cNvPr id="18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2516">
              <a:defRPr sz="6272" spc="-125"/>
            </a:pPr>
            <a:endParaRPr/>
          </a:p>
        </p:txBody>
      </p:sp>
      <p:sp>
        <p:nvSpPr>
          <p:cNvPr id="188" name="Body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2852282B-2ACD-4DB4-B19F-D8841F3A675F-L0-001.jpeg" descr="2852282B-2ACD-4DB4-B19F-D8841F3A675F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30" y="0"/>
            <a:ext cx="1262134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1CC0AB0F-3452-4198-8C2F-A67D5440BADB-L0-001.png" descr="1CC0AB0F-3452-4198-8C2F-A67D5440BADB-L0-001.pn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38" name="describe a collection of urinary symptoms including dysuria, frequency and urgency…"/>
          <p:cNvSpPr txBox="1"/>
          <p:nvPr/>
        </p:nvSpPr>
        <p:spPr>
          <a:xfrm>
            <a:off x="547294" y="2993061"/>
            <a:ext cx="11910212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27789" indent="-427789" algn="l">
              <a:buClr>
                <a:srgbClr val="5C86B9"/>
              </a:buClr>
              <a:buSzPct val="70000"/>
              <a:buFont typeface="Zapf Dingbats"/>
              <a:buChar char="✤"/>
              <a:defRPr sz="3200" b="1"/>
            </a:pPr>
            <a:r>
              <a:t>describe a collection of urinary symptoms including </a:t>
            </a:r>
            <a:r>
              <a:rPr>
                <a:solidFill>
                  <a:srgbClr val="FF4015"/>
                </a:solidFill>
              </a:rPr>
              <a:t>dysuria, frequency</a:t>
            </a:r>
            <a:r>
              <a:t> and </a:t>
            </a:r>
            <a:r>
              <a:rPr>
                <a:solidFill>
                  <a:srgbClr val="E22400"/>
                </a:solidFill>
              </a:rPr>
              <a:t>urgency</a:t>
            </a:r>
          </a:p>
          <a:p>
            <a:pPr marL="427789" indent="-427789" algn="l">
              <a:buClr>
                <a:srgbClr val="5C86B9"/>
              </a:buClr>
              <a:buSzPct val="70000"/>
              <a:buFont typeface="Zapf Dingbats"/>
              <a:buChar char="✤"/>
              <a:defRPr sz="3200" b="1"/>
            </a:pPr>
            <a:r>
              <a:t>The symptoms are caused by </a:t>
            </a:r>
            <a:r>
              <a:rPr>
                <a:solidFill>
                  <a:srgbClr val="FF4015"/>
                </a:solidFill>
              </a:rPr>
              <a:t>inflammation</a:t>
            </a:r>
            <a:r>
              <a:t> of the bladder, which may be due to infection</a:t>
            </a:r>
          </a:p>
          <a:p>
            <a:pPr marL="427789" indent="-427789" algn="l">
              <a:buClr>
                <a:srgbClr val="5C86B9"/>
              </a:buClr>
              <a:buSzPct val="70000"/>
              <a:buFont typeface="Zapf Dingbats"/>
              <a:buChar char="✤"/>
              <a:defRPr sz="3200" b="1"/>
            </a:pPr>
            <a:r>
              <a:t>the most common bacterium is </a:t>
            </a:r>
            <a:r>
              <a:rPr>
                <a:solidFill>
                  <a:srgbClr val="FF4015"/>
                </a:solidFill>
              </a:rPr>
              <a:t>Escherichia coli</a:t>
            </a:r>
            <a:r>
              <a:t>, and the source is often the gastrointestinal (GI) tract.</a:t>
            </a:r>
          </a:p>
          <a:p>
            <a:pPr marL="427789" indent="-427789" algn="l">
              <a:buClr>
                <a:srgbClr val="5C86B9"/>
              </a:buClr>
              <a:buSzPct val="70000"/>
              <a:buFont typeface="Zapf Dingbats"/>
              <a:buChar char="✤"/>
              <a:defRPr sz="3200" b="1"/>
            </a:pPr>
            <a:r>
              <a:t>About half of the cases will resolve within </a:t>
            </a:r>
            <a:r>
              <a:rPr>
                <a:solidFill>
                  <a:srgbClr val="E22400"/>
                </a:solidFill>
              </a:rPr>
              <a:t>3 days</a:t>
            </a:r>
            <a:r>
              <a:t> even without treatment.</a:t>
            </a:r>
          </a:p>
          <a:p>
            <a:pPr marL="427789" indent="-427789" algn="l">
              <a:buClr>
                <a:srgbClr val="5C86B9"/>
              </a:buClr>
              <a:buSzPct val="70000"/>
              <a:buFont typeface="Zapf Dingbats"/>
              <a:buChar char="✤"/>
              <a:defRPr sz="3200" b="1"/>
            </a:pPr>
            <a:r>
              <a:t> Cystitis is common in </a:t>
            </a:r>
            <a:r>
              <a:rPr>
                <a:solidFill>
                  <a:srgbClr val="E22400"/>
                </a:solidFill>
              </a:rPr>
              <a:t>women</a:t>
            </a:r>
            <a:r>
              <a:t> but rare in men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3A6C8F98-E37B-4CE4-854A-D92C9E6A572B-L0-001.jpeg" descr="3A6C8F98-E37B-4CE4-854A-D92C9E6A572B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50" r="345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What you need to kno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you need to know</a:t>
            </a:r>
          </a:p>
        </p:txBody>
      </p:sp>
      <p:sp>
        <p:nvSpPr>
          <p:cNvPr id="143" name="Age -Adult, chil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Age -Adult, child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 Male or female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Symptoms (Urethral irritation Urinary urgency, frequency Dysuria (pain on passing urine) Haematuria (blood in the urine) Vaginal discharge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Associated symptom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Associated symptoms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Back pain (Lower abdominal (suprapubic) pain Fever, chills Nausea/vomiting )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Duration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Previous history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Medication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hlamydial inf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Chlamydial infection</a:t>
            </a:r>
          </a:p>
        </p:txBody>
      </p:sp>
      <p:sp>
        <p:nvSpPr>
          <p:cNvPr id="148" name="Sexually transmitted infe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Sexually transmitted infection 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most commonly seen in women aged 16–24years.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Chlamydia can cause pelvic inflammatory disease (PID) and infertility.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National Chlamydia Screening Program (NCSP) offers screening to men and women under 25 years</a:t>
            </a:r>
          </a:p>
          <a:p>
            <a:pPr marL="477519" indent="-477519" defTabSz="549148">
              <a:spcBef>
                <a:spcPts val="3900"/>
              </a:spcBef>
              <a:defRPr sz="3572" b="1">
                <a:solidFill>
                  <a:srgbClr val="004D65"/>
                </a:solidFill>
              </a:defRPr>
            </a:pPr>
            <a:r>
              <a:t>Treatment, usually with azithromycin or doxycycline,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ystitis after se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Cystitis after sex</a:t>
            </a:r>
          </a:p>
        </p:txBody>
      </p:sp>
      <p:sp>
        <p:nvSpPr>
          <p:cNvPr id="151" name="Sexual intercourse may precipitate an attack of cystitis due to minor trauma or resulting infection when bacteria are pushed along the urethr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Sexual intercourse may precipitate an attack of cystitis due to minor trauma or resulting infection when bacteria are pushed along the urethra.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honeymoon cystitis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Trimethoprim prescribed by a doctor to be taken within 2 h of sex.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ther precipitating facto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Other precipitating factors</a:t>
            </a:r>
          </a:p>
        </p:txBody>
      </p:sp>
      <p:sp>
        <p:nvSpPr>
          <p:cNvPr id="154" name="irritant effects of toiletries (e.g.bubble baths and vaginal deodorants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4D65"/>
                </a:solidFill>
              </a:defRPr>
            </a:pPr>
            <a:r>
              <a:t>irritant effects of toiletries (e.g.bubble baths and vaginal deodorants)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other chemicals (e.g. spermicides and disinfectants). </a:t>
            </a:r>
          </a:p>
          <a:p>
            <a:pPr>
              <a:defRPr b="1">
                <a:solidFill>
                  <a:srgbClr val="004D65"/>
                </a:solidFill>
              </a:defRPr>
            </a:pPr>
            <a:r>
              <a:t>Use of a diaphragm for contraception can also cause symptoms of cystitis.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Editorial</vt:lpstr>
      <vt:lpstr>PowerPoint Presentation</vt:lpstr>
      <vt:lpstr>PowerPoint Presentation</vt:lpstr>
      <vt:lpstr>Introduction</vt:lpstr>
      <vt:lpstr>PowerPoint Presentation</vt:lpstr>
      <vt:lpstr>What you need to know</vt:lpstr>
      <vt:lpstr>PowerPoint Presentation</vt:lpstr>
      <vt:lpstr>Chlamydial infection</vt:lpstr>
      <vt:lpstr>Cystitis after sex</vt:lpstr>
      <vt:lpstr>Other precipitating factors</vt:lpstr>
      <vt:lpstr>Postmenopausal women</vt:lpstr>
      <vt:lpstr>When to refer</vt:lpstr>
      <vt:lpstr>PowerPoint Presentation</vt:lpstr>
      <vt:lpstr>PowerPoint Presentation</vt:lpstr>
      <vt:lpstr>Management</vt:lpstr>
      <vt:lpstr>Potassium and sodium citrate</vt:lpstr>
      <vt:lpstr>Sodium citrate should not be recommended for hypertensive patients, anyone with heart disease or pregnant women.</vt:lpstr>
      <vt:lpstr>Complementary therapies</vt:lpstr>
      <vt:lpstr>Practical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abeeralrashid@yahoo.com</cp:lastModifiedBy>
  <cp:revision>1</cp:revision>
  <dcterms:modified xsi:type="dcterms:W3CDTF">2019-10-19T13:02:26Z</dcterms:modified>
</cp:coreProperties>
</file>