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83" r:id="rId3"/>
    <p:sldId id="384" r:id="rId4"/>
    <p:sldId id="386" r:id="rId5"/>
    <p:sldId id="387" r:id="rId6"/>
    <p:sldId id="388" r:id="rId7"/>
    <p:sldId id="389" r:id="rId8"/>
    <p:sldId id="391" r:id="rId9"/>
    <p:sldId id="404" r:id="rId10"/>
    <p:sldId id="392" r:id="rId11"/>
    <p:sldId id="390" r:id="rId12"/>
    <p:sldId id="393" r:id="rId13"/>
    <p:sldId id="395" r:id="rId14"/>
    <p:sldId id="397" r:id="rId15"/>
    <p:sldId id="406" r:id="rId16"/>
    <p:sldId id="407" r:id="rId17"/>
    <p:sldId id="408" r:id="rId18"/>
    <p:sldId id="409" r:id="rId19"/>
    <p:sldId id="398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94660"/>
  </p:normalViewPr>
  <p:slideViewPr>
    <p:cSldViewPr>
      <p:cViewPr varScale="1">
        <p:scale>
          <a:sx n="73" d="100"/>
          <a:sy n="73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4E2460-E255-4D3C-9B6E-67BFB8AA9E8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GB" dirty="0" smtClean="0"/>
              <a:t>Principles of pharmacy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763000" cy="25908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endParaRPr lang="en-GB" dirty="0" smtClean="0"/>
          </a:p>
          <a:p>
            <a:r>
              <a:rPr lang="en-GB" sz="3600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Percent and ratio strength calculations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 weight in weight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2016" b="15533"/>
          <a:stretch/>
        </p:blipFill>
        <p:spPr bwMode="auto">
          <a:xfrm>
            <a:off x="225188" y="1371600"/>
            <a:ext cx="869362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5539"/>
          <a:stretch/>
        </p:blipFill>
        <p:spPr bwMode="auto">
          <a:xfrm>
            <a:off x="152400" y="3810000"/>
            <a:ext cx="8762999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4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/>
          <a:stretch/>
        </p:blipFill>
        <p:spPr bwMode="auto">
          <a:xfrm>
            <a:off x="152400" y="685800"/>
            <a:ext cx="8762999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1" y="3657600"/>
            <a:ext cx="878509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32511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Percentage Strength Weight-in-Weight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weight of the finished solution or liquid preparation is not given when calculating its percentage strength, other data must be supplied from which it may be calculated: the weights of both ingredients, for instance, or the volume and specific gravity of the solution or liquid preparation.</a:t>
            </a:r>
          </a:p>
          <a:p>
            <a:pPr algn="just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1500 g of a solution contains 75 g of a drug substance, what is the percentage strength (w/w) of the solution?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574977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8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2389" r="7287"/>
          <a:stretch/>
        </p:blipFill>
        <p:spPr bwMode="auto">
          <a:xfrm>
            <a:off x="119599" y="1066800"/>
            <a:ext cx="8872001" cy="510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1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965" r="9422" b="5811"/>
          <a:stretch/>
        </p:blipFill>
        <p:spPr bwMode="auto">
          <a:xfrm>
            <a:off x="205306" y="907191"/>
            <a:ext cx="8710094" cy="57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1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5650" r="3101" b="11834"/>
          <a:stretch/>
        </p:blipFill>
        <p:spPr bwMode="auto">
          <a:xfrm>
            <a:off x="152400" y="1524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8169848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5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324600" cy="15242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"/>
          <a:stretch/>
        </p:blipFill>
        <p:spPr bwMode="auto">
          <a:xfrm>
            <a:off x="4432266" y="2590800"/>
            <a:ext cx="4254534" cy="412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590800"/>
            <a:ext cx="3962400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4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69748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41200"/>
            <a:ext cx="6172200" cy="33977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7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43800" cy="616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3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12536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are frequently expressed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terms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strength. Because all percentages are a ratio of parts per hundred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ratio strength, for example, 1:1000, is used to designate a concentration, it is to be interpreted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solids in liquids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1g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constituent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1000 mL of solution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liquid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preparation.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liquids in liquids  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mL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constituent in 1000 mL of solution or liquid preparation.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solids in solids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1g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constituent in 1000 g of mixture.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ratio and percentage strengths of any solution or mixture of solids are proportional, and either is easily converted to the other by the use of proportion.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 and ratio strength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its corresponding sign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 ‘‘by the hundred’’ or ‘‘in a hundred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,’’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‘‘rate per hundred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’’ , so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percent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50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equivalent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expressions.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percent may also be expressed as a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represented as a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 fraction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For example,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50 parts in 100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same kind, and may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expressed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50⁄100 or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  <a:p>
            <a:pPr algn="just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purposes of computation,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percents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usually changed to equivalent decimal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fractions. 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 is made by dropping the percent sign (%) and dividing the expressed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numerator 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100. Thus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9728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12.5%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 12.5/100   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0.125</a:t>
            </a:r>
          </a:p>
        </p:txBody>
      </p:sp>
    </p:spTree>
    <p:extLst>
      <p:ext uri="{BB962C8B-B14F-4D97-AF65-F5344CB8AC3E}">
        <p14:creationId xmlns:p14="http://schemas.microsoft.com/office/powerpoint/2010/main" val="117211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5314"/>
          <a:stretch/>
        </p:blipFill>
        <p:spPr bwMode="auto">
          <a:xfrm>
            <a:off x="76200" y="685800"/>
            <a:ext cx="899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6424"/>
          <a:stretch/>
        </p:blipFill>
        <p:spPr bwMode="auto">
          <a:xfrm>
            <a:off x="152400" y="3048000"/>
            <a:ext cx="8763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1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r="6407"/>
          <a:stretch/>
        </p:blipFill>
        <p:spPr bwMode="auto">
          <a:xfrm>
            <a:off x="76200" y="6096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753"/>
          <a:stretch/>
        </p:blipFill>
        <p:spPr bwMode="auto">
          <a:xfrm>
            <a:off x="228600" y="569053"/>
            <a:ext cx="8730745" cy="4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800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Occasionally, pharmacists, particularly those practicing in patient care settings, need to convert rapidly product concentrations expressed as percentage strength, ratio strength, or as grams 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(as in IV infusions) to milligrams 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milliliter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(mg/mL)</a:t>
            </a:r>
          </a:p>
        </p:txBody>
      </p:sp>
    </p:spTree>
    <p:extLst>
      <p:ext uri="{BB962C8B-B14F-4D97-AF65-F5344CB8AC3E}">
        <p14:creationId xmlns:p14="http://schemas.microsoft.com/office/powerpoint/2010/main" val="27004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3543"/>
          <a:stretch/>
        </p:blipFill>
        <p:spPr bwMode="auto">
          <a:xfrm>
            <a:off x="152400" y="801682"/>
            <a:ext cx="8763000" cy="60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1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148437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strengths of very dilute solutions are commonly expressed in terms of parts per million (ppm) or parts per billion (ppb), i.e., the number of parts of the agent per 1 million or 1 billion parts of the whole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4142" b="14387"/>
          <a:stretch/>
        </p:blipFill>
        <p:spPr bwMode="auto">
          <a:xfrm>
            <a:off x="286603" y="2133599"/>
            <a:ext cx="8628801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6360"/>
          <a:stretch/>
        </p:blipFill>
        <p:spPr bwMode="auto">
          <a:xfrm>
            <a:off x="464024" y="4648199"/>
            <a:ext cx="7997588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7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19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percentage concentrations of active and inactive constituents in various types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pharmaceutical preparations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defined as follows by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United States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Pharmacopeia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/>
            <a:r>
              <a:rPr lang="en-GB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weight-in-volume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(w/v)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solution or liquid preparation and is used regardless of whether water or another liquid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solvent or vehicle. Expressed as: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% w/v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volume-in-volume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(v/v)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solution or liquid preparation. Expressed as: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% v/v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weight-in-weight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(w/w)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solution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preparation. Expressed as: %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w/w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the symbol %, when used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without qualification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means: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solutions or suspensions of solids in liquids,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weight-in-volume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solutions of liquids in liquids,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volume-in-volume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mixtures of solids or semisolids,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weight-in-weight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4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533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Percentage weight in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98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weight-in-volume expressions, the ‘‘correct’’ strength of a 1% (w/v) solution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other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liquid preparation is defined as containing 1 g of constituent in 100 mL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Multiply the required number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percentage strength, expressed as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decimal,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obtain the number of grams of solute or constituent in the solution or liquid preparation.</a:t>
            </a:r>
          </a:p>
          <a:p>
            <a:pPr algn="just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The volume, in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represents the weight in grams of the solution or liquid preparation as if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were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pure water.</a:t>
            </a:r>
          </a:p>
          <a:p>
            <a:pPr marL="109728" indent="0" algn="just">
              <a:buNone/>
            </a:pP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(mL, representing 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grams) x 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(expressed as a decimal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 (g) of 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 or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</a:t>
            </a:r>
          </a:p>
        </p:txBody>
      </p:sp>
    </p:spTree>
    <p:extLst>
      <p:ext uri="{BB962C8B-B14F-4D97-AF65-F5344CB8AC3E}">
        <p14:creationId xmlns:p14="http://schemas.microsoft.com/office/powerpoint/2010/main" val="308633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How many grams of dextrose are required to prepare 4000 mL of a 5% solution?</a:t>
            </a:r>
          </a:p>
          <a:p>
            <a:pPr marL="109728" indent="0">
              <a:buNone/>
            </a:pPr>
            <a:r>
              <a:rPr lang="en-GB" dirty="0"/>
              <a:t>4000 mL represents 4000 g of solution</a:t>
            </a:r>
          </a:p>
          <a:p>
            <a:pPr marL="109728" indent="0">
              <a:buNone/>
            </a:pPr>
            <a:r>
              <a:rPr lang="en-GB" dirty="0"/>
              <a:t>5% </a:t>
            </a:r>
            <a:r>
              <a:rPr lang="en-GB" dirty="0" smtClean="0"/>
              <a:t>= </a:t>
            </a:r>
            <a:r>
              <a:rPr lang="en-GB" dirty="0"/>
              <a:t>0.05</a:t>
            </a:r>
          </a:p>
          <a:p>
            <a:pPr marL="109728" indent="0">
              <a:buNone/>
            </a:pPr>
            <a:r>
              <a:rPr lang="en-GB" dirty="0"/>
              <a:t>4000 g </a:t>
            </a:r>
            <a:r>
              <a:rPr lang="en-GB" dirty="0" smtClean="0"/>
              <a:t>x </a:t>
            </a:r>
            <a:r>
              <a:rPr lang="en-GB" dirty="0"/>
              <a:t>0.05 </a:t>
            </a:r>
            <a:r>
              <a:rPr lang="en-GB" dirty="0" smtClean="0"/>
              <a:t>= </a:t>
            </a:r>
            <a:r>
              <a:rPr lang="en-GB" dirty="0"/>
              <a:t>200 g, </a:t>
            </a:r>
            <a:r>
              <a:rPr lang="en-GB" i="1" dirty="0"/>
              <a:t>answer</a:t>
            </a:r>
            <a:r>
              <a:rPr lang="en-GB" i="1" dirty="0" smtClean="0"/>
              <a:t>.</a:t>
            </a:r>
          </a:p>
          <a:p>
            <a:endParaRPr lang="en-US" i="1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many grams of potassium permanganate should be used in compounding the following prescription?</a:t>
            </a:r>
          </a:p>
          <a:p>
            <a:endParaRPr lang="en-US" i="1" dirty="0"/>
          </a:p>
          <a:p>
            <a:pPr marL="109728" indent="0">
              <a:buNone/>
            </a:pPr>
            <a:r>
              <a:rPr lang="en-US" i="1" dirty="0"/>
              <a:t>                   Potassium Permanganate       0.02%</a:t>
            </a:r>
          </a:p>
          <a:p>
            <a:pPr marL="109728" indent="0">
              <a:buNone/>
            </a:pPr>
            <a:r>
              <a:rPr lang="en-US" i="1" dirty="0"/>
              <a:t>                   Purified Water      ad                250 mL</a:t>
            </a:r>
          </a:p>
          <a:p>
            <a:pPr marL="109728" indent="0">
              <a:buNone/>
            </a:pPr>
            <a:r>
              <a:rPr lang="en-US" i="1" dirty="0"/>
              <a:t>                  Sig. as directed.</a:t>
            </a:r>
          </a:p>
          <a:p>
            <a:pPr marL="109728" indent="0">
              <a:buNone/>
            </a:pPr>
            <a:r>
              <a:rPr lang="en-US" i="1" dirty="0"/>
              <a:t>250 mL represents 250 g of solution</a:t>
            </a:r>
          </a:p>
          <a:p>
            <a:pPr marL="109728" indent="0">
              <a:buNone/>
            </a:pPr>
            <a:r>
              <a:rPr lang="en-US" i="1" dirty="0"/>
              <a:t>0.02% = 0.0002</a:t>
            </a:r>
          </a:p>
          <a:p>
            <a:pPr marL="109728" indent="0">
              <a:buNone/>
            </a:pPr>
            <a:r>
              <a:rPr lang="en-US" i="1" dirty="0"/>
              <a:t>250 g x 0.0002 = 0.05 g, answer</a:t>
            </a:r>
          </a:p>
          <a:p>
            <a:endParaRPr lang="en-GB" i="1" dirty="0"/>
          </a:p>
          <a:p>
            <a:endParaRPr lang="en-GB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8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62000"/>
            <a:ext cx="8610599" cy="193357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grams of </a:t>
            </a:r>
            <a:r>
              <a:rPr lang="en-GB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aminobenzoic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should be used in preparing 8 fluidounces of a 5% </a:t>
            </a: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in </a:t>
            </a:r>
            <a:r>
              <a:rPr lang="en-GB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alcohol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fl. oz.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</a:p>
          <a:p>
            <a:pPr marL="109728" indent="0" algn="just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mL represents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240g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solution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  <a:p>
            <a:pPr marL="109728" indent="0" algn="just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0.05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=12 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12151"/>
          <a:stretch/>
        </p:blipFill>
        <p:spPr bwMode="auto">
          <a:xfrm>
            <a:off x="313898" y="3276599"/>
            <a:ext cx="8601501" cy="183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8370"/>
          <a:stretch/>
        </p:blipFill>
        <p:spPr bwMode="auto">
          <a:xfrm>
            <a:off x="152401" y="5115133"/>
            <a:ext cx="8915400" cy="1742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7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Percentage volume in volume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7110"/>
          <a:stretch/>
        </p:blipFill>
        <p:spPr bwMode="auto">
          <a:xfrm>
            <a:off x="1545" y="1219200"/>
            <a:ext cx="91424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34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preparing 250 mL of a certain lotion, a pharmacist used 4 mL of liquefied phenol. What was the percentage (v/v) of liquefied phenol in the lotion?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43" y="5334000"/>
            <a:ext cx="401910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6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807" r="6722"/>
          <a:stretch/>
        </p:blipFill>
        <p:spPr bwMode="auto">
          <a:xfrm>
            <a:off x="237699" y="838200"/>
            <a:ext cx="8638742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r="4360"/>
          <a:stretch/>
        </p:blipFill>
        <p:spPr bwMode="auto">
          <a:xfrm>
            <a:off x="237699" y="4191000"/>
            <a:ext cx="8638742" cy="2546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2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3665"/>
          <a:stretch/>
        </p:blipFill>
        <p:spPr bwMode="auto">
          <a:xfrm>
            <a:off x="152400" y="1447800"/>
            <a:ext cx="8810024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08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3986</TotalTime>
  <Words>916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Georgia</vt:lpstr>
      <vt:lpstr>Trebuchet MS</vt:lpstr>
      <vt:lpstr>Wingdings 2</vt:lpstr>
      <vt:lpstr>Urban</vt:lpstr>
      <vt:lpstr>Principles of pharmacy practice</vt:lpstr>
      <vt:lpstr>Percent and ratio strength calculations</vt:lpstr>
      <vt:lpstr>PowerPoint Presentation</vt:lpstr>
      <vt:lpstr>Percentage weight in volume</vt:lpstr>
      <vt:lpstr>PowerPoint Presentation</vt:lpstr>
      <vt:lpstr>PowerPoint Presentation</vt:lpstr>
      <vt:lpstr>Percentage volume in volume</vt:lpstr>
      <vt:lpstr>PowerPoint Presentation</vt:lpstr>
      <vt:lpstr>PowerPoint Presentation</vt:lpstr>
      <vt:lpstr>Percent weight in weight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pharmacy practice</dc:title>
  <dc:creator>Habeeb</dc:creator>
  <cp:lastModifiedBy>Windows User</cp:lastModifiedBy>
  <cp:revision>385</cp:revision>
  <dcterms:created xsi:type="dcterms:W3CDTF">2018-10-18T08:17:58Z</dcterms:created>
  <dcterms:modified xsi:type="dcterms:W3CDTF">2020-02-24T14:55:30Z</dcterms:modified>
</cp:coreProperties>
</file>