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sldIdLst>
    <p:sldId id="270" r:id="rId2"/>
    <p:sldId id="256" r:id="rId3"/>
    <p:sldId id="271" r:id="rId4"/>
    <p:sldId id="257" r:id="rId5"/>
    <p:sldId id="258" r:id="rId6"/>
    <p:sldId id="259" r:id="rId7"/>
    <p:sldId id="273" r:id="rId8"/>
    <p:sldId id="274" r:id="rId9"/>
    <p:sldId id="275" r:id="rId10"/>
    <p:sldId id="276" r:id="rId11"/>
    <p:sldId id="283" r:id="rId12"/>
    <p:sldId id="266" r:id="rId13"/>
    <p:sldId id="277" r:id="rId14"/>
    <p:sldId id="263" r:id="rId15"/>
    <p:sldId id="279" r:id="rId16"/>
    <p:sldId id="280" r:id="rId17"/>
    <p:sldId id="267" r:id="rId18"/>
    <p:sldId id="268" r:id="rId19"/>
    <p:sldId id="282" r:id="rId20"/>
    <p:sldId id="298" r:id="rId21"/>
    <p:sldId id="299" r:id="rId22"/>
    <p:sldId id="281" r:id="rId23"/>
    <p:sldId id="300" r:id="rId24"/>
    <p:sldId id="301" r:id="rId25"/>
    <p:sldId id="303" r:id="rId26"/>
    <p:sldId id="302" r:id="rId27"/>
    <p:sldId id="284" r:id="rId28"/>
    <p:sldId id="297" r:id="rId29"/>
    <p:sldId id="272" r:id="rId30"/>
    <p:sldId id="304" r:id="rId31"/>
    <p:sldId id="305" r:id="rId32"/>
    <p:sldId id="306" r:id="rId33"/>
    <p:sldId id="307" r:id="rId34"/>
    <p:sldId id="308" r:id="rId35"/>
    <p:sldId id="309" r:id="rId36"/>
    <p:sldId id="310" r:id="rId37"/>
    <p:sldId id="311" r:id="rId38"/>
    <p:sldId id="286" r:id="rId39"/>
    <p:sldId id="287" r:id="rId40"/>
    <p:sldId id="288" r:id="rId41"/>
    <p:sldId id="289" r:id="rId42"/>
    <p:sldId id="296" r:id="rId43"/>
    <p:sldId id="290" r:id="rId44"/>
    <p:sldId id="292" r:id="rId45"/>
    <p:sldId id="293" r:id="rId46"/>
    <p:sldId id="294" r:id="rId47"/>
    <p:sldId id="295" r:id="rId48"/>
    <p:sldId id="285"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0" autoAdjust="0"/>
    <p:restoredTop sz="94660"/>
  </p:normalViewPr>
  <p:slideViewPr>
    <p:cSldViewPr>
      <p:cViewPr varScale="1">
        <p:scale>
          <a:sx n="96" d="100"/>
          <a:sy n="96" d="100"/>
        </p:scale>
        <p:origin x="764"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EEA6DF-FF2F-4E4B-91E7-44E492C942C7}" type="datetimeFigureOut">
              <a:rPr lang="en-GB" smtClean="0"/>
              <a:t>20/02/2020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D8EE04-24AC-427C-9224-B70D48346A42}" type="slidenum">
              <a:rPr lang="en-GB" smtClean="0"/>
              <a:t>‹#›</a:t>
            </a:fld>
            <a:endParaRPr lang="en-GB"/>
          </a:p>
        </p:txBody>
      </p:sp>
    </p:spTree>
    <p:extLst>
      <p:ext uri="{BB962C8B-B14F-4D97-AF65-F5344CB8AC3E}">
        <p14:creationId xmlns:p14="http://schemas.microsoft.com/office/powerpoint/2010/main" val="16904294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400" dirty="0"/>
          </a:p>
        </p:txBody>
      </p:sp>
      <p:sp>
        <p:nvSpPr>
          <p:cNvPr id="4" name="Slide Number Placeholder 3"/>
          <p:cNvSpPr>
            <a:spLocks noGrp="1"/>
          </p:cNvSpPr>
          <p:nvPr>
            <p:ph type="sldNum" sz="quarter" idx="10"/>
          </p:nvPr>
        </p:nvSpPr>
        <p:spPr/>
        <p:txBody>
          <a:bodyPr/>
          <a:lstStyle/>
          <a:p>
            <a:fld id="{47D8EE04-24AC-427C-9224-B70D48346A42}" type="slidenum">
              <a:rPr lang="en-GB" smtClean="0"/>
              <a:t>7</a:t>
            </a:fld>
            <a:endParaRPr lang="en-GB"/>
          </a:p>
        </p:txBody>
      </p:sp>
    </p:spTree>
    <p:extLst>
      <p:ext uri="{BB962C8B-B14F-4D97-AF65-F5344CB8AC3E}">
        <p14:creationId xmlns:p14="http://schemas.microsoft.com/office/powerpoint/2010/main" val="29774480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9.jpg"/><Relationship Id="rId7" Type="http://schemas.openxmlformats.org/officeDocument/2006/relationships/image" Target="../media/image23.jpg"/><Relationship Id="rId2" Type="http://schemas.openxmlformats.org/officeDocument/2006/relationships/image" Target="../media/image18.jpg"/><Relationship Id="rId1" Type="http://schemas.openxmlformats.org/officeDocument/2006/relationships/slideLayout" Target="../slideLayouts/slideLayout2.xml"/><Relationship Id="rId6" Type="http://schemas.openxmlformats.org/officeDocument/2006/relationships/image" Target="../media/image22.jpg"/><Relationship Id="rId5" Type="http://schemas.openxmlformats.org/officeDocument/2006/relationships/image" Target="../media/image21.jpg"/><Relationship Id="rId4" Type="http://schemas.openxmlformats.org/officeDocument/2006/relationships/image" Target="../media/image20.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5.jpg"/><Relationship Id="rId2" Type="http://schemas.openxmlformats.org/officeDocument/2006/relationships/image" Target="../media/image24.jpg"/><Relationship Id="rId1" Type="http://schemas.openxmlformats.org/officeDocument/2006/relationships/slideLayout" Target="../slideLayouts/slideLayout2.xml"/><Relationship Id="rId4" Type="http://schemas.openxmlformats.org/officeDocument/2006/relationships/image" Target="../media/image26.jpg"/></Relationships>
</file>

<file path=ppt/slides/_rels/slide28.xml.rels><?xml version="1.0" encoding="UTF-8" standalone="yes"?>
<Relationships xmlns="http://schemas.openxmlformats.org/package/2006/relationships"><Relationship Id="rId3" Type="http://schemas.openxmlformats.org/officeDocument/2006/relationships/image" Target="../media/image28.jfif"/><Relationship Id="rId2" Type="http://schemas.openxmlformats.org/officeDocument/2006/relationships/image" Target="../media/image27.jpg"/><Relationship Id="rId1" Type="http://schemas.openxmlformats.org/officeDocument/2006/relationships/slideLayout" Target="../slideLayouts/slideLayout7.xml"/><Relationship Id="rId5" Type="http://schemas.openxmlformats.org/officeDocument/2006/relationships/image" Target="../media/image30.png"/><Relationship Id="rId4" Type="http://schemas.openxmlformats.org/officeDocument/2006/relationships/image" Target="../media/image29.jfi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1.jpeg"/><Relationship Id="rId1" Type="http://schemas.openxmlformats.org/officeDocument/2006/relationships/slideLayout" Target="../slideLayouts/slideLayout2.xml"/><Relationship Id="rId5" Type="http://schemas.openxmlformats.org/officeDocument/2006/relationships/image" Target="../media/image33.jpg"/><Relationship Id="rId4" Type="http://schemas.openxmlformats.org/officeDocument/2006/relationships/image" Target="../media/image32.jp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5.jp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6.png"/><Relationship Id="rId1" Type="http://schemas.openxmlformats.org/officeDocument/2006/relationships/slideLayout" Target="../slideLayouts/slideLayout7.xml"/><Relationship Id="rId5" Type="http://schemas.microsoft.com/office/2007/relationships/hdphoto" Target="../media/hdphoto3.wdp"/><Relationship Id="rId4" Type="http://schemas.openxmlformats.org/officeDocument/2006/relationships/image" Target="../media/image37.png"/></Relationships>
</file>

<file path=ppt/slides/_rels/slide44.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38.png"/><Relationship Id="rId1" Type="http://schemas.openxmlformats.org/officeDocument/2006/relationships/slideLayout" Target="../slideLayouts/slideLayout7.xml"/><Relationship Id="rId4" Type="http://schemas.openxmlformats.org/officeDocument/2006/relationships/image" Target="../media/image39.png"/></Relationships>
</file>

<file path=ppt/slides/_rels/slide45.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43.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28600"/>
            <a:ext cx="8610600" cy="1927225"/>
          </a:xfrm>
        </p:spPr>
        <p:style>
          <a:lnRef idx="0">
            <a:schemeClr val="accent2"/>
          </a:lnRef>
          <a:fillRef idx="3">
            <a:schemeClr val="accent2"/>
          </a:fillRef>
          <a:effectRef idx="3">
            <a:schemeClr val="accent2"/>
          </a:effectRef>
          <a:fontRef idx="minor">
            <a:schemeClr val="lt1"/>
          </a:fontRef>
        </p:style>
        <p:txBody>
          <a:bodyPr>
            <a:normAutofit fontScale="90000"/>
          </a:bodyPr>
          <a:lstStyle/>
          <a:p>
            <a:br>
              <a:rPr lang="en-US" b="1" dirty="0">
                <a:latin typeface="Times New Roman" panose="02020603050405020304" pitchFamily="18" charset="0"/>
                <a:cs typeface="Times New Roman" panose="02020603050405020304" pitchFamily="18" charset="0"/>
              </a:rPr>
            </a:br>
            <a:r>
              <a:rPr lang="en-US" sz="4000" b="1" dirty="0">
                <a:latin typeface="Times New Roman" panose="02020603050405020304" pitchFamily="18" charset="0"/>
                <a:cs typeface="Times New Roman" panose="02020603050405020304" pitchFamily="18" charset="0"/>
              </a:rPr>
              <a:t>Clinical pharmacy laboratory/4 </a:t>
            </a:r>
            <a:r>
              <a:rPr lang="en-US" sz="4000" b="1" baseline="30000" dirty="0" err="1">
                <a:latin typeface="Times New Roman" panose="02020603050405020304" pitchFamily="18" charset="0"/>
                <a:cs typeface="Times New Roman" panose="02020603050405020304" pitchFamily="18" charset="0"/>
              </a:rPr>
              <a:t>th</a:t>
            </a:r>
            <a:r>
              <a:rPr lang="en-US" sz="4000" b="1" dirty="0">
                <a:latin typeface="Times New Roman" panose="02020603050405020304" pitchFamily="18" charset="0"/>
                <a:cs typeface="Times New Roman" panose="02020603050405020304" pitchFamily="18" charset="0"/>
              </a:rPr>
              <a:t> Class</a:t>
            </a:r>
            <a:br>
              <a:rPr lang="en-US" sz="4000" b="1" dirty="0">
                <a:latin typeface="Times New Roman" panose="02020603050405020304" pitchFamily="18" charset="0"/>
                <a:cs typeface="Times New Roman" panose="02020603050405020304" pitchFamily="18" charset="0"/>
              </a:rPr>
            </a:br>
            <a:r>
              <a:rPr lang="en-US" sz="4000" b="1" dirty="0">
                <a:latin typeface="Times New Roman" panose="02020603050405020304" pitchFamily="18" charset="0"/>
                <a:cs typeface="Times New Roman" panose="02020603050405020304" pitchFamily="18" charset="0"/>
              </a:rPr>
              <a:t>Anemias and blood disorders</a:t>
            </a:r>
            <a:br>
              <a:rPr lang="en-GB" b="1" dirty="0">
                <a:latin typeface="Times New Roman" panose="02020603050405020304" pitchFamily="18" charset="0"/>
                <a:cs typeface="Times New Roman" panose="02020603050405020304" pitchFamily="18" charset="0"/>
              </a:rPr>
            </a:br>
            <a:endParaRPr lang="en-GB"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304800" y="2514600"/>
            <a:ext cx="8610600" cy="4038600"/>
          </a:xfrm>
          <a:ln>
            <a:prstDash val="dashDot"/>
          </a:ln>
        </p:spPr>
        <p:style>
          <a:lnRef idx="2">
            <a:schemeClr val="dk1"/>
          </a:lnRef>
          <a:fillRef idx="1">
            <a:schemeClr val="lt1"/>
          </a:fillRef>
          <a:effectRef idx="0">
            <a:schemeClr val="dk1"/>
          </a:effectRef>
          <a:fontRef idx="minor">
            <a:schemeClr val="dk1"/>
          </a:fontRef>
        </p:style>
        <p:txBody>
          <a:bodyPr>
            <a:normAutofit/>
          </a:bodyPr>
          <a:lstStyle/>
          <a:p>
            <a:r>
              <a:rPr lang="en-US" sz="4000" dirty="0">
                <a:solidFill>
                  <a:schemeClr val="tx1"/>
                </a:solidFill>
                <a:effectLst>
                  <a:outerShdw blurRad="38100" dist="38100" dir="2700000" algn="tl">
                    <a:srgbClr val="000000">
                      <a:alpha val="43137"/>
                    </a:srgbClr>
                  </a:outerShdw>
                </a:effectLst>
              </a:rPr>
              <a:t>Prepared by:</a:t>
            </a:r>
          </a:p>
          <a:p>
            <a:r>
              <a:rPr lang="en-US" sz="4000" dirty="0">
                <a:solidFill>
                  <a:schemeClr val="tx1"/>
                </a:solidFill>
                <a:effectLst>
                  <a:outerShdw blurRad="38100" dist="38100" dir="2700000" algn="tl">
                    <a:srgbClr val="000000">
                      <a:alpha val="43137"/>
                    </a:srgbClr>
                  </a:outerShdw>
                </a:effectLst>
              </a:rPr>
              <a:t>Assistant lecturer /</a:t>
            </a:r>
            <a:r>
              <a:rPr lang="en-US" sz="4000" dirty="0" err="1">
                <a:solidFill>
                  <a:schemeClr val="tx1"/>
                </a:solidFill>
                <a:effectLst>
                  <a:outerShdw blurRad="38100" dist="38100" dir="2700000" algn="tl">
                    <a:srgbClr val="000000">
                      <a:alpha val="43137"/>
                    </a:srgbClr>
                  </a:outerShdw>
                </a:effectLst>
              </a:rPr>
              <a:t>Zahraa</a:t>
            </a:r>
            <a:r>
              <a:rPr lang="en-US" sz="4000" dirty="0">
                <a:solidFill>
                  <a:schemeClr val="tx1"/>
                </a:solidFill>
                <a:effectLst>
                  <a:outerShdw blurRad="38100" dist="38100" dir="2700000" algn="tl">
                    <a:srgbClr val="000000">
                      <a:alpha val="43137"/>
                    </a:srgbClr>
                  </a:outerShdw>
                </a:effectLst>
              </a:rPr>
              <a:t> Abdul- Ghani</a:t>
            </a:r>
          </a:p>
          <a:p>
            <a:pPr algn="l"/>
            <a:r>
              <a:rPr lang="en-US" sz="4000" dirty="0">
                <a:solidFill>
                  <a:schemeClr val="tx1"/>
                </a:solidFill>
                <a:effectLst>
                  <a:outerShdw blurRad="38100" dist="38100" dir="2700000" algn="tl">
                    <a:srgbClr val="000000">
                      <a:alpha val="43137"/>
                    </a:srgbClr>
                  </a:outerShdw>
                </a:effectLst>
              </a:rPr>
              <a:t>      Assistant lecturer/</a:t>
            </a:r>
            <a:r>
              <a:rPr lang="en-US" sz="4000" dirty="0" err="1">
                <a:solidFill>
                  <a:schemeClr val="tx1"/>
                </a:solidFill>
                <a:effectLst>
                  <a:outerShdw blurRad="38100" dist="38100" dir="2700000" algn="tl">
                    <a:srgbClr val="000000">
                      <a:alpha val="43137"/>
                    </a:srgbClr>
                  </a:outerShdw>
                </a:effectLst>
              </a:rPr>
              <a:t>sura</a:t>
            </a:r>
            <a:r>
              <a:rPr lang="en-US" sz="4000" dirty="0">
                <a:solidFill>
                  <a:schemeClr val="tx1"/>
                </a:solidFill>
                <a:effectLst>
                  <a:outerShdw blurRad="38100" dist="38100" dir="2700000" algn="tl">
                    <a:srgbClr val="000000">
                      <a:alpha val="43137"/>
                    </a:srgbClr>
                  </a:outerShdw>
                </a:effectLst>
              </a:rPr>
              <a:t> </a:t>
            </a:r>
            <a:r>
              <a:rPr lang="en-US" sz="4000" dirty="0" err="1">
                <a:solidFill>
                  <a:schemeClr val="tx1"/>
                </a:solidFill>
                <a:effectLst>
                  <a:outerShdw blurRad="38100" dist="38100" dir="2700000" algn="tl">
                    <a:srgbClr val="000000">
                      <a:alpha val="43137"/>
                    </a:srgbClr>
                  </a:outerShdw>
                </a:effectLst>
              </a:rPr>
              <a:t>abbas</a:t>
            </a:r>
            <a:endParaRPr lang="en-GB" sz="4000" dirty="0">
              <a:solidFill>
                <a:schemeClr val="tx1"/>
              </a:solidFill>
              <a:effectLst>
                <a:outerShdw blurRad="38100" dist="38100" dir="2700000" algn="tl">
                  <a:srgbClr val="000000">
                    <a:alpha val="43137"/>
                  </a:srgbClr>
                </a:outerShdw>
              </a:effectLs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4724400"/>
            <a:ext cx="1975104" cy="1725168"/>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38800" y="4876800"/>
            <a:ext cx="2209800" cy="1473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722354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639762"/>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GB" dirty="0"/>
              <a:t>Ferrous </a:t>
            </a:r>
            <a:r>
              <a:rPr lang="en-GB" dirty="0" err="1"/>
              <a:t>sulfate</a:t>
            </a: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 y="1371600"/>
            <a:ext cx="2590800" cy="3657600"/>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21527" y="1066800"/>
            <a:ext cx="2667000" cy="2909887"/>
          </a:xfrm>
          <a:prstGeom prst="rect">
            <a:avLst/>
          </a:prstGeom>
        </p:spPr>
      </p:pic>
      <p:sp>
        <p:nvSpPr>
          <p:cNvPr id="6" name="Rectangle 5"/>
          <p:cNvSpPr/>
          <p:nvPr/>
        </p:nvSpPr>
        <p:spPr>
          <a:xfrm>
            <a:off x="349827" y="5181600"/>
            <a:ext cx="3505200" cy="120032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b="1" dirty="0">
                <a:solidFill>
                  <a:srgbClr val="FF0000"/>
                </a:solidFill>
                <a:latin typeface="Times New Roman" panose="02020603050405020304" pitchFamily="18" charset="0"/>
                <a:cs typeface="Times New Roman" panose="02020603050405020304" pitchFamily="18" charset="0"/>
              </a:rPr>
              <a:t>Tablet</a:t>
            </a:r>
          </a:p>
          <a:p>
            <a:r>
              <a:rPr lang="en-GB" b="1" dirty="0">
                <a:solidFill>
                  <a:srgbClr val="FF0000"/>
                </a:solidFill>
                <a:latin typeface="Times New Roman" panose="02020603050405020304" pitchFamily="18" charset="0"/>
                <a:cs typeface="Times New Roman" panose="02020603050405020304" pitchFamily="18" charset="0"/>
              </a:rPr>
              <a:t>▶ Ferrous </a:t>
            </a:r>
            <a:r>
              <a:rPr lang="en-GB" b="1" dirty="0" err="1">
                <a:solidFill>
                  <a:srgbClr val="FF0000"/>
                </a:solidFill>
                <a:latin typeface="Times New Roman" panose="02020603050405020304" pitchFamily="18" charset="0"/>
                <a:cs typeface="Times New Roman" panose="02020603050405020304" pitchFamily="18" charset="0"/>
              </a:rPr>
              <a:t>sulfate</a:t>
            </a:r>
            <a:r>
              <a:rPr lang="en-GB" b="1" dirty="0">
                <a:solidFill>
                  <a:srgbClr val="FF0000"/>
                </a:solidFill>
                <a:latin typeface="Times New Roman" panose="02020603050405020304" pitchFamily="18" charset="0"/>
                <a:cs typeface="Times New Roman" panose="02020603050405020304" pitchFamily="18" charset="0"/>
              </a:rPr>
              <a:t> (Non-proprietary)</a:t>
            </a:r>
          </a:p>
          <a:p>
            <a:r>
              <a:rPr lang="en-GB" b="1" dirty="0">
                <a:solidFill>
                  <a:srgbClr val="FF0000"/>
                </a:solidFill>
                <a:latin typeface="Times New Roman" panose="02020603050405020304" pitchFamily="18" charset="0"/>
                <a:cs typeface="Times New Roman" panose="02020603050405020304" pitchFamily="18" charset="0"/>
              </a:rPr>
              <a:t>Ferrous </a:t>
            </a:r>
            <a:r>
              <a:rPr lang="en-GB" b="1" dirty="0" err="1">
                <a:solidFill>
                  <a:srgbClr val="FF0000"/>
                </a:solidFill>
                <a:latin typeface="Times New Roman" panose="02020603050405020304" pitchFamily="18" charset="0"/>
                <a:cs typeface="Times New Roman" panose="02020603050405020304" pitchFamily="18" charset="0"/>
              </a:rPr>
              <a:t>sulfate</a:t>
            </a:r>
            <a:r>
              <a:rPr lang="en-GB" b="1" dirty="0">
                <a:solidFill>
                  <a:srgbClr val="FF0000"/>
                </a:solidFill>
                <a:latin typeface="Times New Roman" panose="02020603050405020304" pitchFamily="18" charset="0"/>
                <a:cs typeface="Times New Roman" panose="02020603050405020304" pitchFamily="18" charset="0"/>
              </a:rPr>
              <a:t> dried 200 mg</a:t>
            </a:r>
          </a:p>
        </p:txBody>
      </p:sp>
      <p:sp>
        <p:nvSpPr>
          <p:cNvPr id="7" name="Rectangle 6"/>
          <p:cNvSpPr/>
          <p:nvPr/>
        </p:nvSpPr>
        <p:spPr>
          <a:xfrm>
            <a:off x="5486400" y="1117845"/>
            <a:ext cx="3124200" cy="147732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b="1" dirty="0">
                <a:solidFill>
                  <a:srgbClr val="FF0000"/>
                </a:solidFill>
                <a:latin typeface="Times New Roman" panose="02020603050405020304" pitchFamily="18" charset="0"/>
                <a:cs typeface="Times New Roman" panose="02020603050405020304" pitchFamily="18" charset="0"/>
              </a:rPr>
              <a:t>Modified-release tablet</a:t>
            </a:r>
          </a:p>
          <a:p>
            <a:r>
              <a:rPr lang="en-GB" b="1" dirty="0">
                <a:solidFill>
                  <a:srgbClr val="FF0000"/>
                </a:solidFill>
                <a:latin typeface="Times New Roman" panose="02020603050405020304" pitchFamily="18" charset="0"/>
                <a:cs typeface="Times New Roman" panose="02020603050405020304" pitchFamily="18" charset="0"/>
              </a:rPr>
              <a:t>CAUTIONARY AND ADVISORY LABELS 25</a:t>
            </a:r>
          </a:p>
          <a:p>
            <a:r>
              <a:rPr lang="en-GB" b="1" dirty="0">
                <a:solidFill>
                  <a:srgbClr val="FF0000"/>
                </a:solidFill>
                <a:latin typeface="Times New Roman" panose="02020603050405020304" pitchFamily="18" charset="0"/>
                <a:cs typeface="Times New Roman" panose="02020603050405020304" pitchFamily="18" charset="0"/>
              </a:rPr>
              <a:t>▶ </a:t>
            </a:r>
            <a:r>
              <a:rPr lang="en-GB" b="1" dirty="0" err="1">
                <a:solidFill>
                  <a:srgbClr val="FF0000"/>
                </a:solidFill>
                <a:latin typeface="Times New Roman" panose="02020603050405020304" pitchFamily="18" charset="0"/>
                <a:cs typeface="Times New Roman" panose="02020603050405020304" pitchFamily="18" charset="0"/>
              </a:rPr>
              <a:t>Ferrograd</a:t>
            </a:r>
            <a:r>
              <a:rPr lang="en-GB" b="1" dirty="0">
                <a:solidFill>
                  <a:srgbClr val="FF0000"/>
                </a:solidFill>
                <a:latin typeface="Times New Roman" panose="02020603050405020304" pitchFamily="18" charset="0"/>
                <a:cs typeface="Times New Roman" panose="02020603050405020304" pitchFamily="18" charset="0"/>
              </a:rPr>
              <a:t> (</a:t>
            </a:r>
            <a:r>
              <a:rPr lang="en-GB" b="1" dirty="0" err="1">
                <a:solidFill>
                  <a:srgbClr val="FF0000"/>
                </a:solidFill>
                <a:latin typeface="Times New Roman" panose="02020603050405020304" pitchFamily="18" charset="0"/>
                <a:cs typeface="Times New Roman" panose="02020603050405020304" pitchFamily="18" charset="0"/>
              </a:rPr>
              <a:t>Teofarma</a:t>
            </a:r>
            <a:r>
              <a:rPr lang="en-GB" b="1" dirty="0">
                <a:solidFill>
                  <a:srgbClr val="FF0000"/>
                </a:solidFill>
                <a:latin typeface="Times New Roman" panose="02020603050405020304" pitchFamily="18" charset="0"/>
                <a:cs typeface="Times New Roman" panose="02020603050405020304" pitchFamily="18" charset="0"/>
              </a:rPr>
              <a:t>)</a:t>
            </a:r>
          </a:p>
          <a:p>
            <a:r>
              <a:rPr lang="en-GB" b="1" dirty="0">
                <a:solidFill>
                  <a:srgbClr val="FF0000"/>
                </a:solidFill>
                <a:latin typeface="Times New Roman" panose="02020603050405020304" pitchFamily="18" charset="0"/>
                <a:cs typeface="Times New Roman" panose="02020603050405020304" pitchFamily="18" charset="0"/>
              </a:rPr>
              <a:t>Ferrous </a:t>
            </a:r>
            <a:r>
              <a:rPr lang="en-GB" b="1" dirty="0" err="1">
                <a:solidFill>
                  <a:srgbClr val="FF0000"/>
                </a:solidFill>
                <a:latin typeface="Times New Roman" panose="02020603050405020304" pitchFamily="18" charset="0"/>
                <a:cs typeface="Times New Roman" panose="02020603050405020304" pitchFamily="18" charset="0"/>
              </a:rPr>
              <a:t>sulfate</a:t>
            </a:r>
            <a:r>
              <a:rPr lang="en-GB" b="1" dirty="0">
                <a:solidFill>
                  <a:srgbClr val="FF0000"/>
                </a:solidFill>
                <a:latin typeface="Times New Roman" panose="02020603050405020304" pitchFamily="18" charset="0"/>
                <a:cs typeface="Times New Roman" panose="02020603050405020304" pitchFamily="18" charset="0"/>
              </a:rPr>
              <a:t> dried 325 mg</a:t>
            </a:r>
          </a:p>
        </p:txBody>
      </p:sp>
      <p:sp>
        <p:nvSpPr>
          <p:cNvPr id="8" name="Rectangle 7"/>
          <p:cNvSpPr/>
          <p:nvPr/>
        </p:nvSpPr>
        <p:spPr>
          <a:xfrm>
            <a:off x="5562600" y="2690336"/>
            <a:ext cx="3429000" cy="1754326"/>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b="1" dirty="0">
                <a:solidFill>
                  <a:srgbClr val="FF0000"/>
                </a:solidFill>
                <a:latin typeface="Times New Roman" panose="02020603050405020304" pitchFamily="18" charset="0"/>
                <a:cs typeface="Times New Roman" panose="02020603050405020304" pitchFamily="18" charset="0"/>
              </a:rPr>
              <a:t>Modified-release capsule</a:t>
            </a:r>
          </a:p>
          <a:p>
            <a:r>
              <a:rPr lang="en-GB" b="1" dirty="0">
                <a:solidFill>
                  <a:srgbClr val="FF0000"/>
                </a:solidFill>
                <a:latin typeface="Times New Roman" panose="02020603050405020304" pitchFamily="18" charset="0"/>
                <a:cs typeface="Times New Roman" panose="02020603050405020304" pitchFamily="18" charset="0"/>
              </a:rPr>
              <a:t>CAUTIONARY AND ADVISORY LABELS 25</a:t>
            </a:r>
          </a:p>
          <a:p>
            <a:r>
              <a:rPr lang="en-GB" b="1" dirty="0">
                <a:solidFill>
                  <a:srgbClr val="FF0000"/>
                </a:solidFill>
                <a:latin typeface="Times New Roman" panose="02020603050405020304" pitchFamily="18" charset="0"/>
                <a:cs typeface="Times New Roman" panose="02020603050405020304" pitchFamily="18" charset="0"/>
              </a:rPr>
              <a:t>▶ </a:t>
            </a:r>
            <a:r>
              <a:rPr lang="en-GB" b="1" dirty="0" err="1">
                <a:solidFill>
                  <a:srgbClr val="FF0000"/>
                </a:solidFill>
                <a:latin typeface="Times New Roman" panose="02020603050405020304" pitchFamily="18" charset="0"/>
                <a:cs typeface="Times New Roman" panose="02020603050405020304" pitchFamily="18" charset="0"/>
              </a:rPr>
              <a:t>Feospan</a:t>
            </a:r>
            <a:r>
              <a:rPr lang="en-GB" b="1" dirty="0">
                <a:solidFill>
                  <a:srgbClr val="FF0000"/>
                </a:solidFill>
                <a:latin typeface="Times New Roman" panose="02020603050405020304" pitchFamily="18" charset="0"/>
                <a:cs typeface="Times New Roman" panose="02020603050405020304" pitchFamily="18" charset="0"/>
              </a:rPr>
              <a:t> </a:t>
            </a:r>
            <a:r>
              <a:rPr lang="en-GB" b="1" dirty="0" err="1">
                <a:solidFill>
                  <a:srgbClr val="FF0000"/>
                </a:solidFill>
                <a:latin typeface="Times New Roman" panose="02020603050405020304" pitchFamily="18" charset="0"/>
                <a:cs typeface="Times New Roman" panose="02020603050405020304" pitchFamily="18" charset="0"/>
              </a:rPr>
              <a:t>Spansules</a:t>
            </a:r>
            <a:r>
              <a:rPr lang="en-GB" b="1" dirty="0">
                <a:solidFill>
                  <a:srgbClr val="FF0000"/>
                </a:solidFill>
                <a:latin typeface="Times New Roman" panose="02020603050405020304" pitchFamily="18" charset="0"/>
                <a:cs typeface="Times New Roman" panose="02020603050405020304" pitchFamily="18" charset="0"/>
              </a:rPr>
              <a:t> (</a:t>
            </a:r>
            <a:r>
              <a:rPr lang="en-GB" b="1" dirty="0" err="1">
                <a:solidFill>
                  <a:srgbClr val="FF0000"/>
                </a:solidFill>
                <a:latin typeface="Times New Roman" panose="02020603050405020304" pitchFamily="18" charset="0"/>
                <a:cs typeface="Times New Roman" panose="02020603050405020304" pitchFamily="18" charset="0"/>
              </a:rPr>
              <a:t>Intrapharm</a:t>
            </a:r>
            <a:r>
              <a:rPr lang="en-GB" b="1" dirty="0">
                <a:solidFill>
                  <a:srgbClr val="FF0000"/>
                </a:solidFill>
                <a:latin typeface="Times New Roman" panose="02020603050405020304" pitchFamily="18" charset="0"/>
                <a:cs typeface="Times New Roman" panose="02020603050405020304" pitchFamily="18" charset="0"/>
              </a:rPr>
              <a:t> Laboratories Ltd)</a:t>
            </a:r>
          </a:p>
          <a:p>
            <a:r>
              <a:rPr lang="en-GB" b="1" dirty="0">
                <a:solidFill>
                  <a:srgbClr val="FF0000"/>
                </a:solidFill>
                <a:latin typeface="Times New Roman" panose="02020603050405020304" pitchFamily="18" charset="0"/>
                <a:cs typeface="Times New Roman" panose="02020603050405020304" pitchFamily="18" charset="0"/>
              </a:rPr>
              <a:t>Ferrous </a:t>
            </a:r>
            <a:r>
              <a:rPr lang="en-GB" b="1" dirty="0" err="1">
                <a:solidFill>
                  <a:srgbClr val="FF0000"/>
                </a:solidFill>
                <a:latin typeface="Times New Roman" panose="02020603050405020304" pitchFamily="18" charset="0"/>
                <a:cs typeface="Times New Roman" panose="02020603050405020304" pitchFamily="18" charset="0"/>
              </a:rPr>
              <a:t>sulfate</a:t>
            </a:r>
            <a:r>
              <a:rPr lang="en-GB" b="1" dirty="0">
                <a:solidFill>
                  <a:srgbClr val="FF0000"/>
                </a:solidFill>
                <a:latin typeface="Times New Roman" panose="02020603050405020304" pitchFamily="18" charset="0"/>
                <a:cs typeface="Times New Roman" panose="02020603050405020304" pitchFamily="18" charset="0"/>
              </a:rPr>
              <a:t> dried 150 mg</a:t>
            </a:r>
          </a:p>
        </p:txBody>
      </p:sp>
      <p:pic>
        <p:nvPicPr>
          <p:cNvPr id="10" name="Content Placeholder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38600" y="4572000"/>
            <a:ext cx="4953000" cy="2133600"/>
          </a:xfrm>
          <a:prstGeom prst="roundRect">
            <a:avLst>
              <a:gd name="adj" fmla="val 8594"/>
            </a:avLst>
          </a:prstGeom>
          <a:solidFill>
            <a:srgbClr val="FFFFFF">
              <a:shade val="85000"/>
            </a:srgbClr>
          </a:solidFill>
          <a:ln w="28575">
            <a:solidFill>
              <a:schemeClr val="tx1"/>
            </a:solidFill>
          </a:ln>
          <a:effectLst>
            <a:reflection blurRad="12700" stA="38000" endPos="28000" dist="5000" dir="5400000" sy="-100000" algn="bl" rotWithShape="0"/>
          </a:effectLst>
        </p:spPr>
      </p:pic>
    </p:spTree>
    <p:extLst>
      <p:ext uri="{BB962C8B-B14F-4D97-AF65-F5344CB8AC3E}">
        <p14:creationId xmlns:p14="http://schemas.microsoft.com/office/powerpoint/2010/main" val="14665775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en-US" dirty="0"/>
              <a:t>Ferrous gluconate</a:t>
            </a:r>
            <a:endParaRPr lang="en-GB" dirty="0"/>
          </a:p>
        </p:txBody>
      </p:sp>
      <p:pic>
        <p:nvPicPr>
          <p:cNvPr id="1026" name="Picture 2" descr="C:\Users\Al-Ra'y\Desktop\images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600200"/>
            <a:ext cx="4038600" cy="43434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Al-Ra'y\Desktop\imag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1905000"/>
            <a:ext cx="3581400" cy="18995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67080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86800" cy="838200"/>
          </a:xfrm>
        </p:spPr>
        <p:style>
          <a:lnRef idx="2">
            <a:schemeClr val="accent2"/>
          </a:lnRef>
          <a:fillRef idx="1">
            <a:schemeClr val="lt1"/>
          </a:fillRef>
          <a:effectRef idx="0">
            <a:schemeClr val="accent2"/>
          </a:effectRef>
          <a:fontRef idx="minor">
            <a:schemeClr val="dk1"/>
          </a:fontRef>
        </p:style>
        <p:txBody>
          <a:bodyPr>
            <a:normAutofit fontScale="90000"/>
          </a:bodyPr>
          <a:lstStyle/>
          <a:p>
            <a:pPr marL="342900" lvl="0" indent="-342900">
              <a:spcBef>
                <a:spcPct val="20000"/>
              </a:spcBef>
            </a:pPr>
            <a:br>
              <a:rPr lang="en-US" sz="3200" b="1" i="1" dirty="0">
                <a:solidFill>
                  <a:prstClr val="black"/>
                </a:solidFill>
                <a:ea typeface="+mn-ea"/>
                <a:cs typeface="+mn-cs"/>
              </a:rPr>
            </a:br>
            <a:r>
              <a:rPr lang="en-US" sz="3100" b="1" dirty="0">
                <a:solidFill>
                  <a:srgbClr val="FF0000"/>
                </a:solidFill>
                <a:latin typeface="Times New Roman" panose="02020603050405020304" pitchFamily="18" charset="0"/>
                <a:cs typeface="Times New Roman" panose="02020603050405020304" pitchFamily="18" charset="0"/>
              </a:rPr>
              <a:t>Parenteral iron  :-Iron dextran, iron sucrose, ferric </a:t>
            </a:r>
            <a:r>
              <a:rPr lang="en-US" sz="3100" b="1" dirty="0" err="1">
                <a:solidFill>
                  <a:srgbClr val="FF0000"/>
                </a:solidFill>
                <a:latin typeface="Times New Roman" panose="02020603050405020304" pitchFamily="18" charset="0"/>
                <a:cs typeface="Times New Roman" panose="02020603050405020304" pitchFamily="18" charset="0"/>
              </a:rPr>
              <a:t>carboxymaltose</a:t>
            </a:r>
            <a:r>
              <a:rPr lang="en-US" sz="3100" dirty="0">
                <a:solidFill>
                  <a:srgbClr val="FF0000"/>
                </a:solidFill>
                <a:latin typeface="Times New Roman" panose="02020603050405020304" pitchFamily="18" charset="0"/>
                <a:cs typeface="Times New Roman" panose="02020603050405020304" pitchFamily="18" charset="0"/>
              </a:rPr>
              <a:t>.</a:t>
            </a:r>
            <a:br>
              <a:rPr lang="en-GB" sz="3100" dirty="0">
                <a:solidFill>
                  <a:prstClr val="black"/>
                </a:solidFill>
                <a:latin typeface="Times New Roman" panose="02020603050405020304" pitchFamily="18" charset="0"/>
                <a:cs typeface="Times New Roman" panose="02020603050405020304" pitchFamily="18" charset="0"/>
              </a:rPr>
            </a:b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52400" y="1066800"/>
            <a:ext cx="8763000" cy="5638800"/>
          </a:xfrm>
        </p:spPr>
        <p:style>
          <a:lnRef idx="2">
            <a:schemeClr val="dk1"/>
          </a:lnRef>
          <a:fillRef idx="1">
            <a:schemeClr val="lt1"/>
          </a:fillRef>
          <a:effectRef idx="0">
            <a:schemeClr val="dk1"/>
          </a:effectRef>
          <a:fontRef idx="minor">
            <a:schemeClr val="dk1"/>
          </a:fontRef>
        </p:style>
        <p:txBody>
          <a:bodyPr>
            <a:noAutofit/>
          </a:bodyPr>
          <a:lstStyle/>
          <a:p>
            <a:pPr algn="just"/>
            <a:r>
              <a:rPr lang="en-GB" sz="2400" b="1" dirty="0">
                <a:latin typeface="Times New Roman" panose="02020603050405020304" pitchFamily="18" charset="0"/>
                <a:cs typeface="Times New Roman" panose="02020603050405020304" pitchFamily="18" charset="0"/>
              </a:rPr>
              <a:t>Parenteral iron is generally reserved for use when oral therapy is unsuccessful because </a:t>
            </a:r>
          </a:p>
          <a:p>
            <a:pPr algn="just"/>
            <a:r>
              <a:rPr lang="en-GB" sz="2000" b="1" dirty="0">
                <a:latin typeface="Times New Roman" panose="02020603050405020304" pitchFamily="18" charset="0"/>
                <a:cs typeface="Times New Roman" panose="02020603050405020304" pitchFamily="18" charset="0"/>
              </a:rPr>
              <a:t>1-</a:t>
            </a:r>
            <a:r>
              <a:rPr lang="en-GB" sz="2000" dirty="0">
                <a:latin typeface="Times New Roman" panose="02020603050405020304" pitchFamily="18" charset="0"/>
                <a:cs typeface="Times New Roman" panose="02020603050405020304" pitchFamily="18" charset="0"/>
              </a:rPr>
              <a:t>the patient cannot tolerate oral iron, or </a:t>
            </a:r>
            <a:r>
              <a:rPr lang="en-GB" sz="2000" b="1" dirty="0">
                <a:latin typeface="Times New Roman" panose="02020603050405020304" pitchFamily="18" charset="0"/>
                <a:cs typeface="Times New Roman" panose="02020603050405020304" pitchFamily="18" charset="0"/>
              </a:rPr>
              <a:t>2</a:t>
            </a:r>
            <a:r>
              <a:rPr lang="en-GB" sz="2000" dirty="0">
                <a:latin typeface="Times New Roman" panose="02020603050405020304" pitchFamily="18" charset="0"/>
                <a:cs typeface="Times New Roman" panose="02020603050405020304" pitchFamily="18" charset="0"/>
              </a:rPr>
              <a:t>-becausemalabsorption or </a:t>
            </a:r>
            <a:r>
              <a:rPr lang="en-GB" sz="2000" b="1" dirty="0">
                <a:latin typeface="Times New Roman" panose="02020603050405020304" pitchFamily="18" charset="0"/>
                <a:cs typeface="Times New Roman" panose="02020603050405020304" pitchFamily="18" charset="0"/>
              </a:rPr>
              <a:t>3-</a:t>
            </a:r>
            <a:r>
              <a:rPr lang="en-GB" sz="2000" dirty="0">
                <a:latin typeface="Times New Roman" panose="02020603050405020304" pitchFamily="18" charset="0"/>
                <a:cs typeface="Times New Roman" panose="02020603050405020304" pitchFamily="18" charset="0"/>
              </a:rPr>
              <a:t> in the management of chemotherapy-induced anaemia, or </a:t>
            </a:r>
            <a:r>
              <a:rPr lang="en-GB" sz="2000" b="1" dirty="0">
                <a:latin typeface="Times New Roman" panose="02020603050405020304" pitchFamily="18" charset="0"/>
                <a:cs typeface="Times New Roman" panose="02020603050405020304" pitchFamily="18" charset="0"/>
              </a:rPr>
              <a:t>4-</a:t>
            </a:r>
            <a:r>
              <a:rPr lang="en-GB" sz="2000" dirty="0">
                <a:latin typeface="Times New Roman" panose="02020603050405020304" pitchFamily="18" charset="0"/>
                <a:cs typeface="Times New Roman" panose="02020603050405020304" pitchFamily="18" charset="0"/>
              </a:rPr>
              <a:t> in patients with chronic renal failure who are receiving haemodialysis (and some who are receiving peritoneal dialysis). </a:t>
            </a:r>
          </a:p>
          <a:p>
            <a:pPr algn="just"/>
            <a:r>
              <a:rPr lang="en-GB" sz="2000" dirty="0">
                <a:latin typeface="Times New Roman" panose="02020603050405020304" pitchFamily="18" charset="0"/>
                <a:cs typeface="Times New Roman" panose="02020603050405020304" pitchFamily="18" charset="0"/>
              </a:rPr>
              <a:t>With the exception of patients with severe renal failure receiving haemodialysis, parenteral iron does not produce a faster haemoglobin response than oral iron provided that the oral iron preparation is taken reliably and is absorbed adequately.</a:t>
            </a:r>
          </a:p>
          <a:p>
            <a:pPr algn="just"/>
            <a:r>
              <a:rPr lang="en-GB" sz="2000" dirty="0">
                <a:latin typeface="Times New Roman" panose="02020603050405020304" pitchFamily="18" charset="0"/>
                <a:cs typeface="Times New Roman" panose="02020603050405020304" pitchFamily="18" charset="0"/>
              </a:rPr>
              <a:t> If parenteral iron is necessary, the dose should be calculated according to the patient’s body-weight and total iron deficit. Depending on the preparation used,  parenteral iron is given as a total dose or in divided doses. Further treatment should be guided by monitoring haemoglobin and serum iron concentrations.</a:t>
            </a:r>
          </a:p>
          <a:p>
            <a:pPr algn="just"/>
            <a:r>
              <a:rPr lang="en-GB" sz="2000" b="1" dirty="0">
                <a:latin typeface="Times New Roman" panose="02020603050405020304" pitchFamily="18" charset="0"/>
                <a:cs typeface="Times New Roman" panose="02020603050405020304" pitchFamily="18" charset="0"/>
              </a:rPr>
              <a:t>SIDE-EFFECTS</a:t>
            </a:r>
            <a:r>
              <a:rPr lang="en-GB" sz="2000" dirty="0">
                <a:latin typeface="Times New Roman" panose="02020603050405020304" pitchFamily="18" charset="0"/>
                <a:cs typeface="Times New Roman" panose="02020603050405020304" pitchFamily="18" charset="0"/>
              </a:rPr>
              <a:t> :-Hypersensitivity reactions</a:t>
            </a:r>
          </a:p>
        </p:txBody>
      </p:sp>
    </p:spTree>
    <p:extLst>
      <p:ext uri="{BB962C8B-B14F-4D97-AF65-F5344CB8AC3E}">
        <p14:creationId xmlns:p14="http://schemas.microsoft.com/office/powerpoint/2010/main" val="8252525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763000" cy="639762"/>
          </a:xfrm>
        </p:spPr>
        <p:style>
          <a:lnRef idx="2">
            <a:schemeClr val="dk1"/>
          </a:lnRef>
          <a:fillRef idx="1">
            <a:schemeClr val="lt1"/>
          </a:fillRef>
          <a:effectRef idx="0">
            <a:schemeClr val="dk1"/>
          </a:effectRef>
          <a:fontRef idx="minor">
            <a:schemeClr val="dk1"/>
          </a:fontRef>
        </p:style>
        <p:txBody>
          <a:bodyPr>
            <a:normAutofit fontScale="90000"/>
          </a:bodyPr>
          <a:lstStyle/>
          <a:p>
            <a:r>
              <a:rPr lang="en-GB" dirty="0">
                <a:latin typeface="Times New Roman" panose="02020603050405020304" pitchFamily="18" charset="0"/>
                <a:cs typeface="Times New Roman" panose="02020603050405020304" pitchFamily="18" charset="0"/>
              </a:rPr>
              <a:t>Iron (injectable)</a:t>
            </a:r>
          </a:p>
        </p:txBody>
      </p:sp>
      <p:sp>
        <p:nvSpPr>
          <p:cNvPr id="3" name="Content Placeholder 2"/>
          <p:cNvSpPr>
            <a:spLocks noGrp="1"/>
          </p:cNvSpPr>
          <p:nvPr>
            <p:ph idx="1"/>
          </p:nvPr>
        </p:nvSpPr>
        <p:spPr>
          <a:xfrm>
            <a:off x="152400" y="1066800"/>
            <a:ext cx="8839200" cy="5638800"/>
          </a:xfrm>
        </p:spPr>
        <p:style>
          <a:lnRef idx="2">
            <a:schemeClr val="accent2"/>
          </a:lnRef>
          <a:fillRef idx="1">
            <a:schemeClr val="lt1"/>
          </a:fillRef>
          <a:effectRef idx="0">
            <a:schemeClr val="accent2"/>
          </a:effectRef>
          <a:fontRef idx="minor">
            <a:schemeClr val="dk1"/>
          </a:fontRef>
        </p:style>
        <p:txBody>
          <a:bodyPr>
            <a:noAutofit/>
          </a:bodyPr>
          <a:lstStyle/>
          <a:p>
            <a:pPr marL="0" indent="0" algn="just">
              <a:buNone/>
            </a:pPr>
            <a:r>
              <a:rPr lang="en-GB" sz="1800" b="1" dirty="0">
                <a:latin typeface="Times New Roman" panose="02020603050405020304" pitchFamily="18" charset="0"/>
                <a:cs typeface="Times New Roman" panose="02020603050405020304" pitchFamily="18" charset="0"/>
              </a:rPr>
              <a:t>IMPORTANT SAFETY INFORMATION:-</a:t>
            </a:r>
          </a:p>
          <a:p>
            <a:pPr marL="0" indent="0" algn="just">
              <a:buNone/>
            </a:pPr>
            <a:r>
              <a:rPr lang="en-GB" sz="2000" dirty="0">
                <a:latin typeface="Times New Roman" panose="02020603050405020304" pitchFamily="18" charset="0"/>
                <a:cs typeface="Times New Roman" panose="02020603050405020304" pitchFamily="18" charset="0"/>
              </a:rPr>
              <a:t>Serious hypersensitivity reactions, including life threatening and fatal anaphylactic reactions, have been reported in patients receiving intravenous iron. These  reactions can occur even when a previous administration has been tolerated (including a negative test dose). Test doses are no longer recommended and caution is needed with every dose of intravenous iron. Intravenous iron products should only be administered when appropriately trained staff and resuscitation facilities are immediately available; patients should be closely monitored for signs of hypersensitivity during and for at </a:t>
            </a:r>
            <a:r>
              <a:rPr lang="en-GB" sz="2000" b="1" u="sng" dirty="0">
                <a:latin typeface="Times New Roman" panose="02020603050405020304" pitchFamily="18" charset="0"/>
                <a:cs typeface="Times New Roman" panose="02020603050405020304" pitchFamily="18" charset="0"/>
              </a:rPr>
              <a:t>least 30 minutes </a:t>
            </a:r>
            <a:r>
              <a:rPr lang="en-GB" sz="2000" dirty="0">
                <a:latin typeface="Times New Roman" panose="02020603050405020304" pitchFamily="18" charset="0"/>
                <a:cs typeface="Times New Roman" panose="02020603050405020304" pitchFamily="18" charset="0"/>
              </a:rPr>
              <a:t>after every administration. In the event of a hypersensitivity reaction, treatment should be stopped immediately and appropriate management initiated. </a:t>
            </a:r>
          </a:p>
          <a:p>
            <a:pPr marL="0" indent="0" algn="just">
              <a:buNone/>
            </a:pPr>
            <a:r>
              <a:rPr lang="en-GB" sz="2000" b="1" dirty="0">
                <a:latin typeface="Times New Roman" panose="02020603050405020304" pitchFamily="18" charset="0"/>
                <a:cs typeface="Times New Roman" panose="02020603050405020304" pitchFamily="18" charset="0"/>
              </a:rPr>
              <a:t>The risk of hypersensitivity is increased</a:t>
            </a:r>
            <a:r>
              <a:rPr lang="en-GB" sz="2000" dirty="0">
                <a:latin typeface="Times New Roman" panose="02020603050405020304" pitchFamily="18" charset="0"/>
                <a:cs typeface="Times New Roman" panose="02020603050405020304" pitchFamily="18" charset="0"/>
              </a:rPr>
              <a:t> in patients with known allergies, immune or inflammatory conditions, or those with a history of severe asthma, eczema, or other atopic allergy; in these patients, intravenous iron should only be used if the benefits outweigh the risks. Intravenous iron should be avoided in the first trimester of pregnancy and used in the second or third trimesters only if the benefit outweighs the potential risks for both mother and </a:t>
            </a:r>
            <a:r>
              <a:rPr lang="en-GB" sz="2000" dirty="0" err="1">
                <a:latin typeface="Times New Roman" panose="02020603050405020304" pitchFamily="18" charset="0"/>
                <a:cs typeface="Times New Roman" panose="02020603050405020304" pitchFamily="18" charset="0"/>
              </a:rPr>
              <a:t>fetus</a:t>
            </a:r>
            <a:r>
              <a:rPr lang="en-GB" sz="2000" dirty="0">
                <a:latin typeface="Times New Roman" panose="02020603050405020304" pitchFamily="18" charset="0"/>
                <a:cs typeface="Times New Roman" panose="02020603050405020304" pitchFamily="18" charset="0"/>
              </a:rPr>
              <a:t>.</a:t>
            </a:r>
            <a:endParaRPr lang="en-GB" sz="8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08221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GB" dirty="0"/>
              <a:t>Iron dextran</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914400"/>
            <a:ext cx="3657600" cy="3505200"/>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00600" y="990600"/>
            <a:ext cx="3962400" cy="5335726"/>
          </a:xfrm>
          <a:prstGeom prst="rect">
            <a:avLst/>
          </a:prstGeom>
        </p:spPr>
      </p:pic>
      <p:sp>
        <p:nvSpPr>
          <p:cNvPr id="6" name="Rectangle 5"/>
          <p:cNvSpPr/>
          <p:nvPr/>
        </p:nvSpPr>
        <p:spPr>
          <a:xfrm>
            <a:off x="381000" y="4572000"/>
            <a:ext cx="4291445" cy="1754326"/>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b="1" dirty="0">
                <a:solidFill>
                  <a:srgbClr val="FF0000"/>
                </a:solidFill>
                <a:latin typeface="Times New Roman" panose="02020603050405020304" pitchFamily="18" charset="0"/>
                <a:cs typeface="Times New Roman" panose="02020603050405020304" pitchFamily="18" charset="0"/>
              </a:rPr>
              <a:t>Solution for injection</a:t>
            </a:r>
          </a:p>
          <a:p>
            <a:r>
              <a:rPr lang="en-GB" b="1" dirty="0">
                <a:solidFill>
                  <a:srgbClr val="FF0000"/>
                </a:solidFill>
                <a:latin typeface="Times New Roman" panose="02020603050405020304" pitchFamily="18" charset="0"/>
                <a:cs typeface="Times New Roman" panose="02020603050405020304" pitchFamily="18" charset="0"/>
              </a:rPr>
              <a:t>▶ </a:t>
            </a:r>
            <a:r>
              <a:rPr lang="en-GB" b="1" dirty="0" err="1">
                <a:solidFill>
                  <a:srgbClr val="FF0000"/>
                </a:solidFill>
                <a:latin typeface="Times New Roman" panose="02020603050405020304" pitchFamily="18" charset="0"/>
                <a:cs typeface="Times New Roman" panose="02020603050405020304" pitchFamily="18" charset="0"/>
              </a:rPr>
              <a:t>Diafer</a:t>
            </a:r>
            <a:r>
              <a:rPr lang="en-GB" b="1" dirty="0">
                <a:solidFill>
                  <a:srgbClr val="FF0000"/>
                </a:solidFill>
                <a:latin typeface="Times New Roman" panose="02020603050405020304" pitchFamily="18" charset="0"/>
                <a:cs typeface="Times New Roman" panose="02020603050405020304" pitchFamily="18" charset="0"/>
              </a:rPr>
              <a:t> (</a:t>
            </a:r>
            <a:r>
              <a:rPr lang="en-GB" b="1" dirty="0" err="1">
                <a:solidFill>
                  <a:srgbClr val="FF0000"/>
                </a:solidFill>
                <a:latin typeface="Times New Roman" panose="02020603050405020304" pitchFamily="18" charset="0"/>
                <a:cs typeface="Times New Roman" panose="02020603050405020304" pitchFamily="18" charset="0"/>
              </a:rPr>
              <a:t>Pharmacosmos</a:t>
            </a:r>
            <a:r>
              <a:rPr lang="en-GB" b="1" dirty="0">
                <a:solidFill>
                  <a:srgbClr val="FF0000"/>
                </a:solidFill>
                <a:latin typeface="Times New Roman" panose="02020603050405020304" pitchFamily="18" charset="0"/>
                <a:cs typeface="Times New Roman" panose="02020603050405020304" pitchFamily="18" charset="0"/>
              </a:rPr>
              <a:t> UK Ltd) A</a:t>
            </a:r>
          </a:p>
          <a:p>
            <a:r>
              <a:rPr lang="en-GB" b="1" dirty="0">
                <a:solidFill>
                  <a:srgbClr val="FF0000"/>
                </a:solidFill>
                <a:latin typeface="Times New Roman" panose="02020603050405020304" pitchFamily="18" charset="0"/>
                <a:cs typeface="Times New Roman" panose="02020603050405020304" pitchFamily="18" charset="0"/>
              </a:rPr>
              <a:t>Iron </a:t>
            </a:r>
            <a:r>
              <a:rPr lang="en-GB" b="1" dirty="0" err="1">
                <a:solidFill>
                  <a:srgbClr val="FF0000"/>
                </a:solidFill>
                <a:latin typeface="Times New Roman" panose="02020603050405020304" pitchFamily="18" charset="0"/>
                <a:cs typeface="Times New Roman" panose="02020603050405020304" pitchFamily="18" charset="0"/>
              </a:rPr>
              <a:t>isomaltoside</a:t>
            </a:r>
            <a:r>
              <a:rPr lang="en-GB" b="1" dirty="0">
                <a:solidFill>
                  <a:srgbClr val="FF0000"/>
                </a:solidFill>
                <a:latin typeface="Times New Roman" panose="02020603050405020304" pitchFamily="18" charset="0"/>
                <a:cs typeface="Times New Roman" panose="02020603050405020304" pitchFamily="18" charset="0"/>
              </a:rPr>
              <a:t> 1000 50 mg per 1 m</a:t>
            </a:r>
          </a:p>
          <a:p>
            <a:endParaRPr lang="en-US" b="1" dirty="0">
              <a:solidFill>
                <a:srgbClr val="FF0000"/>
              </a:solidFill>
              <a:latin typeface="Times New Roman" panose="02020603050405020304" pitchFamily="18" charset="0"/>
              <a:cs typeface="Times New Roman" panose="02020603050405020304" pitchFamily="18" charset="0"/>
            </a:endParaRPr>
          </a:p>
          <a:p>
            <a:r>
              <a:rPr lang="en-GB" b="1" dirty="0" err="1">
                <a:solidFill>
                  <a:srgbClr val="FF0000"/>
                </a:solidFill>
                <a:latin typeface="Times New Roman" panose="02020603050405020304" pitchFamily="18" charset="0"/>
                <a:cs typeface="Times New Roman" panose="02020603050405020304" pitchFamily="18" charset="0"/>
              </a:rPr>
              <a:t>Monofer</a:t>
            </a:r>
            <a:r>
              <a:rPr lang="en-GB" b="1" dirty="0">
                <a:solidFill>
                  <a:srgbClr val="FF0000"/>
                </a:solidFill>
                <a:latin typeface="Times New Roman" panose="02020603050405020304" pitchFamily="18" charset="0"/>
                <a:cs typeface="Times New Roman" panose="02020603050405020304" pitchFamily="18" charset="0"/>
              </a:rPr>
              <a:t> (</a:t>
            </a:r>
            <a:r>
              <a:rPr lang="en-GB" b="1" dirty="0" err="1">
                <a:solidFill>
                  <a:srgbClr val="FF0000"/>
                </a:solidFill>
                <a:latin typeface="Times New Roman" panose="02020603050405020304" pitchFamily="18" charset="0"/>
                <a:cs typeface="Times New Roman" panose="02020603050405020304" pitchFamily="18" charset="0"/>
              </a:rPr>
              <a:t>Pharmacosmos</a:t>
            </a:r>
            <a:r>
              <a:rPr lang="en-GB" b="1" dirty="0">
                <a:solidFill>
                  <a:srgbClr val="FF0000"/>
                </a:solidFill>
                <a:latin typeface="Times New Roman" panose="02020603050405020304" pitchFamily="18" charset="0"/>
                <a:cs typeface="Times New Roman" panose="02020603050405020304" pitchFamily="18" charset="0"/>
              </a:rPr>
              <a:t> UK Ltd) A</a:t>
            </a:r>
          </a:p>
          <a:p>
            <a:r>
              <a:rPr lang="en-GB" b="1" dirty="0">
                <a:solidFill>
                  <a:srgbClr val="FF0000"/>
                </a:solidFill>
                <a:latin typeface="Times New Roman" panose="02020603050405020304" pitchFamily="18" charset="0"/>
                <a:cs typeface="Times New Roman" panose="02020603050405020304" pitchFamily="18" charset="0"/>
              </a:rPr>
              <a:t>Iron </a:t>
            </a:r>
            <a:r>
              <a:rPr lang="en-GB" b="1" dirty="0" err="1">
                <a:solidFill>
                  <a:srgbClr val="FF0000"/>
                </a:solidFill>
                <a:latin typeface="Times New Roman" panose="02020603050405020304" pitchFamily="18" charset="0"/>
                <a:cs typeface="Times New Roman" panose="02020603050405020304" pitchFamily="18" charset="0"/>
              </a:rPr>
              <a:t>isomaltoside</a:t>
            </a:r>
            <a:r>
              <a:rPr lang="en-GB" b="1" dirty="0">
                <a:solidFill>
                  <a:srgbClr val="FF0000"/>
                </a:solidFill>
                <a:latin typeface="Times New Roman" panose="02020603050405020304" pitchFamily="18" charset="0"/>
                <a:cs typeface="Times New Roman" panose="02020603050405020304" pitchFamily="18" charset="0"/>
              </a:rPr>
              <a:t> 1000 100 mg per 1 ml</a:t>
            </a:r>
          </a:p>
        </p:txBody>
      </p:sp>
    </p:spTree>
    <p:extLst>
      <p:ext uri="{BB962C8B-B14F-4D97-AF65-F5344CB8AC3E}">
        <p14:creationId xmlns:p14="http://schemas.microsoft.com/office/powerpoint/2010/main" val="4235733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715962"/>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GB" dirty="0">
                <a:solidFill>
                  <a:schemeClr val="tx1"/>
                </a:solidFill>
              </a:rPr>
              <a:t>Iron sucrose</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371600"/>
            <a:ext cx="2628900" cy="2657475"/>
          </a:xfrm>
        </p:spPr>
      </p:pic>
      <p:sp>
        <p:nvSpPr>
          <p:cNvPr id="5" name="Rectangle 4"/>
          <p:cNvSpPr/>
          <p:nvPr/>
        </p:nvSpPr>
        <p:spPr>
          <a:xfrm>
            <a:off x="4267200" y="1371600"/>
            <a:ext cx="4572000" cy="1200329"/>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r>
              <a:rPr lang="en-GB" b="1" dirty="0">
                <a:solidFill>
                  <a:srgbClr val="FF0000"/>
                </a:solidFill>
                <a:latin typeface="Times New Roman" panose="02020603050405020304" pitchFamily="18" charset="0"/>
                <a:cs typeface="Times New Roman" panose="02020603050405020304" pitchFamily="18" charset="0"/>
              </a:rPr>
              <a:t>Solution for injection</a:t>
            </a:r>
          </a:p>
          <a:p>
            <a:r>
              <a:rPr lang="en-GB" b="1" dirty="0">
                <a:solidFill>
                  <a:srgbClr val="FF0000"/>
                </a:solidFill>
                <a:latin typeface="Times New Roman" panose="02020603050405020304" pitchFamily="18" charset="0"/>
                <a:cs typeface="Times New Roman" panose="02020603050405020304" pitchFamily="18" charset="0"/>
              </a:rPr>
              <a:t>▶ </a:t>
            </a:r>
            <a:r>
              <a:rPr lang="en-GB" b="1" dirty="0" err="1">
                <a:solidFill>
                  <a:srgbClr val="FF0000"/>
                </a:solidFill>
                <a:latin typeface="Times New Roman" panose="02020603050405020304" pitchFamily="18" charset="0"/>
                <a:cs typeface="Times New Roman" panose="02020603050405020304" pitchFamily="18" charset="0"/>
              </a:rPr>
              <a:t>Venofer</a:t>
            </a:r>
            <a:r>
              <a:rPr lang="en-GB" b="1" dirty="0">
                <a:solidFill>
                  <a:srgbClr val="FF0000"/>
                </a:solidFill>
                <a:latin typeface="Times New Roman" panose="02020603050405020304" pitchFamily="18" charset="0"/>
                <a:cs typeface="Times New Roman" panose="02020603050405020304" pitchFamily="18" charset="0"/>
              </a:rPr>
              <a:t> (</a:t>
            </a:r>
            <a:r>
              <a:rPr lang="en-GB" b="1" dirty="0" err="1">
                <a:solidFill>
                  <a:srgbClr val="FF0000"/>
                </a:solidFill>
                <a:latin typeface="Times New Roman" panose="02020603050405020304" pitchFamily="18" charset="0"/>
                <a:cs typeface="Times New Roman" panose="02020603050405020304" pitchFamily="18" charset="0"/>
              </a:rPr>
              <a:t>Vifor</a:t>
            </a:r>
            <a:r>
              <a:rPr lang="en-GB" b="1" dirty="0">
                <a:solidFill>
                  <a:srgbClr val="FF0000"/>
                </a:solidFill>
                <a:latin typeface="Times New Roman" panose="02020603050405020304" pitchFamily="18" charset="0"/>
                <a:cs typeface="Times New Roman" panose="02020603050405020304" pitchFamily="18" charset="0"/>
              </a:rPr>
              <a:t> Pharma UK Ltd, Imported (United States)) A</a:t>
            </a:r>
          </a:p>
          <a:p>
            <a:r>
              <a:rPr lang="en-GB" b="1" dirty="0">
                <a:solidFill>
                  <a:srgbClr val="FF0000"/>
                </a:solidFill>
                <a:latin typeface="Times New Roman" panose="02020603050405020304" pitchFamily="18" charset="0"/>
                <a:cs typeface="Times New Roman" panose="02020603050405020304" pitchFamily="18" charset="0"/>
              </a:rPr>
              <a:t>Iron (as Iron sucrose) 20 mg per 1 ml</a:t>
            </a:r>
          </a:p>
        </p:txBody>
      </p:sp>
    </p:spTree>
    <p:extLst>
      <p:ext uri="{BB962C8B-B14F-4D97-AF65-F5344CB8AC3E}">
        <p14:creationId xmlns:p14="http://schemas.microsoft.com/office/powerpoint/2010/main" val="28281822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a:t>Ferric </a:t>
            </a:r>
            <a:r>
              <a:rPr lang="en-GB" dirty="0" err="1"/>
              <a:t>carboxymaltose</a:t>
            </a:r>
            <a:endParaRPr lang="en-GB" dirty="0"/>
          </a:p>
        </p:txBody>
      </p:sp>
      <p:sp>
        <p:nvSpPr>
          <p:cNvPr id="5" name="Rectangle 4"/>
          <p:cNvSpPr/>
          <p:nvPr/>
        </p:nvSpPr>
        <p:spPr>
          <a:xfrm>
            <a:off x="4724400" y="1676400"/>
            <a:ext cx="4419600" cy="147732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b="1" dirty="0">
                <a:solidFill>
                  <a:srgbClr val="FF0000"/>
                </a:solidFill>
                <a:latin typeface="Times New Roman" panose="02020603050405020304" pitchFamily="18" charset="0"/>
                <a:cs typeface="Times New Roman" panose="02020603050405020304" pitchFamily="18" charset="0"/>
              </a:rPr>
              <a:t>Solution for injection</a:t>
            </a:r>
          </a:p>
          <a:p>
            <a:r>
              <a:rPr lang="en-GB" b="1" dirty="0">
                <a:solidFill>
                  <a:srgbClr val="FF0000"/>
                </a:solidFill>
                <a:latin typeface="Times New Roman" panose="02020603050405020304" pitchFamily="18" charset="0"/>
                <a:cs typeface="Times New Roman" panose="02020603050405020304" pitchFamily="18" charset="0"/>
              </a:rPr>
              <a:t>ELECTROLYTES: May contain Sodium</a:t>
            </a:r>
          </a:p>
          <a:p>
            <a:r>
              <a:rPr lang="en-GB" b="1" dirty="0">
                <a:solidFill>
                  <a:srgbClr val="FF0000"/>
                </a:solidFill>
                <a:latin typeface="Times New Roman" panose="02020603050405020304" pitchFamily="18" charset="0"/>
                <a:cs typeface="Times New Roman" panose="02020603050405020304" pitchFamily="18" charset="0"/>
              </a:rPr>
              <a:t>▶ </a:t>
            </a:r>
            <a:r>
              <a:rPr lang="en-GB" b="1" dirty="0" err="1">
                <a:solidFill>
                  <a:srgbClr val="FF0000"/>
                </a:solidFill>
                <a:latin typeface="Times New Roman" panose="02020603050405020304" pitchFamily="18" charset="0"/>
                <a:cs typeface="Times New Roman" panose="02020603050405020304" pitchFamily="18" charset="0"/>
              </a:rPr>
              <a:t>Ferinject</a:t>
            </a:r>
            <a:r>
              <a:rPr lang="en-GB" b="1" dirty="0">
                <a:solidFill>
                  <a:srgbClr val="FF0000"/>
                </a:solidFill>
                <a:latin typeface="Times New Roman" panose="02020603050405020304" pitchFamily="18" charset="0"/>
                <a:cs typeface="Times New Roman" panose="02020603050405020304" pitchFamily="18" charset="0"/>
              </a:rPr>
              <a:t> (</a:t>
            </a:r>
            <a:r>
              <a:rPr lang="en-GB" b="1" dirty="0" err="1">
                <a:solidFill>
                  <a:srgbClr val="FF0000"/>
                </a:solidFill>
                <a:latin typeface="Times New Roman" panose="02020603050405020304" pitchFamily="18" charset="0"/>
                <a:cs typeface="Times New Roman" panose="02020603050405020304" pitchFamily="18" charset="0"/>
              </a:rPr>
              <a:t>Vifor</a:t>
            </a:r>
            <a:r>
              <a:rPr lang="en-GB" b="1" dirty="0">
                <a:solidFill>
                  <a:srgbClr val="FF0000"/>
                </a:solidFill>
                <a:latin typeface="Times New Roman" panose="02020603050405020304" pitchFamily="18" charset="0"/>
                <a:cs typeface="Times New Roman" panose="02020603050405020304" pitchFamily="18" charset="0"/>
              </a:rPr>
              <a:t> Pharma UK Ltd) A</a:t>
            </a:r>
          </a:p>
          <a:p>
            <a:r>
              <a:rPr lang="en-GB" b="1" dirty="0">
                <a:solidFill>
                  <a:srgbClr val="FF0000"/>
                </a:solidFill>
                <a:latin typeface="Times New Roman" panose="02020603050405020304" pitchFamily="18" charset="0"/>
                <a:cs typeface="Times New Roman" panose="02020603050405020304" pitchFamily="18" charset="0"/>
              </a:rPr>
              <a:t>Iron (as Ferric </a:t>
            </a:r>
            <a:r>
              <a:rPr lang="en-GB" b="1" dirty="0" err="1">
                <a:solidFill>
                  <a:srgbClr val="FF0000"/>
                </a:solidFill>
                <a:latin typeface="Times New Roman" panose="02020603050405020304" pitchFamily="18" charset="0"/>
                <a:cs typeface="Times New Roman" panose="02020603050405020304" pitchFamily="18" charset="0"/>
              </a:rPr>
              <a:t>carboxymaltose</a:t>
            </a:r>
            <a:r>
              <a:rPr lang="en-GB" b="1" dirty="0">
                <a:solidFill>
                  <a:srgbClr val="FF0000"/>
                </a:solidFill>
                <a:latin typeface="Times New Roman" panose="02020603050405020304" pitchFamily="18" charset="0"/>
                <a:cs typeface="Times New Roman" panose="02020603050405020304" pitchFamily="18" charset="0"/>
              </a:rPr>
              <a:t>) 50 mg per 1 ml</a:t>
            </a:r>
          </a:p>
        </p:txBody>
      </p:sp>
      <p:pic>
        <p:nvPicPr>
          <p:cNvPr id="3074" name="Picture 2" descr="C:\Users\Al-Ra'y\Desktop\download f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828800"/>
            <a:ext cx="4191000" cy="4442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47993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63000" cy="533400"/>
          </a:xfrm>
        </p:spPr>
        <p:style>
          <a:lnRef idx="2">
            <a:schemeClr val="dk1"/>
          </a:lnRef>
          <a:fillRef idx="1">
            <a:schemeClr val="lt1"/>
          </a:fillRef>
          <a:effectRef idx="0">
            <a:schemeClr val="dk1"/>
          </a:effectRef>
          <a:fontRef idx="minor">
            <a:schemeClr val="dk1"/>
          </a:fontRef>
        </p:style>
        <p:txBody>
          <a:bodyPr>
            <a:normAutofit fontScale="90000"/>
          </a:bodyPr>
          <a:lstStyle/>
          <a:p>
            <a:br>
              <a:rPr lang="en-US" b="1" i="1" dirty="0"/>
            </a:br>
            <a:r>
              <a:rPr lang="en-US" sz="3100" b="1" i="1" dirty="0" err="1">
                <a:solidFill>
                  <a:srgbClr val="FF0000"/>
                </a:solidFill>
              </a:rPr>
              <a:t>Anaemias</a:t>
            </a:r>
            <a:r>
              <a:rPr lang="en-US" sz="3100" b="1" i="1" dirty="0">
                <a:solidFill>
                  <a:srgbClr val="FF0000"/>
                </a:solidFill>
              </a:rPr>
              <a:t> , megaloblastic</a:t>
            </a:r>
            <a:br>
              <a:rPr lang="en-GB" sz="3100" dirty="0">
                <a:solidFill>
                  <a:srgbClr val="FF0000"/>
                </a:solidFill>
              </a:rPr>
            </a:br>
            <a:endParaRPr lang="en-GB" sz="3100" dirty="0">
              <a:solidFill>
                <a:srgbClr val="FF0000"/>
              </a:solidFill>
            </a:endParaRPr>
          </a:p>
        </p:txBody>
      </p:sp>
      <p:sp>
        <p:nvSpPr>
          <p:cNvPr id="3" name="Content Placeholder 2"/>
          <p:cNvSpPr>
            <a:spLocks noGrp="1"/>
          </p:cNvSpPr>
          <p:nvPr>
            <p:ph idx="1"/>
          </p:nvPr>
        </p:nvSpPr>
        <p:spPr>
          <a:xfrm>
            <a:off x="76200" y="685800"/>
            <a:ext cx="8991600" cy="6026726"/>
          </a:xfrm>
        </p:spPr>
        <p:style>
          <a:lnRef idx="2">
            <a:schemeClr val="accent2"/>
          </a:lnRef>
          <a:fillRef idx="1">
            <a:schemeClr val="lt1"/>
          </a:fillRef>
          <a:effectRef idx="0">
            <a:schemeClr val="accent2"/>
          </a:effectRef>
          <a:fontRef idx="minor">
            <a:schemeClr val="dk1"/>
          </a:fontRef>
        </p:style>
        <p:txBody>
          <a:bodyPr>
            <a:noAutofit/>
          </a:bodyPr>
          <a:lstStyle/>
          <a:p>
            <a:pPr marL="0" indent="0" algn="just">
              <a:buNone/>
            </a:pPr>
            <a:r>
              <a:rPr lang="en-GB" sz="2000" b="1" dirty="0">
                <a:latin typeface="Times New Roman" panose="02020603050405020304" pitchFamily="18" charset="0"/>
                <a:cs typeface="Times New Roman" panose="02020603050405020304" pitchFamily="18" charset="0"/>
              </a:rPr>
              <a:t>Overview</a:t>
            </a:r>
            <a:endParaRPr lang="en-GB" sz="1200" b="1" dirty="0">
              <a:latin typeface="Times New Roman" panose="02020603050405020304" pitchFamily="18" charset="0"/>
              <a:cs typeface="Times New Roman" panose="02020603050405020304" pitchFamily="18" charset="0"/>
            </a:endParaRPr>
          </a:p>
          <a:p>
            <a:pPr algn="just"/>
            <a:r>
              <a:rPr lang="en-GB" sz="1800" dirty="0">
                <a:latin typeface="Times New Roman" panose="02020603050405020304" pitchFamily="18" charset="0"/>
                <a:cs typeface="Times New Roman" panose="02020603050405020304" pitchFamily="18" charset="0"/>
              </a:rPr>
              <a:t>Most megaloblastic anaemias result from a </a:t>
            </a:r>
            <a:r>
              <a:rPr lang="en-GB" sz="1800" u="sng" dirty="0">
                <a:latin typeface="Times New Roman" panose="02020603050405020304" pitchFamily="18" charset="0"/>
                <a:cs typeface="Times New Roman" panose="02020603050405020304" pitchFamily="18" charset="0"/>
              </a:rPr>
              <a:t>lack of either vitamin B12 or folate</a:t>
            </a:r>
            <a:r>
              <a:rPr lang="en-GB" sz="1800" dirty="0">
                <a:latin typeface="Times New Roman" panose="02020603050405020304" pitchFamily="18" charset="0"/>
                <a:cs typeface="Times New Roman" panose="02020603050405020304" pitchFamily="18" charset="0"/>
              </a:rPr>
              <a:t>, and it is essential to establish in every case which deficiency is present and the underlying cause. In emergencies, when delay might be dangerous, it is sometimes necessary to administer both substances after the bone marrow test while plasma assay results are awaited.</a:t>
            </a:r>
          </a:p>
          <a:p>
            <a:pPr algn="just"/>
            <a:r>
              <a:rPr lang="en-GB" sz="1800" dirty="0">
                <a:latin typeface="Times New Roman" panose="02020603050405020304" pitchFamily="18" charset="0"/>
                <a:cs typeface="Times New Roman" panose="02020603050405020304" pitchFamily="18" charset="0"/>
              </a:rPr>
              <a:t>Causes of megaloblastic anaemia :</a:t>
            </a:r>
          </a:p>
          <a:p>
            <a:pPr marL="0" indent="0" algn="just">
              <a:buNone/>
            </a:pPr>
            <a:r>
              <a:rPr lang="en-GB" sz="1800" dirty="0">
                <a:latin typeface="Times New Roman" panose="02020603050405020304" pitchFamily="18" charset="0"/>
                <a:cs typeface="Times New Roman" panose="02020603050405020304" pitchFamily="18" charset="0"/>
              </a:rPr>
              <a:t>1.in the UK is pernicious anaemia in which lack of gastric intrinsic factor resulting from an autoimmune gastritis causes malabsorption of vitamin B12.</a:t>
            </a:r>
          </a:p>
          <a:p>
            <a:pPr marL="0" indent="0" algn="just">
              <a:buNone/>
            </a:pPr>
            <a:r>
              <a:rPr lang="en-GB" sz="1800" dirty="0">
                <a:latin typeface="Times New Roman" panose="02020603050405020304" pitchFamily="18" charset="0"/>
                <a:cs typeface="Times New Roman" panose="02020603050405020304" pitchFamily="18" charset="0"/>
              </a:rPr>
              <a:t>2.Apart from dietary deficiency, all other causes of vitamin B12 deficiency are attributable to malabsorption. </a:t>
            </a:r>
          </a:p>
          <a:p>
            <a:pPr algn="just"/>
            <a:r>
              <a:rPr lang="en-GB" sz="2000" dirty="0" err="1">
                <a:latin typeface="Times New Roman" panose="02020603050405020304" pitchFamily="18" charset="0"/>
                <a:cs typeface="Times New Roman" panose="02020603050405020304" pitchFamily="18" charset="0"/>
              </a:rPr>
              <a:t>Hydroxocobalamin</a:t>
            </a:r>
            <a:r>
              <a:rPr lang="en-GB" sz="2000" dirty="0">
                <a:latin typeface="Times New Roman" panose="02020603050405020304" pitchFamily="18" charset="0"/>
                <a:cs typeface="Times New Roman" panose="02020603050405020304" pitchFamily="18" charset="0"/>
              </a:rPr>
              <a:t> has completely replaced cyanocobalamin as the form of vitamin B12 of choice for therapy; it is retained in the body longer than cyanocobalamin and thus for maintenance therapy can be given at intervals of up to 3 months. </a:t>
            </a:r>
          </a:p>
          <a:p>
            <a:pPr algn="just"/>
            <a:r>
              <a:rPr lang="en-GB" sz="2000" u="sng" dirty="0">
                <a:latin typeface="Times New Roman" panose="02020603050405020304" pitchFamily="18" charset="0"/>
                <a:cs typeface="Times New Roman" panose="02020603050405020304" pitchFamily="18" charset="0"/>
              </a:rPr>
              <a:t>Treatment is generally initiated with frequent administration of intramuscular injections to replenish the depleted body stor</a:t>
            </a:r>
            <a:r>
              <a:rPr lang="en-GB" sz="2000" dirty="0">
                <a:latin typeface="Times New Roman" panose="02020603050405020304" pitchFamily="18" charset="0"/>
                <a:cs typeface="Times New Roman" panose="02020603050405020304" pitchFamily="18" charset="0"/>
              </a:rPr>
              <a:t>es. Thereafter,  maintenance treatment, which is usually for life, can be instituted. There is no evidence that doses larger than those recommended provide any additional benefit in vitamin B12 neuropathy.</a:t>
            </a:r>
          </a:p>
        </p:txBody>
      </p:sp>
    </p:spTree>
    <p:extLst>
      <p:ext uri="{BB962C8B-B14F-4D97-AF65-F5344CB8AC3E}">
        <p14:creationId xmlns:p14="http://schemas.microsoft.com/office/powerpoint/2010/main" val="23183547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1265238"/>
          </a:xfrm>
        </p:spPr>
        <p:style>
          <a:lnRef idx="2">
            <a:schemeClr val="accent2"/>
          </a:lnRef>
          <a:fillRef idx="1">
            <a:schemeClr val="lt1"/>
          </a:fillRef>
          <a:effectRef idx="0">
            <a:schemeClr val="accent2"/>
          </a:effectRef>
          <a:fontRef idx="minor">
            <a:schemeClr val="dk1"/>
          </a:fontRef>
        </p:style>
        <p:txBody>
          <a:bodyPr>
            <a:normAutofit fontScale="90000"/>
          </a:bodyPr>
          <a:lstStyle/>
          <a:p>
            <a:br>
              <a:rPr lang="en-US" sz="3600" b="1" i="1" dirty="0"/>
            </a:br>
            <a:r>
              <a:rPr lang="en-US" sz="3600" b="1" i="1" dirty="0"/>
              <a:t>vitamin B preparations -  Hydroxocobalamin , cyanocobalamin, </a:t>
            </a:r>
            <a:r>
              <a:rPr lang="en-US" sz="3600" b="1" i="1" dirty="0" err="1"/>
              <a:t>methylcobalamine</a:t>
            </a:r>
            <a:r>
              <a:rPr lang="en-US" sz="3600" b="1" i="1" dirty="0"/>
              <a:t> </a:t>
            </a:r>
            <a:br>
              <a:rPr lang="en-GB" dirty="0"/>
            </a:b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 y="1752600"/>
            <a:ext cx="4876800" cy="4953000"/>
          </a:xfrm>
        </p:spPr>
        <p:style>
          <a:lnRef idx="2">
            <a:schemeClr val="dk1"/>
          </a:lnRef>
          <a:fillRef idx="1">
            <a:schemeClr val="lt1"/>
          </a:fillRef>
          <a:effectRef idx="0">
            <a:schemeClr val="dk1"/>
          </a:effectRef>
          <a:fontRef idx="minor">
            <a:schemeClr val="dk1"/>
          </a:fontRef>
        </p:style>
      </p:pic>
      <p:pic>
        <p:nvPicPr>
          <p:cNvPr id="6"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05400" y="1752600"/>
            <a:ext cx="3962400" cy="4953000"/>
          </a:xfrm>
          <a:prstGeom prst="rect">
            <a:avLst/>
          </a:prstGeom>
          <a:ln w="28575">
            <a:solidFill>
              <a:schemeClr val="tx1"/>
            </a:solidFill>
          </a:ln>
        </p:spPr>
      </p:pic>
    </p:spTree>
    <p:extLst>
      <p:ext uri="{BB962C8B-B14F-4D97-AF65-F5344CB8AC3E}">
        <p14:creationId xmlns:p14="http://schemas.microsoft.com/office/powerpoint/2010/main" val="26852331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52400" y="228600"/>
            <a:ext cx="8839200" cy="6477000"/>
          </a:xfrm>
        </p:spPr>
        <p:style>
          <a:lnRef idx="2">
            <a:schemeClr val="accent2"/>
          </a:lnRef>
          <a:fillRef idx="1">
            <a:schemeClr val="lt1"/>
          </a:fillRef>
          <a:effectRef idx="0">
            <a:schemeClr val="accent2"/>
          </a:effectRef>
          <a:fontRef idx="minor">
            <a:schemeClr val="dk1"/>
          </a:fontRef>
        </p:style>
        <p:txBody>
          <a:bodyPr>
            <a:normAutofit/>
          </a:bodyPr>
          <a:lstStyle/>
          <a:p>
            <a:pPr marL="0" indent="0">
              <a:buNone/>
            </a:pPr>
            <a:r>
              <a:rPr lang="en-US" sz="2000" b="1" dirty="0">
                <a:latin typeface="Times New Roman" panose="02020603050405020304" pitchFamily="18" charset="0"/>
                <a:cs typeface="Times New Roman" panose="02020603050405020304" pitchFamily="18" charset="0"/>
              </a:rPr>
              <a:t>Importance of vitamin B12:-</a:t>
            </a:r>
          </a:p>
          <a:p>
            <a:pPr algn="just"/>
            <a:r>
              <a:rPr lang="en-GB" sz="1600" dirty="0">
                <a:latin typeface="Times New Roman" panose="02020603050405020304" pitchFamily="18" charset="0"/>
                <a:cs typeface="Times New Roman" panose="02020603050405020304" pitchFamily="18" charset="0"/>
              </a:rPr>
              <a:t>Treatment of megaloblastic anaemias </a:t>
            </a:r>
          </a:p>
          <a:p>
            <a:pPr algn="just"/>
            <a:r>
              <a:rPr lang="en-GB" sz="1600" dirty="0">
                <a:latin typeface="Times New Roman" panose="02020603050405020304" pitchFamily="18" charset="0"/>
                <a:cs typeface="Times New Roman" panose="02020603050405020304" pitchFamily="18" charset="0"/>
              </a:rPr>
              <a:t>It is also needed in the treatment of </a:t>
            </a:r>
            <a:r>
              <a:rPr lang="en-GB" sz="1600" dirty="0" err="1">
                <a:latin typeface="Times New Roman" panose="02020603050405020304" pitchFamily="18" charset="0"/>
                <a:cs typeface="Times New Roman" panose="02020603050405020304" pitchFamily="18" charset="0"/>
              </a:rPr>
              <a:t>megaloblastosis</a:t>
            </a:r>
            <a:r>
              <a:rPr lang="en-GB" sz="1600" dirty="0">
                <a:latin typeface="Times New Roman" panose="02020603050405020304" pitchFamily="18" charset="0"/>
                <a:cs typeface="Times New Roman" panose="02020603050405020304" pitchFamily="18" charset="0"/>
              </a:rPr>
              <a:t> caused by prolonged nitrous oxide anaesthesia, which inactivates the vitamin, </a:t>
            </a:r>
          </a:p>
          <a:p>
            <a:pPr algn="just"/>
            <a:r>
              <a:rPr lang="en-GB" sz="1600" dirty="0">
                <a:latin typeface="Times New Roman" panose="02020603050405020304" pitchFamily="18" charset="0"/>
                <a:cs typeface="Times New Roman" panose="02020603050405020304" pitchFamily="18" charset="0"/>
              </a:rPr>
              <a:t> in the rare syndrome of congenital trans cobalamin II deficiency. </a:t>
            </a:r>
          </a:p>
          <a:p>
            <a:pPr algn="just"/>
            <a:r>
              <a:rPr lang="en-GB" sz="1600" dirty="0">
                <a:latin typeface="Times New Roman" panose="02020603050405020304" pitchFamily="18" charset="0"/>
                <a:cs typeface="Times New Roman" panose="02020603050405020304" pitchFamily="18" charset="0"/>
              </a:rPr>
              <a:t>It should be given prophylactically after total gastrectomy or total </a:t>
            </a:r>
            <a:r>
              <a:rPr lang="en-GB" sz="1600" dirty="0" err="1">
                <a:latin typeface="Times New Roman" panose="02020603050405020304" pitchFamily="18" charset="0"/>
                <a:cs typeface="Times New Roman" panose="02020603050405020304" pitchFamily="18" charset="0"/>
              </a:rPr>
              <a:t>ileal</a:t>
            </a:r>
            <a:r>
              <a:rPr lang="en-GB" sz="1600" dirty="0">
                <a:latin typeface="Times New Roman" panose="02020603050405020304" pitchFamily="18" charset="0"/>
                <a:cs typeface="Times New Roman" panose="02020603050405020304" pitchFamily="18" charset="0"/>
              </a:rPr>
              <a:t> resection (or after partial gastrectomy if a vitamin B12 absorption test shows vitamin B12 malabsorption).</a:t>
            </a:r>
          </a:p>
          <a:p>
            <a:pPr marL="0" indent="0" algn="just">
              <a:buNone/>
            </a:pPr>
            <a:r>
              <a:rPr lang="en-US" sz="2000" b="1" dirty="0">
                <a:latin typeface="Times New Roman" panose="02020603050405020304" pitchFamily="18" charset="0"/>
                <a:cs typeface="Times New Roman" panose="02020603050405020304" pitchFamily="18" charset="0"/>
              </a:rPr>
              <a:t>Folic acid:</a:t>
            </a:r>
          </a:p>
          <a:p>
            <a:pPr lvl="0" algn="just"/>
            <a:r>
              <a:rPr lang="en-GB" sz="1800" dirty="0">
                <a:solidFill>
                  <a:prstClr val="black"/>
                </a:solidFill>
                <a:latin typeface="Times New Roman" panose="02020603050405020304" pitchFamily="18" charset="0"/>
                <a:cs typeface="Times New Roman" panose="02020603050405020304" pitchFamily="18" charset="0"/>
              </a:rPr>
              <a:t>Folic acid below has few indications for long-term therapy since most causes of folate deficiency are self-limiting or will yield to a short course of treatment. </a:t>
            </a:r>
            <a:r>
              <a:rPr lang="en-GB" sz="1800" u="sng" dirty="0">
                <a:solidFill>
                  <a:prstClr val="black"/>
                </a:solidFill>
                <a:latin typeface="Times New Roman" panose="02020603050405020304" pitchFamily="18" charset="0"/>
                <a:cs typeface="Times New Roman" panose="02020603050405020304" pitchFamily="18" charset="0"/>
              </a:rPr>
              <a:t>It should not be used in undiagnosed megaloblastic anaemia unless vitamin B12 is administered concurrently otherwise neuropathy may be precipitated.</a:t>
            </a:r>
            <a:r>
              <a:rPr lang="en-GB" sz="1800" dirty="0">
                <a:solidFill>
                  <a:prstClr val="black"/>
                </a:solidFill>
                <a:latin typeface="Times New Roman" panose="02020603050405020304" pitchFamily="18" charset="0"/>
                <a:cs typeface="Times New Roman" panose="02020603050405020304" pitchFamily="18" charset="0"/>
              </a:rPr>
              <a:t> In folate-deficient megaloblastic anaemia (e.g. because of poor nutrition, pregnancy, or antiepileptic drugs), daily folic acid </a:t>
            </a:r>
            <a:r>
              <a:rPr lang="en-GB" sz="1800" u="sng" dirty="0">
                <a:solidFill>
                  <a:prstClr val="black"/>
                </a:solidFill>
                <a:latin typeface="Times New Roman" panose="02020603050405020304" pitchFamily="18" charset="0"/>
                <a:cs typeface="Times New Roman" panose="02020603050405020304" pitchFamily="18" charset="0"/>
              </a:rPr>
              <a:t>supplementation for 4 months </a:t>
            </a:r>
            <a:r>
              <a:rPr lang="en-GB" sz="1800" dirty="0">
                <a:solidFill>
                  <a:prstClr val="black"/>
                </a:solidFill>
                <a:latin typeface="Times New Roman" panose="02020603050405020304" pitchFamily="18" charset="0"/>
                <a:cs typeface="Times New Roman" panose="02020603050405020304" pitchFamily="18" charset="0"/>
              </a:rPr>
              <a:t>brings about haematological remission and replenishes body stores.</a:t>
            </a:r>
          </a:p>
          <a:p>
            <a:pPr lvl="0" algn="just"/>
            <a:r>
              <a:rPr lang="en-GB" sz="1800" dirty="0">
                <a:solidFill>
                  <a:prstClr val="black"/>
                </a:solidFill>
                <a:latin typeface="Times New Roman" panose="02020603050405020304" pitchFamily="18" charset="0"/>
                <a:cs typeface="Times New Roman" panose="02020603050405020304" pitchFamily="18" charset="0"/>
              </a:rPr>
              <a:t>For </a:t>
            </a:r>
            <a:r>
              <a:rPr lang="en-GB" sz="1800" u="sng" dirty="0">
                <a:solidFill>
                  <a:prstClr val="black"/>
                </a:solidFill>
                <a:latin typeface="Times New Roman" panose="02020603050405020304" pitchFamily="18" charset="0"/>
                <a:cs typeface="Times New Roman" panose="02020603050405020304" pitchFamily="18" charset="0"/>
              </a:rPr>
              <a:t>prophylaxis in chronic haemolytic states, malabsorption</a:t>
            </a:r>
            <a:r>
              <a:rPr lang="en-GB" sz="1800" dirty="0">
                <a:solidFill>
                  <a:prstClr val="black"/>
                </a:solidFill>
                <a:latin typeface="Times New Roman" panose="02020603050405020304" pitchFamily="18" charset="0"/>
                <a:cs typeface="Times New Roman" panose="02020603050405020304" pitchFamily="18" charset="0"/>
              </a:rPr>
              <a:t>,  or in renal dialysis, folic acid is given daily or sometimes weekly, depending on the diet and the rate of haemolysis. Folic acid is also used for the prevention of methotrexate induced side-effects in severe Crohn’s disease, rheumatic disease, and severe psoriasis. </a:t>
            </a:r>
            <a:r>
              <a:rPr lang="en-GB" sz="1800" u="sng" dirty="0" err="1">
                <a:solidFill>
                  <a:prstClr val="black"/>
                </a:solidFill>
                <a:latin typeface="Times New Roman" panose="02020603050405020304" pitchFamily="18" charset="0"/>
                <a:cs typeface="Times New Roman" panose="02020603050405020304" pitchFamily="18" charset="0"/>
              </a:rPr>
              <a:t>Folinic</a:t>
            </a:r>
            <a:r>
              <a:rPr lang="en-GB" sz="1800" u="sng" dirty="0">
                <a:solidFill>
                  <a:prstClr val="black"/>
                </a:solidFill>
                <a:latin typeface="Times New Roman" panose="02020603050405020304" pitchFamily="18" charset="0"/>
                <a:cs typeface="Times New Roman" panose="02020603050405020304" pitchFamily="18" charset="0"/>
              </a:rPr>
              <a:t> acid  is also effective in the treatment of folate deficient megaloblastic anaemia but it is generally used in association with cytotoxic drugs; it is given as calcium </a:t>
            </a:r>
            <a:r>
              <a:rPr lang="en-GB" sz="1800" u="sng" dirty="0" err="1">
                <a:solidFill>
                  <a:prstClr val="black"/>
                </a:solidFill>
                <a:latin typeface="Times New Roman" panose="02020603050405020304" pitchFamily="18" charset="0"/>
                <a:cs typeface="Times New Roman" panose="02020603050405020304" pitchFamily="18" charset="0"/>
              </a:rPr>
              <a:t>folinate</a:t>
            </a:r>
            <a:r>
              <a:rPr lang="en-GB" sz="1800" u="sng" dirty="0">
                <a:solidFill>
                  <a:prstClr val="black"/>
                </a:solidFill>
                <a:latin typeface="Times New Roman" panose="02020603050405020304" pitchFamily="18" charset="0"/>
                <a:cs typeface="Times New Roman" panose="02020603050405020304" pitchFamily="18" charset="0"/>
              </a:rPr>
              <a:t>.</a:t>
            </a:r>
            <a:endParaRPr lang="en-GB" sz="7200" u="sng" dirty="0">
              <a:solidFill>
                <a:prstClr val="black"/>
              </a:solidFill>
              <a:latin typeface="Times New Roman" panose="02020603050405020304" pitchFamily="18" charset="0"/>
              <a:cs typeface="Times New Roman" panose="02020603050405020304" pitchFamily="18" charset="0"/>
            </a:endParaRPr>
          </a:p>
          <a:p>
            <a:pPr marL="0" indent="0" algn="just">
              <a:buNone/>
            </a:pPr>
            <a:endParaRPr lang="en-GB"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6825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28601"/>
            <a:ext cx="8458200" cy="914399"/>
          </a:xfrm>
        </p:spPr>
        <p:txBody>
          <a:bodyPr>
            <a:normAutofit/>
          </a:bodyPr>
          <a:lstStyle/>
          <a:p>
            <a:r>
              <a:rPr lang="en-US" b="1" dirty="0">
                <a:latin typeface="Times New Roman" panose="02020603050405020304" pitchFamily="18" charset="0"/>
                <a:cs typeface="Times New Roman" panose="02020603050405020304" pitchFamily="18" charset="0"/>
              </a:rPr>
              <a:t>Lecture Outlines</a:t>
            </a:r>
            <a:endParaRPr lang="en-GB"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2400" y="990600"/>
            <a:ext cx="8763000" cy="5715000"/>
          </a:xfrm>
        </p:spPr>
        <p:txBody>
          <a:bodyPr>
            <a:normAutofit/>
          </a:bodyPr>
          <a:lstStyle/>
          <a:p>
            <a:pPr marL="457200" indent="-457200" algn="l">
              <a:buBlip>
                <a:blip r:embed="rId2"/>
              </a:buBlip>
            </a:pPr>
            <a:r>
              <a:rPr lang="en-US" sz="2800" dirty="0">
                <a:solidFill>
                  <a:prstClr val="black"/>
                </a:solidFill>
                <a:latin typeface="Times New Roman" panose="02020603050405020304" pitchFamily="18" charset="0"/>
                <a:ea typeface="+mj-ea"/>
                <a:cs typeface="Times New Roman" panose="02020603050405020304" pitchFamily="18" charset="0"/>
              </a:rPr>
              <a:t>ORAL IRON:- Ferrous fumarate, ferrous gluconate, ferrous </a:t>
            </a:r>
            <a:r>
              <a:rPr lang="en-US" sz="2800" dirty="0" err="1">
                <a:solidFill>
                  <a:prstClr val="black"/>
                </a:solidFill>
                <a:latin typeface="Times New Roman" panose="02020603050405020304" pitchFamily="18" charset="0"/>
                <a:ea typeface="+mj-ea"/>
                <a:cs typeface="Times New Roman" panose="02020603050405020304" pitchFamily="18" charset="0"/>
              </a:rPr>
              <a:t>sulphate</a:t>
            </a:r>
            <a:r>
              <a:rPr lang="en-US" sz="2800" dirty="0">
                <a:solidFill>
                  <a:prstClr val="black"/>
                </a:solidFill>
                <a:latin typeface="Times New Roman" panose="02020603050405020304" pitchFamily="18" charset="0"/>
                <a:ea typeface="+mj-ea"/>
                <a:cs typeface="Times New Roman" panose="02020603050405020304" pitchFamily="18" charset="0"/>
              </a:rPr>
              <a:t>.</a:t>
            </a:r>
          </a:p>
          <a:p>
            <a:pPr marL="457200" indent="-457200" algn="l">
              <a:buBlip>
                <a:blip r:embed="rId2"/>
              </a:buBlip>
            </a:pPr>
            <a:r>
              <a:rPr lang="en-US" sz="2800" dirty="0">
                <a:solidFill>
                  <a:prstClr val="black"/>
                </a:solidFill>
                <a:latin typeface="Times New Roman" panose="02020603050405020304" pitchFamily="18" charset="0"/>
                <a:ea typeface="+mj-ea"/>
                <a:cs typeface="Times New Roman" panose="02020603050405020304" pitchFamily="18" charset="0"/>
              </a:rPr>
              <a:t>PARENTERAL IRON:-iron dextran , iron sucrose , ferric </a:t>
            </a:r>
            <a:r>
              <a:rPr lang="en-US" sz="2800" dirty="0" err="1">
                <a:solidFill>
                  <a:prstClr val="black"/>
                </a:solidFill>
                <a:latin typeface="Times New Roman" panose="02020603050405020304" pitchFamily="18" charset="0"/>
                <a:ea typeface="+mj-ea"/>
                <a:cs typeface="Times New Roman" panose="02020603050405020304" pitchFamily="18" charset="0"/>
              </a:rPr>
              <a:t>carboxymaltose</a:t>
            </a:r>
            <a:r>
              <a:rPr lang="en-US" sz="2800" dirty="0">
                <a:solidFill>
                  <a:prstClr val="black"/>
                </a:solidFill>
                <a:latin typeface="Times New Roman" panose="02020603050405020304" pitchFamily="18" charset="0"/>
                <a:ea typeface="+mj-ea"/>
                <a:cs typeface="Times New Roman" panose="02020603050405020304" pitchFamily="18" charset="0"/>
              </a:rPr>
              <a:t>.</a:t>
            </a:r>
          </a:p>
          <a:p>
            <a:pPr marL="457200" indent="-457200" algn="l">
              <a:buBlip>
                <a:blip r:embed="rId2"/>
              </a:buBlip>
            </a:pPr>
            <a:r>
              <a:rPr lang="en-GB" sz="2800" dirty="0">
                <a:solidFill>
                  <a:prstClr val="black"/>
                </a:solidFill>
                <a:latin typeface="Times New Roman" panose="02020603050405020304" pitchFamily="18" charset="0"/>
                <a:ea typeface="+mj-ea"/>
                <a:cs typeface="Times New Roman" panose="02020603050405020304" pitchFamily="18" charset="0"/>
              </a:rPr>
              <a:t> Vitamins and trace elements: </a:t>
            </a:r>
            <a:r>
              <a:rPr lang="en-US" sz="2800" dirty="0">
                <a:solidFill>
                  <a:prstClr val="black"/>
                </a:solidFill>
                <a:latin typeface="Times New Roman" panose="02020603050405020304" pitchFamily="18" charset="0"/>
                <a:ea typeface="+mj-ea"/>
                <a:cs typeface="Times New Roman" panose="02020603050405020304" pitchFamily="18" charset="0"/>
              </a:rPr>
              <a:t>Folic acid ,</a:t>
            </a:r>
          </a:p>
          <a:p>
            <a:pPr marL="457200" indent="-457200" algn="l">
              <a:buBlip>
                <a:blip r:embed="rId2"/>
              </a:buBlip>
            </a:pPr>
            <a:r>
              <a:rPr lang="en-US" sz="2800" dirty="0">
                <a:solidFill>
                  <a:prstClr val="black"/>
                </a:solidFill>
                <a:latin typeface="Times New Roman" panose="02020603050405020304" pitchFamily="18" charset="0"/>
                <a:ea typeface="+mj-ea"/>
                <a:cs typeface="Times New Roman" panose="02020603050405020304" pitchFamily="18" charset="0"/>
              </a:rPr>
              <a:t>Vitamin B</a:t>
            </a:r>
            <a:r>
              <a:rPr lang="en-GB" sz="2800" dirty="0">
                <a:solidFill>
                  <a:prstClr val="black"/>
                </a:solidFill>
                <a:latin typeface="Times New Roman" panose="02020603050405020304" pitchFamily="18" charset="0"/>
                <a:ea typeface="+mj-ea"/>
                <a:cs typeface="Times New Roman" panose="02020603050405020304" pitchFamily="18" charset="0"/>
              </a:rPr>
              <a:t> </a:t>
            </a:r>
            <a:r>
              <a:rPr lang="en-US" sz="2800" dirty="0">
                <a:solidFill>
                  <a:prstClr val="black"/>
                </a:solidFill>
                <a:latin typeface="Times New Roman" panose="02020603050405020304" pitchFamily="18" charset="0"/>
                <a:ea typeface="+mj-ea"/>
                <a:cs typeface="Times New Roman" panose="02020603050405020304" pitchFamily="18" charset="0"/>
              </a:rPr>
              <a:t>Preparations :Cyanocobalamin</a:t>
            </a:r>
            <a:r>
              <a:rPr lang="en-US" sz="2800" dirty="0">
                <a:solidFill>
                  <a:prstClr val="black"/>
                </a:solidFill>
                <a:ea typeface="+mj-ea"/>
                <a:cs typeface="+mj-cs"/>
              </a:rPr>
              <a:t>.</a:t>
            </a:r>
          </a:p>
          <a:p>
            <a:pPr marL="457200" indent="-457200" algn="l">
              <a:buBlip>
                <a:blip r:embed="rId2"/>
              </a:buBlip>
            </a:pPr>
            <a:r>
              <a:rPr lang="en-GB" sz="2800" dirty="0">
                <a:solidFill>
                  <a:prstClr val="black"/>
                </a:solidFill>
                <a:ea typeface="+mj-ea"/>
                <a:cs typeface="+mj-cs"/>
              </a:rPr>
              <a:t>Erythropoietin (eiopoitins): erythropoietin alfa</a:t>
            </a:r>
            <a:br>
              <a:rPr lang="en-GB" sz="2800" dirty="0">
                <a:solidFill>
                  <a:prstClr val="black"/>
                </a:solidFill>
                <a:ea typeface="+mj-ea"/>
                <a:cs typeface="+mj-cs"/>
              </a:rPr>
            </a:br>
            <a:endParaRPr lang="en-GB" sz="4400" b="1" dirty="0">
              <a:solidFill>
                <a:schemeClr val="tx1"/>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0" y="4419600"/>
            <a:ext cx="4330700" cy="218901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9169176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D2A48-E36B-442F-897F-CEC8F7884AC0}"/>
              </a:ext>
            </a:extLst>
          </p:cNvPr>
          <p:cNvSpPr>
            <a:spLocks noGrp="1"/>
          </p:cNvSpPr>
          <p:nvPr>
            <p:ph type="title"/>
          </p:nvPr>
        </p:nvSpPr>
        <p:spPr>
          <a:xfrm>
            <a:off x="533400" y="228600"/>
            <a:ext cx="8229600" cy="1143000"/>
          </a:xfrm>
        </p:spPr>
        <p:style>
          <a:lnRef idx="2">
            <a:schemeClr val="accent2"/>
          </a:lnRef>
          <a:fillRef idx="1">
            <a:schemeClr val="lt1"/>
          </a:fillRef>
          <a:effectRef idx="0">
            <a:schemeClr val="accent2"/>
          </a:effectRef>
          <a:fontRef idx="minor">
            <a:schemeClr val="dk1"/>
          </a:fontRef>
        </p:style>
        <p:txBody>
          <a:bodyPr/>
          <a:lstStyle/>
          <a:p>
            <a:r>
              <a:rPr lang="en-US" dirty="0"/>
              <a:t>Folic acid</a:t>
            </a:r>
          </a:p>
        </p:txBody>
      </p:sp>
      <p:sp>
        <p:nvSpPr>
          <p:cNvPr id="3" name="Content Placeholder 2">
            <a:extLst>
              <a:ext uri="{FF2B5EF4-FFF2-40B4-BE49-F238E27FC236}">
                <a16:creationId xmlns:a16="http://schemas.microsoft.com/office/drawing/2014/main" id="{C2D641FA-D883-4D83-8AA7-6FFFF1CDCEC7}"/>
              </a:ext>
            </a:extLst>
          </p:cNvPr>
          <p:cNvSpPr>
            <a:spLocks noGrp="1"/>
          </p:cNvSpPr>
          <p:nvPr>
            <p:ph idx="1"/>
          </p:nvPr>
        </p:nvSpPr>
        <p:spPr/>
        <p:style>
          <a:lnRef idx="2">
            <a:schemeClr val="accent2"/>
          </a:lnRef>
          <a:fillRef idx="1">
            <a:schemeClr val="lt1"/>
          </a:fillRef>
          <a:effectRef idx="0">
            <a:schemeClr val="accent2"/>
          </a:effectRef>
          <a:fontRef idx="minor">
            <a:schemeClr val="dk1"/>
          </a:fontRef>
        </p:style>
        <p:txBody>
          <a:bodyPr/>
          <a:lstStyle/>
          <a:p>
            <a:r>
              <a:rPr lang="en-US" dirty="0"/>
              <a:t>Folate-deficient megaloblastic </a:t>
            </a:r>
            <a:r>
              <a:rPr lang="en-US" dirty="0" err="1"/>
              <a:t>anaemia</a:t>
            </a:r>
            <a:endParaRPr lang="en-US" dirty="0"/>
          </a:p>
          <a:p>
            <a:r>
              <a:rPr lang="en-US" dirty="0"/>
              <a:t>Adult: 5 mg daily for 4 months (until term in pregnant women), doses up to 15 mg.</a:t>
            </a:r>
          </a:p>
          <a:p>
            <a:r>
              <a:rPr lang="en-US" dirty="0"/>
              <a:t>Prevention of neural tube defects</a:t>
            </a:r>
          </a:p>
          <a:p>
            <a:r>
              <a:rPr lang="en-US" dirty="0"/>
              <a:t>Prevention of methotrexate-induced side-effects in rheumatic disease (5mg once weekly on different day of MTX)</a:t>
            </a:r>
          </a:p>
        </p:txBody>
      </p:sp>
    </p:spTree>
    <p:extLst>
      <p:ext uri="{BB962C8B-B14F-4D97-AF65-F5344CB8AC3E}">
        <p14:creationId xmlns:p14="http://schemas.microsoft.com/office/powerpoint/2010/main" val="21360304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52411-89B7-4276-ABE3-3CA25CC92BD5}"/>
              </a:ext>
            </a:extLst>
          </p:cNvPr>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en-US" dirty="0"/>
              <a:t>Caution</a:t>
            </a:r>
          </a:p>
        </p:txBody>
      </p:sp>
      <p:sp>
        <p:nvSpPr>
          <p:cNvPr id="3" name="Content Placeholder 2">
            <a:extLst>
              <a:ext uri="{FF2B5EF4-FFF2-40B4-BE49-F238E27FC236}">
                <a16:creationId xmlns:a16="http://schemas.microsoft.com/office/drawing/2014/main" id="{366982C3-0BD3-4A8D-A961-EFC56FF68A5B}"/>
              </a:ext>
            </a:extLst>
          </p:cNvPr>
          <p:cNvSpPr>
            <a:spLocks noGrp="1"/>
          </p:cNvSpPr>
          <p:nvPr>
            <p:ph idx="1"/>
          </p:nvPr>
        </p:nvSpPr>
        <p:spPr/>
        <p:style>
          <a:lnRef idx="2">
            <a:schemeClr val="accent2"/>
          </a:lnRef>
          <a:fillRef idx="1">
            <a:schemeClr val="lt1"/>
          </a:fillRef>
          <a:effectRef idx="0">
            <a:schemeClr val="accent2"/>
          </a:effectRef>
          <a:fontRef idx="minor">
            <a:schemeClr val="dk1"/>
          </a:fontRef>
        </p:style>
        <p:txBody>
          <a:bodyPr/>
          <a:lstStyle/>
          <a:p>
            <a:r>
              <a:rPr lang="en-US" dirty="0"/>
              <a:t>Should never be given alone for pernicious</a:t>
            </a:r>
          </a:p>
          <a:p>
            <a:pPr marL="0" indent="0">
              <a:buNone/>
            </a:pPr>
            <a:r>
              <a:rPr lang="en-US" dirty="0" err="1"/>
              <a:t>anaemia</a:t>
            </a:r>
            <a:r>
              <a:rPr lang="en-US" dirty="0"/>
              <a:t> (may precipitate subacute combined</a:t>
            </a:r>
          </a:p>
          <a:p>
            <a:pPr marL="0" indent="0">
              <a:buNone/>
            </a:pPr>
            <a:r>
              <a:rPr lang="en-US" dirty="0"/>
              <a:t>degeneration of the spinal cord)</a:t>
            </a:r>
          </a:p>
          <a:p>
            <a:r>
              <a:rPr lang="en-US" dirty="0"/>
              <a:t>SIDE-EFFECTS Abdominal distension . appetite decreased . flatulence . nausea . vitamin B12 deficiency exacerbated.</a:t>
            </a:r>
          </a:p>
          <a:p>
            <a:endParaRPr lang="en-US" dirty="0"/>
          </a:p>
          <a:p>
            <a:pPr marL="0" indent="0">
              <a:buNone/>
            </a:pPr>
            <a:endParaRPr lang="en-US" dirty="0"/>
          </a:p>
        </p:txBody>
      </p:sp>
    </p:spTree>
    <p:extLst>
      <p:ext uri="{BB962C8B-B14F-4D97-AF65-F5344CB8AC3E}">
        <p14:creationId xmlns:p14="http://schemas.microsoft.com/office/powerpoint/2010/main" val="42773856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609600"/>
          </a:xfrm>
        </p:spPr>
        <p:style>
          <a:lnRef idx="2">
            <a:schemeClr val="dk1"/>
          </a:lnRef>
          <a:fillRef idx="1">
            <a:schemeClr val="lt1"/>
          </a:fillRef>
          <a:effectRef idx="0">
            <a:schemeClr val="dk1"/>
          </a:effectRef>
          <a:fontRef idx="minor">
            <a:schemeClr val="dk1"/>
          </a:fontRef>
        </p:style>
        <p:txBody>
          <a:bodyPr>
            <a:normAutofit fontScale="90000"/>
          </a:bodyPr>
          <a:lstStyle/>
          <a:p>
            <a:r>
              <a:rPr lang="en-US" sz="3600" b="1" i="1" dirty="0">
                <a:solidFill>
                  <a:srgbClr val="FF0000"/>
                </a:solidFill>
              </a:rPr>
              <a:t>Folic acid </a:t>
            </a:r>
            <a:endParaRPr lang="en-GB" sz="36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838200"/>
            <a:ext cx="2743200" cy="1828800"/>
          </a:xfrm>
          <a:prstGeom prst="rect">
            <a:avLst/>
          </a:prstGeom>
          <a:ln w="28575">
            <a:solidFill>
              <a:srgbClr val="C00000"/>
            </a:solidFill>
          </a:ln>
        </p:spPr>
      </p:pic>
      <p:pic>
        <p:nvPicPr>
          <p:cNvPr id="8" name="Content Placeholder 7"/>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791200" y="874935"/>
            <a:ext cx="3200400" cy="3011265"/>
          </a:xfrm>
          <a:ln w="28575">
            <a:solidFill>
              <a:schemeClr val="tx1"/>
            </a:solidFill>
          </a:ln>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2400" y="4395805"/>
            <a:ext cx="1879600" cy="2462195"/>
          </a:xfrm>
          <a:prstGeom prst="rect">
            <a:avLst/>
          </a:prstGeom>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33600" y="4395805"/>
            <a:ext cx="2891095" cy="2312935"/>
          </a:xfrm>
          <a:prstGeom prst="rect">
            <a:avLst/>
          </a:prstGeom>
        </p:spPr>
      </p:pic>
      <p:pic>
        <p:nvPicPr>
          <p:cNvPr id="11" name="Picture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316248" y="4117975"/>
            <a:ext cx="3571443" cy="2076450"/>
          </a:xfrm>
          <a:prstGeom prst="rect">
            <a:avLst/>
          </a:prstGeom>
        </p:spPr>
      </p:pic>
      <p:pic>
        <p:nvPicPr>
          <p:cNvPr id="12" name="Picture 1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38499" y="838200"/>
            <a:ext cx="2280284" cy="2362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3" name="Rectangle 12"/>
          <p:cNvSpPr/>
          <p:nvPr/>
        </p:nvSpPr>
        <p:spPr>
          <a:xfrm>
            <a:off x="152400" y="2895600"/>
            <a:ext cx="2819400" cy="160043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sz="1400" b="1" dirty="0">
                <a:solidFill>
                  <a:srgbClr val="FF0000"/>
                </a:solidFill>
                <a:latin typeface="Times New Roman" panose="02020603050405020304" pitchFamily="18" charset="0"/>
                <a:cs typeface="Times New Roman" panose="02020603050405020304" pitchFamily="18" charset="0"/>
              </a:rPr>
              <a:t>Tablet</a:t>
            </a:r>
          </a:p>
          <a:p>
            <a:r>
              <a:rPr lang="en-GB" sz="1400" b="1" dirty="0">
                <a:solidFill>
                  <a:srgbClr val="FF0000"/>
                </a:solidFill>
                <a:latin typeface="Times New Roman" panose="02020603050405020304" pitchFamily="18" charset="0"/>
                <a:cs typeface="Times New Roman" panose="02020603050405020304" pitchFamily="18" charset="0"/>
              </a:rPr>
              <a:t>▶ Folic acid (Non-proprietary)</a:t>
            </a:r>
          </a:p>
          <a:p>
            <a:r>
              <a:rPr lang="en-GB" sz="1400" b="1" dirty="0">
                <a:solidFill>
                  <a:srgbClr val="FF0000"/>
                </a:solidFill>
                <a:latin typeface="Times New Roman" panose="02020603050405020304" pitchFamily="18" charset="0"/>
                <a:cs typeface="Times New Roman" panose="02020603050405020304" pitchFamily="18" charset="0"/>
              </a:rPr>
              <a:t>Folic acid 400 microgram</a:t>
            </a:r>
          </a:p>
          <a:p>
            <a:pPr marL="285750" indent="-285750">
              <a:buFont typeface="Wingdings" panose="05000000000000000000" pitchFamily="2" charset="2"/>
              <a:buChar char="Ø"/>
            </a:pPr>
            <a:r>
              <a:rPr lang="en-GB" sz="1400" b="1" dirty="0">
                <a:solidFill>
                  <a:srgbClr val="FF0000"/>
                </a:solidFill>
                <a:latin typeface="Times New Roman" panose="02020603050405020304" pitchFamily="18" charset="0"/>
                <a:cs typeface="Times New Roman" panose="02020603050405020304" pitchFamily="18" charset="0"/>
              </a:rPr>
              <a:t>Folic acid 5 mg tablet</a:t>
            </a:r>
          </a:p>
          <a:p>
            <a:r>
              <a:rPr lang="en-GB" sz="1400" b="1" dirty="0">
                <a:solidFill>
                  <a:srgbClr val="FF0000"/>
                </a:solidFill>
                <a:latin typeface="Times New Roman" panose="02020603050405020304" pitchFamily="18" charset="0"/>
                <a:cs typeface="Times New Roman" panose="02020603050405020304" pitchFamily="18" charset="0"/>
              </a:rPr>
              <a:t>Oral solution</a:t>
            </a:r>
          </a:p>
          <a:p>
            <a:r>
              <a:rPr lang="en-GB" sz="1400" b="1" dirty="0">
                <a:solidFill>
                  <a:srgbClr val="FF0000"/>
                </a:solidFill>
                <a:latin typeface="Times New Roman" panose="02020603050405020304" pitchFamily="18" charset="0"/>
                <a:cs typeface="Times New Roman" panose="02020603050405020304" pitchFamily="18" charset="0"/>
              </a:rPr>
              <a:t>▶ Folic acid (Non-proprietary)</a:t>
            </a:r>
          </a:p>
          <a:p>
            <a:r>
              <a:rPr lang="en-GB" sz="1400" b="1" dirty="0">
                <a:solidFill>
                  <a:srgbClr val="FF0000"/>
                </a:solidFill>
                <a:latin typeface="Times New Roman" panose="02020603050405020304" pitchFamily="18" charset="0"/>
                <a:cs typeface="Times New Roman" panose="02020603050405020304" pitchFamily="18" charset="0"/>
              </a:rPr>
              <a:t>Folic acid 500 microgram per 1 m</a:t>
            </a:r>
          </a:p>
        </p:txBody>
      </p:sp>
    </p:spTree>
    <p:extLst>
      <p:ext uri="{BB962C8B-B14F-4D97-AF65-F5344CB8AC3E}">
        <p14:creationId xmlns:p14="http://schemas.microsoft.com/office/powerpoint/2010/main" val="36128741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47368-1065-40CD-85B5-2581F2238DEE}"/>
              </a:ext>
            </a:extLst>
          </p:cNvPr>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en-US" dirty="0"/>
              <a:t>Cyanocobalamin</a:t>
            </a:r>
          </a:p>
        </p:txBody>
      </p:sp>
      <p:sp>
        <p:nvSpPr>
          <p:cNvPr id="3" name="Content Placeholder 2">
            <a:extLst>
              <a:ext uri="{FF2B5EF4-FFF2-40B4-BE49-F238E27FC236}">
                <a16:creationId xmlns:a16="http://schemas.microsoft.com/office/drawing/2014/main" id="{8D7DAEED-509A-407F-93A4-EBA737126838}"/>
              </a:ext>
            </a:extLst>
          </p:cNvPr>
          <p:cNvSpPr>
            <a:spLocks noGrp="1"/>
          </p:cNvSpPr>
          <p:nvPr>
            <p:ph idx="1"/>
          </p:nvPr>
        </p:nvSpPr>
        <p:spPr>
          <a:xfrm>
            <a:off x="457200" y="1600200"/>
            <a:ext cx="8229600" cy="5029200"/>
          </a:xfrm>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pPr marL="0" indent="0">
              <a:lnSpc>
                <a:spcPct val="150000"/>
              </a:lnSpc>
              <a:buNone/>
            </a:pPr>
            <a:r>
              <a:rPr lang="en-US" dirty="0"/>
              <a:t>Vitamin B12 deficiency of dietary origin</a:t>
            </a:r>
          </a:p>
          <a:p>
            <a:pPr marL="0" indent="0">
              <a:lnSpc>
                <a:spcPct val="150000"/>
              </a:lnSpc>
              <a:buNone/>
            </a:pPr>
            <a:r>
              <a:rPr lang="en-US" dirty="0"/>
              <a:t>▶ BY MOUTH</a:t>
            </a:r>
          </a:p>
          <a:p>
            <a:pPr marL="0" indent="0">
              <a:lnSpc>
                <a:spcPct val="150000"/>
              </a:lnSpc>
              <a:buNone/>
            </a:pPr>
            <a:r>
              <a:rPr lang="en-US" dirty="0"/>
              <a:t>▶ Adult: 50–150 micrograms daily, dose to be taken between meals</a:t>
            </a:r>
          </a:p>
          <a:p>
            <a:pPr marL="0" indent="0">
              <a:lnSpc>
                <a:spcPct val="150000"/>
              </a:lnSpc>
              <a:buNone/>
            </a:pPr>
            <a:r>
              <a:rPr lang="en-US" dirty="0"/>
              <a:t>▶ BY INTRAMUSCULAR INJECTION</a:t>
            </a:r>
          </a:p>
          <a:p>
            <a:pPr marL="0" indent="0">
              <a:lnSpc>
                <a:spcPct val="150000"/>
              </a:lnSpc>
              <a:buNone/>
            </a:pPr>
            <a:r>
              <a:rPr lang="en-US" dirty="0"/>
              <a:t>▶ Adult: Initially 1 mg every 2–3 days for 11 doses; maintenance 1 mg every month</a:t>
            </a:r>
          </a:p>
        </p:txBody>
      </p:sp>
    </p:spTree>
    <p:extLst>
      <p:ext uri="{BB962C8B-B14F-4D97-AF65-F5344CB8AC3E}">
        <p14:creationId xmlns:p14="http://schemas.microsoft.com/office/powerpoint/2010/main" val="14511449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0E0BA-D1FF-49FD-B1D5-F16B40CDCDAA}"/>
              </a:ext>
            </a:extLst>
          </p:cNvPr>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en-US" dirty="0"/>
              <a:t>Hydroxocobalamin</a:t>
            </a:r>
          </a:p>
        </p:txBody>
      </p:sp>
      <p:sp>
        <p:nvSpPr>
          <p:cNvPr id="3" name="Content Placeholder 2">
            <a:extLst>
              <a:ext uri="{FF2B5EF4-FFF2-40B4-BE49-F238E27FC236}">
                <a16:creationId xmlns:a16="http://schemas.microsoft.com/office/drawing/2014/main" id="{0DDAFB63-263C-4CFF-8B72-E7770551F65B}"/>
              </a:ext>
            </a:extLst>
          </p:cNvPr>
          <p:cNvSpPr>
            <a:spLocks noGrp="1"/>
          </p:cNvSpPr>
          <p:nvPr>
            <p:ph idx="1"/>
          </p:nvPr>
        </p:nvSpPr>
        <p:spPr>
          <a:xfrm>
            <a:off x="457200" y="1600200"/>
            <a:ext cx="8229600" cy="5105400"/>
          </a:xfrm>
        </p:spPr>
        <p:style>
          <a:lnRef idx="2">
            <a:schemeClr val="accent2"/>
          </a:lnRef>
          <a:fillRef idx="1">
            <a:schemeClr val="lt1"/>
          </a:fillRef>
          <a:effectRef idx="0">
            <a:schemeClr val="accent2"/>
          </a:effectRef>
          <a:fontRef idx="minor">
            <a:schemeClr val="dk1"/>
          </a:fontRef>
        </p:style>
        <p:txBody>
          <a:bodyPr>
            <a:normAutofit fontScale="62500" lnSpcReduction="20000"/>
          </a:bodyPr>
          <a:lstStyle/>
          <a:p>
            <a:pPr marL="0" indent="0">
              <a:lnSpc>
                <a:spcPct val="120000"/>
              </a:lnSpc>
              <a:buNone/>
            </a:pPr>
            <a:r>
              <a:rPr lang="en-US" dirty="0"/>
              <a:t>Prophylaxis of macrocytic </a:t>
            </a:r>
            <a:r>
              <a:rPr lang="en-US" dirty="0" err="1"/>
              <a:t>anaemias</a:t>
            </a:r>
            <a:r>
              <a:rPr lang="en-US" dirty="0"/>
              <a:t> associated with vitamin B12 deficiency</a:t>
            </a:r>
          </a:p>
          <a:p>
            <a:pPr marL="0" indent="0">
              <a:lnSpc>
                <a:spcPct val="120000"/>
              </a:lnSpc>
              <a:buNone/>
            </a:pPr>
            <a:r>
              <a:rPr lang="en-US" dirty="0"/>
              <a:t>▶ BY INTRAMUSCULAR INJECTION</a:t>
            </a:r>
          </a:p>
          <a:p>
            <a:pPr marL="0" indent="0">
              <a:lnSpc>
                <a:spcPct val="120000"/>
              </a:lnSpc>
              <a:buNone/>
            </a:pPr>
            <a:r>
              <a:rPr lang="en-US" dirty="0"/>
              <a:t>▶ Adult: 1 mg every 2–3 months </a:t>
            </a:r>
          </a:p>
          <a:p>
            <a:pPr marL="0" indent="0">
              <a:lnSpc>
                <a:spcPct val="120000"/>
              </a:lnSpc>
              <a:buNone/>
            </a:pPr>
            <a:r>
              <a:rPr lang="en-US" dirty="0"/>
              <a:t>Pernicious </a:t>
            </a:r>
            <a:r>
              <a:rPr lang="en-US" dirty="0" err="1"/>
              <a:t>anaemia</a:t>
            </a:r>
            <a:r>
              <a:rPr lang="en-US" dirty="0"/>
              <a:t> and other macrocytic </a:t>
            </a:r>
            <a:r>
              <a:rPr lang="en-US" dirty="0" err="1"/>
              <a:t>anaemias</a:t>
            </a:r>
            <a:r>
              <a:rPr lang="en-US" dirty="0"/>
              <a:t> without neurological involvement</a:t>
            </a:r>
          </a:p>
          <a:p>
            <a:pPr marL="0" indent="0">
              <a:lnSpc>
                <a:spcPct val="120000"/>
              </a:lnSpc>
              <a:buNone/>
            </a:pPr>
            <a:r>
              <a:rPr lang="en-US" dirty="0"/>
              <a:t>▶ BY INTRAMUSCULAR INJECTION</a:t>
            </a:r>
          </a:p>
          <a:p>
            <a:pPr marL="0" indent="0">
              <a:lnSpc>
                <a:spcPct val="120000"/>
              </a:lnSpc>
              <a:buNone/>
            </a:pPr>
            <a:r>
              <a:rPr lang="en-US" dirty="0"/>
              <a:t>▶ Adult: Initially 1 mg 3 times a week for 2 weeks, then 1 mg every 2–3 months</a:t>
            </a:r>
          </a:p>
          <a:p>
            <a:pPr marL="0" indent="0">
              <a:lnSpc>
                <a:spcPct val="120000"/>
              </a:lnSpc>
              <a:buNone/>
            </a:pPr>
            <a:r>
              <a:rPr lang="en-US" dirty="0"/>
              <a:t>Pernicious </a:t>
            </a:r>
            <a:r>
              <a:rPr lang="en-US" dirty="0" err="1"/>
              <a:t>anaemia</a:t>
            </a:r>
            <a:r>
              <a:rPr lang="en-US" dirty="0"/>
              <a:t> and other macrocytic </a:t>
            </a:r>
            <a:r>
              <a:rPr lang="en-US" dirty="0" err="1"/>
              <a:t>anaemias</a:t>
            </a:r>
            <a:r>
              <a:rPr lang="en-US" dirty="0"/>
              <a:t> with neurological involvement</a:t>
            </a:r>
          </a:p>
          <a:p>
            <a:pPr marL="0" indent="0">
              <a:lnSpc>
                <a:spcPct val="120000"/>
              </a:lnSpc>
              <a:buNone/>
            </a:pPr>
            <a:r>
              <a:rPr lang="en-US" dirty="0"/>
              <a:t>▶ BY INTRAMUSCULAR INJECTION</a:t>
            </a:r>
          </a:p>
          <a:p>
            <a:pPr marL="0" indent="0">
              <a:lnSpc>
                <a:spcPct val="120000"/>
              </a:lnSpc>
              <a:buNone/>
            </a:pPr>
            <a:r>
              <a:rPr lang="en-US" dirty="0"/>
              <a:t>▶ Adult: Initially 1 mg once daily on alternate days until no further improvement, then 1 mg every 2 months</a:t>
            </a:r>
          </a:p>
        </p:txBody>
      </p:sp>
    </p:spTree>
    <p:extLst>
      <p:ext uri="{BB962C8B-B14F-4D97-AF65-F5344CB8AC3E}">
        <p14:creationId xmlns:p14="http://schemas.microsoft.com/office/powerpoint/2010/main" val="39073237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0FF5A-FA0E-47CC-9A4D-ADF711F2CA35}"/>
              </a:ext>
            </a:extLst>
          </p:cNvPr>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en-US" dirty="0" err="1"/>
              <a:t>hydroxycobalaimne</a:t>
            </a:r>
            <a:endParaRPr lang="en-US" dirty="0"/>
          </a:p>
        </p:txBody>
      </p:sp>
      <p:sp>
        <p:nvSpPr>
          <p:cNvPr id="3" name="Content Placeholder 2">
            <a:extLst>
              <a:ext uri="{FF2B5EF4-FFF2-40B4-BE49-F238E27FC236}">
                <a16:creationId xmlns:a16="http://schemas.microsoft.com/office/drawing/2014/main" id="{48353442-C206-4CD8-8573-E6D95EF9EE74}"/>
              </a:ext>
            </a:extLst>
          </p:cNvPr>
          <p:cNvSpPr>
            <a:spLocks noGrp="1"/>
          </p:cNvSpPr>
          <p:nvPr>
            <p:ph idx="1"/>
          </p:nvPr>
        </p:nvSpPr>
        <p:spPr/>
        <p:style>
          <a:lnRef idx="2">
            <a:schemeClr val="accent2"/>
          </a:lnRef>
          <a:fillRef idx="1">
            <a:schemeClr val="lt1"/>
          </a:fillRef>
          <a:effectRef idx="0">
            <a:schemeClr val="accent2"/>
          </a:effectRef>
          <a:fontRef idx="minor">
            <a:schemeClr val="dk1"/>
          </a:fontRef>
        </p:style>
        <p:txBody>
          <a:bodyPr/>
          <a:lstStyle/>
          <a:p>
            <a:pPr marL="0" indent="0">
              <a:lnSpc>
                <a:spcPct val="150000"/>
              </a:lnSpc>
              <a:buNone/>
            </a:pPr>
            <a:r>
              <a:rPr lang="en-US" dirty="0"/>
              <a:t>PRESCRIBING AND DISPENSING INFORMATION</a:t>
            </a:r>
          </a:p>
          <a:p>
            <a:pPr marL="0" indent="0">
              <a:lnSpc>
                <a:spcPct val="150000"/>
              </a:lnSpc>
              <a:buNone/>
            </a:pPr>
            <a:r>
              <a:rPr lang="en-US" dirty="0"/>
              <a:t>▶ With intramuscular use The BP directs that when vitamin B12 injection is prescribed or demanded, hydroxocobalamin injection shall be dispensed or supplied.</a:t>
            </a:r>
          </a:p>
        </p:txBody>
      </p:sp>
    </p:spTree>
    <p:extLst>
      <p:ext uri="{BB962C8B-B14F-4D97-AF65-F5344CB8AC3E}">
        <p14:creationId xmlns:p14="http://schemas.microsoft.com/office/powerpoint/2010/main" val="25176103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D46FF-FFCC-4A06-A9CB-6552B2B3C7B3}"/>
              </a:ext>
            </a:extLst>
          </p:cNvPr>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en-US" dirty="0"/>
              <a:t>Side effects</a:t>
            </a:r>
          </a:p>
        </p:txBody>
      </p:sp>
      <p:sp>
        <p:nvSpPr>
          <p:cNvPr id="3" name="Content Placeholder 2">
            <a:extLst>
              <a:ext uri="{FF2B5EF4-FFF2-40B4-BE49-F238E27FC236}">
                <a16:creationId xmlns:a16="http://schemas.microsoft.com/office/drawing/2014/main" id="{47691979-F63D-4FB2-AFEB-71CC90AC6940}"/>
              </a:ext>
            </a:extLst>
          </p:cNvPr>
          <p:cNvSpPr>
            <a:spLocks noGrp="1"/>
          </p:cNvSpPr>
          <p:nvPr>
            <p:ph idx="1"/>
          </p:nvPr>
        </p:nvSpPr>
        <p:spPr>
          <a:xfrm>
            <a:off x="457200" y="1600200"/>
            <a:ext cx="8229600" cy="5029200"/>
          </a:xfrm>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pPr marL="0" indent="0">
              <a:lnSpc>
                <a:spcPct val="150000"/>
              </a:lnSpc>
              <a:buNone/>
            </a:pPr>
            <a:r>
              <a:rPr lang="en-US" dirty="0"/>
              <a:t>GENERAL SIDE-EFFECTS</a:t>
            </a:r>
          </a:p>
          <a:p>
            <a:pPr marL="0" indent="0">
              <a:lnSpc>
                <a:spcPct val="150000"/>
              </a:lnSpc>
              <a:buNone/>
            </a:pPr>
            <a:r>
              <a:rPr lang="en-US" dirty="0" err="1"/>
              <a:t>Diarrhoea</a:t>
            </a:r>
            <a:r>
              <a:rPr lang="en-US" dirty="0"/>
              <a:t> . dizziness . headache . hot flush . nausea . Skin reactions . urine </a:t>
            </a:r>
            <a:r>
              <a:rPr lang="en-US" dirty="0" err="1"/>
              <a:t>discolouration</a:t>
            </a:r>
            <a:endParaRPr lang="en-US" dirty="0"/>
          </a:p>
          <a:p>
            <a:pPr marL="0" indent="0">
              <a:lnSpc>
                <a:spcPct val="150000"/>
              </a:lnSpc>
              <a:buNone/>
            </a:pPr>
            <a:r>
              <a:rPr lang="en-US" dirty="0"/>
              <a:t>SPECIFIC SIDE-EFFECTS</a:t>
            </a:r>
          </a:p>
          <a:p>
            <a:pPr marL="0" indent="0">
              <a:lnSpc>
                <a:spcPct val="150000"/>
              </a:lnSpc>
              <a:buNone/>
            </a:pPr>
            <a:r>
              <a:rPr lang="en-US" dirty="0"/>
              <a:t>▶ With intramuscular use Arrhythmia . chills . drug fever . </a:t>
            </a:r>
            <a:r>
              <a:rPr lang="fi-FI" dirty="0"/>
              <a:t>hypokalaemia . malaise . Pain. thrombocytosis . tremor . </a:t>
            </a:r>
            <a:r>
              <a:rPr lang="en-US" dirty="0"/>
              <a:t>vomiting</a:t>
            </a:r>
          </a:p>
        </p:txBody>
      </p:sp>
    </p:spTree>
    <p:extLst>
      <p:ext uri="{BB962C8B-B14F-4D97-AF65-F5344CB8AC3E}">
        <p14:creationId xmlns:p14="http://schemas.microsoft.com/office/powerpoint/2010/main" val="1823339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3124200" cy="2011362"/>
          </a:xfrm>
        </p:spPr>
        <p:style>
          <a:lnRef idx="2">
            <a:schemeClr val="accent2"/>
          </a:lnRef>
          <a:fillRef idx="1">
            <a:schemeClr val="lt1"/>
          </a:fillRef>
          <a:effectRef idx="0">
            <a:schemeClr val="accent2"/>
          </a:effectRef>
          <a:fontRef idx="minor">
            <a:schemeClr val="dk1"/>
          </a:fontRef>
        </p:style>
        <p:txBody>
          <a:bodyPr>
            <a:noAutofit/>
          </a:bodyPr>
          <a:lstStyle/>
          <a:p>
            <a:pPr algn="l"/>
            <a:r>
              <a:rPr lang="en-GB" sz="2400" dirty="0">
                <a:solidFill>
                  <a:srgbClr val="FF0000"/>
                </a:solidFill>
                <a:latin typeface="Times New Roman" panose="02020603050405020304" pitchFamily="18" charset="0"/>
                <a:cs typeface="Times New Roman" panose="02020603050405020304" pitchFamily="18" charset="0"/>
              </a:rPr>
              <a:t>Solution for injection</a:t>
            </a:r>
            <a:br>
              <a:rPr lang="en-GB" sz="2400" dirty="0">
                <a:solidFill>
                  <a:srgbClr val="FF0000"/>
                </a:solidFill>
                <a:latin typeface="Times New Roman" panose="02020603050405020304" pitchFamily="18" charset="0"/>
                <a:cs typeface="Times New Roman" panose="02020603050405020304" pitchFamily="18" charset="0"/>
              </a:rPr>
            </a:br>
            <a:r>
              <a:rPr lang="en-GB" sz="2400" dirty="0">
                <a:solidFill>
                  <a:srgbClr val="FF0000"/>
                </a:solidFill>
                <a:latin typeface="Times New Roman" panose="02020603050405020304" pitchFamily="18" charset="0"/>
                <a:cs typeface="Times New Roman" panose="02020603050405020304" pitchFamily="18" charset="0"/>
              </a:rPr>
              <a:t>▶ </a:t>
            </a:r>
            <a:r>
              <a:rPr lang="en-GB" sz="2400" dirty="0" err="1">
                <a:solidFill>
                  <a:srgbClr val="FF0000"/>
                </a:solidFill>
                <a:latin typeface="Times New Roman" panose="02020603050405020304" pitchFamily="18" charset="0"/>
                <a:cs typeface="Times New Roman" panose="02020603050405020304" pitchFamily="18" charset="0"/>
              </a:rPr>
              <a:t>Cytamen</a:t>
            </a:r>
            <a:r>
              <a:rPr lang="en-GB" sz="2400" dirty="0">
                <a:solidFill>
                  <a:srgbClr val="FF0000"/>
                </a:solidFill>
                <a:latin typeface="Times New Roman" panose="02020603050405020304" pitchFamily="18" charset="0"/>
                <a:cs typeface="Times New Roman" panose="02020603050405020304" pitchFamily="18" charset="0"/>
              </a:rPr>
              <a:t> (Focus Pharmaceuticals Ltd)</a:t>
            </a:r>
            <a:br>
              <a:rPr lang="en-GB" sz="2400" dirty="0">
                <a:solidFill>
                  <a:srgbClr val="FF0000"/>
                </a:solidFill>
                <a:latin typeface="Times New Roman" panose="02020603050405020304" pitchFamily="18" charset="0"/>
                <a:cs typeface="Times New Roman" panose="02020603050405020304" pitchFamily="18" charset="0"/>
              </a:rPr>
            </a:br>
            <a:r>
              <a:rPr lang="en-GB" sz="2400" dirty="0">
                <a:solidFill>
                  <a:srgbClr val="FF0000"/>
                </a:solidFill>
                <a:latin typeface="Times New Roman" panose="02020603050405020304" pitchFamily="18" charset="0"/>
                <a:cs typeface="Times New Roman" panose="02020603050405020304" pitchFamily="18" charset="0"/>
              </a:rPr>
              <a:t>Cyanocobalamin 1 mg per 1 ml</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1200" y="1219200"/>
            <a:ext cx="3048000" cy="304800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81400" y="1219200"/>
            <a:ext cx="2286000" cy="304800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0" y="4419600"/>
            <a:ext cx="3505200" cy="2286000"/>
          </a:xfrm>
          <a:prstGeom prst="rect">
            <a:avLst/>
          </a:prstGeom>
        </p:spPr>
      </p:pic>
      <p:sp>
        <p:nvSpPr>
          <p:cNvPr id="8" name="Content Placeholder 7"/>
          <p:cNvSpPr>
            <a:spLocks noGrp="1"/>
          </p:cNvSpPr>
          <p:nvPr>
            <p:ph idx="1"/>
          </p:nvPr>
        </p:nvSpPr>
        <p:spPr>
          <a:xfrm>
            <a:off x="304800" y="2466109"/>
            <a:ext cx="2286000" cy="1828800"/>
          </a:xfrm>
        </p:spPr>
        <p:style>
          <a:lnRef idx="2">
            <a:schemeClr val="dk1"/>
          </a:lnRef>
          <a:fillRef idx="1">
            <a:schemeClr val="lt1"/>
          </a:fillRef>
          <a:effectRef idx="0">
            <a:schemeClr val="dk1"/>
          </a:effectRef>
          <a:fontRef idx="minor">
            <a:schemeClr val="dk1"/>
          </a:fontRef>
        </p:style>
        <p:txBody>
          <a:bodyPr>
            <a:noAutofit/>
          </a:bodyPr>
          <a:lstStyle/>
          <a:p>
            <a:pPr marL="0" indent="0">
              <a:buNone/>
            </a:pPr>
            <a:r>
              <a:rPr lang="en-GB" sz="1600" b="1" dirty="0">
                <a:solidFill>
                  <a:srgbClr val="FF0000"/>
                </a:solidFill>
                <a:latin typeface="Times New Roman" panose="02020603050405020304" pitchFamily="18" charset="0"/>
                <a:cs typeface="Times New Roman" panose="02020603050405020304" pitchFamily="18" charset="0"/>
              </a:rPr>
              <a:t>Tablet</a:t>
            </a:r>
            <a:br>
              <a:rPr lang="en-GB" sz="1600" b="1" dirty="0">
                <a:solidFill>
                  <a:srgbClr val="FF0000"/>
                </a:solidFill>
                <a:latin typeface="Times New Roman" panose="02020603050405020304" pitchFamily="18" charset="0"/>
                <a:cs typeface="Times New Roman" panose="02020603050405020304" pitchFamily="18" charset="0"/>
              </a:rPr>
            </a:br>
            <a:r>
              <a:rPr lang="en-GB" sz="1600" b="1" dirty="0">
                <a:solidFill>
                  <a:srgbClr val="FF0000"/>
                </a:solidFill>
                <a:latin typeface="Times New Roman" panose="02020603050405020304" pitchFamily="18" charset="0"/>
                <a:cs typeface="Times New Roman" panose="02020603050405020304" pitchFamily="18" charset="0"/>
              </a:rPr>
              <a:t>▶Cyanocobalamin (Non-proprietary)</a:t>
            </a:r>
            <a:br>
              <a:rPr lang="en-GB" sz="1600" b="1" dirty="0">
                <a:solidFill>
                  <a:srgbClr val="FF0000"/>
                </a:solidFill>
                <a:latin typeface="Times New Roman" panose="02020603050405020304" pitchFamily="18" charset="0"/>
                <a:cs typeface="Times New Roman" panose="02020603050405020304" pitchFamily="18" charset="0"/>
              </a:rPr>
            </a:br>
            <a:r>
              <a:rPr lang="en-GB" sz="1600" b="1" dirty="0">
                <a:solidFill>
                  <a:srgbClr val="FF0000"/>
                </a:solidFill>
                <a:latin typeface="Times New Roman" panose="02020603050405020304" pitchFamily="18" charset="0"/>
                <a:cs typeface="Times New Roman" panose="02020603050405020304" pitchFamily="18" charset="0"/>
              </a:rPr>
              <a:t>Cyanocobalamin 50 microgram</a:t>
            </a:r>
          </a:p>
          <a:p>
            <a:pPr marL="0" indent="0">
              <a:buNone/>
            </a:pPr>
            <a:r>
              <a:rPr lang="en-GB" sz="1600" b="1" dirty="0" err="1">
                <a:solidFill>
                  <a:srgbClr val="FF0000"/>
                </a:solidFill>
                <a:latin typeface="Times New Roman" panose="02020603050405020304" pitchFamily="18" charset="0"/>
                <a:cs typeface="Times New Roman" panose="02020603050405020304" pitchFamily="18" charset="0"/>
              </a:rPr>
              <a:t>Cytacon</a:t>
            </a:r>
            <a:r>
              <a:rPr lang="en-GB" sz="1600" b="1" dirty="0">
                <a:solidFill>
                  <a:srgbClr val="FF0000"/>
                </a:solidFill>
                <a:latin typeface="Times New Roman" panose="02020603050405020304" pitchFamily="18" charset="0"/>
                <a:cs typeface="Times New Roman" panose="02020603050405020304" pitchFamily="18" charset="0"/>
              </a:rPr>
              <a:t> (</a:t>
            </a:r>
            <a:r>
              <a:rPr lang="en-GB" sz="1600" b="1" dirty="0" err="1">
                <a:solidFill>
                  <a:srgbClr val="FF0000"/>
                </a:solidFill>
                <a:latin typeface="Times New Roman" panose="02020603050405020304" pitchFamily="18" charset="0"/>
                <a:cs typeface="Times New Roman" panose="02020603050405020304" pitchFamily="18" charset="0"/>
              </a:rPr>
              <a:t>AMCo</a:t>
            </a:r>
            <a:r>
              <a:rPr lang="en-GB" sz="1600" b="1" dirty="0">
                <a:solidFill>
                  <a:srgbClr val="FF0000"/>
                </a:solidFill>
                <a:latin typeface="Times New Roman" panose="02020603050405020304" pitchFamily="18" charset="0"/>
                <a:cs typeface="Times New Roman" panose="02020603050405020304" pitchFamily="18" charset="0"/>
              </a:rPr>
              <a:t>)</a:t>
            </a:r>
          </a:p>
        </p:txBody>
      </p:sp>
      <p:sp>
        <p:nvSpPr>
          <p:cNvPr id="9" name="Rectangle 8"/>
          <p:cNvSpPr/>
          <p:nvPr/>
        </p:nvSpPr>
        <p:spPr>
          <a:xfrm>
            <a:off x="228600" y="4639270"/>
            <a:ext cx="4114800" cy="92333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it-IT" b="1" dirty="0">
                <a:solidFill>
                  <a:srgbClr val="FF0000"/>
                </a:solidFill>
                <a:latin typeface="Times New Roman" panose="02020603050405020304" pitchFamily="18" charset="0"/>
                <a:cs typeface="Times New Roman" panose="02020603050405020304" pitchFamily="18" charset="0"/>
              </a:rPr>
              <a:t>Oral solution</a:t>
            </a:r>
          </a:p>
          <a:p>
            <a:r>
              <a:rPr lang="it-IT" b="1" dirty="0">
                <a:solidFill>
                  <a:srgbClr val="FF0000"/>
                </a:solidFill>
                <a:latin typeface="Times New Roman" panose="02020603050405020304" pitchFamily="18" charset="0"/>
                <a:cs typeface="Times New Roman" panose="02020603050405020304" pitchFamily="18" charset="0"/>
              </a:rPr>
              <a:t>▶ Cyanocobalamin (Non-proprietary)</a:t>
            </a:r>
          </a:p>
          <a:p>
            <a:r>
              <a:rPr lang="it-IT" b="1" dirty="0">
                <a:solidFill>
                  <a:srgbClr val="FF0000"/>
                </a:solidFill>
                <a:latin typeface="Times New Roman" panose="02020603050405020304" pitchFamily="18" charset="0"/>
                <a:cs typeface="Times New Roman" panose="02020603050405020304" pitchFamily="18" charset="0"/>
              </a:rPr>
              <a:t>Cyanocobalamin 7 microgram per 1 ml</a:t>
            </a:r>
            <a:endParaRPr lang="en-GB"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44098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78195DB-3947-471B-A853-1373CAC00B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1134556">
            <a:off x="53514" y="431182"/>
            <a:ext cx="3397513" cy="3397513"/>
          </a:xfrm>
          <a:prstGeom prst="rect">
            <a:avLst/>
          </a:prstGeom>
        </p:spPr>
      </p:pic>
      <p:pic>
        <p:nvPicPr>
          <p:cNvPr id="5" name="Picture 4">
            <a:extLst>
              <a:ext uri="{FF2B5EF4-FFF2-40B4-BE49-F238E27FC236}">
                <a16:creationId xmlns:a16="http://schemas.microsoft.com/office/drawing/2014/main" id="{9A4DA143-4CD1-4AB3-AD8A-BD87E92D63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86400" y="3352800"/>
            <a:ext cx="3524250" cy="2819400"/>
          </a:xfrm>
          <a:prstGeom prst="rect">
            <a:avLst/>
          </a:prstGeom>
        </p:spPr>
      </p:pic>
      <p:pic>
        <p:nvPicPr>
          <p:cNvPr id="7" name="Picture 6">
            <a:extLst>
              <a:ext uri="{FF2B5EF4-FFF2-40B4-BE49-F238E27FC236}">
                <a16:creationId xmlns:a16="http://schemas.microsoft.com/office/drawing/2014/main" id="{FF6ED5EF-8939-4D54-8BDB-0AF7C147B55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02064" y="228600"/>
            <a:ext cx="2724150" cy="2819400"/>
          </a:xfrm>
          <a:prstGeom prst="rect">
            <a:avLst/>
          </a:prstGeom>
        </p:spPr>
      </p:pic>
      <p:pic>
        <p:nvPicPr>
          <p:cNvPr id="9" name="Picture 8">
            <a:extLst>
              <a:ext uri="{FF2B5EF4-FFF2-40B4-BE49-F238E27FC236}">
                <a16:creationId xmlns:a16="http://schemas.microsoft.com/office/drawing/2014/main" id="{B2EC85CE-2DB3-4608-AB00-C293780E13C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1962" y="3581400"/>
            <a:ext cx="4033837" cy="3086100"/>
          </a:xfrm>
          <a:prstGeom prst="rect">
            <a:avLst/>
          </a:prstGeom>
        </p:spPr>
      </p:pic>
      <p:sp>
        <p:nvSpPr>
          <p:cNvPr id="10" name="TextBox 9">
            <a:extLst>
              <a:ext uri="{FF2B5EF4-FFF2-40B4-BE49-F238E27FC236}">
                <a16:creationId xmlns:a16="http://schemas.microsoft.com/office/drawing/2014/main" id="{FBE4E223-2BD6-443F-8AB9-7893A50A65B2}"/>
              </a:ext>
            </a:extLst>
          </p:cNvPr>
          <p:cNvSpPr txBox="1"/>
          <p:nvPr/>
        </p:nvSpPr>
        <p:spPr>
          <a:xfrm flipH="1">
            <a:off x="3276600" y="771680"/>
            <a:ext cx="1097280" cy="646331"/>
          </a:xfrm>
          <a:prstGeom prst="rect">
            <a:avLst/>
          </a:prstGeom>
          <a:noFill/>
        </p:spPr>
        <p:txBody>
          <a:bodyPr wrap="square" rtlCol="0">
            <a:spAutoFit/>
          </a:bodyPr>
          <a:lstStyle/>
          <a:p>
            <a:r>
              <a:rPr lang="en-US" dirty="0" err="1"/>
              <a:t>Cyano</a:t>
            </a:r>
            <a:r>
              <a:rPr lang="en-US" dirty="0"/>
              <a:t> 1mg</a:t>
            </a:r>
          </a:p>
        </p:txBody>
      </p:sp>
    </p:spTree>
    <p:extLst>
      <p:ext uri="{BB962C8B-B14F-4D97-AF65-F5344CB8AC3E}">
        <p14:creationId xmlns:p14="http://schemas.microsoft.com/office/powerpoint/2010/main" val="22782287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839200" cy="1447800"/>
          </a:xfrm>
        </p:spPr>
        <p:style>
          <a:lnRef idx="2">
            <a:schemeClr val="accent2"/>
          </a:lnRef>
          <a:fillRef idx="1">
            <a:schemeClr val="lt1"/>
          </a:fillRef>
          <a:effectRef idx="0">
            <a:schemeClr val="accent2"/>
          </a:effectRef>
          <a:fontRef idx="minor">
            <a:schemeClr val="dk1"/>
          </a:fontRef>
        </p:style>
        <p:txBody>
          <a:bodyPr>
            <a:noAutofit/>
          </a:bodyPr>
          <a:lstStyle/>
          <a:p>
            <a:pPr lvl="0"/>
            <a:br>
              <a:rPr lang="en-US" sz="2400" b="1" i="1" dirty="0"/>
            </a:br>
            <a:r>
              <a:rPr lang="en-US" sz="2400" b="1" dirty="0" err="1">
                <a:latin typeface="Times New Roman" panose="02020603050405020304" pitchFamily="18" charset="0"/>
                <a:cs typeface="Times New Roman" panose="02020603050405020304" pitchFamily="18" charset="0"/>
              </a:rPr>
              <a:t>Erythropoietins</a:t>
            </a:r>
            <a:r>
              <a:rPr lang="en-US" sz="2400" b="1" dirty="0">
                <a:latin typeface="Times New Roman" panose="02020603050405020304" pitchFamily="18" charset="0"/>
                <a:cs typeface="Times New Roman" panose="02020603050405020304" pitchFamily="18" charset="0"/>
              </a:rPr>
              <a:t>               </a:t>
            </a:r>
            <a:br>
              <a:rPr lang="en-US" sz="2400" b="1"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Epoetins</a:t>
            </a:r>
            <a:r>
              <a:rPr lang="en-US" sz="2400" b="1" dirty="0">
                <a:latin typeface="Times New Roman" panose="02020603050405020304" pitchFamily="18" charset="0"/>
                <a:cs typeface="Times New Roman" panose="02020603050405020304" pitchFamily="18" charset="0"/>
              </a:rPr>
              <a:t> (recombinant human </a:t>
            </a:r>
            <a:r>
              <a:rPr lang="en-US" sz="2400" b="1" dirty="0" err="1">
                <a:latin typeface="Times New Roman" panose="02020603050405020304" pitchFamily="18" charset="0"/>
                <a:cs typeface="Times New Roman" panose="02020603050405020304" pitchFamily="18" charset="0"/>
              </a:rPr>
              <a:t>erythropoietins</a:t>
            </a:r>
            <a:r>
              <a:rPr lang="en-US" sz="2400" b="1" dirty="0">
                <a:latin typeface="Times New Roman" panose="02020603050405020304" pitchFamily="18" charset="0"/>
                <a:cs typeface="Times New Roman" panose="02020603050405020304" pitchFamily="18" charset="0"/>
              </a:rPr>
              <a:t>)</a:t>
            </a:r>
            <a:br>
              <a:rPr lang="en-US" sz="2400" b="1"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Darbepoetin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hyperglycosylated</a:t>
            </a:r>
            <a:r>
              <a:rPr lang="en-US" sz="2400" b="1" dirty="0">
                <a:latin typeface="Times New Roman" panose="02020603050405020304" pitchFamily="18" charset="0"/>
                <a:cs typeface="Times New Roman" panose="02020603050405020304" pitchFamily="18" charset="0"/>
              </a:rPr>
              <a:t> derivative) </a:t>
            </a:r>
            <a:r>
              <a:rPr lang="en-US" sz="2400" b="1" dirty="0" err="1">
                <a:latin typeface="Times New Roman" panose="02020603050405020304" pitchFamily="18" charset="0"/>
                <a:cs typeface="Times New Roman" panose="02020603050405020304" pitchFamily="18" charset="0"/>
              </a:rPr>
              <a:t>Methoxy</a:t>
            </a:r>
            <a:r>
              <a:rPr lang="en-US" sz="2400" b="1" dirty="0">
                <a:latin typeface="Times New Roman" panose="02020603050405020304" pitchFamily="18" charset="0"/>
                <a:cs typeface="Times New Roman" panose="02020603050405020304" pitchFamily="18" charset="0"/>
              </a:rPr>
              <a:t> polyethylene glycol-</a:t>
            </a:r>
            <a:r>
              <a:rPr lang="en-US" sz="2400" b="1" dirty="0" err="1">
                <a:latin typeface="Times New Roman" panose="02020603050405020304" pitchFamily="18" charset="0"/>
                <a:cs typeface="Times New Roman" panose="02020603050405020304" pitchFamily="18" charset="0"/>
              </a:rPr>
              <a:t>epoetin</a:t>
            </a:r>
            <a:r>
              <a:rPr lang="en-US" sz="2400" b="1" dirty="0">
                <a:latin typeface="Times New Roman" panose="02020603050405020304" pitchFamily="18" charset="0"/>
                <a:cs typeface="Times New Roman" panose="02020603050405020304" pitchFamily="18" charset="0"/>
              </a:rPr>
              <a:t> beta</a:t>
            </a:r>
            <a:r>
              <a:rPr lang="en-US" sz="2400" dirty="0">
                <a:latin typeface="Times New Roman" panose="02020603050405020304" pitchFamily="18" charset="0"/>
                <a:cs typeface="Times New Roman" panose="02020603050405020304" pitchFamily="18" charset="0"/>
              </a:rPr>
              <a:t> </a:t>
            </a:r>
            <a:br>
              <a:rPr lang="en-GB" sz="2400" dirty="0">
                <a:latin typeface="Times New Roman" panose="02020603050405020304" pitchFamily="18" charset="0"/>
                <a:cs typeface="Times New Roman" panose="02020603050405020304" pitchFamily="18" charset="0"/>
              </a:rPr>
            </a:br>
            <a:endParaRPr lang="en-GB" sz="2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6200" y="1752600"/>
            <a:ext cx="8915400" cy="4876800"/>
          </a:xfrm>
        </p:spPr>
        <p:style>
          <a:lnRef idx="2">
            <a:schemeClr val="dk1"/>
          </a:lnRef>
          <a:fillRef idx="1">
            <a:schemeClr val="lt1"/>
          </a:fillRef>
          <a:effectRef idx="0">
            <a:schemeClr val="dk1"/>
          </a:effectRef>
          <a:fontRef idx="minor">
            <a:schemeClr val="dk1"/>
          </a:fontRef>
        </p:style>
        <p:txBody>
          <a:bodyPr>
            <a:normAutofit fontScale="70000" lnSpcReduction="20000"/>
          </a:bodyPr>
          <a:lstStyle/>
          <a:p>
            <a:pPr marL="0" indent="0" algn="just">
              <a:buNone/>
            </a:pPr>
            <a:r>
              <a:rPr lang="en-GB" b="1" dirty="0" err="1">
                <a:latin typeface="Times New Roman" panose="02020603050405020304" pitchFamily="18" charset="0"/>
                <a:cs typeface="Times New Roman" panose="02020603050405020304" pitchFamily="18" charset="0"/>
              </a:rPr>
              <a:t>Erythropoietins</a:t>
            </a:r>
            <a:endParaRPr lang="en-GB" b="1" dirty="0">
              <a:latin typeface="Times New Roman" panose="02020603050405020304" pitchFamily="18" charset="0"/>
              <a:cs typeface="Times New Roman" panose="02020603050405020304" pitchFamily="18" charset="0"/>
            </a:endParaRPr>
          </a:p>
          <a:p>
            <a:pPr algn="just"/>
            <a:r>
              <a:rPr lang="en-GB" dirty="0" err="1">
                <a:latin typeface="Times New Roman" panose="02020603050405020304" pitchFamily="18" charset="0"/>
                <a:cs typeface="Times New Roman" panose="02020603050405020304" pitchFamily="18" charset="0"/>
              </a:rPr>
              <a:t>Epoetins</a:t>
            </a:r>
            <a:r>
              <a:rPr lang="en-GB" dirty="0">
                <a:latin typeface="Times New Roman" panose="02020603050405020304" pitchFamily="18" charset="0"/>
                <a:cs typeface="Times New Roman" panose="02020603050405020304" pitchFamily="18" charset="0"/>
              </a:rPr>
              <a:t> (recombinant human </a:t>
            </a:r>
            <a:r>
              <a:rPr lang="en-GB" dirty="0" err="1">
                <a:latin typeface="Times New Roman" panose="02020603050405020304" pitchFamily="18" charset="0"/>
                <a:cs typeface="Times New Roman" panose="02020603050405020304" pitchFamily="18" charset="0"/>
              </a:rPr>
              <a:t>erythropoietins</a:t>
            </a:r>
            <a:r>
              <a:rPr lang="en-GB" dirty="0">
                <a:latin typeface="Times New Roman" panose="02020603050405020304" pitchFamily="18" charset="0"/>
                <a:cs typeface="Times New Roman" panose="02020603050405020304" pitchFamily="18" charset="0"/>
              </a:rPr>
              <a:t>) are used to treat the anaemia associated with erythropoietin deficiency in chronic renal failure, to increase the yield of autologous blood in normal individuals and to shorten the period of symptomatic anaemia in patients receiving cytotoxic chemotherapy.</a:t>
            </a:r>
          </a:p>
          <a:p>
            <a:pPr algn="just"/>
            <a:r>
              <a:rPr lang="en-GB" dirty="0" err="1">
                <a:latin typeface="Times New Roman" panose="02020603050405020304" pitchFamily="18" charset="0"/>
                <a:cs typeface="Times New Roman" panose="02020603050405020304" pitchFamily="18" charset="0"/>
              </a:rPr>
              <a:t>Epoetin</a:t>
            </a:r>
            <a:r>
              <a:rPr lang="en-GB" dirty="0">
                <a:latin typeface="Times New Roman" panose="02020603050405020304" pitchFamily="18" charset="0"/>
                <a:cs typeface="Times New Roman" panose="02020603050405020304" pitchFamily="18" charset="0"/>
              </a:rPr>
              <a:t> beta  is also used for the prevention of anaemia in preterm neonates of low birth-weight; only unpreserved formulations should be used in neonates because other preparations may contain benzyl alcohol.</a:t>
            </a:r>
          </a:p>
          <a:p>
            <a:pPr algn="just"/>
            <a:r>
              <a:rPr lang="en-GB" u="sng" dirty="0" err="1">
                <a:latin typeface="Times New Roman" panose="02020603050405020304" pitchFamily="18" charset="0"/>
                <a:cs typeface="Times New Roman" panose="02020603050405020304" pitchFamily="18" charset="0"/>
              </a:rPr>
              <a:t>Darbepoetin</a:t>
            </a:r>
            <a:r>
              <a:rPr lang="en-GB" u="sng" dirty="0">
                <a:latin typeface="Times New Roman" panose="02020603050405020304" pitchFamily="18" charset="0"/>
                <a:cs typeface="Times New Roman" panose="02020603050405020304" pitchFamily="18" charset="0"/>
              </a:rPr>
              <a:t> alfa  is a </a:t>
            </a:r>
            <a:r>
              <a:rPr lang="en-GB" u="sng" dirty="0" err="1">
                <a:latin typeface="Times New Roman" panose="02020603050405020304" pitchFamily="18" charset="0"/>
                <a:cs typeface="Times New Roman" panose="02020603050405020304" pitchFamily="18" charset="0"/>
              </a:rPr>
              <a:t>hyperglycosylated</a:t>
            </a:r>
            <a:r>
              <a:rPr lang="en-GB" u="sng" dirty="0">
                <a:latin typeface="Times New Roman" panose="02020603050405020304" pitchFamily="18" charset="0"/>
                <a:cs typeface="Times New Roman" panose="02020603050405020304" pitchFamily="18" charset="0"/>
              </a:rPr>
              <a:t> derivative of </a:t>
            </a:r>
            <a:r>
              <a:rPr lang="en-GB" u="sng" dirty="0" err="1">
                <a:latin typeface="Times New Roman" panose="02020603050405020304" pitchFamily="18" charset="0"/>
                <a:cs typeface="Times New Roman" panose="02020603050405020304" pitchFamily="18" charset="0"/>
              </a:rPr>
              <a:t>epoetin</a:t>
            </a:r>
            <a:r>
              <a:rPr lang="en-GB" u="sng" dirty="0">
                <a:latin typeface="Times New Roman" panose="02020603050405020304" pitchFamily="18" charset="0"/>
                <a:cs typeface="Times New Roman" panose="02020603050405020304" pitchFamily="18" charset="0"/>
              </a:rPr>
              <a:t>; it has a longer half life and can be </a:t>
            </a:r>
            <a:r>
              <a:rPr lang="en-GB" dirty="0">
                <a:latin typeface="Times New Roman" panose="02020603050405020304" pitchFamily="18" charset="0"/>
                <a:cs typeface="Times New Roman" panose="02020603050405020304" pitchFamily="18" charset="0"/>
              </a:rPr>
              <a:t>administered less frequently than </a:t>
            </a:r>
            <a:r>
              <a:rPr lang="en-GB" dirty="0" err="1">
                <a:latin typeface="Times New Roman" panose="02020603050405020304" pitchFamily="18" charset="0"/>
                <a:cs typeface="Times New Roman" panose="02020603050405020304" pitchFamily="18" charset="0"/>
              </a:rPr>
              <a:t>epoetin</a:t>
            </a:r>
            <a:r>
              <a:rPr lang="en-GB" dirty="0">
                <a:latin typeface="Times New Roman" panose="02020603050405020304" pitchFamily="18" charset="0"/>
                <a:cs typeface="Times New Roman" panose="02020603050405020304" pitchFamily="18" charset="0"/>
              </a:rPr>
              <a:t>.</a:t>
            </a:r>
          </a:p>
          <a:p>
            <a:pPr algn="just"/>
            <a:r>
              <a:rPr lang="en-GB" u="sng" dirty="0" err="1">
                <a:latin typeface="Times New Roman" panose="02020603050405020304" pitchFamily="18" charset="0"/>
                <a:cs typeface="Times New Roman" panose="02020603050405020304" pitchFamily="18" charset="0"/>
              </a:rPr>
              <a:t>Methoxy</a:t>
            </a:r>
            <a:r>
              <a:rPr lang="en-GB" u="sng" dirty="0">
                <a:latin typeface="Times New Roman" panose="02020603050405020304" pitchFamily="18" charset="0"/>
                <a:cs typeface="Times New Roman" panose="02020603050405020304" pitchFamily="18" charset="0"/>
              </a:rPr>
              <a:t> polyethylene glycol-</a:t>
            </a:r>
            <a:r>
              <a:rPr lang="en-GB" u="sng" dirty="0" err="1">
                <a:latin typeface="Times New Roman" panose="02020603050405020304" pitchFamily="18" charset="0"/>
                <a:cs typeface="Times New Roman" panose="02020603050405020304" pitchFamily="18" charset="0"/>
              </a:rPr>
              <a:t>epoetin</a:t>
            </a:r>
            <a:r>
              <a:rPr lang="en-GB" u="sng" dirty="0">
                <a:latin typeface="Times New Roman" panose="02020603050405020304" pitchFamily="18" charset="0"/>
                <a:cs typeface="Times New Roman" panose="02020603050405020304" pitchFamily="18" charset="0"/>
              </a:rPr>
              <a:t> beta  is a continuous erythropoietin receptor activator that is licensed for the treatment of symptomatic anaemia associated wi</a:t>
            </a:r>
            <a:r>
              <a:rPr lang="en-GB" dirty="0">
                <a:latin typeface="Times New Roman" panose="02020603050405020304" pitchFamily="18" charset="0"/>
                <a:cs typeface="Times New Roman" panose="02020603050405020304" pitchFamily="18" charset="0"/>
              </a:rPr>
              <a:t>th chronic kidney disease. It has a longer duration of action than </a:t>
            </a:r>
            <a:r>
              <a:rPr lang="en-GB" dirty="0" err="1">
                <a:latin typeface="Times New Roman" panose="02020603050405020304" pitchFamily="18" charset="0"/>
                <a:cs typeface="Times New Roman" panose="02020603050405020304" pitchFamily="18" charset="0"/>
              </a:rPr>
              <a:t>epoetin</a:t>
            </a:r>
            <a:r>
              <a:rPr lang="en-GB"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191775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838200"/>
          </a:xfrm>
        </p:spPr>
        <p:style>
          <a:lnRef idx="2">
            <a:schemeClr val="accent2"/>
          </a:lnRef>
          <a:fillRef idx="1">
            <a:schemeClr val="lt1"/>
          </a:fillRef>
          <a:effectRef idx="0">
            <a:schemeClr val="accent2"/>
          </a:effectRef>
          <a:fontRef idx="minor">
            <a:schemeClr val="dk1"/>
          </a:fontRef>
        </p:style>
        <p:txBody>
          <a:bodyPr>
            <a:normAutofit fontScale="90000"/>
          </a:bodyPr>
          <a:lstStyle/>
          <a:p>
            <a:br>
              <a:rPr lang="en-GB" dirty="0"/>
            </a:br>
            <a:r>
              <a:rPr lang="en-GB" dirty="0">
                <a:latin typeface="Times New Roman" panose="02020603050405020304" pitchFamily="18" charset="0"/>
                <a:cs typeface="Times New Roman" panose="02020603050405020304" pitchFamily="18" charset="0"/>
              </a:rPr>
              <a:t>Anaemias</a:t>
            </a:r>
            <a:br>
              <a:rPr lang="en-GB" dirty="0">
                <a:latin typeface="Times New Roman" panose="02020603050405020304" pitchFamily="18" charset="0"/>
                <a:cs typeface="Times New Roman" panose="02020603050405020304" pitchFamily="18" charset="0"/>
              </a:rPr>
            </a:b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28600" y="1143000"/>
            <a:ext cx="8686800" cy="5562600"/>
          </a:xfrm>
        </p:spPr>
        <p:style>
          <a:lnRef idx="2">
            <a:schemeClr val="dk1"/>
          </a:lnRef>
          <a:fillRef idx="1">
            <a:schemeClr val="lt1"/>
          </a:fillRef>
          <a:effectRef idx="0">
            <a:schemeClr val="dk1"/>
          </a:effectRef>
          <a:fontRef idx="minor">
            <a:schemeClr val="dk1"/>
          </a:fontRef>
        </p:style>
        <p:txBody>
          <a:bodyPr>
            <a:noAutofit/>
          </a:bodyPr>
          <a:lstStyle/>
          <a:p>
            <a:pPr marL="0" indent="0">
              <a:buNone/>
            </a:pPr>
            <a:r>
              <a:rPr lang="en-GB" sz="2400" b="1" dirty="0">
                <a:solidFill>
                  <a:srgbClr val="FF0000"/>
                </a:solidFill>
                <a:latin typeface="Times New Roman" panose="02020603050405020304" pitchFamily="18" charset="0"/>
                <a:cs typeface="Times New Roman" panose="02020603050405020304" pitchFamily="18" charset="0"/>
              </a:rPr>
              <a:t>Initiation of treatment</a:t>
            </a:r>
          </a:p>
          <a:p>
            <a:pPr algn="just"/>
            <a:r>
              <a:rPr lang="en-GB" sz="2400" dirty="0">
                <a:latin typeface="Times New Roman" panose="02020603050405020304" pitchFamily="18" charset="0"/>
                <a:cs typeface="Times New Roman" panose="02020603050405020304" pitchFamily="18" charset="0"/>
              </a:rPr>
              <a:t>Before initiating treatment for anaemia it is essential to determine which type is present. Iron salts may be harmful and result in iron overload if given to patients with anaemias other than iron deficiency type.</a:t>
            </a:r>
          </a:p>
          <a:p>
            <a:pPr marL="0" indent="0">
              <a:buNone/>
            </a:pPr>
            <a:r>
              <a:rPr lang="en-GB" sz="2400"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anose="02020603050405020304" pitchFamily="18" charset="0"/>
                <a:cs typeface="Times New Roman" panose="02020603050405020304" pitchFamily="18" charset="0"/>
              </a:rPr>
              <a:t>Treatment and prophylaxis</a:t>
            </a:r>
          </a:p>
          <a:p>
            <a:pPr algn="just"/>
            <a:r>
              <a:rPr lang="en-GB" sz="2400" dirty="0">
                <a:latin typeface="Times New Roman" panose="02020603050405020304" pitchFamily="18" charset="0"/>
                <a:cs typeface="Times New Roman" panose="02020603050405020304" pitchFamily="18" charset="0"/>
              </a:rPr>
              <a:t>Treatment with an iron preparation is justified only in the presence of a demonstrable iron-deficiency state. Before starting treatment, it is important to exclude any serious underlying cause of the anaemia (e.g. gastric erosion, gastrointestinal cancer). </a:t>
            </a:r>
          </a:p>
          <a:p>
            <a:pPr algn="just"/>
            <a:r>
              <a:rPr lang="en-GB" sz="2400" b="1" dirty="0">
                <a:latin typeface="Times New Roman" panose="02020603050405020304" pitchFamily="18" charset="0"/>
                <a:cs typeface="Times New Roman" panose="02020603050405020304" pitchFamily="18" charset="0"/>
              </a:rPr>
              <a:t>Prophylaxis</a:t>
            </a:r>
            <a:r>
              <a:rPr lang="en-GB" sz="2400" dirty="0">
                <a:latin typeface="Times New Roman" panose="02020603050405020304" pitchFamily="18" charset="0"/>
                <a:cs typeface="Times New Roman" panose="02020603050405020304" pitchFamily="18" charset="0"/>
              </a:rPr>
              <a:t> with an iron preparation may be appropriate in malabsorption, menorrhagia, pregnancy, after subtotal or total gastrectomy, in haemodialysis patients, and in the management of low birth-weight infants such as preterm neonates. </a:t>
            </a:r>
          </a:p>
          <a:p>
            <a:pPr marL="0" indent="0">
              <a:buNone/>
            </a:pP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51219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631BE-4BC6-49DC-9D7D-3BAF4E27A7A4}"/>
              </a:ext>
            </a:extLst>
          </p:cNvPr>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fontScale="90000"/>
          </a:bodyPr>
          <a:lstStyle/>
          <a:p>
            <a:r>
              <a:rPr lang="en-US" dirty="0"/>
              <a:t>IMPORTANT SAFETY INFORMATION</a:t>
            </a:r>
            <a:br>
              <a:rPr lang="en-US" dirty="0"/>
            </a:br>
            <a:endParaRPr lang="en-US" dirty="0"/>
          </a:p>
        </p:txBody>
      </p:sp>
      <p:sp>
        <p:nvSpPr>
          <p:cNvPr id="3" name="Content Placeholder 2">
            <a:extLst>
              <a:ext uri="{FF2B5EF4-FFF2-40B4-BE49-F238E27FC236}">
                <a16:creationId xmlns:a16="http://schemas.microsoft.com/office/drawing/2014/main" id="{38DE9018-FB9F-465A-8579-EB4AC0AF42CA}"/>
              </a:ext>
            </a:extLst>
          </p:cNvPr>
          <p:cNvSpPr>
            <a:spLocks noGrp="1"/>
          </p:cNvSpPr>
          <p:nvPr>
            <p:ph idx="1"/>
          </p:nvPr>
        </p:nvSpPr>
        <p:spPr/>
        <p:style>
          <a:lnRef idx="2">
            <a:schemeClr val="accent2"/>
          </a:lnRef>
          <a:fillRef idx="1">
            <a:schemeClr val="lt1"/>
          </a:fillRef>
          <a:effectRef idx="0">
            <a:schemeClr val="accent2"/>
          </a:effectRef>
          <a:fontRef idx="minor">
            <a:schemeClr val="dk1"/>
          </a:fontRef>
        </p:style>
        <p:txBody>
          <a:bodyPr/>
          <a:lstStyle/>
          <a:p>
            <a:r>
              <a:rPr lang="en-US" dirty="0"/>
              <a:t>MHRA/CHM advice: recombinant human </a:t>
            </a:r>
            <a:r>
              <a:rPr lang="en-US" dirty="0" err="1"/>
              <a:t>erythropoietins</a:t>
            </a:r>
            <a:r>
              <a:rPr lang="en-US" dirty="0"/>
              <a:t>:</a:t>
            </a:r>
          </a:p>
          <a:p>
            <a:r>
              <a:rPr lang="en-US" dirty="0"/>
              <a:t>Very rare risk of severe cutaneous adverse reactions </a:t>
            </a:r>
          </a:p>
          <a:p>
            <a:r>
              <a:rPr lang="en-US" dirty="0"/>
              <a:t>More severe cases were recorded with long-acting agents</a:t>
            </a:r>
          </a:p>
          <a:p>
            <a:pPr marL="0" indent="0">
              <a:buNone/>
            </a:pPr>
            <a:endParaRPr lang="en-US" dirty="0"/>
          </a:p>
          <a:p>
            <a:endParaRPr lang="en-US" dirty="0"/>
          </a:p>
        </p:txBody>
      </p:sp>
    </p:spTree>
    <p:extLst>
      <p:ext uri="{BB962C8B-B14F-4D97-AF65-F5344CB8AC3E}">
        <p14:creationId xmlns:p14="http://schemas.microsoft.com/office/powerpoint/2010/main" val="37348026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11AB8-50DF-4ADD-BDB9-F533076102F8}"/>
              </a:ext>
            </a:extLst>
          </p:cNvPr>
          <p:cNvSpPr>
            <a:spLocks noGrp="1"/>
          </p:cNvSpPr>
          <p:nvPr>
            <p:ph type="title"/>
          </p:nvPr>
        </p:nvSpPr>
        <p:spPr>
          <a:xfrm>
            <a:off x="76200" y="228600"/>
            <a:ext cx="8610600" cy="1524000"/>
          </a:xfrm>
        </p:spPr>
        <p:style>
          <a:lnRef idx="2">
            <a:schemeClr val="accent2"/>
          </a:lnRef>
          <a:fillRef idx="1">
            <a:schemeClr val="lt1"/>
          </a:fillRef>
          <a:effectRef idx="0">
            <a:schemeClr val="accent2"/>
          </a:effectRef>
          <a:fontRef idx="minor">
            <a:schemeClr val="dk1"/>
          </a:fontRef>
        </p:style>
        <p:txBody>
          <a:bodyPr>
            <a:noAutofit/>
          </a:bodyPr>
          <a:lstStyle/>
          <a:p>
            <a:r>
              <a:rPr lang="en-US" sz="3600" dirty="0" err="1"/>
              <a:t>Erythropoietins-haemoglobin</a:t>
            </a:r>
            <a:r>
              <a:rPr lang="en-US" sz="3600" dirty="0"/>
              <a:t>  concentration</a:t>
            </a:r>
            <a:br>
              <a:rPr lang="en-US" sz="3600" dirty="0"/>
            </a:br>
            <a:endParaRPr lang="en-US" sz="3600" dirty="0"/>
          </a:p>
        </p:txBody>
      </p:sp>
      <p:sp>
        <p:nvSpPr>
          <p:cNvPr id="3" name="Content Placeholder 2">
            <a:extLst>
              <a:ext uri="{FF2B5EF4-FFF2-40B4-BE49-F238E27FC236}">
                <a16:creationId xmlns:a16="http://schemas.microsoft.com/office/drawing/2014/main" id="{4961047B-05D0-4B12-9D27-816994850482}"/>
              </a:ext>
            </a:extLst>
          </p:cNvPr>
          <p:cNvSpPr>
            <a:spLocks noGrp="1"/>
          </p:cNvSpPr>
          <p:nvPr>
            <p:ph idx="1"/>
          </p:nvPr>
        </p:nvSpPr>
        <p:spPr>
          <a:xfrm>
            <a:off x="457200" y="1600200"/>
            <a:ext cx="8229600" cy="5181600"/>
          </a:xfrm>
        </p:spPr>
        <p:style>
          <a:lnRef idx="2">
            <a:schemeClr val="accent2"/>
          </a:lnRef>
          <a:fillRef idx="1">
            <a:schemeClr val="lt1"/>
          </a:fillRef>
          <a:effectRef idx="0">
            <a:schemeClr val="accent2"/>
          </a:effectRef>
          <a:fontRef idx="minor">
            <a:schemeClr val="dk1"/>
          </a:fontRef>
        </p:style>
        <p:txBody>
          <a:bodyPr>
            <a:normAutofit fontScale="70000" lnSpcReduction="20000"/>
          </a:bodyPr>
          <a:lstStyle/>
          <a:p>
            <a:pPr marL="0" indent="0">
              <a:lnSpc>
                <a:spcPct val="120000"/>
              </a:lnSpc>
              <a:buNone/>
            </a:pPr>
            <a:r>
              <a:rPr lang="en-US" dirty="0"/>
              <a:t>Overcorrection of </a:t>
            </a:r>
            <a:r>
              <a:rPr lang="en-US" dirty="0" err="1"/>
              <a:t>haemoglobin</a:t>
            </a:r>
            <a:r>
              <a:rPr lang="en-US" dirty="0"/>
              <a:t> concentration in patients with chronic kidney disease may increase the risk of death and serious cardiovascular events, and in patients with cancer may increase the risk of thrombosis and related complications: </a:t>
            </a:r>
          </a:p>
          <a:p>
            <a:pPr>
              <a:lnSpc>
                <a:spcPct val="120000"/>
              </a:lnSpc>
              <a:buFont typeface="Wingdings" panose="05000000000000000000" pitchFamily="2" charset="2"/>
              <a:buChar char="Ø"/>
            </a:pPr>
            <a:r>
              <a:rPr lang="en-US" dirty="0"/>
              <a:t> patients should not be treated with </a:t>
            </a:r>
            <a:r>
              <a:rPr lang="en-US" dirty="0" err="1"/>
              <a:t>erythropoietins</a:t>
            </a:r>
            <a:r>
              <a:rPr lang="en-US" dirty="0"/>
              <a:t> unless symptoms of </a:t>
            </a:r>
            <a:r>
              <a:rPr lang="en-US" dirty="0" err="1"/>
              <a:t>anaemia</a:t>
            </a:r>
            <a:r>
              <a:rPr lang="en-US" dirty="0"/>
              <a:t> are present</a:t>
            </a:r>
          </a:p>
          <a:p>
            <a:pPr>
              <a:lnSpc>
                <a:spcPct val="120000"/>
              </a:lnSpc>
              <a:buFont typeface="Wingdings" panose="05000000000000000000" pitchFamily="2" charset="2"/>
              <a:buChar char="Ø"/>
            </a:pPr>
            <a:r>
              <a:rPr lang="en-US" dirty="0"/>
              <a:t> the </a:t>
            </a:r>
            <a:r>
              <a:rPr lang="en-US" dirty="0" err="1"/>
              <a:t>haemoglobin</a:t>
            </a:r>
            <a:r>
              <a:rPr lang="en-US" dirty="0"/>
              <a:t> concentration should be maintained within the range 10–12 g/100mL</a:t>
            </a:r>
          </a:p>
          <a:p>
            <a:pPr>
              <a:lnSpc>
                <a:spcPct val="120000"/>
              </a:lnSpc>
              <a:buFont typeface="Wingdings" panose="05000000000000000000" pitchFamily="2" charset="2"/>
              <a:buChar char="Ø"/>
            </a:pPr>
            <a:r>
              <a:rPr lang="en-US" dirty="0" err="1"/>
              <a:t>haemoglobin</a:t>
            </a:r>
            <a:r>
              <a:rPr lang="en-US" dirty="0"/>
              <a:t> concentrations higher than 12 g/100mL should be avoided</a:t>
            </a:r>
          </a:p>
          <a:p>
            <a:pPr>
              <a:lnSpc>
                <a:spcPct val="120000"/>
              </a:lnSpc>
              <a:buFont typeface="Wingdings" panose="05000000000000000000" pitchFamily="2" charset="2"/>
              <a:buChar char="Ø"/>
            </a:pPr>
            <a:r>
              <a:rPr lang="en-US" dirty="0"/>
              <a:t> the aim of treatment is to relieve symptoms of </a:t>
            </a:r>
            <a:r>
              <a:rPr lang="en-US" dirty="0" err="1"/>
              <a:t>anaemia</a:t>
            </a:r>
            <a:r>
              <a:rPr lang="en-US" dirty="0"/>
              <a:t>, and in patients with chronic kidney disease to avoid the need for blood transfusion</a:t>
            </a:r>
          </a:p>
        </p:txBody>
      </p:sp>
    </p:spTree>
    <p:extLst>
      <p:ext uri="{BB962C8B-B14F-4D97-AF65-F5344CB8AC3E}">
        <p14:creationId xmlns:p14="http://schemas.microsoft.com/office/powerpoint/2010/main" val="17197211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B203C-E71D-43A1-8BD0-7421780297E6}"/>
              </a:ext>
            </a:extLst>
          </p:cNvPr>
          <p:cNvSpPr>
            <a:spLocks noGrp="1"/>
          </p:cNvSpPr>
          <p:nvPr>
            <p:ph type="title"/>
          </p:nvPr>
        </p:nvSpPr>
        <p:spPr>
          <a:xfrm>
            <a:off x="457200" y="0"/>
            <a:ext cx="8229600" cy="1417638"/>
          </a:xfrm>
        </p:spPr>
        <p:style>
          <a:lnRef idx="2">
            <a:schemeClr val="accent2"/>
          </a:lnRef>
          <a:fillRef idx="1">
            <a:schemeClr val="lt1"/>
          </a:fillRef>
          <a:effectRef idx="0">
            <a:schemeClr val="accent2"/>
          </a:effectRef>
          <a:fontRef idx="minor">
            <a:schemeClr val="dk1"/>
          </a:fontRef>
        </p:style>
        <p:txBody>
          <a:bodyPr>
            <a:noAutofit/>
          </a:bodyPr>
          <a:lstStyle/>
          <a:p>
            <a:r>
              <a:rPr lang="en-US" sz="3600" dirty="0" err="1"/>
              <a:t>Erythropoietins</a:t>
            </a:r>
            <a:r>
              <a:rPr lang="en-US" sz="3600" dirty="0"/>
              <a:t>—</a:t>
            </a:r>
            <a:r>
              <a:rPr lang="en-US" sz="3600" dirty="0" err="1"/>
              <a:t>tumour</a:t>
            </a:r>
            <a:r>
              <a:rPr lang="en-US" sz="3600" dirty="0"/>
              <a:t> progression and survival in patients with cancer</a:t>
            </a:r>
          </a:p>
        </p:txBody>
      </p:sp>
      <p:sp>
        <p:nvSpPr>
          <p:cNvPr id="3" name="Content Placeholder 2">
            <a:extLst>
              <a:ext uri="{FF2B5EF4-FFF2-40B4-BE49-F238E27FC236}">
                <a16:creationId xmlns:a16="http://schemas.microsoft.com/office/drawing/2014/main" id="{B66ACEAE-DA07-40D9-BE99-BF0536E163A8}"/>
              </a:ext>
            </a:extLst>
          </p:cNvPr>
          <p:cNvSpPr>
            <a:spLocks noGrp="1"/>
          </p:cNvSpPr>
          <p:nvPr>
            <p:ph idx="1"/>
          </p:nvPr>
        </p:nvSpPr>
        <p:spPr>
          <a:xfrm>
            <a:off x="457200" y="1600200"/>
            <a:ext cx="8229600" cy="5334000"/>
          </a:xfrm>
        </p:spPr>
        <p:style>
          <a:lnRef idx="2">
            <a:schemeClr val="accent2"/>
          </a:lnRef>
          <a:fillRef idx="1">
            <a:schemeClr val="lt1"/>
          </a:fillRef>
          <a:effectRef idx="0">
            <a:schemeClr val="accent2"/>
          </a:effectRef>
          <a:fontRef idx="minor">
            <a:schemeClr val="dk1"/>
          </a:fontRef>
        </p:style>
        <p:txBody>
          <a:bodyPr>
            <a:normAutofit fontScale="55000" lnSpcReduction="20000"/>
          </a:bodyPr>
          <a:lstStyle/>
          <a:p>
            <a:pPr marL="0" indent="0">
              <a:lnSpc>
                <a:spcPct val="170000"/>
              </a:lnSpc>
              <a:buNone/>
            </a:pPr>
            <a:r>
              <a:rPr lang="en-US" dirty="0"/>
              <a:t>Clinical trial data show an unexplained excess mortality and increased risk of </a:t>
            </a:r>
            <a:r>
              <a:rPr lang="en-US" dirty="0" err="1"/>
              <a:t>tumour</a:t>
            </a:r>
            <a:r>
              <a:rPr lang="en-US" dirty="0"/>
              <a:t> progression in patients with </a:t>
            </a:r>
            <a:r>
              <a:rPr lang="en-US" dirty="0" err="1"/>
              <a:t>anaemia</a:t>
            </a:r>
            <a:r>
              <a:rPr lang="en-US" dirty="0"/>
              <a:t> associated with cancer who have been</a:t>
            </a:r>
          </a:p>
          <a:p>
            <a:pPr marL="0" indent="0">
              <a:lnSpc>
                <a:spcPct val="170000"/>
              </a:lnSpc>
              <a:buNone/>
            </a:pPr>
            <a:r>
              <a:rPr lang="en-US" dirty="0"/>
              <a:t>treated with </a:t>
            </a:r>
            <a:r>
              <a:rPr lang="en-US" dirty="0" err="1"/>
              <a:t>erythropoietins</a:t>
            </a:r>
            <a:r>
              <a:rPr lang="en-US" dirty="0"/>
              <a:t>. Many of these trials used </a:t>
            </a:r>
            <a:r>
              <a:rPr lang="en-US" dirty="0" err="1"/>
              <a:t>erythropoietins</a:t>
            </a:r>
            <a:r>
              <a:rPr lang="en-US" dirty="0"/>
              <a:t> outside of the licensed indications (i.e. overcorrected </a:t>
            </a:r>
            <a:r>
              <a:rPr lang="en-US" dirty="0" err="1"/>
              <a:t>haemoglobin</a:t>
            </a:r>
            <a:r>
              <a:rPr lang="en-US" dirty="0"/>
              <a:t> concentration or given to</a:t>
            </a:r>
          </a:p>
          <a:p>
            <a:pPr marL="0" indent="0">
              <a:lnSpc>
                <a:spcPct val="170000"/>
              </a:lnSpc>
              <a:buNone/>
            </a:pPr>
            <a:r>
              <a:rPr lang="en-US" dirty="0"/>
              <a:t>patients who have not received chemotherapy):</a:t>
            </a:r>
          </a:p>
          <a:p>
            <a:pPr>
              <a:lnSpc>
                <a:spcPct val="170000"/>
              </a:lnSpc>
              <a:buFont typeface="Wingdings" panose="05000000000000000000" pitchFamily="2" charset="2"/>
              <a:buChar char="Ø"/>
            </a:pPr>
            <a:r>
              <a:rPr lang="en-US" dirty="0"/>
              <a:t> </a:t>
            </a:r>
            <a:r>
              <a:rPr lang="en-US" dirty="0" err="1"/>
              <a:t>erythropoietins</a:t>
            </a:r>
            <a:r>
              <a:rPr lang="en-US" dirty="0"/>
              <a:t> licensed for the treatment of symptomatic </a:t>
            </a:r>
            <a:r>
              <a:rPr lang="en-US" dirty="0" err="1"/>
              <a:t>anaemia</a:t>
            </a:r>
            <a:r>
              <a:rPr lang="en-US" dirty="0"/>
              <a:t> associated with cancer, are licensed only for patients who are receiving chemotherapy</a:t>
            </a:r>
          </a:p>
          <a:p>
            <a:pPr>
              <a:lnSpc>
                <a:spcPct val="170000"/>
              </a:lnSpc>
              <a:buFont typeface="Wingdings" panose="05000000000000000000" pitchFamily="2" charset="2"/>
              <a:buChar char="Ø"/>
            </a:pPr>
            <a:r>
              <a:rPr lang="en-US" dirty="0"/>
              <a:t> the decision to use </a:t>
            </a:r>
            <a:r>
              <a:rPr lang="en-US" dirty="0" err="1"/>
              <a:t>erythropoietins</a:t>
            </a:r>
            <a:r>
              <a:rPr lang="en-US" dirty="0"/>
              <a:t> should be based on an assessment of the </a:t>
            </a:r>
            <a:r>
              <a:rPr lang="en-US" u="sng" dirty="0"/>
              <a:t>benefits and risks for </a:t>
            </a:r>
            <a:r>
              <a:rPr lang="en-US" dirty="0"/>
              <a:t>individual patients</a:t>
            </a:r>
            <a:r>
              <a:rPr lang="en-US" u="sng" dirty="0"/>
              <a:t>; blood transfusion may be the </a:t>
            </a:r>
            <a:r>
              <a:rPr lang="en-US" dirty="0"/>
              <a:t>preferred treatment for </a:t>
            </a:r>
            <a:r>
              <a:rPr lang="en-US" dirty="0" err="1"/>
              <a:t>anaemia</a:t>
            </a:r>
            <a:r>
              <a:rPr lang="en-US" dirty="0"/>
              <a:t> associated with cancer chemotherapy, particularly in those with a good cancer prognosis</a:t>
            </a:r>
          </a:p>
        </p:txBody>
      </p:sp>
    </p:spTree>
    <p:extLst>
      <p:ext uri="{BB962C8B-B14F-4D97-AF65-F5344CB8AC3E}">
        <p14:creationId xmlns:p14="http://schemas.microsoft.com/office/powerpoint/2010/main" val="9348943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5ED1F-AEEF-4038-ADE5-C6FE0BF63A58}"/>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24ADB93A-DD6F-4FD8-8183-E3BC74BDAFF0}"/>
              </a:ext>
            </a:extLst>
          </p:cNvPr>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r>
              <a:rPr lang="en-US" dirty="0"/>
              <a:t>CONTRA-INDICATIONS Patients unable to receive </a:t>
            </a:r>
            <a:r>
              <a:rPr lang="en-US" dirty="0" err="1"/>
              <a:t>thromboprophylaxis</a:t>
            </a:r>
            <a:r>
              <a:rPr lang="en-US" dirty="0"/>
              <a:t> . pure red cell aplasia following erythropoietin therapy . uncontrolled hypertension</a:t>
            </a:r>
          </a:p>
          <a:p>
            <a:r>
              <a:rPr lang="en-US" dirty="0"/>
              <a:t>CAUTIONS </a:t>
            </a:r>
            <a:r>
              <a:rPr lang="en-US" dirty="0" err="1"/>
              <a:t>Aluminium</a:t>
            </a:r>
            <a:r>
              <a:rPr lang="en-US" dirty="0"/>
              <a:t> toxicity (can impair the response to erythropoietin) . concurrent infection (can impair the response to erythropoietin) . correct factors that contribute to the </a:t>
            </a:r>
            <a:r>
              <a:rPr lang="en-US" dirty="0" err="1"/>
              <a:t>anaemia</a:t>
            </a:r>
            <a:r>
              <a:rPr lang="en-US" dirty="0"/>
              <a:t> of chronic renal failure, such as iron or folate deficiency, before treatment</a:t>
            </a:r>
          </a:p>
        </p:txBody>
      </p:sp>
    </p:spTree>
    <p:extLst>
      <p:ext uri="{BB962C8B-B14F-4D97-AF65-F5344CB8AC3E}">
        <p14:creationId xmlns:p14="http://schemas.microsoft.com/office/powerpoint/2010/main" val="8755640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ACF30-2F0C-4D14-96EE-47D1C1D2E2E3}"/>
              </a:ext>
            </a:extLst>
          </p:cNvPr>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en-US" dirty="0"/>
              <a:t>caution</a:t>
            </a:r>
          </a:p>
        </p:txBody>
      </p:sp>
      <p:sp>
        <p:nvSpPr>
          <p:cNvPr id="3" name="Content Placeholder 2">
            <a:extLst>
              <a:ext uri="{FF2B5EF4-FFF2-40B4-BE49-F238E27FC236}">
                <a16:creationId xmlns:a16="http://schemas.microsoft.com/office/drawing/2014/main" id="{83604ECE-86D2-48FA-95F9-6EC5BAFC1EAE}"/>
              </a:ext>
            </a:extLst>
          </p:cNvPr>
          <p:cNvSpPr>
            <a:spLocks noGrp="1"/>
          </p:cNvSpPr>
          <p:nvPr>
            <p:ph idx="1"/>
          </p:nvPr>
        </p:nvSpPr>
        <p:spPr>
          <a:xfrm>
            <a:off x="457200" y="1600200"/>
            <a:ext cx="8229600" cy="5029200"/>
          </a:xfrm>
        </p:spPr>
        <p:style>
          <a:lnRef idx="2">
            <a:schemeClr val="accent2"/>
          </a:lnRef>
          <a:fillRef idx="1">
            <a:schemeClr val="lt1"/>
          </a:fillRef>
          <a:effectRef idx="0">
            <a:schemeClr val="accent2"/>
          </a:effectRef>
          <a:fontRef idx="minor">
            <a:schemeClr val="dk1"/>
          </a:fontRef>
        </p:style>
        <p:txBody>
          <a:bodyPr>
            <a:normAutofit fontScale="70000" lnSpcReduction="20000"/>
          </a:bodyPr>
          <a:lstStyle/>
          <a:p>
            <a:pPr marL="0" indent="0">
              <a:lnSpc>
                <a:spcPct val="120000"/>
              </a:lnSpc>
              <a:buNone/>
            </a:pPr>
            <a:r>
              <a:rPr lang="en-US" dirty="0"/>
              <a:t>epilepsy . Inadequately treated or poorly controlled blood pressure</a:t>
            </a:r>
          </a:p>
          <a:p>
            <a:pPr marL="0" indent="0">
              <a:lnSpc>
                <a:spcPct val="120000"/>
              </a:lnSpc>
              <a:buNone/>
            </a:pPr>
            <a:r>
              <a:rPr lang="en-US" dirty="0"/>
              <a:t>-interrupt treatment if blood pressure uncontrolled . </a:t>
            </a:r>
            <a:r>
              <a:rPr lang="en-US" dirty="0" err="1"/>
              <a:t>Ischaemic</a:t>
            </a:r>
            <a:endParaRPr lang="en-US" dirty="0"/>
          </a:p>
          <a:p>
            <a:pPr marL="0" indent="0">
              <a:lnSpc>
                <a:spcPct val="120000"/>
              </a:lnSpc>
              <a:buNone/>
            </a:pPr>
            <a:r>
              <a:rPr lang="en-US" dirty="0"/>
              <a:t> vascular disease . malignant disease . other inflammatory disease (can</a:t>
            </a:r>
          </a:p>
          <a:p>
            <a:pPr marL="0" indent="0">
              <a:lnSpc>
                <a:spcPct val="120000"/>
              </a:lnSpc>
              <a:buNone/>
            </a:pPr>
            <a:r>
              <a:rPr lang="en-US" dirty="0"/>
              <a:t> impair the response to erythropoietin) . risk of thrombosis may be</a:t>
            </a:r>
          </a:p>
          <a:p>
            <a:pPr marL="0" indent="0">
              <a:lnSpc>
                <a:spcPct val="120000"/>
              </a:lnSpc>
              <a:buNone/>
            </a:pPr>
            <a:r>
              <a:rPr lang="en-US" dirty="0"/>
              <a:t>increased when used for </a:t>
            </a:r>
            <a:r>
              <a:rPr lang="en-US" dirty="0" err="1"/>
              <a:t>anaemia</a:t>
            </a:r>
            <a:r>
              <a:rPr lang="en-US" dirty="0"/>
              <a:t> before </a:t>
            </a:r>
            <a:r>
              <a:rPr lang="en-US" dirty="0" err="1"/>
              <a:t>orthopaedic</a:t>
            </a:r>
            <a:r>
              <a:rPr lang="en-US" dirty="0"/>
              <a:t> surgery—avoid</a:t>
            </a:r>
          </a:p>
          <a:p>
            <a:pPr marL="0" indent="0">
              <a:lnSpc>
                <a:spcPct val="120000"/>
              </a:lnSpc>
              <a:buNone/>
            </a:pPr>
            <a:r>
              <a:rPr lang="en-US" dirty="0"/>
              <a:t>in cardiovascular disease including recent myocardial infarction or</a:t>
            </a:r>
          </a:p>
          <a:p>
            <a:pPr marL="0" indent="0">
              <a:lnSpc>
                <a:spcPct val="120000"/>
              </a:lnSpc>
              <a:buNone/>
            </a:pPr>
            <a:r>
              <a:rPr lang="en-US" dirty="0"/>
              <a:t>cerebrovascular accident . risk of thrombosis may be increased when</a:t>
            </a:r>
          </a:p>
          <a:p>
            <a:pPr marL="0" indent="0">
              <a:lnSpc>
                <a:spcPct val="120000"/>
              </a:lnSpc>
              <a:buNone/>
            </a:pPr>
            <a:r>
              <a:rPr lang="en-US" dirty="0"/>
              <a:t>used for </a:t>
            </a:r>
            <a:r>
              <a:rPr lang="en-US" dirty="0" err="1"/>
              <a:t>anaemia</a:t>
            </a:r>
            <a:r>
              <a:rPr lang="en-US" dirty="0"/>
              <a:t> in adults receiving cancer chemotherapy . sickle-cell</a:t>
            </a:r>
          </a:p>
          <a:p>
            <a:pPr marL="0" indent="0">
              <a:lnSpc>
                <a:spcPct val="120000"/>
              </a:lnSpc>
              <a:buNone/>
            </a:pPr>
            <a:r>
              <a:rPr lang="en-US" dirty="0"/>
              <a:t> disease (lower target </a:t>
            </a:r>
            <a:r>
              <a:rPr lang="en-US" dirty="0" err="1"/>
              <a:t>haemoglobin</a:t>
            </a:r>
            <a:r>
              <a:rPr lang="en-US" dirty="0"/>
              <a:t> concentration may be appropriate)</a:t>
            </a:r>
          </a:p>
          <a:p>
            <a:pPr marL="0" indent="0">
              <a:lnSpc>
                <a:spcPct val="120000"/>
              </a:lnSpc>
              <a:buNone/>
            </a:pPr>
            <a:r>
              <a:rPr lang="en-US" dirty="0"/>
              <a:t> . Sudden stabbing migraine-like pain (warning of a hypertensive</a:t>
            </a:r>
          </a:p>
          <a:p>
            <a:pPr marL="0" indent="0">
              <a:lnSpc>
                <a:spcPct val="120000"/>
              </a:lnSpc>
              <a:buNone/>
            </a:pPr>
            <a:r>
              <a:rPr lang="en-US" dirty="0"/>
              <a:t>crisis) . thrombocytosis (monitor platelet count for first 8 weeks)</a:t>
            </a:r>
          </a:p>
        </p:txBody>
      </p:sp>
    </p:spTree>
    <p:extLst>
      <p:ext uri="{BB962C8B-B14F-4D97-AF65-F5344CB8AC3E}">
        <p14:creationId xmlns:p14="http://schemas.microsoft.com/office/powerpoint/2010/main" val="36750906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A96DC-FC63-4419-81AA-486C3160F708}"/>
              </a:ext>
            </a:extLst>
          </p:cNvPr>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a:bodyPr>
          <a:lstStyle/>
          <a:p>
            <a:r>
              <a:rPr lang="en-US" dirty="0"/>
              <a:t>Side-effects, further information</a:t>
            </a:r>
          </a:p>
        </p:txBody>
      </p:sp>
      <p:sp>
        <p:nvSpPr>
          <p:cNvPr id="3" name="Content Placeholder 2">
            <a:extLst>
              <a:ext uri="{FF2B5EF4-FFF2-40B4-BE49-F238E27FC236}">
                <a16:creationId xmlns:a16="http://schemas.microsoft.com/office/drawing/2014/main" id="{24B903FF-EA09-4497-B5C5-CF25DAA5AFB1}"/>
              </a:ext>
            </a:extLst>
          </p:cNvPr>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70000" lnSpcReduction="20000"/>
          </a:bodyPr>
          <a:lstStyle/>
          <a:p>
            <a:pPr>
              <a:lnSpc>
                <a:spcPct val="120000"/>
              </a:lnSpc>
            </a:pPr>
            <a:r>
              <a:rPr lang="en-US" dirty="0"/>
              <a:t>Hypertensive crisis In isolated patients </a:t>
            </a:r>
            <a:r>
              <a:rPr lang="en-US" dirty="0">
                <a:solidFill>
                  <a:srgbClr val="FF0000"/>
                </a:solidFill>
              </a:rPr>
              <a:t>with normal or low blood</a:t>
            </a:r>
          </a:p>
          <a:p>
            <a:pPr marL="0" indent="0">
              <a:lnSpc>
                <a:spcPct val="120000"/>
              </a:lnSpc>
              <a:buNone/>
            </a:pPr>
            <a:r>
              <a:rPr lang="en-US" dirty="0"/>
              <a:t>     pressure, hypertensive crisis with encephalopathy-like symptoms         </a:t>
            </a:r>
          </a:p>
          <a:p>
            <a:pPr marL="0" indent="0">
              <a:lnSpc>
                <a:spcPct val="120000"/>
              </a:lnSpc>
              <a:buNone/>
            </a:pPr>
            <a:r>
              <a:rPr lang="en-US" dirty="0"/>
              <a:t>and  </a:t>
            </a:r>
            <a:r>
              <a:rPr lang="en-US" dirty="0" err="1"/>
              <a:t>generalised</a:t>
            </a:r>
            <a:r>
              <a:rPr lang="en-US" dirty="0"/>
              <a:t> tonic-</a:t>
            </a:r>
            <a:r>
              <a:rPr lang="en-US" dirty="0" err="1"/>
              <a:t>clonic</a:t>
            </a:r>
            <a:r>
              <a:rPr lang="en-US" dirty="0"/>
              <a:t> seizures requiring immediate medical</a:t>
            </a:r>
          </a:p>
          <a:p>
            <a:pPr marL="0" indent="0">
              <a:lnSpc>
                <a:spcPct val="120000"/>
              </a:lnSpc>
              <a:buNone/>
            </a:pPr>
            <a:r>
              <a:rPr lang="en-US" dirty="0"/>
              <a:t>attention has occurred with epoetin.</a:t>
            </a:r>
          </a:p>
          <a:p>
            <a:pPr>
              <a:lnSpc>
                <a:spcPct val="120000"/>
              </a:lnSpc>
            </a:pPr>
            <a:r>
              <a:rPr lang="en-US" dirty="0"/>
              <a:t>Pure red cell aplasia There have been very rare reports of pure red cell aplasia in patients treated with </a:t>
            </a:r>
            <a:r>
              <a:rPr lang="en-US" dirty="0" err="1"/>
              <a:t>erythropoietins</a:t>
            </a:r>
            <a:r>
              <a:rPr lang="en-US" dirty="0"/>
              <a:t>. </a:t>
            </a:r>
            <a:r>
              <a:rPr lang="en-US" dirty="0">
                <a:solidFill>
                  <a:srgbClr val="FF0000"/>
                </a:solidFill>
              </a:rPr>
              <a:t>In patients who develop a lack of efficacy with erythropoietin therapy and with a diagnosis of pure red cell aplasia,</a:t>
            </a:r>
            <a:r>
              <a:rPr lang="en-US" dirty="0"/>
              <a:t> treatment with </a:t>
            </a:r>
            <a:r>
              <a:rPr lang="en-US" dirty="0" err="1"/>
              <a:t>erythropoietins</a:t>
            </a:r>
            <a:r>
              <a:rPr lang="en-US" dirty="0"/>
              <a:t> must be discontinued and testing for erythropoietin antibodies</a:t>
            </a:r>
          </a:p>
          <a:p>
            <a:pPr marL="0" indent="0">
              <a:lnSpc>
                <a:spcPct val="120000"/>
              </a:lnSpc>
              <a:buNone/>
            </a:pPr>
            <a:r>
              <a:rPr lang="en-US" dirty="0"/>
              <a:t>considered. Patients who develop pure red cell aplasia should not be switched to another form of erythropoietin.</a:t>
            </a:r>
          </a:p>
        </p:txBody>
      </p:sp>
    </p:spTree>
    <p:extLst>
      <p:ext uri="{BB962C8B-B14F-4D97-AF65-F5344CB8AC3E}">
        <p14:creationId xmlns:p14="http://schemas.microsoft.com/office/powerpoint/2010/main" val="27776821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5AC0D-160E-4E0C-9EBD-0FC08F9189A3}"/>
              </a:ext>
            </a:extLst>
          </p:cNvPr>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fontScale="90000"/>
          </a:bodyPr>
          <a:lstStyle/>
          <a:p>
            <a:r>
              <a:rPr lang="en-US" dirty="0"/>
              <a:t>MONITORING REQUIREMENTS</a:t>
            </a:r>
            <a:br>
              <a:rPr lang="en-US" dirty="0"/>
            </a:br>
            <a:endParaRPr lang="en-US" dirty="0"/>
          </a:p>
        </p:txBody>
      </p:sp>
      <p:sp>
        <p:nvSpPr>
          <p:cNvPr id="3" name="Content Placeholder 2">
            <a:extLst>
              <a:ext uri="{FF2B5EF4-FFF2-40B4-BE49-F238E27FC236}">
                <a16:creationId xmlns:a16="http://schemas.microsoft.com/office/drawing/2014/main" id="{4B1646C5-65AF-43A0-B7D6-5FC22F89CF0A}"/>
              </a:ext>
            </a:extLst>
          </p:cNvPr>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77500" lnSpcReduction="20000"/>
          </a:bodyPr>
          <a:lstStyle/>
          <a:p>
            <a:pPr marL="0" indent="0">
              <a:lnSpc>
                <a:spcPct val="160000"/>
              </a:lnSpc>
              <a:buNone/>
            </a:pPr>
            <a:r>
              <a:rPr lang="en-US" dirty="0"/>
              <a:t>▶ Monitor closely blood pressure, reticulocyte counts,</a:t>
            </a:r>
            <a:br>
              <a:rPr lang="en-US" dirty="0"/>
            </a:br>
            <a:r>
              <a:rPr lang="en-US" dirty="0" err="1"/>
              <a:t>haemoglobin</a:t>
            </a:r>
            <a:r>
              <a:rPr lang="en-US" dirty="0"/>
              <a:t>, and electrolytes—interrupt treatment if</a:t>
            </a:r>
            <a:br>
              <a:rPr lang="en-US" dirty="0"/>
            </a:br>
            <a:r>
              <a:rPr lang="en-US" dirty="0"/>
              <a:t>blood pressure uncontrolled.</a:t>
            </a:r>
            <a:br>
              <a:rPr lang="en-US" dirty="0"/>
            </a:br>
            <a:r>
              <a:rPr lang="en-US" dirty="0"/>
              <a:t>▶ Other factors, such as iron or folate deficiency, that</a:t>
            </a:r>
            <a:br>
              <a:rPr lang="en-US" dirty="0"/>
            </a:br>
            <a:r>
              <a:rPr lang="en-US" dirty="0"/>
              <a:t>contribute to the </a:t>
            </a:r>
            <a:r>
              <a:rPr lang="en-US" dirty="0" err="1"/>
              <a:t>anaemia</a:t>
            </a:r>
            <a:r>
              <a:rPr lang="en-US" dirty="0"/>
              <a:t> of chronic renal failure should</a:t>
            </a:r>
            <a:br>
              <a:rPr lang="en-US" dirty="0"/>
            </a:br>
            <a:r>
              <a:rPr lang="en-US" dirty="0"/>
              <a:t>be corrected before treatment and monitored during</a:t>
            </a:r>
            <a:br>
              <a:rPr lang="en-US" dirty="0"/>
            </a:br>
            <a:r>
              <a:rPr lang="en-US" dirty="0"/>
              <a:t>therapy. Supplemental iron may improve the response in</a:t>
            </a:r>
            <a:br>
              <a:rPr lang="en-US" dirty="0"/>
            </a:br>
            <a:r>
              <a:rPr lang="en-US" dirty="0"/>
              <a:t>resistant patients.</a:t>
            </a:r>
          </a:p>
        </p:txBody>
      </p:sp>
    </p:spTree>
    <p:extLst>
      <p:ext uri="{BB962C8B-B14F-4D97-AF65-F5344CB8AC3E}">
        <p14:creationId xmlns:p14="http://schemas.microsoft.com/office/powerpoint/2010/main" val="27974773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236A0-C35F-47B3-8A1C-2511C1F79037}"/>
              </a:ext>
            </a:extLst>
          </p:cNvPr>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en-US" dirty="0"/>
              <a:t>Epoetin alfa</a:t>
            </a:r>
          </a:p>
        </p:txBody>
      </p:sp>
      <p:sp>
        <p:nvSpPr>
          <p:cNvPr id="3" name="Content Placeholder 2">
            <a:extLst>
              <a:ext uri="{FF2B5EF4-FFF2-40B4-BE49-F238E27FC236}">
                <a16:creationId xmlns:a16="http://schemas.microsoft.com/office/drawing/2014/main" id="{7B8046B1-0389-419A-ACCB-998C224DDC72}"/>
              </a:ext>
            </a:extLst>
          </p:cNvPr>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77500" lnSpcReduction="20000"/>
          </a:bodyPr>
          <a:lstStyle/>
          <a:p>
            <a:r>
              <a:rPr lang="en-US" dirty="0"/>
              <a:t>Symptomatic </a:t>
            </a:r>
            <a:r>
              <a:rPr lang="en-US" dirty="0" err="1"/>
              <a:t>anaemia</a:t>
            </a:r>
            <a:r>
              <a:rPr lang="en-US" dirty="0"/>
              <a:t> associated with chronic renal failure in patients on </a:t>
            </a:r>
            <a:r>
              <a:rPr lang="en-US" dirty="0" err="1"/>
              <a:t>haemodialysis</a:t>
            </a:r>
            <a:endParaRPr lang="en-US" dirty="0"/>
          </a:p>
          <a:p>
            <a:pPr marL="0" indent="0">
              <a:buNone/>
            </a:pPr>
            <a:r>
              <a:rPr lang="en-US" dirty="0"/>
              <a:t>BY INTRAVENOUS INJECTION, OR BY SUBCUTANEOUS INJECTION</a:t>
            </a:r>
          </a:p>
          <a:p>
            <a:pPr marL="0" indent="0">
              <a:buNone/>
            </a:pPr>
            <a:r>
              <a:rPr lang="en-US" dirty="0"/>
              <a:t>▶ Adult: Initially 50 units/kg 3 times a week, adjusted in steps of 25 units/kg 3 times a week, dose adjusted according to response at intervals of at least 4 weeks;</a:t>
            </a:r>
          </a:p>
          <a:p>
            <a:pPr marL="0" indent="0">
              <a:buNone/>
            </a:pPr>
            <a:r>
              <a:rPr lang="en-US" dirty="0"/>
              <a:t>maintenance 75–300 units/kg once weekly, </a:t>
            </a:r>
          </a:p>
          <a:p>
            <a:pPr marL="0" indent="0">
              <a:buNone/>
            </a:pPr>
            <a:endParaRPr lang="en-US" dirty="0"/>
          </a:p>
          <a:p>
            <a:pPr marL="0" indent="0">
              <a:buNone/>
            </a:pPr>
            <a:r>
              <a:rPr lang="en-US" dirty="0"/>
              <a:t>intravenous route preferred, intravenous injection to be given over 1–5 minutes, subcutaneous injection, </a:t>
            </a:r>
            <a:r>
              <a:rPr lang="fr-FR" dirty="0"/>
              <a:t>maximum 1mL per injection site, maintenance dose</a:t>
            </a:r>
          </a:p>
          <a:p>
            <a:pPr marL="0" indent="0">
              <a:buNone/>
            </a:pPr>
            <a:r>
              <a:rPr lang="en-US" dirty="0"/>
              <a:t>can be given as a single dose or in divided doses, </a:t>
            </a:r>
          </a:p>
        </p:txBody>
      </p:sp>
    </p:spTree>
    <p:extLst>
      <p:ext uri="{BB962C8B-B14F-4D97-AF65-F5344CB8AC3E}">
        <p14:creationId xmlns:p14="http://schemas.microsoft.com/office/powerpoint/2010/main" val="17701943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0600" y="152400"/>
            <a:ext cx="4191000" cy="1447800"/>
          </a:xfrm>
        </p:spPr>
        <p:style>
          <a:lnRef idx="2">
            <a:schemeClr val="accent2"/>
          </a:lnRef>
          <a:fillRef idx="1">
            <a:schemeClr val="lt1"/>
          </a:fillRef>
          <a:effectRef idx="0">
            <a:schemeClr val="accent2"/>
          </a:effectRef>
          <a:fontRef idx="minor">
            <a:schemeClr val="dk1"/>
          </a:fontRef>
        </p:style>
        <p:txBody>
          <a:bodyPr>
            <a:noAutofit/>
          </a:bodyPr>
          <a:lstStyle/>
          <a:p>
            <a:pPr algn="l"/>
            <a:r>
              <a:rPr lang="en-GB" sz="2400" b="1" dirty="0">
                <a:solidFill>
                  <a:srgbClr val="FF0000"/>
                </a:solidFill>
                <a:latin typeface="Times New Roman" panose="02020603050405020304" pitchFamily="18" charset="0"/>
                <a:cs typeface="Times New Roman" panose="02020603050405020304" pitchFamily="18" charset="0"/>
              </a:rPr>
              <a:t>▶ </a:t>
            </a:r>
            <a:r>
              <a:rPr lang="en-GB" sz="2400" b="1" dirty="0" err="1">
                <a:solidFill>
                  <a:srgbClr val="FF0000"/>
                </a:solidFill>
                <a:latin typeface="Times New Roman" panose="02020603050405020304" pitchFamily="18" charset="0"/>
                <a:cs typeface="Times New Roman" panose="02020603050405020304" pitchFamily="18" charset="0"/>
              </a:rPr>
              <a:t>NeoRecormon</a:t>
            </a:r>
            <a:r>
              <a:rPr lang="en-GB" sz="2400" b="1" dirty="0">
                <a:solidFill>
                  <a:srgbClr val="FF0000"/>
                </a:solidFill>
                <a:latin typeface="Times New Roman" panose="02020603050405020304" pitchFamily="18" charset="0"/>
                <a:cs typeface="Times New Roman" panose="02020603050405020304" pitchFamily="18" charset="0"/>
              </a:rPr>
              <a:t> (Roche Products Ltd) </a:t>
            </a:r>
            <a:r>
              <a:rPr lang="en-GB" sz="2400" b="1" dirty="0" err="1">
                <a:solidFill>
                  <a:srgbClr val="FF0000"/>
                </a:solidFill>
                <a:latin typeface="Times New Roman" panose="02020603050405020304" pitchFamily="18" charset="0"/>
                <a:cs typeface="Times New Roman" panose="02020603050405020304" pitchFamily="18" charset="0"/>
              </a:rPr>
              <a:t>Epoetin</a:t>
            </a:r>
            <a:r>
              <a:rPr lang="en-GB" sz="2400" b="1" dirty="0">
                <a:solidFill>
                  <a:srgbClr val="FF0000"/>
                </a:solidFill>
                <a:latin typeface="Times New Roman" panose="02020603050405020304" pitchFamily="18" charset="0"/>
                <a:cs typeface="Times New Roman" panose="02020603050405020304" pitchFamily="18" charset="0"/>
              </a:rPr>
              <a:t> beta 1667 unit per 1 ml</a:t>
            </a:r>
          </a:p>
        </p:txBody>
      </p:sp>
      <p:sp>
        <p:nvSpPr>
          <p:cNvPr id="3" name="Content Placeholder 2"/>
          <p:cNvSpPr>
            <a:spLocks noGrp="1"/>
          </p:cNvSpPr>
          <p:nvPr>
            <p:ph idx="1"/>
          </p:nvPr>
        </p:nvSpPr>
        <p:spPr>
          <a:xfrm>
            <a:off x="304800" y="152400"/>
            <a:ext cx="3429000" cy="2895600"/>
          </a:xfrm>
        </p:spPr>
        <p:style>
          <a:lnRef idx="2">
            <a:schemeClr val="dk1"/>
          </a:lnRef>
          <a:fillRef idx="1">
            <a:schemeClr val="lt1"/>
          </a:fillRef>
          <a:effectRef idx="0">
            <a:schemeClr val="dk1"/>
          </a:effectRef>
          <a:fontRef idx="minor">
            <a:schemeClr val="dk1"/>
          </a:fontRef>
        </p:style>
        <p:txBody>
          <a:bodyPr>
            <a:normAutofit/>
          </a:bodyPr>
          <a:lstStyle/>
          <a:p>
            <a:r>
              <a:rPr lang="en-GB" sz="2000" b="1" dirty="0" err="1">
                <a:solidFill>
                  <a:srgbClr val="FF0000"/>
                </a:solidFill>
                <a:latin typeface="Times New Roman" panose="02020603050405020304" pitchFamily="18" charset="0"/>
                <a:cs typeface="Times New Roman" panose="02020603050405020304" pitchFamily="18" charset="0"/>
              </a:rPr>
              <a:t>Epoetin</a:t>
            </a:r>
            <a:r>
              <a:rPr lang="en-GB" sz="2000" b="1" dirty="0">
                <a:solidFill>
                  <a:srgbClr val="FF0000"/>
                </a:solidFill>
                <a:latin typeface="Times New Roman" panose="02020603050405020304" pitchFamily="18" charset="0"/>
                <a:cs typeface="Times New Roman" panose="02020603050405020304" pitchFamily="18" charset="0"/>
              </a:rPr>
              <a:t> alfa/ Solution for injection</a:t>
            </a:r>
          </a:p>
          <a:p>
            <a:r>
              <a:rPr lang="en-GB" sz="2000" dirty="0">
                <a:latin typeface="Times New Roman" panose="02020603050405020304" pitchFamily="18" charset="0"/>
                <a:cs typeface="Times New Roman" panose="02020603050405020304" pitchFamily="18" charset="0"/>
              </a:rPr>
              <a:t>▶ </a:t>
            </a:r>
            <a:r>
              <a:rPr lang="en-GB" sz="2000" dirty="0" err="1">
                <a:latin typeface="Times New Roman" panose="02020603050405020304" pitchFamily="18" charset="0"/>
                <a:cs typeface="Times New Roman" panose="02020603050405020304" pitchFamily="18" charset="0"/>
              </a:rPr>
              <a:t>Binocrit</a:t>
            </a:r>
            <a:r>
              <a:rPr lang="en-GB" sz="2000" dirty="0">
                <a:latin typeface="Times New Roman" panose="02020603050405020304" pitchFamily="18" charset="0"/>
                <a:cs typeface="Times New Roman" panose="02020603050405020304" pitchFamily="18" charset="0"/>
              </a:rPr>
              <a:t> (Sandoz Ltd)  </a:t>
            </a:r>
            <a:r>
              <a:rPr lang="en-GB" sz="2000" dirty="0" err="1">
                <a:latin typeface="Times New Roman" panose="02020603050405020304" pitchFamily="18" charset="0"/>
                <a:cs typeface="Times New Roman" panose="02020603050405020304" pitchFamily="18" charset="0"/>
              </a:rPr>
              <a:t>Epoetin</a:t>
            </a:r>
            <a:r>
              <a:rPr lang="en-GB" sz="2000" dirty="0">
                <a:latin typeface="Times New Roman" panose="02020603050405020304" pitchFamily="18" charset="0"/>
                <a:cs typeface="Times New Roman" panose="02020603050405020304" pitchFamily="18" charset="0"/>
              </a:rPr>
              <a:t> alfa 2000 unit per 1 ml</a:t>
            </a:r>
          </a:p>
          <a:p>
            <a:r>
              <a:rPr lang="en-GB" sz="2000" dirty="0" err="1">
                <a:latin typeface="Times New Roman" panose="02020603050405020304" pitchFamily="18" charset="0"/>
                <a:cs typeface="Times New Roman" panose="02020603050405020304" pitchFamily="18" charset="0"/>
              </a:rPr>
              <a:t>Eprex</a:t>
            </a:r>
            <a:r>
              <a:rPr lang="en-GB" sz="2000" dirty="0">
                <a:latin typeface="Times New Roman" panose="02020603050405020304" pitchFamily="18" charset="0"/>
                <a:cs typeface="Times New Roman" panose="02020603050405020304" pitchFamily="18" charset="0"/>
              </a:rPr>
              <a:t> (Janssen-</a:t>
            </a:r>
            <a:r>
              <a:rPr lang="en-GB" sz="2000" dirty="0" err="1">
                <a:latin typeface="Times New Roman" panose="02020603050405020304" pitchFamily="18" charset="0"/>
                <a:cs typeface="Times New Roman" panose="02020603050405020304" pitchFamily="18" charset="0"/>
              </a:rPr>
              <a:t>Cilag</a:t>
            </a:r>
            <a:r>
              <a:rPr lang="en-GB" sz="2000" dirty="0">
                <a:latin typeface="Times New Roman" panose="02020603050405020304" pitchFamily="18" charset="0"/>
                <a:cs typeface="Times New Roman" panose="02020603050405020304" pitchFamily="18" charset="0"/>
              </a:rPr>
              <a:t> Ltd)  </a:t>
            </a:r>
            <a:r>
              <a:rPr lang="en-GB" sz="2000" dirty="0" err="1">
                <a:latin typeface="Times New Roman" panose="02020603050405020304" pitchFamily="18" charset="0"/>
                <a:cs typeface="Times New Roman" panose="02020603050405020304" pitchFamily="18" charset="0"/>
              </a:rPr>
              <a:t>Epoetin</a:t>
            </a:r>
            <a:r>
              <a:rPr lang="en-GB" sz="2000" dirty="0">
                <a:latin typeface="Times New Roman" panose="02020603050405020304" pitchFamily="18" charset="0"/>
                <a:cs typeface="Times New Roman" panose="02020603050405020304" pitchFamily="18" charset="0"/>
              </a:rPr>
              <a:t> alfa 2000 unit per 1 ml</a:t>
            </a:r>
          </a:p>
          <a:p>
            <a:endParaRPr lang="en-US" sz="2000" dirty="0">
              <a:latin typeface="Times New Roman" panose="02020603050405020304" pitchFamily="18" charset="0"/>
              <a:cs typeface="Times New Roman" panose="02020603050405020304" pitchFamily="18" charset="0"/>
            </a:endParaRPr>
          </a:p>
          <a:p>
            <a:endParaRPr lang="en-GB" sz="2000" dirty="0">
              <a:latin typeface="Times New Roman" panose="02020603050405020304" pitchFamily="18" charset="0"/>
              <a:cs typeface="Times New Roman" panose="02020603050405020304" pitchFamily="18" charset="0"/>
            </a:endParaRPr>
          </a:p>
          <a:p>
            <a:pPr algn="just"/>
            <a:endParaRPr lang="en-GB" dirty="0"/>
          </a:p>
        </p:txBody>
      </p:sp>
      <p:pic>
        <p:nvPicPr>
          <p:cNvPr id="5" name="Picture 4"/>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5867400" y="3276599"/>
            <a:ext cx="2971800" cy="3553692"/>
          </a:xfrm>
          <a:prstGeom prst="rect">
            <a:avLst/>
          </a:prstGeom>
        </p:spPr>
      </p:pic>
      <p:sp>
        <p:nvSpPr>
          <p:cNvPr id="6" name="Rectangle 5"/>
          <p:cNvSpPr/>
          <p:nvPr/>
        </p:nvSpPr>
        <p:spPr>
          <a:xfrm>
            <a:off x="4419600" y="1669501"/>
            <a:ext cx="4572000" cy="147732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r>
              <a:rPr lang="en-GB" b="1" dirty="0">
                <a:solidFill>
                  <a:srgbClr val="FF0000"/>
                </a:solidFill>
                <a:latin typeface="Times New Roman" panose="02020603050405020304" pitchFamily="18" charset="0"/>
                <a:cs typeface="Times New Roman" panose="02020603050405020304" pitchFamily="18" charset="0"/>
              </a:rPr>
              <a:t>Solution for injection</a:t>
            </a:r>
          </a:p>
          <a:p>
            <a:r>
              <a:rPr lang="en-GB" b="1" dirty="0">
                <a:solidFill>
                  <a:srgbClr val="FF0000"/>
                </a:solidFill>
                <a:latin typeface="Times New Roman" panose="02020603050405020304" pitchFamily="18" charset="0"/>
                <a:cs typeface="Times New Roman" panose="02020603050405020304" pitchFamily="18" charset="0"/>
              </a:rPr>
              <a:t>▶ </a:t>
            </a:r>
            <a:r>
              <a:rPr lang="en-GB" b="1" dirty="0" err="1">
                <a:solidFill>
                  <a:srgbClr val="FF0000"/>
                </a:solidFill>
                <a:latin typeface="Times New Roman" panose="02020603050405020304" pitchFamily="18" charset="0"/>
                <a:cs typeface="Times New Roman" panose="02020603050405020304" pitchFamily="18" charset="0"/>
              </a:rPr>
              <a:t>Mircera</a:t>
            </a:r>
            <a:r>
              <a:rPr lang="en-GB" b="1" dirty="0">
                <a:solidFill>
                  <a:srgbClr val="FF0000"/>
                </a:solidFill>
                <a:latin typeface="Times New Roman" panose="02020603050405020304" pitchFamily="18" charset="0"/>
                <a:cs typeface="Times New Roman" panose="02020603050405020304" pitchFamily="18" charset="0"/>
              </a:rPr>
              <a:t> (Roche Products Ltd)</a:t>
            </a:r>
          </a:p>
          <a:p>
            <a:r>
              <a:rPr lang="en-GB" b="1" dirty="0" err="1">
                <a:solidFill>
                  <a:srgbClr val="FF0000"/>
                </a:solidFill>
                <a:latin typeface="Times New Roman" panose="02020603050405020304" pitchFamily="18" charset="0"/>
                <a:cs typeface="Times New Roman" panose="02020603050405020304" pitchFamily="18" charset="0"/>
              </a:rPr>
              <a:t>Methoxy</a:t>
            </a:r>
            <a:r>
              <a:rPr lang="en-GB" b="1" dirty="0">
                <a:solidFill>
                  <a:srgbClr val="FF0000"/>
                </a:solidFill>
                <a:latin typeface="Times New Roman" panose="02020603050405020304" pitchFamily="18" charset="0"/>
                <a:cs typeface="Times New Roman" panose="02020603050405020304" pitchFamily="18" charset="0"/>
              </a:rPr>
              <a:t> polyethylene glycol-</a:t>
            </a:r>
            <a:r>
              <a:rPr lang="en-GB" b="1" dirty="0" err="1">
                <a:solidFill>
                  <a:srgbClr val="FF0000"/>
                </a:solidFill>
                <a:latin typeface="Times New Roman" panose="02020603050405020304" pitchFamily="18" charset="0"/>
                <a:cs typeface="Times New Roman" panose="02020603050405020304" pitchFamily="18" charset="0"/>
              </a:rPr>
              <a:t>epoetin</a:t>
            </a:r>
            <a:r>
              <a:rPr lang="en-GB" b="1" dirty="0">
                <a:solidFill>
                  <a:srgbClr val="FF0000"/>
                </a:solidFill>
                <a:latin typeface="Times New Roman" panose="02020603050405020304" pitchFamily="18" charset="0"/>
                <a:cs typeface="Times New Roman" panose="02020603050405020304" pitchFamily="18" charset="0"/>
              </a:rPr>
              <a:t> beta 100 microgram per</a:t>
            </a:r>
          </a:p>
          <a:p>
            <a:r>
              <a:rPr lang="en-GB" b="1" dirty="0">
                <a:solidFill>
                  <a:srgbClr val="FF0000"/>
                </a:solidFill>
                <a:latin typeface="Times New Roman" panose="02020603050405020304" pitchFamily="18" charset="0"/>
                <a:cs typeface="Times New Roman" panose="02020603050405020304" pitchFamily="18" charset="0"/>
              </a:rPr>
              <a:t>1 ml</a:t>
            </a:r>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4800" y="3276599"/>
            <a:ext cx="2590800" cy="3553691"/>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092958" y="3276600"/>
            <a:ext cx="2653284" cy="3581400"/>
          </a:xfrm>
          <a:prstGeom prst="rect">
            <a:avLst/>
          </a:prstGeom>
        </p:spPr>
      </p:pic>
    </p:spTree>
    <p:extLst>
      <p:ext uri="{BB962C8B-B14F-4D97-AF65-F5344CB8AC3E}">
        <p14:creationId xmlns:p14="http://schemas.microsoft.com/office/powerpoint/2010/main" val="17160911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715962"/>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GB" dirty="0"/>
              <a:t>(Supplement)</a:t>
            </a:r>
          </a:p>
        </p:txBody>
      </p:sp>
      <p:sp>
        <p:nvSpPr>
          <p:cNvPr id="3" name="Content Placeholder 2"/>
          <p:cNvSpPr>
            <a:spLocks noGrp="1"/>
          </p:cNvSpPr>
          <p:nvPr>
            <p:ph idx="1"/>
          </p:nvPr>
        </p:nvSpPr>
        <p:spPr>
          <a:xfrm>
            <a:off x="152400" y="1066800"/>
            <a:ext cx="8839200" cy="5638800"/>
          </a:xfrm>
        </p:spPr>
        <p:style>
          <a:lnRef idx="2">
            <a:schemeClr val="dk1"/>
          </a:lnRef>
          <a:fillRef idx="1">
            <a:schemeClr val="lt1"/>
          </a:fillRef>
          <a:effectRef idx="0">
            <a:schemeClr val="dk1"/>
          </a:effectRef>
          <a:fontRef idx="minor">
            <a:schemeClr val="dk1"/>
          </a:fontRef>
        </p:style>
        <p:txBody>
          <a:bodyPr>
            <a:normAutofit fontScale="40000" lnSpcReduction="20000"/>
          </a:bodyPr>
          <a:lstStyle/>
          <a:p>
            <a:endParaRPr lang="en-GB" dirty="0"/>
          </a:p>
          <a:p>
            <a:r>
              <a:rPr lang="en-GB" sz="5600" dirty="0">
                <a:latin typeface="Times New Roman" panose="02020603050405020304" pitchFamily="18" charset="0"/>
                <a:cs typeface="Times New Roman" panose="02020603050405020304" pitchFamily="18" charset="0"/>
              </a:rPr>
              <a:t>A-Food reduces amount of iron absorbed by as much as 50%. Hence, oral iron should be administered one hour before or two hours after meals for optimal absorption(2) (however iron may be taken with food if patient is unable to tolerate it) (4)</a:t>
            </a:r>
          </a:p>
          <a:p>
            <a:r>
              <a:rPr lang="en-GB" sz="5600" dirty="0">
                <a:latin typeface="Times New Roman" panose="02020603050405020304" pitchFamily="18" charset="0"/>
                <a:cs typeface="Times New Roman" panose="02020603050405020304" pitchFamily="18" charset="0"/>
              </a:rPr>
              <a:t>B-To minimize gastric intolerance, oral iron therapy can be initiated with single oral dose of iron   tablet, the dose is increased by increment of one tablet per day every two  to three days until the full therapeutic dose(e.g. 1 tab </a:t>
            </a:r>
            <a:r>
              <a:rPr lang="en-GB" sz="5600" dirty="0" err="1">
                <a:latin typeface="Times New Roman" panose="02020603050405020304" pitchFamily="18" charset="0"/>
                <a:cs typeface="Times New Roman" panose="02020603050405020304" pitchFamily="18" charset="0"/>
              </a:rPr>
              <a:t>t.i.d</a:t>
            </a:r>
            <a:r>
              <a:rPr lang="en-GB" sz="5600" dirty="0">
                <a:latin typeface="Times New Roman" panose="02020603050405020304" pitchFamily="18" charset="0"/>
                <a:cs typeface="Times New Roman" panose="02020603050405020304" pitchFamily="18" charset="0"/>
              </a:rPr>
              <a:t>)  can be administered (1)</a:t>
            </a:r>
          </a:p>
          <a:p>
            <a:r>
              <a:rPr lang="en-GB" sz="5600" dirty="0">
                <a:latin typeface="Times New Roman" panose="02020603050405020304" pitchFamily="18" charset="0"/>
                <a:cs typeface="Times New Roman" panose="02020603050405020304" pitchFamily="18" charset="0"/>
              </a:rPr>
              <a:t>C-several products contain ascorbic acid (vitamin C) which maintain the iron in ferrous state (more absorbable form), however, a dose up to 1 gm increase iron absorption by only 10%. Lower doses of vitamin C (e.g. 100 mg) don not significantly alter iron absorption(1)    </a:t>
            </a:r>
          </a:p>
          <a:p>
            <a:r>
              <a:rPr lang="en-GB" sz="5600" dirty="0">
                <a:latin typeface="Times New Roman" panose="02020603050405020304" pitchFamily="18" charset="0"/>
                <a:cs typeface="Times New Roman" panose="02020603050405020304" pitchFamily="18" charset="0"/>
              </a:rPr>
              <a:t>D-because the rate of iron incorporation into </a:t>
            </a:r>
            <a:r>
              <a:rPr lang="en-GB" sz="5600" dirty="0" err="1">
                <a:latin typeface="Times New Roman" panose="02020603050405020304" pitchFamily="18" charset="0"/>
                <a:cs typeface="Times New Roman" panose="02020603050405020304" pitchFamily="18" charset="0"/>
              </a:rPr>
              <a:t>Hb</a:t>
            </a:r>
            <a:r>
              <a:rPr lang="en-GB" sz="5600" dirty="0">
                <a:latin typeface="Times New Roman" panose="02020603050405020304" pitchFamily="18" charset="0"/>
                <a:cs typeface="Times New Roman" panose="02020603050405020304" pitchFamily="18" charset="0"/>
              </a:rPr>
              <a:t> does not exceed that achieved by oral iron therapy, the response time is similar to that of oral iron therapy(1).</a:t>
            </a:r>
          </a:p>
        </p:txBody>
      </p:sp>
    </p:spTree>
    <p:extLst>
      <p:ext uri="{BB962C8B-B14F-4D97-AF65-F5344CB8AC3E}">
        <p14:creationId xmlns:p14="http://schemas.microsoft.com/office/powerpoint/2010/main" val="1433620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533400"/>
          </a:xfrm>
        </p:spPr>
        <p:style>
          <a:lnRef idx="2">
            <a:schemeClr val="dk1"/>
          </a:lnRef>
          <a:fillRef idx="1">
            <a:schemeClr val="lt1"/>
          </a:fillRef>
          <a:effectRef idx="0">
            <a:schemeClr val="dk1"/>
          </a:effectRef>
          <a:fontRef idx="minor">
            <a:schemeClr val="dk1"/>
          </a:fontRef>
        </p:style>
        <p:txBody>
          <a:bodyPr>
            <a:normAutofit fontScale="90000"/>
          </a:bodyPr>
          <a:lstStyle/>
          <a:p>
            <a:r>
              <a:rPr lang="en-GB" dirty="0"/>
              <a:t>Oral iron</a:t>
            </a:r>
            <a:endParaRPr lang="en-GB"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endParaRPr>
          </a:p>
        </p:txBody>
      </p:sp>
      <p:sp>
        <p:nvSpPr>
          <p:cNvPr id="3" name="Content Placeholder 2"/>
          <p:cNvSpPr>
            <a:spLocks noGrp="1"/>
          </p:cNvSpPr>
          <p:nvPr>
            <p:ph idx="1"/>
          </p:nvPr>
        </p:nvSpPr>
        <p:spPr>
          <a:xfrm>
            <a:off x="228600" y="838200"/>
            <a:ext cx="8686800" cy="5943600"/>
          </a:xfrm>
        </p:spPr>
        <p:style>
          <a:lnRef idx="2">
            <a:schemeClr val="accent2"/>
          </a:lnRef>
          <a:fillRef idx="1">
            <a:schemeClr val="lt1"/>
          </a:fillRef>
          <a:effectRef idx="0">
            <a:schemeClr val="accent2"/>
          </a:effectRef>
          <a:fontRef idx="minor">
            <a:schemeClr val="dk1"/>
          </a:fontRef>
        </p:style>
        <p:txBody>
          <a:bodyPr>
            <a:noAutofit/>
          </a:bodyPr>
          <a:lstStyle/>
          <a:p>
            <a:pPr algn="just"/>
            <a:r>
              <a:rPr lang="en-GB" sz="2400" dirty="0">
                <a:latin typeface="Times New Roman" panose="02020603050405020304" pitchFamily="18" charset="0"/>
                <a:cs typeface="Times New Roman" panose="02020603050405020304" pitchFamily="18" charset="0"/>
              </a:rPr>
              <a:t>Iron salts should be given by mouth unless there are good reasons for using another route. </a:t>
            </a:r>
          </a:p>
          <a:p>
            <a:pPr algn="just"/>
            <a:r>
              <a:rPr lang="en-GB" sz="2400" dirty="0">
                <a:latin typeface="Times New Roman" panose="02020603050405020304" pitchFamily="18" charset="0"/>
                <a:cs typeface="Times New Roman" panose="02020603050405020304" pitchFamily="18" charset="0"/>
              </a:rPr>
              <a:t>Ferrous salts show only marginal differences between one another in efficiency of absorption of iron.</a:t>
            </a:r>
          </a:p>
          <a:p>
            <a:pPr algn="just"/>
            <a:r>
              <a:rPr lang="en-GB" sz="2400" dirty="0">
                <a:latin typeface="Times New Roman" panose="02020603050405020304" pitchFamily="18" charset="0"/>
                <a:cs typeface="Times New Roman" panose="02020603050405020304" pitchFamily="18" charset="0"/>
              </a:rPr>
              <a:t> Haemoglobin regeneration rate is little affected by the type of salt used provided sufficient iron is given. Choice of preparation is thus usually decided by the incidence of side-effects and cost.</a:t>
            </a:r>
          </a:p>
          <a:p>
            <a:pPr algn="just"/>
            <a:r>
              <a:rPr lang="en-GB" sz="2400" dirty="0">
                <a:latin typeface="Times New Roman" panose="02020603050405020304" pitchFamily="18" charset="0"/>
                <a:cs typeface="Times New Roman" panose="02020603050405020304" pitchFamily="18" charset="0"/>
              </a:rPr>
              <a:t> The oral dose of elemental iron for iron-deficiency anaemia should be 100 to 200mg daily. It is customary to give this as dried ferrous </a:t>
            </a:r>
            <a:r>
              <a:rPr lang="en-GB" sz="2400" dirty="0" err="1">
                <a:latin typeface="Times New Roman" panose="02020603050405020304" pitchFamily="18" charset="0"/>
                <a:cs typeface="Times New Roman" panose="02020603050405020304" pitchFamily="18" charset="0"/>
              </a:rPr>
              <a:t>sulfate</a:t>
            </a:r>
            <a:r>
              <a:rPr lang="en-GB" sz="2400" dirty="0">
                <a:latin typeface="Times New Roman" panose="02020603050405020304" pitchFamily="18" charset="0"/>
                <a:cs typeface="Times New Roman" panose="02020603050405020304" pitchFamily="18" charset="0"/>
              </a:rPr>
              <a:t>; for prophylaxis of iron deficiency anaemia, ferrous </a:t>
            </a:r>
            <a:r>
              <a:rPr lang="en-GB" sz="2400" dirty="0" err="1">
                <a:latin typeface="Times New Roman" panose="02020603050405020304" pitchFamily="18" charset="0"/>
                <a:cs typeface="Times New Roman" panose="02020603050405020304" pitchFamily="18" charset="0"/>
              </a:rPr>
              <a:t>sulfate</a:t>
            </a:r>
            <a:r>
              <a:rPr lang="en-GB" sz="2400" dirty="0">
                <a:latin typeface="Times New Roman" panose="02020603050405020304" pitchFamily="18" charset="0"/>
                <a:cs typeface="Times New Roman" panose="02020603050405020304" pitchFamily="18" charset="0"/>
              </a:rPr>
              <a:t> may be effective.</a:t>
            </a:r>
          </a:p>
          <a:p>
            <a:r>
              <a:rPr lang="en-GB" sz="2000" dirty="0">
                <a:latin typeface="Times New Roman" panose="02020603050405020304" pitchFamily="18" charset="0"/>
                <a:cs typeface="Times New Roman" panose="02020603050405020304" pitchFamily="18" charset="0"/>
              </a:rPr>
              <a:t>                        Ferrous </a:t>
            </a:r>
            <a:r>
              <a:rPr lang="en-GB" sz="2000" dirty="0" err="1">
                <a:latin typeface="Times New Roman" panose="02020603050405020304" pitchFamily="18" charset="0"/>
                <a:cs typeface="Times New Roman" panose="02020603050405020304" pitchFamily="18" charset="0"/>
              </a:rPr>
              <a:t>fumarate</a:t>
            </a:r>
            <a:r>
              <a:rPr lang="en-GB" sz="2000" dirty="0">
                <a:latin typeface="Times New Roman" panose="02020603050405020304" pitchFamily="18" charset="0"/>
                <a:cs typeface="Times New Roman" panose="02020603050405020304" pitchFamily="18" charset="0"/>
              </a:rPr>
              <a:t> 200 mg -            65 mg iron</a:t>
            </a:r>
            <a:br>
              <a:rPr lang="en-GB" sz="2000" dirty="0">
                <a:latin typeface="Times New Roman" panose="02020603050405020304" pitchFamily="18" charset="0"/>
                <a:cs typeface="Times New Roman" panose="02020603050405020304" pitchFamily="18" charset="0"/>
              </a:rPr>
            </a:br>
            <a:r>
              <a:rPr lang="en-GB" sz="2000" dirty="0">
                <a:latin typeface="Times New Roman" panose="02020603050405020304" pitchFamily="18" charset="0"/>
                <a:cs typeface="Times New Roman" panose="02020603050405020304" pitchFamily="18" charset="0"/>
              </a:rPr>
              <a:t>                        Ferrous gluconate 300 mg -           35 mg iron</a:t>
            </a:r>
            <a:br>
              <a:rPr lang="en-GB" sz="2000" dirty="0">
                <a:latin typeface="Times New Roman" panose="02020603050405020304" pitchFamily="18" charset="0"/>
                <a:cs typeface="Times New Roman" panose="02020603050405020304" pitchFamily="18" charset="0"/>
              </a:rPr>
            </a:br>
            <a:r>
              <a:rPr lang="en-GB" sz="2000" dirty="0">
                <a:latin typeface="Times New Roman" panose="02020603050405020304" pitchFamily="18" charset="0"/>
                <a:cs typeface="Times New Roman" panose="02020603050405020304" pitchFamily="18" charset="0"/>
              </a:rPr>
              <a:t>                        Ferrous sulphate 300 mg -              60 mg iron</a:t>
            </a:r>
            <a:br>
              <a:rPr lang="en-GB" sz="2000" dirty="0">
                <a:latin typeface="Times New Roman" panose="02020603050405020304" pitchFamily="18" charset="0"/>
                <a:cs typeface="Times New Roman" panose="02020603050405020304" pitchFamily="18" charset="0"/>
              </a:rPr>
            </a:br>
            <a:r>
              <a:rPr lang="en-GB" sz="2000" dirty="0">
                <a:latin typeface="Times New Roman" panose="02020603050405020304" pitchFamily="18" charset="0"/>
                <a:cs typeface="Times New Roman" panose="02020603050405020304" pitchFamily="18" charset="0"/>
              </a:rPr>
              <a:t>                        Ferrous sulphate, dried 200 mg      65 mg iron</a:t>
            </a:r>
            <a:br>
              <a:rPr lang="en-GB" sz="2000" dirty="0">
                <a:latin typeface="Times New Roman" panose="02020603050405020304" pitchFamily="18" charset="0"/>
                <a:cs typeface="Times New Roman" panose="02020603050405020304" pitchFamily="18" charset="0"/>
              </a:rPr>
            </a:br>
            <a:endParaRPr lang="en-GB" sz="2000" dirty="0">
              <a:latin typeface="Times New Roman" panose="02020603050405020304" pitchFamily="18" charset="0"/>
              <a:cs typeface="Times New Roman" panose="02020603050405020304" pitchFamily="18" charset="0"/>
            </a:endParaRPr>
          </a:p>
          <a:p>
            <a:pPr algn="just"/>
            <a:endParaRPr lang="en-GB"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75589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GB" dirty="0"/>
          </a:p>
        </p:txBody>
      </p:sp>
      <p:sp>
        <p:nvSpPr>
          <p:cNvPr id="3" name="Content Placeholder 2"/>
          <p:cNvSpPr>
            <a:spLocks noGrp="1"/>
          </p:cNvSpPr>
          <p:nvPr>
            <p:ph idx="1"/>
          </p:nvPr>
        </p:nvSpPr>
        <p:spPr>
          <a:xfrm>
            <a:off x="76200" y="152400"/>
            <a:ext cx="8610600" cy="6553200"/>
          </a:xfrm>
        </p:spPr>
        <p:style>
          <a:lnRef idx="2">
            <a:schemeClr val="accent2"/>
          </a:lnRef>
          <a:fillRef idx="1">
            <a:schemeClr val="lt1"/>
          </a:fillRef>
          <a:effectRef idx="0">
            <a:schemeClr val="accent2"/>
          </a:effectRef>
          <a:fontRef idx="minor">
            <a:schemeClr val="dk1"/>
          </a:fontRef>
        </p:style>
        <p:txBody>
          <a:bodyPr>
            <a:normAutofit/>
          </a:bodyPr>
          <a:lstStyle/>
          <a:p>
            <a:endParaRPr lang="en-GB" sz="2000" dirty="0">
              <a:latin typeface="Times New Roman" panose="02020603050405020304" pitchFamily="18" charset="0"/>
              <a:cs typeface="Times New Roman" panose="02020603050405020304" pitchFamily="18" charset="0"/>
            </a:endParaRPr>
          </a:p>
          <a:p>
            <a:r>
              <a:rPr lang="en-GB" sz="2000" dirty="0">
                <a:latin typeface="Times New Roman" panose="02020603050405020304" pitchFamily="18" charset="0"/>
                <a:cs typeface="Times New Roman" panose="02020603050405020304" pitchFamily="18" charset="0"/>
              </a:rPr>
              <a:t>E-For patients with iron deficiency </a:t>
            </a:r>
            <a:r>
              <a:rPr lang="en-GB" sz="2000" dirty="0" err="1">
                <a:latin typeface="Times New Roman" panose="02020603050405020304" pitchFamily="18" charset="0"/>
                <a:cs typeface="Times New Roman" panose="02020603050405020304" pitchFamily="18" charset="0"/>
              </a:rPr>
              <a:t>anemia</a:t>
            </a:r>
            <a:r>
              <a:rPr lang="en-GB" sz="2000" dirty="0">
                <a:latin typeface="Times New Roman" panose="02020603050405020304" pitchFamily="18" charset="0"/>
                <a:cs typeface="Times New Roman" panose="02020603050405020304" pitchFamily="18" charset="0"/>
              </a:rPr>
              <a:t>, the replacement dose, i.e., the amount of iron dextran needed to restore </a:t>
            </a:r>
            <a:r>
              <a:rPr lang="en-GB" sz="2000" dirty="0" err="1">
                <a:latin typeface="Times New Roman" panose="02020603050405020304" pitchFamily="18" charset="0"/>
                <a:cs typeface="Times New Roman" panose="02020603050405020304" pitchFamily="18" charset="0"/>
              </a:rPr>
              <a:t>hemoglobin</a:t>
            </a:r>
            <a:r>
              <a:rPr lang="en-GB" sz="2000" dirty="0">
                <a:latin typeface="Times New Roman" panose="02020603050405020304" pitchFamily="18" charset="0"/>
                <a:cs typeface="Times New Roman" panose="02020603050405020304" pitchFamily="18" charset="0"/>
              </a:rPr>
              <a:t> to normal and to replete iron stores, is calculated as follows(2): </a:t>
            </a:r>
          </a:p>
          <a:p>
            <a:r>
              <a:rPr lang="en-GB" sz="2000" dirty="0">
                <a:latin typeface="Times New Roman" panose="02020603050405020304" pitchFamily="18" charset="0"/>
                <a:cs typeface="Times New Roman" panose="02020603050405020304" pitchFamily="18" charset="0"/>
              </a:rPr>
              <a:t>Adults &amp; patients weighing &gt;15 kg: </a:t>
            </a:r>
          </a:p>
          <a:p>
            <a:r>
              <a:rPr lang="en-GB" sz="2000" dirty="0">
                <a:latin typeface="Times New Roman" panose="02020603050405020304" pitchFamily="18" charset="0"/>
                <a:cs typeface="Times New Roman" panose="02020603050405020304" pitchFamily="18" charset="0"/>
              </a:rPr>
              <a:t>Dose (mg) = 0.3 x (</a:t>
            </a:r>
            <a:r>
              <a:rPr lang="en-GB" sz="2000" dirty="0" err="1">
                <a:latin typeface="Times New Roman" panose="02020603050405020304" pitchFamily="18" charset="0"/>
                <a:cs typeface="Times New Roman" panose="02020603050405020304" pitchFamily="18" charset="0"/>
              </a:rPr>
              <a:t>Wt</a:t>
            </a:r>
            <a:r>
              <a:rPr lang="en-GB" sz="2000" dirty="0">
                <a:latin typeface="Times New Roman" panose="02020603050405020304" pitchFamily="18" charset="0"/>
                <a:cs typeface="Times New Roman" panose="02020603050405020304" pitchFamily="18" charset="0"/>
              </a:rPr>
              <a:t> in lbs) x [100 - (</a:t>
            </a:r>
            <a:r>
              <a:rPr lang="en-GB" sz="2000" dirty="0" err="1">
                <a:latin typeface="Times New Roman" panose="02020603050405020304" pitchFamily="18" charset="0"/>
                <a:cs typeface="Times New Roman" panose="02020603050405020304" pitchFamily="18" charset="0"/>
              </a:rPr>
              <a:t>Hgb</a:t>
            </a:r>
            <a:r>
              <a:rPr lang="en-GB" sz="2000" dirty="0">
                <a:latin typeface="Times New Roman" panose="02020603050405020304" pitchFamily="18" charset="0"/>
                <a:cs typeface="Times New Roman" panose="02020603050405020304" pitchFamily="18" charset="0"/>
              </a:rPr>
              <a:t> x 100)/14.8] </a:t>
            </a:r>
          </a:p>
          <a:p>
            <a:r>
              <a:rPr lang="en-GB" sz="2000" dirty="0">
                <a:latin typeface="Times New Roman" panose="02020603050405020304" pitchFamily="18" charset="0"/>
                <a:cs typeface="Times New Roman" panose="02020603050405020304" pitchFamily="18" charset="0"/>
              </a:rPr>
              <a:t>where 14.8 is normal mean Hgb.</a:t>
            </a:r>
          </a:p>
          <a:p>
            <a:r>
              <a:rPr lang="en-GB" sz="2000" dirty="0">
                <a:latin typeface="Times New Roman" panose="02020603050405020304" pitchFamily="18" charset="0"/>
                <a:cs typeface="Times New Roman" panose="02020603050405020304" pitchFamily="18" charset="0"/>
              </a:rPr>
              <a:t>Children &lt;15 kg: </a:t>
            </a:r>
          </a:p>
          <a:p>
            <a:r>
              <a:rPr lang="en-GB" sz="2000" dirty="0">
                <a:latin typeface="Times New Roman" panose="02020603050405020304" pitchFamily="18" charset="0"/>
                <a:cs typeface="Times New Roman" panose="02020603050405020304" pitchFamily="18" charset="0"/>
              </a:rPr>
              <a:t>Dose = 0.3 x (</a:t>
            </a:r>
            <a:r>
              <a:rPr lang="en-GB" sz="2000" dirty="0" err="1">
                <a:latin typeface="Times New Roman" panose="02020603050405020304" pitchFamily="18" charset="0"/>
                <a:cs typeface="Times New Roman" panose="02020603050405020304" pitchFamily="18" charset="0"/>
              </a:rPr>
              <a:t>Wt</a:t>
            </a:r>
            <a:r>
              <a:rPr lang="en-GB" sz="2000" dirty="0">
                <a:latin typeface="Times New Roman" panose="02020603050405020304" pitchFamily="18" charset="0"/>
                <a:cs typeface="Times New Roman" panose="02020603050405020304" pitchFamily="18" charset="0"/>
              </a:rPr>
              <a:t> in lbs) x [100 - (</a:t>
            </a:r>
            <a:r>
              <a:rPr lang="en-GB" sz="2000" dirty="0" err="1">
                <a:latin typeface="Times New Roman" panose="02020603050405020304" pitchFamily="18" charset="0"/>
                <a:cs typeface="Times New Roman" panose="02020603050405020304" pitchFamily="18" charset="0"/>
              </a:rPr>
              <a:t>Hgb</a:t>
            </a:r>
            <a:r>
              <a:rPr lang="en-GB" sz="2000" dirty="0">
                <a:latin typeface="Times New Roman" panose="02020603050405020304" pitchFamily="18" charset="0"/>
                <a:cs typeface="Times New Roman" panose="02020603050405020304" pitchFamily="18" charset="0"/>
              </a:rPr>
              <a:t> x 100)/12] </a:t>
            </a:r>
          </a:p>
          <a:p>
            <a:r>
              <a:rPr lang="en-GB" sz="2000" dirty="0">
                <a:latin typeface="Times New Roman" panose="02020603050405020304" pitchFamily="18" charset="0"/>
                <a:cs typeface="Times New Roman" panose="02020603050405020304" pitchFamily="18" charset="0"/>
              </a:rPr>
              <a:t>To replace blood lost on an intermittent or repetitive basis, iron dextran dose is calculated as follows:</a:t>
            </a:r>
          </a:p>
          <a:p>
            <a:r>
              <a:rPr lang="en-GB" sz="2000" dirty="0">
                <a:latin typeface="Times New Roman" panose="02020603050405020304" pitchFamily="18" charset="0"/>
                <a:cs typeface="Times New Roman" panose="02020603050405020304" pitchFamily="18" charset="0"/>
              </a:rPr>
              <a:t>    Replacement iron (mg) = blood loss in mL x </a:t>
            </a:r>
            <a:r>
              <a:rPr lang="en-GB" sz="2000" dirty="0" err="1">
                <a:latin typeface="Times New Roman" panose="02020603050405020304" pitchFamily="18" charset="0"/>
                <a:cs typeface="Times New Roman" panose="02020603050405020304" pitchFamily="18" charset="0"/>
              </a:rPr>
              <a:t>hematocrit</a:t>
            </a:r>
            <a:r>
              <a:rPr lang="en-GB" sz="2000" dirty="0">
                <a:latin typeface="Times New Roman" panose="02020603050405020304" pitchFamily="18" charset="0"/>
                <a:cs typeface="Times New Roman" panose="02020603050405020304" pitchFamily="18" charset="0"/>
              </a:rPr>
              <a:t> in decimal</a:t>
            </a:r>
          </a:p>
          <a:p>
            <a:r>
              <a:rPr lang="en-GB" sz="2000" dirty="0">
                <a:latin typeface="Times New Roman" panose="02020603050405020304" pitchFamily="18" charset="0"/>
                <a:cs typeface="Times New Roman" panose="02020603050405020304" pitchFamily="18" charset="0"/>
              </a:rPr>
              <a:t>F----Z-track technique is used to avoid staining of the skin it involve(1)  :</a:t>
            </a:r>
          </a:p>
          <a:p>
            <a:r>
              <a:rPr lang="en-GB" sz="2000" dirty="0">
                <a:latin typeface="Times New Roman" panose="02020603050405020304" pitchFamily="18" charset="0"/>
                <a:cs typeface="Times New Roman" panose="02020603050405020304" pitchFamily="18" charset="0"/>
              </a:rPr>
              <a:t>1-pull the skin laterally before injection (A).</a:t>
            </a:r>
          </a:p>
          <a:p>
            <a:r>
              <a:rPr lang="en-GB" sz="2000" dirty="0">
                <a:latin typeface="Times New Roman" panose="02020603050405020304" pitchFamily="18" charset="0"/>
                <a:cs typeface="Times New Roman" panose="02020603050405020304" pitchFamily="18" charset="0"/>
              </a:rPr>
              <a:t>2-inject (A).</a:t>
            </a:r>
          </a:p>
          <a:p>
            <a:r>
              <a:rPr lang="en-GB" sz="2000" dirty="0">
                <a:latin typeface="Times New Roman" panose="02020603050405020304" pitchFamily="18" charset="0"/>
                <a:cs typeface="Times New Roman" panose="02020603050405020304" pitchFamily="18" charset="0"/>
              </a:rPr>
              <a:t>3-release the skin to avoid back leakage of iron dextran into the dermal layer(B)</a:t>
            </a:r>
          </a:p>
          <a:p>
            <a:r>
              <a:rPr lang="ar-IQ" sz="2000" dirty="0">
                <a:latin typeface="Times New Roman" panose="02020603050405020304" pitchFamily="18" charset="0"/>
                <a:cs typeface="Times New Roman" panose="02020603050405020304" pitchFamily="18" charset="0"/>
              </a:rPr>
              <a:t>لان الفتحة في العضلة حيث يوجد الدواء  سوف لا تكون تحت فتحة الجلد </a:t>
            </a:r>
            <a:endParaRPr lang="en-GB" sz="2000"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8822718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457200" y="304800"/>
            <a:ext cx="8229600" cy="6324600"/>
          </a:xfrm>
        </p:spPr>
        <p:style>
          <a:lnRef idx="2">
            <a:schemeClr val="dk1"/>
          </a:lnRef>
          <a:fillRef idx="1">
            <a:schemeClr val="lt1"/>
          </a:fillRef>
          <a:effectRef idx="0">
            <a:schemeClr val="dk1"/>
          </a:effectRef>
          <a:fontRef idx="minor">
            <a:schemeClr val="dk1"/>
          </a:fontRef>
        </p:style>
        <p:txBody>
          <a:bodyPr>
            <a:normAutofit/>
          </a:bodyPr>
          <a:lstStyle/>
          <a:p>
            <a:endParaRPr lang="en-GB" sz="1800" dirty="0">
              <a:latin typeface="Times New Roman" panose="02020603050405020304" pitchFamily="18" charset="0"/>
              <a:cs typeface="Times New Roman" panose="02020603050405020304" pitchFamily="18" charset="0"/>
            </a:endParaRPr>
          </a:p>
          <a:p>
            <a:endParaRPr lang="en-GB" sz="1800" dirty="0">
              <a:latin typeface="Times New Roman" panose="02020603050405020304" pitchFamily="18" charset="0"/>
              <a:cs typeface="Times New Roman" panose="02020603050405020304" pitchFamily="18" charset="0"/>
            </a:endParaRPr>
          </a:p>
          <a:p>
            <a:endParaRPr lang="en-GB" sz="1800" dirty="0">
              <a:latin typeface="Times New Roman" panose="02020603050405020304" pitchFamily="18" charset="0"/>
              <a:cs typeface="Times New Roman" panose="02020603050405020304" pitchFamily="18" charset="0"/>
            </a:endParaRPr>
          </a:p>
          <a:p>
            <a:endParaRPr lang="en-GB" sz="1800" dirty="0">
              <a:latin typeface="Times New Roman" panose="02020603050405020304" pitchFamily="18" charset="0"/>
              <a:cs typeface="Times New Roman" panose="02020603050405020304" pitchFamily="18" charset="0"/>
            </a:endParaRPr>
          </a:p>
          <a:p>
            <a:endParaRPr lang="en-GB" sz="1800" dirty="0">
              <a:latin typeface="Times New Roman" panose="02020603050405020304" pitchFamily="18" charset="0"/>
              <a:cs typeface="Times New Roman" panose="02020603050405020304" pitchFamily="18" charset="0"/>
            </a:endParaRPr>
          </a:p>
          <a:p>
            <a:endParaRPr lang="en-GB" sz="1800" dirty="0">
              <a:latin typeface="Times New Roman" panose="02020603050405020304" pitchFamily="18" charset="0"/>
              <a:cs typeface="Times New Roman" panose="02020603050405020304" pitchFamily="18" charset="0"/>
            </a:endParaRPr>
          </a:p>
          <a:p>
            <a:endParaRPr lang="en-GB" sz="1800" dirty="0">
              <a:latin typeface="Times New Roman" panose="02020603050405020304" pitchFamily="18" charset="0"/>
              <a:cs typeface="Times New Roman" panose="02020603050405020304" pitchFamily="18" charset="0"/>
            </a:endParaRPr>
          </a:p>
          <a:p>
            <a:r>
              <a:rPr lang="en-GB" sz="1800" dirty="0">
                <a:latin typeface="Times New Roman" panose="02020603050405020304" pitchFamily="18" charset="0"/>
                <a:cs typeface="Times New Roman" panose="02020603050405020304" pitchFamily="18" charset="0"/>
              </a:rPr>
              <a:t>G-It is suggested that all patients considered for iron dextran injection receive a test dose of 25 mg iron (i.e. 0.5 ml). Patient should be observed for more than 1 hour for untoward (chest pain, hypotension …).if no reaction occurs, the remainder of the dose can be given.</a:t>
            </a:r>
          </a:p>
          <a:p>
            <a:r>
              <a:rPr lang="en-GB" sz="1800" dirty="0">
                <a:latin typeface="Times New Roman" panose="02020603050405020304" pitchFamily="18" charset="0"/>
                <a:cs typeface="Times New Roman" panose="02020603050405020304" pitchFamily="18" charset="0"/>
              </a:rPr>
              <a:t>If an anaphylactic – like reaction occurs, it generally responds to </a:t>
            </a:r>
            <a:r>
              <a:rPr lang="en-GB" sz="1800" dirty="0" err="1">
                <a:latin typeface="Times New Roman" panose="02020603050405020304" pitchFamily="18" charset="0"/>
                <a:cs typeface="Times New Roman" panose="02020603050405020304" pitchFamily="18" charset="0"/>
              </a:rPr>
              <a:t>i.v</a:t>
            </a:r>
            <a:r>
              <a:rPr lang="en-GB" sz="1800" dirty="0">
                <a:latin typeface="Times New Roman" panose="02020603050405020304" pitchFamily="18" charset="0"/>
                <a:cs typeface="Times New Roman" panose="02020603050405020304" pitchFamily="18" charset="0"/>
              </a:rPr>
              <a:t> epinephrine, diphenhydramine, and corticosteroids (3).</a:t>
            </a:r>
          </a:p>
          <a:p>
            <a:r>
              <a:rPr lang="en-GB" sz="1800" dirty="0">
                <a:latin typeface="Times New Roman" panose="02020603050405020304" pitchFamily="18" charset="0"/>
                <a:cs typeface="Times New Roman" panose="02020603050405020304" pitchFamily="18" charset="0"/>
              </a:rPr>
              <a:t> </a:t>
            </a:r>
          </a:p>
          <a:p>
            <a:r>
              <a:rPr lang="en-GB" sz="1800" dirty="0">
                <a:latin typeface="Times New Roman" panose="02020603050405020304" pitchFamily="18" charset="0"/>
                <a:cs typeface="Times New Roman" panose="02020603050405020304" pitchFamily="18" charset="0"/>
              </a:rPr>
              <a:t>H-not only because combination is unnecessary, but it may promote adverse reactions by saturation of the plasma portion (transferrin) binding capacity----------so that the injected iron gives a higher unbound plasma iron conc. Than is safe(6).</a:t>
            </a:r>
          </a:p>
          <a:p>
            <a:r>
              <a:rPr lang="en-GB" sz="1800" dirty="0">
                <a:latin typeface="Times New Roman" panose="02020603050405020304" pitchFamily="18" charset="0"/>
                <a:cs typeface="Times New Roman" panose="02020603050405020304" pitchFamily="18" charset="0"/>
              </a:rPr>
              <a:t>I-The liquid preparation of iron may be diluted with water or juice and taken through a straw to prevent staining of the teeth(4, 5).</a:t>
            </a:r>
          </a:p>
          <a:p>
            <a:endParaRPr lang="en-GB" sz="1800"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457200"/>
            <a:ext cx="8001000" cy="1838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446118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77997" y="2967335"/>
            <a:ext cx="5388013" cy="2646878"/>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16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anose="02020603050405020304" pitchFamily="18" charset="0"/>
                <a:cs typeface="Times New Roman" panose="02020603050405020304" pitchFamily="18" charset="0"/>
              </a:rPr>
              <a:t>Cases</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323392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9798645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152400" y="76200"/>
            <a:ext cx="4800600" cy="6705600"/>
          </a:xfrm>
          <a:prstGeom prst="rect">
            <a:avLst/>
          </a:prstGeom>
        </p:spPr>
      </p:pic>
      <p:pic>
        <p:nvPicPr>
          <p:cNvPr id="5" name="Picture 4"/>
          <p:cNvPicPr>
            <a:picLocks noChangeAspect="1"/>
          </p:cNvPicPr>
          <p:nvPr/>
        </p:nvPicPr>
        <p:blipFill>
          <a:blip r:embed="rId4">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tretch>
            <a:fillRect/>
          </a:stretch>
        </p:blipFill>
        <p:spPr>
          <a:xfrm>
            <a:off x="4953000" y="-31174"/>
            <a:ext cx="4191000" cy="6812974"/>
          </a:xfrm>
          <a:prstGeom prst="rect">
            <a:avLst/>
          </a:prstGeom>
        </p:spPr>
      </p:pic>
    </p:spTree>
    <p:extLst>
      <p:ext uri="{BB962C8B-B14F-4D97-AF65-F5344CB8AC3E}">
        <p14:creationId xmlns:p14="http://schemas.microsoft.com/office/powerpoint/2010/main" val="367544643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6927" y="-1"/>
            <a:ext cx="4793673" cy="6864927"/>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14800" y="6927"/>
            <a:ext cx="5029200" cy="6858000"/>
          </a:xfrm>
          <a:prstGeom prst="rect">
            <a:avLst/>
          </a:prstGeom>
        </p:spPr>
      </p:pic>
    </p:spTree>
    <p:extLst>
      <p:ext uri="{BB962C8B-B14F-4D97-AF65-F5344CB8AC3E}">
        <p14:creationId xmlns:p14="http://schemas.microsoft.com/office/powerpoint/2010/main" val="28656165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636" y="0"/>
            <a:ext cx="4835236" cy="6858000"/>
          </a:xfrm>
          <a:prstGeom prst="rect">
            <a:avLst/>
          </a:prstGeom>
        </p:spPr>
      </p:pic>
    </p:spTree>
    <p:extLst>
      <p:ext uri="{BB962C8B-B14F-4D97-AF65-F5344CB8AC3E}">
        <p14:creationId xmlns:p14="http://schemas.microsoft.com/office/powerpoint/2010/main" val="20697950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4953000" cy="68580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00600" y="0"/>
            <a:ext cx="4343400" cy="6858000"/>
          </a:xfrm>
          <a:prstGeom prst="rect">
            <a:avLst/>
          </a:prstGeom>
        </p:spPr>
      </p:pic>
    </p:spTree>
    <p:extLst>
      <p:ext uri="{BB962C8B-B14F-4D97-AF65-F5344CB8AC3E}">
        <p14:creationId xmlns:p14="http://schemas.microsoft.com/office/powerpoint/2010/main" val="1726309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636" y="0"/>
            <a:ext cx="4537364" cy="6858000"/>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19600" y="0"/>
            <a:ext cx="4724400" cy="6858000"/>
          </a:xfrm>
          <a:prstGeom prst="rect">
            <a:avLst/>
          </a:prstGeom>
        </p:spPr>
      </p:pic>
    </p:spTree>
    <p:extLst>
      <p:ext uri="{BB962C8B-B14F-4D97-AF65-F5344CB8AC3E}">
        <p14:creationId xmlns:p14="http://schemas.microsoft.com/office/powerpoint/2010/main" val="16923728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6702" y="152400"/>
            <a:ext cx="8610600" cy="4420965"/>
          </a:xfrm>
        </p:spPr>
      </p:pic>
      <p:sp>
        <p:nvSpPr>
          <p:cNvPr id="5" name="Rectangle 4"/>
          <p:cNvSpPr/>
          <p:nvPr/>
        </p:nvSpPr>
        <p:spPr>
          <a:xfrm>
            <a:off x="1981200" y="4572000"/>
            <a:ext cx="4947188" cy="1323439"/>
          </a:xfrm>
          <a:prstGeom prst="rect">
            <a:avLst/>
          </a:prstGeom>
          <a:noFill/>
        </p:spPr>
        <p:txBody>
          <a:bodyPr wrap="none" lIns="91440" tIns="45720" rIns="91440" bIns="45720">
            <a:spAutoFit/>
          </a:bodyPr>
          <a:lstStyle/>
          <a:p>
            <a:pPr algn="ctr"/>
            <a:r>
              <a:rPr lang="en-US" sz="80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Times New Roman" panose="02020603050405020304" pitchFamily="18" charset="0"/>
                <a:cs typeface="Times New Roman" panose="02020603050405020304" pitchFamily="18" charset="0"/>
              </a:rPr>
              <a:t>Thank you</a:t>
            </a:r>
          </a:p>
        </p:txBody>
      </p:sp>
    </p:spTree>
    <p:extLst>
      <p:ext uri="{BB962C8B-B14F-4D97-AF65-F5344CB8AC3E}">
        <p14:creationId xmlns:p14="http://schemas.microsoft.com/office/powerpoint/2010/main" val="535963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style>
          <a:lnRef idx="2">
            <a:schemeClr val="accent2"/>
          </a:lnRef>
          <a:fillRef idx="1">
            <a:schemeClr val="lt1"/>
          </a:fillRef>
          <a:effectRef idx="0">
            <a:schemeClr val="accent2"/>
          </a:effectRef>
          <a:fontRef idx="minor">
            <a:schemeClr val="dk1"/>
          </a:fontRef>
        </p:style>
        <p:txBody>
          <a:bodyPr>
            <a:normAutofit fontScale="90000"/>
          </a:bodyPr>
          <a:lstStyle/>
          <a:p>
            <a:br>
              <a:rPr lang="en-GB" dirty="0"/>
            </a:br>
            <a:r>
              <a:rPr lang="en-GB" dirty="0">
                <a:latin typeface="Times New Roman" panose="02020603050405020304" pitchFamily="18" charset="0"/>
                <a:cs typeface="Times New Roman" panose="02020603050405020304" pitchFamily="18" charset="0"/>
              </a:rPr>
              <a:t>Compound preparations</a:t>
            </a:r>
            <a:br>
              <a:rPr lang="en-GB" dirty="0">
                <a:latin typeface="Times New Roman" panose="02020603050405020304" pitchFamily="18" charset="0"/>
                <a:cs typeface="Times New Roman" panose="02020603050405020304" pitchFamily="18" charset="0"/>
              </a:rPr>
            </a:b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990600"/>
            <a:ext cx="8229600" cy="5715000"/>
          </a:xfrm>
        </p:spPr>
        <p:style>
          <a:lnRef idx="2">
            <a:schemeClr val="dk1"/>
          </a:lnRef>
          <a:fillRef idx="1">
            <a:schemeClr val="lt1"/>
          </a:fillRef>
          <a:effectRef idx="0">
            <a:schemeClr val="dk1"/>
          </a:effectRef>
          <a:fontRef idx="minor">
            <a:schemeClr val="dk1"/>
          </a:fontRef>
        </p:style>
        <p:txBody>
          <a:bodyPr>
            <a:normAutofit fontScale="85000" lnSpcReduction="10000"/>
          </a:bodyPr>
          <a:lstStyle/>
          <a:p>
            <a:pPr algn="just"/>
            <a:r>
              <a:rPr lang="en-GB" dirty="0">
                <a:latin typeface="Times New Roman" panose="02020603050405020304" pitchFamily="18" charset="0"/>
                <a:cs typeface="Times New Roman" panose="02020603050405020304" pitchFamily="18" charset="0"/>
              </a:rPr>
              <a:t>Preparations containing iron and folic acid  are used during pregnancy in women who are at high risk of developing iron and folic acid deficiency; they should be distinguished from those used for the prevention of neural tube defects in women planning a pregnancy.</a:t>
            </a:r>
          </a:p>
          <a:p>
            <a:pPr algn="just"/>
            <a:r>
              <a:rPr lang="en-GB" dirty="0">
                <a:latin typeface="Times New Roman" panose="02020603050405020304" pitchFamily="18" charset="0"/>
                <a:cs typeface="Times New Roman" panose="02020603050405020304" pitchFamily="18" charset="0"/>
              </a:rPr>
              <a:t>It is important to note that the small doses of folic acid contained in these preparations are inadequate for the treatment of megaloblastic anaemias.</a:t>
            </a:r>
          </a:p>
          <a:p>
            <a:pPr algn="just"/>
            <a:r>
              <a:rPr lang="en-GB" dirty="0">
                <a:latin typeface="Times New Roman" panose="02020603050405020304" pitchFamily="18" charset="0"/>
                <a:cs typeface="Times New Roman" panose="02020603050405020304" pitchFamily="18" charset="0"/>
              </a:rPr>
              <a:t>Some oral preparations contain ascorbic acid to aid absorption of the iron but the therapeutic advantage of such preparations is minimal and cost may be increased, or other ingredients, such as the B group of vitamins (except folic acid for pregnant women).</a:t>
            </a:r>
          </a:p>
        </p:txBody>
      </p:sp>
    </p:spTree>
    <p:extLst>
      <p:ext uri="{BB962C8B-B14F-4D97-AF65-F5344CB8AC3E}">
        <p14:creationId xmlns:p14="http://schemas.microsoft.com/office/powerpoint/2010/main" val="347975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63000" cy="715962"/>
          </a:xfrm>
        </p:spPr>
        <p:style>
          <a:lnRef idx="2">
            <a:schemeClr val="dk1"/>
          </a:lnRef>
          <a:fillRef idx="1">
            <a:schemeClr val="lt1"/>
          </a:fillRef>
          <a:effectRef idx="0">
            <a:schemeClr val="dk1"/>
          </a:effectRef>
          <a:fontRef idx="minor">
            <a:schemeClr val="dk1"/>
          </a:fontRef>
        </p:style>
        <p:txBody>
          <a:bodyPr>
            <a:normAutofit fontScale="90000"/>
          </a:bodyPr>
          <a:lstStyle/>
          <a:p>
            <a:br>
              <a:rPr lang="en-GB" dirty="0"/>
            </a:br>
            <a:r>
              <a:rPr lang="en-GB" dirty="0">
                <a:latin typeface="Times New Roman" panose="02020603050405020304" pitchFamily="18" charset="0"/>
                <a:cs typeface="Times New Roman" panose="02020603050405020304" pitchFamily="18" charset="0"/>
              </a:rPr>
              <a:t>Modified-release preparations</a:t>
            </a:r>
            <a:br>
              <a:rPr lang="en-GB" dirty="0">
                <a:latin typeface="Times New Roman" panose="02020603050405020304" pitchFamily="18" charset="0"/>
                <a:cs typeface="Times New Roman" panose="02020603050405020304" pitchFamily="18" charset="0"/>
              </a:rPr>
            </a:b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28600" y="1143000"/>
            <a:ext cx="8763000" cy="4983163"/>
          </a:xfrm>
        </p:spPr>
        <p:style>
          <a:lnRef idx="2">
            <a:schemeClr val="accent2"/>
          </a:lnRef>
          <a:fillRef idx="1">
            <a:schemeClr val="lt1"/>
          </a:fillRef>
          <a:effectRef idx="0">
            <a:schemeClr val="accent2"/>
          </a:effectRef>
          <a:fontRef idx="minor">
            <a:schemeClr val="dk1"/>
          </a:fontRef>
        </p:style>
        <p:txBody>
          <a:bodyPr>
            <a:normAutofit/>
          </a:bodyPr>
          <a:lstStyle/>
          <a:p>
            <a:pPr algn="just"/>
            <a:r>
              <a:rPr lang="en-GB" dirty="0">
                <a:latin typeface="Times New Roman" panose="02020603050405020304" pitchFamily="18" charset="0"/>
                <a:cs typeface="Times New Roman" panose="02020603050405020304" pitchFamily="18" charset="0"/>
              </a:rPr>
              <a:t>Modified-release preparations of iron are licensed for once daily dosage, but have no therapeutic advantage and should not be used. </a:t>
            </a:r>
          </a:p>
          <a:p>
            <a:pPr algn="just"/>
            <a:r>
              <a:rPr lang="en-GB" dirty="0">
                <a:latin typeface="Times New Roman" panose="02020603050405020304" pitchFamily="18" charset="0"/>
                <a:cs typeface="Times New Roman" panose="02020603050405020304" pitchFamily="18" charset="0"/>
              </a:rPr>
              <a:t>These preparations are formulated to release iron gradually; the low incidence of side-effects may reflect the small amounts of iron available for absorption as the iron is carried past the first part of the duodenum into an area of the gut where absorption may be poor.</a:t>
            </a:r>
          </a:p>
        </p:txBody>
      </p:sp>
    </p:spTree>
    <p:extLst>
      <p:ext uri="{BB962C8B-B14F-4D97-AF65-F5344CB8AC3E}">
        <p14:creationId xmlns:p14="http://schemas.microsoft.com/office/powerpoint/2010/main" val="3507345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10600" cy="533400"/>
          </a:xfrm>
        </p:spPr>
        <p:style>
          <a:lnRef idx="2">
            <a:schemeClr val="accent2"/>
          </a:lnRef>
          <a:fillRef idx="1">
            <a:schemeClr val="lt1"/>
          </a:fillRef>
          <a:effectRef idx="0">
            <a:schemeClr val="accent2"/>
          </a:effectRef>
          <a:fontRef idx="minor">
            <a:schemeClr val="dk1"/>
          </a:fontRef>
        </p:style>
        <p:txBody>
          <a:bodyPr>
            <a:normAutofit fontScale="90000"/>
          </a:bodyPr>
          <a:lstStyle/>
          <a:p>
            <a:br>
              <a:rPr lang="en-GB" dirty="0"/>
            </a:br>
            <a:r>
              <a:rPr lang="en-GB" dirty="0">
                <a:latin typeface="Times New Roman" panose="02020603050405020304" pitchFamily="18" charset="0"/>
                <a:cs typeface="Times New Roman" panose="02020603050405020304" pitchFamily="18" charset="0"/>
              </a:rPr>
              <a:t>Iron (oral) </a:t>
            </a:r>
            <a:br>
              <a:rPr lang="en-GB" dirty="0">
                <a:latin typeface="Times New Roman" panose="02020603050405020304" pitchFamily="18" charset="0"/>
                <a:cs typeface="Times New Roman" panose="02020603050405020304" pitchFamily="18" charset="0"/>
              </a:rPr>
            </a:b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04800" y="838200"/>
            <a:ext cx="8610600" cy="5791200"/>
          </a:xfrm>
        </p:spPr>
        <p:style>
          <a:lnRef idx="2">
            <a:schemeClr val="dk1"/>
          </a:lnRef>
          <a:fillRef idx="1">
            <a:schemeClr val="lt1"/>
          </a:fillRef>
          <a:effectRef idx="0">
            <a:schemeClr val="dk1"/>
          </a:effectRef>
          <a:fontRef idx="minor">
            <a:schemeClr val="dk1"/>
          </a:fontRef>
        </p:style>
        <p:txBody>
          <a:bodyPr>
            <a:noAutofit/>
          </a:bodyPr>
          <a:lstStyle/>
          <a:p>
            <a:pPr marL="0" indent="0" algn="just">
              <a:buNone/>
            </a:pPr>
            <a:r>
              <a:rPr lang="en-GB" sz="2000" b="1" dirty="0">
                <a:latin typeface="Times New Roman" panose="02020603050405020304" pitchFamily="18" charset="0"/>
                <a:cs typeface="Times New Roman" panose="02020603050405020304" pitchFamily="18" charset="0"/>
              </a:rPr>
              <a:t>SIDE-EFFECTS:-</a:t>
            </a:r>
            <a:r>
              <a:rPr lang="en-GB" sz="2000" dirty="0">
                <a:latin typeface="Times New Roman" panose="02020603050405020304" pitchFamily="18" charset="0"/>
                <a:cs typeface="Times New Roman" panose="02020603050405020304" pitchFamily="18" charset="0"/>
              </a:rPr>
              <a:t> Constipation . diarrhoea . epigastric pain (dose related) . faecal impaction . gastro-intestinal irritation . nausea (dose related)</a:t>
            </a:r>
          </a:p>
          <a:p>
            <a:pPr marL="0" indent="0" algn="just">
              <a:buNone/>
            </a:pPr>
            <a:r>
              <a:rPr lang="en-GB" sz="2000" b="1" dirty="0">
                <a:latin typeface="Times New Roman" panose="02020603050405020304" pitchFamily="18" charset="0"/>
                <a:cs typeface="Times New Roman" panose="02020603050405020304" pitchFamily="18" charset="0"/>
              </a:rPr>
              <a:t>SIDE-EFFECTS, FURTHER INFORMATION</a:t>
            </a:r>
          </a:p>
          <a:p>
            <a:pPr marL="0" indent="0" algn="just">
              <a:buNone/>
            </a:pPr>
            <a:r>
              <a:rPr lang="en-GB" sz="2000" dirty="0">
                <a:latin typeface="Times New Roman" panose="02020603050405020304" pitchFamily="18" charset="0"/>
                <a:cs typeface="Times New Roman" panose="02020603050405020304" pitchFamily="18" charset="0"/>
              </a:rPr>
              <a:t>▶ </a:t>
            </a:r>
            <a:r>
              <a:rPr lang="en-GB" sz="2400" b="1" dirty="0">
                <a:latin typeface="Times New Roman" panose="02020603050405020304" pitchFamily="18" charset="0"/>
                <a:cs typeface="Times New Roman" panose="02020603050405020304" pitchFamily="18" charset="0"/>
              </a:rPr>
              <a:t>Managing side-effects</a:t>
            </a:r>
            <a:r>
              <a:rPr lang="en-GB" sz="2000" dirty="0">
                <a:latin typeface="Times New Roman" panose="02020603050405020304" pitchFamily="18" charset="0"/>
                <a:cs typeface="Times New Roman" panose="02020603050405020304" pitchFamily="18" charset="0"/>
              </a:rPr>
              <a:t> /If side-effects occur, the dose may be reduced; alternatively, another iron salt may be used, but an improvement in tolerance may </a:t>
            </a:r>
            <a:r>
              <a:rPr lang="en-GB" sz="1800" dirty="0">
                <a:latin typeface="Times New Roman" panose="02020603050405020304" pitchFamily="18" charset="0"/>
                <a:cs typeface="Times New Roman" panose="02020603050405020304" pitchFamily="18" charset="0"/>
              </a:rPr>
              <a:t>simply</a:t>
            </a:r>
            <a:r>
              <a:rPr lang="en-GB" sz="2000" dirty="0">
                <a:latin typeface="Times New Roman" panose="02020603050405020304" pitchFamily="18" charset="0"/>
                <a:cs typeface="Times New Roman" panose="02020603050405020304" pitchFamily="18" charset="0"/>
              </a:rPr>
              <a:t> be a result of a </a:t>
            </a:r>
            <a:r>
              <a:rPr lang="en-GB" sz="2000" b="1" dirty="0">
                <a:latin typeface="Times New Roman" panose="02020603050405020304" pitchFamily="18" charset="0"/>
                <a:cs typeface="Times New Roman" panose="02020603050405020304" pitchFamily="18" charset="0"/>
              </a:rPr>
              <a:t>lower content of elemental iron</a:t>
            </a:r>
            <a:r>
              <a:rPr lang="en-GB" sz="2000" dirty="0">
                <a:latin typeface="Times New Roman" panose="02020603050405020304" pitchFamily="18" charset="0"/>
                <a:cs typeface="Times New Roman" panose="02020603050405020304" pitchFamily="18" charset="0"/>
              </a:rPr>
              <a:t>. The incidence of side effects due to ferrous </a:t>
            </a:r>
            <a:r>
              <a:rPr lang="en-GB" sz="2000" dirty="0" err="1">
                <a:latin typeface="Times New Roman" panose="02020603050405020304" pitchFamily="18" charset="0"/>
                <a:cs typeface="Times New Roman" panose="02020603050405020304" pitchFamily="18" charset="0"/>
              </a:rPr>
              <a:t>sulfate</a:t>
            </a:r>
            <a:r>
              <a:rPr lang="en-GB" sz="2000" dirty="0">
                <a:latin typeface="Times New Roman" panose="02020603050405020304" pitchFamily="18" charset="0"/>
                <a:cs typeface="Times New Roman" panose="02020603050405020304" pitchFamily="18" charset="0"/>
              </a:rPr>
              <a:t> is no greater than with other iron salts when compared on the basis of equivalent amounts of elemental iron.</a:t>
            </a:r>
          </a:p>
          <a:p>
            <a:pPr marL="0" lvl="0" indent="0">
              <a:buNone/>
            </a:pPr>
            <a:r>
              <a:rPr lang="en-GB" sz="2000" dirty="0">
                <a:latin typeface="Times New Roman" panose="02020603050405020304" pitchFamily="18" charset="0"/>
                <a:cs typeface="Times New Roman" panose="02020603050405020304" pitchFamily="18" charset="0"/>
              </a:rPr>
              <a:t> ▶ Altered bowel habit Iron preparations taken orally can be constipating and occasionally lead to faecal impaction. Oral iron, particularly modified-release preparations, can exacerbate diarrhoea in patients with inflammatory bowel disease; care is also needed in patients with intestinal strictures and diverticular disease. The relationship between </a:t>
            </a:r>
            <a:r>
              <a:rPr lang="en-GB" sz="2000" b="1" dirty="0">
                <a:latin typeface="Times New Roman" panose="02020603050405020304" pitchFamily="18" charset="0"/>
                <a:cs typeface="Times New Roman" panose="02020603050405020304" pitchFamily="18" charset="0"/>
              </a:rPr>
              <a:t>dose </a:t>
            </a:r>
            <a:r>
              <a:rPr lang="en-GB" sz="2000" dirty="0">
                <a:latin typeface="Times New Roman" panose="02020603050405020304" pitchFamily="18" charset="0"/>
                <a:cs typeface="Times New Roman" panose="02020603050405020304" pitchFamily="18" charset="0"/>
              </a:rPr>
              <a:t>and altered bowel habit  (constipation or diarrhoea) is less clear than for nausea and epigastric pain.</a:t>
            </a:r>
            <a:r>
              <a:rPr lang="en-GB" sz="2000" dirty="0">
                <a:solidFill>
                  <a:prstClr val="black"/>
                </a:solidFill>
                <a:latin typeface="Times New Roman" panose="02020603050405020304" pitchFamily="18" charset="0"/>
                <a:cs typeface="Times New Roman" panose="02020603050405020304" pitchFamily="18" charset="0"/>
              </a:rPr>
              <a:t> </a:t>
            </a:r>
          </a:p>
          <a:p>
            <a:pPr marL="0" lvl="0" indent="0">
              <a:buNone/>
            </a:pPr>
            <a:r>
              <a:rPr lang="en-GB" sz="2000" dirty="0">
                <a:solidFill>
                  <a:prstClr val="black"/>
                </a:solidFill>
                <a:latin typeface="Times New Roman" panose="02020603050405020304" pitchFamily="18" charset="0"/>
                <a:cs typeface="Times New Roman" panose="02020603050405020304" pitchFamily="18" charset="0"/>
              </a:rPr>
              <a:t>▶ </a:t>
            </a:r>
            <a:r>
              <a:rPr lang="en-GB" dirty="0">
                <a:solidFill>
                  <a:prstClr val="black"/>
                </a:solidFill>
                <a:latin typeface="Times New Roman" panose="02020603050405020304" pitchFamily="18" charset="0"/>
                <a:cs typeface="Times New Roman" panose="02020603050405020304" pitchFamily="18" charset="0"/>
              </a:rPr>
              <a:t>In children </a:t>
            </a:r>
            <a:r>
              <a:rPr lang="en-GB" sz="2000" dirty="0">
                <a:solidFill>
                  <a:prstClr val="black"/>
                </a:solidFill>
                <a:latin typeface="Times New Roman" panose="02020603050405020304" pitchFamily="18" charset="0"/>
                <a:cs typeface="Times New Roman" panose="02020603050405020304" pitchFamily="18" charset="0"/>
              </a:rPr>
              <a:t>Iron preparations are an important cause of accidental overdose in children and as little as </a:t>
            </a:r>
            <a:r>
              <a:rPr lang="en-GB" sz="2000" b="1" dirty="0">
                <a:solidFill>
                  <a:prstClr val="black"/>
                </a:solidFill>
                <a:latin typeface="Times New Roman" panose="02020603050405020304" pitchFamily="18" charset="0"/>
                <a:cs typeface="Times New Roman" panose="02020603050405020304" pitchFamily="18" charset="0"/>
              </a:rPr>
              <a:t>20 mg/kg</a:t>
            </a:r>
            <a:r>
              <a:rPr lang="en-GB" sz="2000" dirty="0">
                <a:solidFill>
                  <a:prstClr val="black"/>
                </a:solidFill>
                <a:latin typeface="Times New Roman" panose="02020603050405020304" pitchFamily="18" charset="0"/>
                <a:cs typeface="Times New Roman" panose="02020603050405020304" pitchFamily="18" charset="0"/>
              </a:rPr>
              <a:t> of elemental iron can lead to symptoms of toxicity.</a:t>
            </a:r>
          </a:p>
          <a:p>
            <a:pPr marL="0" indent="0" algn="just">
              <a:buNone/>
            </a:pPr>
            <a:endParaRPr lang="en-GB" sz="2000" dirty="0">
              <a:latin typeface="Times New Roman" panose="02020603050405020304" pitchFamily="18" charset="0"/>
              <a:cs typeface="Times New Roman" panose="02020603050405020304" pitchFamily="18" charset="0"/>
            </a:endParaRPr>
          </a:p>
          <a:p>
            <a:pPr marL="0" indent="0" algn="just">
              <a:buNone/>
            </a:pPr>
            <a:r>
              <a:rPr lang="en-GB" sz="20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5274113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533399"/>
            <a:ext cx="8229600" cy="45719"/>
          </a:xfrm>
        </p:spPr>
        <p:txBody>
          <a:bodyPr>
            <a:normAutofit fontScale="90000"/>
          </a:bodyPr>
          <a:lstStyle/>
          <a:p>
            <a:endParaRPr lang="en-GB" dirty="0"/>
          </a:p>
        </p:txBody>
      </p:sp>
      <p:sp>
        <p:nvSpPr>
          <p:cNvPr id="3" name="Content Placeholder 2"/>
          <p:cNvSpPr>
            <a:spLocks noGrp="1"/>
          </p:cNvSpPr>
          <p:nvPr>
            <p:ph idx="1"/>
          </p:nvPr>
        </p:nvSpPr>
        <p:spPr>
          <a:xfrm>
            <a:off x="152400" y="304800"/>
            <a:ext cx="8839200" cy="6400800"/>
          </a:xfrm>
        </p:spPr>
        <p:style>
          <a:lnRef idx="2">
            <a:schemeClr val="accent2"/>
          </a:lnRef>
          <a:fillRef idx="1">
            <a:schemeClr val="lt1"/>
          </a:fillRef>
          <a:effectRef idx="0">
            <a:schemeClr val="accent2"/>
          </a:effectRef>
          <a:fontRef idx="minor">
            <a:schemeClr val="dk1"/>
          </a:fontRef>
        </p:style>
        <p:txBody>
          <a:bodyPr>
            <a:noAutofit/>
          </a:bodyPr>
          <a:lstStyle/>
          <a:p>
            <a:pPr marL="0" indent="0">
              <a:buNone/>
            </a:pPr>
            <a:r>
              <a:rPr lang="en-GB" sz="2000" b="1" dirty="0">
                <a:latin typeface="Times New Roman" panose="02020603050405020304" pitchFamily="18" charset="0"/>
                <a:cs typeface="Times New Roman" panose="02020603050405020304" pitchFamily="18" charset="0"/>
              </a:rPr>
              <a:t>MONITORING REQUIREMENTS</a:t>
            </a:r>
          </a:p>
          <a:p>
            <a:r>
              <a:rPr lang="en-GB" sz="2800" dirty="0">
                <a:latin typeface="Times New Roman" panose="02020603050405020304" pitchFamily="18" charset="0"/>
                <a:cs typeface="Times New Roman" panose="02020603050405020304" pitchFamily="18" charset="0"/>
              </a:rPr>
              <a:t>▶ Therapeutic response The haemoglobin concentration should rise by about 100–200 mg/ 100mL (1–2 g/litre) per day or 2 g/100mL (20 g/litre) over 3–4 weeks. When the haemoglobin is in the normal range, treatment should be continued for a further 3 months to replenish the iron stores. </a:t>
            </a:r>
          </a:p>
          <a:p>
            <a:pPr marL="0" indent="0">
              <a:buNone/>
            </a:pPr>
            <a:r>
              <a:rPr lang="en-GB" sz="2000" b="1" dirty="0">
                <a:latin typeface="Times New Roman" panose="02020603050405020304" pitchFamily="18" charset="0"/>
                <a:cs typeface="Times New Roman" panose="02020603050405020304" pitchFamily="18" charset="0"/>
              </a:rPr>
              <a:t>PRESCRIBING AND DISPENSING INFORMATION</a:t>
            </a:r>
          </a:p>
          <a:p>
            <a:r>
              <a:rPr lang="en-GB" sz="2400" dirty="0">
                <a:latin typeface="Times New Roman" panose="02020603050405020304" pitchFamily="18" charset="0"/>
                <a:cs typeface="Times New Roman" panose="02020603050405020304" pitchFamily="18" charset="0"/>
              </a:rPr>
              <a:t>▶ In children Express the dose in terms of elemental iron and iron salt and select the most appropriate </a:t>
            </a:r>
            <a:r>
              <a:rPr lang="en-GB" sz="2400" dirty="0" err="1">
                <a:latin typeface="Times New Roman" panose="02020603050405020304" pitchFamily="18" charset="0"/>
                <a:cs typeface="Times New Roman" panose="02020603050405020304" pitchFamily="18" charset="0"/>
              </a:rPr>
              <a:t>preparation.The</a:t>
            </a:r>
            <a:r>
              <a:rPr lang="en-GB" sz="2400" dirty="0">
                <a:latin typeface="Times New Roman" panose="02020603050405020304" pitchFamily="18" charset="0"/>
                <a:cs typeface="Times New Roman" panose="02020603050405020304" pitchFamily="18" charset="0"/>
              </a:rPr>
              <a:t> most common reason for lack of response in children is poor compliance; poor absorption is rare in children.</a:t>
            </a:r>
          </a:p>
          <a:p>
            <a:pPr marL="0" indent="0">
              <a:buNone/>
            </a:pPr>
            <a:r>
              <a:rPr lang="en-GB" sz="2000" dirty="0">
                <a:latin typeface="Times New Roman" panose="02020603050405020304" pitchFamily="18" charset="0"/>
                <a:cs typeface="Times New Roman" panose="02020603050405020304" pitchFamily="18" charset="0"/>
              </a:rPr>
              <a:t> </a:t>
            </a:r>
            <a:r>
              <a:rPr lang="en-GB" sz="2000" b="1" dirty="0">
                <a:latin typeface="Times New Roman" panose="02020603050405020304" pitchFamily="18" charset="0"/>
                <a:cs typeface="Times New Roman" panose="02020603050405020304" pitchFamily="18" charset="0"/>
              </a:rPr>
              <a:t>PATIENT AND CARER ADVICE</a:t>
            </a:r>
          </a:p>
          <a:p>
            <a:pPr marL="0" indent="0">
              <a:buNone/>
            </a:pPr>
            <a:r>
              <a:rPr lang="en-GB" sz="2000" dirty="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Although iron preparations are best absorbed on an empty stomach they can be taken after food to reduce gastro-intestinal side-effects. May discolour stools.</a:t>
            </a:r>
          </a:p>
        </p:txBody>
      </p:sp>
    </p:spTree>
    <p:extLst>
      <p:ext uri="{BB962C8B-B14F-4D97-AF65-F5344CB8AC3E}">
        <p14:creationId xmlns:p14="http://schemas.microsoft.com/office/powerpoint/2010/main" val="32669599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563562"/>
          </a:xfrm>
        </p:spPr>
        <p:style>
          <a:lnRef idx="2">
            <a:schemeClr val="dk1"/>
          </a:lnRef>
          <a:fillRef idx="1">
            <a:schemeClr val="lt1"/>
          </a:fillRef>
          <a:effectRef idx="0">
            <a:schemeClr val="dk1"/>
          </a:effectRef>
          <a:fontRef idx="minor">
            <a:schemeClr val="dk1"/>
          </a:fontRef>
        </p:style>
        <p:txBody>
          <a:bodyPr>
            <a:normAutofit fontScale="90000"/>
          </a:bodyPr>
          <a:lstStyle/>
          <a:p>
            <a:r>
              <a:rPr lang="en-GB" dirty="0">
                <a:solidFill>
                  <a:srgbClr val="FF0000"/>
                </a:solidFill>
                <a:latin typeface="Times New Roman" panose="02020603050405020304" pitchFamily="18" charset="0"/>
                <a:cs typeface="Times New Roman" panose="02020603050405020304" pitchFamily="18" charset="0"/>
              </a:rPr>
              <a:t>Ferrous fumarate</a:t>
            </a:r>
          </a:p>
        </p:txBody>
      </p:sp>
      <p:sp>
        <p:nvSpPr>
          <p:cNvPr id="10" name="Rectangle 9"/>
          <p:cNvSpPr/>
          <p:nvPr/>
        </p:nvSpPr>
        <p:spPr>
          <a:xfrm>
            <a:off x="152401" y="1219200"/>
            <a:ext cx="3702955" cy="92333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b="1" dirty="0">
                <a:solidFill>
                  <a:srgbClr val="FF0000"/>
                </a:solidFill>
                <a:latin typeface="Times New Roman" panose="02020603050405020304" pitchFamily="18" charset="0"/>
                <a:cs typeface="Times New Roman" panose="02020603050405020304" pitchFamily="18" charset="0"/>
              </a:rPr>
              <a:t>Oral solution</a:t>
            </a:r>
          </a:p>
          <a:p>
            <a:r>
              <a:rPr lang="en-GB" b="1" dirty="0" err="1">
                <a:solidFill>
                  <a:srgbClr val="FF0000"/>
                </a:solidFill>
                <a:latin typeface="Times New Roman" panose="02020603050405020304" pitchFamily="18" charset="0"/>
                <a:cs typeface="Times New Roman" panose="02020603050405020304" pitchFamily="18" charset="0"/>
              </a:rPr>
              <a:t>Galfer</a:t>
            </a:r>
            <a:r>
              <a:rPr lang="en-GB" b="1" dirty="0">
                <a:solidFill>
                  <a:srgbClr val="FF0000"/>
                </a:solidFill>
                <a:latin typeface="Times New Roman" panose="02020603050405020304" pitchFamily="18" charset="0"/>
                <a:cs typeface="Times New Roman" panose="02020603050405020304" pitchFamily="18" charset="0"/>
              </a:rPr>
              <a:t> 28mg/ml (Thornton &amp; Ross Ltd)</a:t>
            </a:r>
          </a:p>
        </p:txBody>
      </p:sp>
      <p:pic>
        <p:nvPicPr>
          <p:cNvPr id="16" name="Picture 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43400" y="1173559"/>
            <a:ext cx="4464956" cy="2492260"/>
          </a:xfrm>
          <a:prstGeom prst="rect">
            <a:avLst/>
          </a:prstGeom>
        </p:spPr>
      </p:pic>
      <p:pic>
        <p:nvPicPr>
          <p:cNvPr id="17" name="Picture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8643" y="2869688"/>
            <a:ext cx="3657599" cy="1896341"/>
          </a:xfrm>
          <a:prstGeom prst="rect">
            <a:avLst/>
          </a:prstGeom>
          <a:ln>
            <a:solidFill>
              <a:schemeClr val="tx1"/>
            </a:solidFill>
          </a:ln>
        </p:spPr>
      </p:pic>
      <p:pic>
        <p:nvPicPr>
          <p:cNvPr id="2050" name="Picture 2" descr="C:\Users\Al-Ra'y\Desktop\imagesf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43400" y="3490912"/>
            <a:ext cx="4329113" cy="177165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p:cNvSpPr/>
          <p:nvPr/>
        </p:nvSpPr>
        <p:spPr>
          <a:xfrm>
            <a:off x="4343399" y="5410200"/>
            <a:ext cx="4329113" cy="92333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b="1" dirty="0">
                <a:solidFill>
                  <a:srgbClr val="FF0000"/>
                </a:solidFill>
                <a:latin typeface="Times New Roman" panose="02020603050405020304" pitchFamily="18" charset="0"/>
                <a:cs typeface="Times New Roman" panose="02020603050405020304" pitchFamily="18" charset="0"/>
              </a:rPr>
              <a:t>Capsule</a:t>
            </a:r>
          </a:p>
          <a:p>
            <a:r>
              <a:rPr lang="en-GB" b="1" dirty="0">
                <a:solidFill>
                  <a:srgbClr val="FF0000"/>
                </a:solidFill>
                <a:latin typeface="Times New Roman" panose="02020603050405020304" pitchFamily="18" charset="0"/>
                <a:cs typeface="Times New Roman" panose="02020603050405020304" pitchFamily="18" charset="0"/>
              </a:rPr>
              <a:t>▶ </a:t>
            </a:r>
            <a:r>
              <a:rPr lang="en-GB" b="1" dirty="0" err="1">
                <a:solidFill>
                  <a:srgbClr val="FF0000"/>
                </a:solidFill>
                <a:latin typeface="Times New Roman" panose="02020603050405020304" pitchFamily="18" charset="0"/>
                <a:cs typeface="Times New Roman" panose="02020603050405020304" pitchFamily="18" charset="0"/>
              </a:rPr>
              <a:t>Galfer</a:t>
            </a:r>
            <a:r>
              <a:rPr lang="en-GB" b="1" dirty="0">
                <a:solidFill>
                  <a:srgbClr val="FF0000"/>
                </a:solidFill>
                <a:latin typeface="Times New Roman" panose="02020603050405020304" pitchFamily="18" charset="0"/>
                <a:cs typeface="Times New Roman" panose="02020603050405020304" pitchFamily="18" charset="0"/>
              </a:rPr>
              <a:t> (Thornton &amp; Ross Ltd)</a:t>
            </a:r>
          </a:p>
          <a:p>
            <a:r>
              <a:rPr lang="en-GB" b="1" dirty="0">
                <a:solidFill>
                  <a:srgbClr val="FF0000"/>
                </a:solidFill>
                <a:latin typeface="Times New Roman" panose="02020603050405020304" pitchFamily="18" charset="0"/>
                <a:cs typeface="Times New Roman" panose="02020603050405020304" pitchFamily="18" charset="0"/>
              </a:rPr>
              <a:t>Ferrous fumarate 305 mg</a:t>
            </a:r>
          </a:p>
        </p:txBody>
      </p:sp>
    </p:spTree>
    <p:extLst>
      <p:ext uri="{BB962C8B-B14F-4D97-AF65-F5344CB8AC3E}">
        <p14:creationId xmlns:p14="http://schemas.microsoft.com/office/powerpoint/2010/main" val="31349124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7032</TotalTime>
  <Words>3582</Words>
  <Application>Microsoft Office PowerPoint</Application>
  <PresentationFormat>On-screen Show (4:3)</PresentationFormat>
  <Paragraphs>251</Paragraphs>
  <Slides>48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48</vt:i4>
      </vt:variant>
    </vt:vector>
  </HeadingPairs>
  <TitlesOfParts>
    <vt:vector size="53" baseType="lpstr">
      <vt:lpstr>Arial</vt:lpstr>
      <vt:lpstr>Calibri</vt:lpstr>
      <vt:lpstr>Times New Roman</vt:lpstr>
      <vt:lpstr>Wingdings</vt:lpstr>
      <vt:lpstr>Office Theme</vt:lpstr>
      <vt:lpstr> Clinical pharmacy laboratory/4 th Class Anemias and blood disorders </vt:lpstr>
      <vt:lpstr>Lecture Outlines</vt:lpstr>
      <vt:lpstr> Anaemias </vt:lpstr>
      <vt:lpstr>Oral iron</vt:lpstr>
      <vt:lpstr> Compound preparations </vt:lpstr>
      <vt:lpstr> Modified-release preparations </vt:lpstr>
      <vt:lpstr> Iron (oral)  </vt:lpstr>
      <vt:lpstr>PowerPoint Presentation</vt:lpstr>
      <vt:lpstr>Ferrous fumarate</vt:lpstr>
      <vt:lpstr>Ferrous sulfate</vt:lpstr>
      <vt:lpstr>Ferrous gluconate</vt:lpstr>
      <vt:lpstr> Parenteral iron  :-Iron dextran, iron sucrose, ferric carboxymaltose. </vt:lpstr>
      <vt:lpstr>Iron (injectable)</vt:lpstr>
      <vt:lpstr>Iron dextran</vt:lpstr>
      <vt:lpstr>Iron sucrose</vt:lpstr>
      <vt:lpstr>Ferric carboxymaltose</vt:lpstr>
      <vt:lpstr> Anaemias , megaloblastic </vt:lpstr>
      <vt:lpstr> vitamin B preparations -  Hydroxocobalamin , cyanocobalamin, methylcobalamine  </vt:lpstr>
      <vt:lpstr>PowerPoint Presentation</vt:lpstr>
      <vt:lpstr>Folic acid</vt:lpstr>
      <vt:lpstr>Caution</vt:lpstr>
      <vt:lpstr>Folic acid </vt:lpstr>
      <vt:lpstr>Cyanocobalamin</vt:lpstr>
      <vt:lpstr>Hydroxocobalamin</vt:lpstr>
      <vt:lpstr>hydroxycobalaimne</vt:lpstr>
      <vt:lpstr>Side effects</vt:lpstr>
      <vt:lpstr>Solution for injection ▶ Cytamen (Focus Pharmaceuticals Ltd) Cyanocobalamin 1 mg per 1 ml</vt:lpstr>
      <vt:lpstr>PowerPoint Presentation</vt:lpstr>
      <vt:lpstr> Erythropoietins                  Epoetins (recombinant human erythropoietins)  Darbepoetin (hyperglycosylated derivative) Methoxy polyethylene glycol-epoetin beta  </vt:lpstr>
      <vt:lpstr>IMPORTANT SAFETY INFORMATION </vt:lpstr>
      <vt:lpstr>Erythropoietins-haemoglobin  concentration </vt:lpstr>
      <vt:lpstr>Erythropoietins—tumour progression and survival in patients with cancer</vt:lpstr>
      <vt:lpstr>PowerPoint Presentation</vt:lpstr>
      <vt:lpstr>caution</vt:lpstr>
      <vt:lpstr>Side-effects, further information</vt:lpstr>
      <vt:lpstr>MONITORING REQUIREMENTS </vt:lpstr>
      <vt:lpstr>Epoetin alfa</vt:lpstr>
      <vt:lpstr>▶ NeoRecormon (Roche Products Ltd) Epoetin beta 1667 unit per 1 ml</vt:lpstr>
      <vt:lpstr>(Supplement)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ORAL IRON:Ferrous fumarate,ferrous gluconate,ferrous sulphate.PARENTERAL IRON:iron dextran,iron sucrose,ferric carboxymaltose. Folic acid,Folinic acid.Vitamin B preperations:Hydroxocobalamin,Cyanocobalamin. </dc:title>
  <dc:creator>HP</dc:creator>
  <cp:lastModifiedBy>Light of seven</cp:lastModifiedBy>
  <cp:revision>152</cp:revision>
  <dcterms:created xsi:type="dcterms:W3CDTF">2006-08-16T00:00:00Z</dcterms:created>
  <dcterms:modified xsi:type="dcterms:W3CDTF">2020-02-21T23:53:27Z</dcterms:modified>
</cp:coreProperties>
</file>