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97" r:id="rId2"/>
    <p:sldId id="256" r:id="rId3"/>
    <p:sldId id="257" r:id="rId4"/>
    <p:sldId id="258" r:id="rId5"/>
    <p:sldId id="259" r:id="rId6"/>
    <p:sldId id="260" r:id="rId7"/>
    <p:sldId id="288" r:id="rId8"/>
    <p:sldId id="261" r:id="rId9"/>
    <p:sldId id="262" r:id="rId10"/>
    <p:sldId id="263" r:id="rId11"/>
    <p:sldId id="289" r:id="rId12"/>
    <p:sldId id="264" r:id="rId13"/>
    <p:sldId id="265" r:id="rId14"/>
    <p:sldId id="267" r:id="rId15"/>
    <p:sldId id="268" r:id="rId16"/>
    <p:sldId id="269" r:id="rId17"/>
    <p:sldId id="271" r:id="rId18"/>
    <p:sldId id="272" r:id="rId19"/>
    <p:sldId id="274" r:id="rId20"/>
    <p:sldId id="275" r:id="rId21"/>
    <p:sldId id="296" r:id="rId22"/>
    <p:sldId id="276" r:id="rId23"/>
    <p:sldId id="290" r:id="rId24"/>
    <p:sldId id="291" r:id="rId25"/>
    <p:sldId id="279" r:id="rId26"/>
    <p:sldId id="280" r:id="rId27"/>
    <p:sldId id="281" r:id="rId28"/>
    <p:sldId id="292" r:id="rId29"/>
    <p:sldId id="283" r:id="rId30"/>
    <p:sldId id="293" r:id="rId31"/>
    <p:sldId id="294" r:id="rId32"/>
    <p:sldId id="284" r:id="rId33"/>
    <p:sldId id="295" r:id="rId34"/>
    <p:sldId id="286" r:id="rId35"/>
    <p:sldId id="287" r:id="rId36"/>
    <p:sldId id="299" r:id="rId3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494" y="-1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2/4/2020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2/4/2020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2/4/2020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2/4/2020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2/4/2020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2/4/2020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2/4/2020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2/4/2020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2/4/2020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2/4/2020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2/4/2020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2/4/2020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57200"/>
            <a:ext cx="899160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3600" dirty="0" smtClean="0">
              <a:latin typeface="Monotype Corsiva" panose="03010101010201010101" pitchFamily="66" charset="0"/>
            </a:endParaRPr>
          </a:p>
          <a:p>
            <a:endParaRPr lang="en-US" sz="3600" dirty="0">
              <a:latin typeface="Monotype Corsiva" panose="03010101010201010101" pitchFamily="66" charset="0"/>
            </a:endParaRPr>
          </a:p>
          <a:p>
            <a:endParaRPr lang="en-US" sz="3600" b="1" dirty="0" smtClean="0">
              <a:latin typeface="Cambria" panose="02040503050406030204" pitchFamily="18" charset="0"/>
            </a:endParaRPr>
          </a:p>
          <a:p>
            <a:pPr algn="ctr"/>
            <a:r>
              <a:rPr lang="en-US" sz="6600" b="1" dirty="0">
                <a:latin typeface="Arial Black" panose="020B0A04020102020204" pitchFamily="34" charset="0"/>
              </a:rPr>
              <a:t>M</a:t>
            </a:r>
            <a:r>
              <a:rPr lang="en-US" sz="6600" b="1" dirty="0" smtClean="0">
                <a:latin typeface="Arial Black" panose="020B0A04020102020204" pitchFamily="34" charset="0"/>
              </a:rPr>
              <a:t>edicine safety</a:t>
            </a:r>
          </a:p>
          <a:p>
            <a:endParaRPr lang="en-US" sz="3600" b="1" dirty="0">
              <a:latin typeface="Monotype Corsiva" panose="03010101010201010101" pitchFamily="66" charset="0"/>
            </a:endParaRPr>
          </a:p>
          <a:p>
            <a:endParaRPr lang="en-US" sz="3600" dirty="0">
              <a:latin typeface="Monotype Corsiva" panose="03010101010201010101" pitchFamily="66" charset="0"/>
            </a:endParaRPr>
          </a:p>
          <a:p>
            <a:r>
              <a:rPr lang="en-US" sz="3600" b="1" dirty="0" smtClean="0">
                <a:latin typeface="Monotype Corsiva" panose="03010101010201010101" pitchFamily="66" charset="0"/>
              </a:rPr>
              <a:t>Done </a:t>
            </a:r>
            <a:r>
              <a:rPr lang="en-US" sz="3600" b="1" dirty="0">
                <a:latin typeface="Monotype Corsiva" panose="03010101010201010101" pitchFamily="66" charset="0"/>
              </a:rPr>
              <a:t>by assistant lecturer </a:t>
            </a:r>
            <a:r>
              <a:rPr lang="en-US" sz="3600" b="1" dirty="0" err="1">
                <a:latin typeface="Monotype Corsiva" panose="03010101010201010101" pitchFamily="66" charset="0"/>
              </a:rPr>
              <a:t>Zahraa</a:t>
            </a:r>
            <a:r>
              <a:rPr lang="en-US" sz="3600" b="1" dirty="0">
                <a:latin typeface="Monotype Corsiva" panose="03010101010201010101" pitchFamily="66" charset="0"/>
              </a:rPr>
              <a:t> Abdul Ghani</a:t>
            </a:r>
          </a:p>
          <a:p>
            <a:endParaRPr lang="en-US" b="1" dirty="0">
              <a:solidFill>
                <a:srgbClr val="FF00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9610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" y="0"/>
            <a:ext cx="88392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latin typeface="Cambria" panose="02040503050406030204" pitchFamily="18" charset="0"/>
              </a:rPr>
              <a:t>Drugs and driving</a:t>
            </a:r>
          </a:p>
          <a:p>
            <a:r>
              <a:rPr lang="en-US" sz="2400" dirty="0">
                <a:latin typeface="Cambria" panose="02040503050406030204" pitchFamily="18" charset="0"/>
              </a:rPr>
              <a:t>• Whenever a product that is likely to affect </a:t>
            </a:r>
            <a:r>
              <a:rPr lang="en-US" sz="2400" dirty="0" smtClean="0">
                <a:latin typeface="Cambria" panose="02040503050406030204" pitchFamily="18" charset="0"/>
              </a:rPr>
              <a:t>ability to </a:t>
            </a:r>
            <a:r>
              <a:rPr lang="en-US" sz="2400" dirty="0">
                <a:latin typeface="Cambria" panose="02040503050406030204" pitchFamily="18" charset="0"/>
              </a:rPr>
              <a:t>drive is dispensed, patients should be advised</a:t>
            </a:r>
          </a:p>
          <a:p>
            <a:r>
              <a:rPr lang="en-US" sz="2400" dirty="0">
                <a:latin typeface="Cambria" panose="02040503050406030204" pitchFamily="18" charset="0"/>
              </a:rPr>
              <a:t>• These effects are increased by consumption </a:t>
            </a:r>
            <a:r>
              <a:rPr lang="en-US" sz="2400" dirty="0" smtClean="0">
                <a:latin typeface="Cambria" panose="02040503050406030204" pitchFamily="18" charset="0"/>
              </a:rPr>
              <a:t>of alcohol</a:t>
            </a:r>
            <a:r>
              <a:rPr lang="en-US" sz="2400" dirty="0">
                <a:latin typeface="Cambria" panose="02040503050406030204" pitchFamily="18" charset="0"/>
              </a:rPr>
              <a:t>. Examples include hypnotics such </a:t>
            </a:r>
            <a:r>
              <a:rPr lang="en-US" sz="2400" dirty="0" smtClean="0">
                <a:latin typeface="Cambria" panose="02040503050406030204" pitchFamily="18" charset="0"/>
              </a:rPr>
              <a:t>as  benzodiazepines </a:t>
            </a:r>
            <a:r>
              <a:rPr lang="en-US" sz="2400" dirty="0">
                <a:latin typeface="Cambria" panose="02040503050406030204" pitchFamily="18" charset="0"/>
              </a:rPr>
              <a:t>(e.g. lorazepam) or</a:t>
            </a:r>
          </a:p>
          <a:p>
            <a:r>
              <a:rPr lang="en-US" sz="2400" dirty="0">
                <a:latin typeface="Cambria" panose="02040503050406030204" pitchFamily="18" charset="0"/>
              </a:rPr>
              <a:t>antihistamines (e.g. </a:t>
            </a:r>
            <a:r>
              <a:rPr lang="en-US" sz="2400" dirty="0" err="1">
                <a:latin typeface="Cambria" panose="02040503050406030204" pitchFamily="18" charset="0"/>
              </a:rPr>
              <a:t>chlorphenamine</a:t>
            </a:r>
            <a:r>
              <a:rPr lang="en-US" sz="2400" dirty="0">
                <a:latin typeface="Cambria" panose="02040503050406030204" pitchFamily="18" charset="0"/>
              </a:rPr>
              <a:t>).</a:t>
            </a:r>
          </a:p>
          <a:p>
            <a:r>
              <a:rPr lang="en-US" sz="2400" b="1" dirty="0">
                <a:latin typeface="Cambria" panose="02040503050406030204" pitchFamily="18" charset="0"/>
              </a:rPr>
              <a:t>Safety in the home</a:t>
            </a:r>
          </a:p>
          <a:p>
            <a:r>
              <a:rPr lang="en-US" sz="2400" dirty="0">
                <a:latin typeface="Cambria" panose="02040503050406030204" pitchFamily="18" charset="0"/>
              </a:rPr>
              <a:t>• To keep all medicines out of reach of </a:t>
            </a:r>
            <a:r>
              <a:rPr lang="en-US" sz="2400" dirty="0" smtClean="0">
                <a:latin typeface="Cambria" panose="02040503050406030204" pitchFamily="18" charset="0"/>
              </a:rPr>
              <a:t>children (note </a:t>
            </a:r>
            <a:r>
              <a:rPr lang="en-US" sz="2400" dirty="0">
                <a:latin typeface="Cambria" panose="02040503050406030204" pitchFamily="18" charset="0"/>
              </a:rPr>
              <a:t>use of child-resistant containers)</a:t>
            </a:r>
          </a:p>
          <a:p>
            <a:r>
              <a:rPr lang="en-US" sz="2400" dirty="0">
                <a:latin typeface="Cambria" panose="02040503050406030204" pitchFamily="18" charset="0"/>
              </a:rPr>
              <a:t>• Safe disposal of unwanted medicines</a:t>
            </a:r>
          </a:p>
          <a:p>
            <a:r>
              <a:rPr lang="en-US" sz="2400" dirty="0">
                <a:latin typeface="Cambria" panose="02040503050406030204" pitchFamily="18" charset="0"/>
              </a:rPr>
              <a:t>• Storage at conditions appropriate for the </a:t>
            </a:r>
            <a:r>
              <a:rPr lang="en-US" sz="2400" dirty="0" smtClean="0">
                <a:latin typeface="Cambria" panose="02040503050406030204" pitchFamily="18" charset="0"/>
              </a:rPr>
              <a:t>specific medicine</a:t>
            </a:r>
            <a:r>
              <a:rPr lang="en-US" sz="2400" dirty="0">
                <a:latin typeface="Cambria" panose="02040503050406030204" pitchFamily="18" charset="0"/>
              </a:rPr>
              <a:t>: storing in the refrigerator for </a:t>
            </a:r>
            <a:r>
              <a:rPr lang="en-US" sz="2400" dirty="0" smtClean="0">
                <a:latin typeface="Cambria" panose="02040503050406030204" pitchFamily="18" charset="0"/>
              </a:rPr>
              <a:t>products required </a:t>
            </a:r>
            <a:r>
              <a:rPr lang="en-US" sz="2400" dirty="0">
                <a:latin typeface="Cambria" panose="02040503050406030204" pitchFamily="18" charset="0"/>
              </a:rPr>
              <a:t>to be kept at 2–8C (e.g. insulin </a:t>
            </a:r>
            <a:r>
              <a:rPr lang="en-US" sz="2400" dirty="0" smtClean="0">
                <a:latin typeface="Cambria" panose="02040503050406030204" pitchFamily="18" charset="0"/>
              </a:rPr>
              <a:t>and vaccines</a:t>
            </a:r>
            <a:r>
              <a:rPr lang="en-US" sz="2400" dirty="0">
                <a:latin typeface="Cambria" panose="02040503050406030204" pitchFamily="18" charset="0"/>
              </a:rPr>
              <a:t>), storing in a cool place for products</a:t>
            </a:r>
          </a:p>
          <a:p>
            <a:r>
              <a:rPr lang="en-US" sz="2400" dirty="0">
                <a:latin typeface="Cambria" panose="02040503050406030204" pitchFamily="18" charset="0"/>
              </a:rPr>
              <a:t>requiring storage temperature ranging between </a:t>
            </a:r>
            <a:r>
              <a:rPr lang="en-US" sz="2400" dirty="0" smtClean="0">
                <a:latin typeface="Cambria" panose="02040503050406030204" pitchFamily="18" charset="0"/>
              </a:rPr>
              <a:t>8 and </a:t>
            </a:r>
            <a:r>
              <a:rPr lang="en-US" sz="2400" dirty="0">
                <a:latin typeface="Cambria" panose="02040503050406030204" pitchFamily="18" charset="0"/>
              </a:rPr>
              <a:t>15C and storing at room temperature </a:t>
            </a:r>
            <a:r>
              <a:rPr lang="en-US" sz="2400" dirty="0" smtClean="0">
                <a:latin typeface="Cambria" panose="02040503050406030204" pitchFamily="18" charset="0"/>
              </a:rPr>
              <a:t>for products </a:t>
            </a:r>
            <a:r>
              <a:rPr lang="en-US" sz="2400" dirty="0">
                <a:latin typeface="Cambria" panose="02040503050406030204" pitchFamily="18" charset="0"/>
              </a:rPr>
              <a:t>requiring storage between 15 and </a:t>
            </a:r>
            <a:r>
              <a:rPr lang="en-US" sz="2400" dirty="0" smtClean="0">
                <a:latin typeface="Cambria" panose="02040503050406030204" pitchFamily="18" charset="0"/>
              </a:rPr>
              <a:t>25C</a:t>
            </a:r>
            <a:endParaRPr lang="en-US" sz="2400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3315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152400"/>
            <a:ext cx="84582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Cambria" panose="02040503050406030204" pitchFamily="18" charset="0"/>
              </a:rPr>
              <a:t>• Proper labelling on container to include dosage regimen and cautionary labels (e.g. ‘Warning: may cause drowsiness’). Include advisory </a:t>
            </a:r>
            <a:r>
              <a:rPr lang="en-US" sz="2400" dirty="0" smtClean="0">
                <a:latin typeface="Cambria" panose="02040503050406030204" pitchFamily="18" charset="0"/>
              </a:rPr>
              <a:t>labels (</a:t>
            </a:r>
            <a:r>
              <a:rPr lang="en-US" sz="2400" dirty="0">
                <a:latin typeface="Cambria" panose="02040503050406030204" pitchFamily="18" charset="0"/>
              </a:rPr>
              <a:t>e.g. ‘Shake the bottle</a:t>
            </a:r>
            <a:r>
              <a:rPr lang="en-US" sz="2400" dirty="0" smtClean="0">
                <a:latin typeface="Cambria" panose="02040503050406030204" pitchFamily="18" charset="0"/>
              </a:rPr>
              <a:t>’)</a:t>
            </a:r>
          </a:p>
          <a:p>
            <a:endParaRPr lang="en-US" sz="2400" dirty="0">
              <a:latin typeface="Cambria" panose="02040503050406030204" pitchFamily="18" charset="0"/>
            </a:endParaRPr>
          </a:p>
          <a:p>
            <a:r>
              <a:rPr lang="en-US" sz="2400" dirty="0">
                <a:latin typeface="Cambria" panose="02040503050406030204" pitchFamily="18" charset="0"/>
              </a:rPr>
              <a:t>• Do not change containers or remove </a:t>
            </a:r>
            <a:r>
              <a:rPr lang="en-US" sz="2400" dirty="0" smtClean="0">
                <a:latin typeface="Cambria" panose="02040503050406030204" pitchFamily="18" charset="0"/>
              </a:rPr>
              <a:t>from carton</a:t>
            </a:r>
            <a:r>
              <a:rPr lang="en-US" sz="2400" dirty="0">
                <a:latin typeface="Cambria" panose="020405030504060302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35549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152400"/>
            <a:ext cx="8991600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latin typeface="Cambria" panose="02040503050406030204" pitchFamily="18" charset="0"/>
              </a:rPr>
              <a:t>Cautionary </a:t>
            </a:r>
            <a:r>
              <a:rPr lang="en-US" sz="2400" b="1" dirty="0" smtClean="0">
                <a:latin typeface="Cambria" panose="02040503050406030204" pitchFamily="18" charset="0"/>
              </a:rPr>
              <a:t>labels</a:t>
            </a:r>
            <a:endParaRPr lang="en-US" sz="2400" b="1" dirty="0">
              <a:latin typeface="Cambria" panose="02040503050406030204" pitchFamily="18" charset="0"/>
            </a:endParaRPr>
          </a:p>
          <a:p>
            <a:r>
              <a:rPr lang="en-US" sz="2400" dirty="0">
                <a:latin typeface="Cambria" panose="02040503050406030204" pitchFamily="18" charset="0"/>
              </a:rPr>
              <a:t>• Warning. May cause drowsiness. </a:t>
            </a:r>
            <a:r>
              <a:rPr lang="en-US" sz="2400" dirty="0" smtClean="0">
                <a:latin typeface="Cambria" panose="02040503050406030204" pitchFamily="18" charset="0"/>
              </a:rPr>
              <a:t>If affected </a:t>
            </a:r>
            <a:r>
              <a:rPr lang="en-US" sz="2400" dirty="0">
                <a:latin typeface="Cambria" panose="02040503050406030204" pitchFamily="18" charset="0"/>
              </a:rPr>
              <a:t>do not drive or </a:t>
            </a:r>
            <a:r>
              <a:rPr lang="en-US" sz="2400" dirty="0" smtClean="0">
                <a:latin typeface="Cambria" panose="02040503050406030204" pitchFamily="18" charset="0"/>
              </a:rPr>
              <a:t>operate machinery </a:t>
            </a:r>
            <a:r>
              <a:rPr lang="en-US" sz="2400" dirty="0">
                <a:latin typeface="Cambria" panose="02040503050406030204" pitchFamily="18" charset="0"/>
              </a:rPr>
              <a:t>(e.g. </a:t>
            </a:r>
            <a:r>
              <a:rPr lang="en-US" sz="2400" dirty="0" smtClean="0">
                <a:latin typeface="Cambria" panose="02040503050406030204" pitchFamily="18" charset="0"/>
              </a:rPr>
              <a:t>antihistamine-containing preparations).</a:t>
            </a:r>
            <a:endParaRPr lang="en-US" sz="2400" dirty="0">
              <a:latin typeface="Cambria" panose="02040503050406030204" pitchFamily="18" charset="0"/>
            </a:endParaRPr>
          </a:p>
          <a:p>
            <a:r>
              <a:rPr lang="en-US" sz="2400" dirty="0">
                <a:latin typeface="Cambria" panose="02040503050406030204" pitchFamily="18" charset="0"/>
              </a:rPr>
              <a:t>• Warning. Avoid alcoholic drink (</a:t>
            </a:r>
            <a:r>
              <a:rPr lang="en-US" sz="2400" dirty="0" smtClean="0">
                <a:latin typeface="Cambria" panose="02040503050406030204" pitchFamily="18" charset="0"/>
              </a:rPr>
              <a:t>e.g. metronidazole</a:t>
            </a:r>
            <a:r>
              <a:rPr lang="en-US" sz="2400" dirty="0">
                <a:latin typeface="Cambria" panose="02040503050406030204" pitchFamily="18" charset="0"/>
              </a:rPr>
              <a:t>).</a:t>
            </a:r>
          </a:p>
          <a:p>
            <a:r>
              <a:rPr lang="en-US" sz="2400" dirty="0">
                <a:latin typeface="Cambria" panose="02040503050406030204" pitchFamily="18" charset="0"/>
              </a:rPr>
              <a:t>• Do not take indigestion remedies at </a:t>
            </a:r>
            <a:r>
              <a:rPr lang="en-US" sz="2400" dirty="0" smtClean="0">
                <a:latin typeface="Cambria" panose="02040503050406030204" pitchFamily="18" charset="0"/>
              </a:rPr>
              <a:t>the same </a:t>
            </a:r>
            <a:r>
              <a:rPr lang="en-US" sz="2400" dirty="0">
                <a:latin typeface="Cambria" panose="02040503050406030204" pitchFamily="18" charset="0"/>
              </a:rPr>
              <a:t>time of day as this medicine (</a:t>
            </a:r>
            <a:r>
              <a:rPr lang="en-US" sz="2400" dirty="0" smtClean="0">
                <a:latin typeface="Cambria" panose="02040503050406030204" pitchFamily="18" charset="0"/>
              </a:rPr>
              <a:t>e.g. enteric-coated </a:t>
            </a:r>
            <a:r>
              <a:rPr lang="en-US" sz="2400" dirty="0">
                <a:latin typeface="Cambria" panose="02040503050406030204" pitchFamily="18" charset="0"/>
              </a:rPr>
              <a:t>tablets).</a:t>
            </a:r>
          </a:p>
          <a:p>
            <a:r>
              <a:rPr lang="en-US" sz="2400" dirty="0">
                <a:latin typeface="Cambria" panose="02040503050406030204" pitchFamily="18" charset="0"/>
              </a:rPr>
              <a:t>• Do not take indigestion remedies </a:t>
            </a:r>
            <a:r>
              <a:rPr lang="en-US" sz="2400" dirty="0" smtClean="0">
                <a:latin typeface="Cambria" panose="02040503050406030204" pitchFamily="18" charset="0"/>
              </a:rPr>
              <a:t>or medicines </a:t>
            </a:r>
            <a:r>
              <a:rPr lang="en-US" sz="2400" dirty="0">
                <a:latin typeface="Cambria" panose="02040503050406030204" pitchFamily="18" charset="0"/>
              </a:rPr>
              <a:t>containing iron or zinc at </a:t>
            </a:r>
            <a:r>
              <a:rPr lang="en-US" sz="2400" dirty="0" smtClean="0">
                <a:latin typeface="Cambria" panose="02040503050406030204" pitchFamily="18" charset="0"/>
              </a:rPr>
              <a:t>the same </a:t>
            </a:r>
            <a:r>
              <a:rPr lang="en-US" sz="2400" dirty="0">
                <a:latin typeface="Cambria" panose="02040503050406030204" pitchFamily="18" charset="0"/>
              </a:rPr>
              <a:t>time of day as this medicine (</a:t>
            </a:r>
            <a:r>
              <a:rPr lang="en-US" sz="2400" dirty="0" smtClean="0">
                <a:latin typeface="Cambria" panose="02040503050406030204" pitchFamily="18" charset="0"/>
              </a:rPr>
              <a:t>e.g. </a:t>
            </a:r>
            <a:r>
              <a:rPr lang="en-US" sz="2400" dirty="0" err="1" smtClean="0">
                <a:latin typeface="Cambria" panose="02040503050406030204" pitchFamily="18" charset="0"/>
              </a:rPr>
              <a:t>tetracyclines</a:t>
            </a:r>
            <a:r>
              <a:rPr lang="en-US" sz="2400" dirty="0">
                <a:latin typeface="Cambria" panose="02040503050406030204" pitchFamily="18" charset="0"/>
              </a:rPr>
              <a:t>, quinolones).</a:t>
            </a:r>
          </a:p>
          <a:p>
            <a:r>
              <a:rPr lang="en-US" sz="2400" dirty="0">
                <a:latin typeface="Cambria" panose="02040503050406030204" pitchFamily="18" charset="0"/>
              </a:rPr>
              <a:t>• Take at regular intervals. Complete </a:t>
            </a:r>
            <a:r>
              <a:rPr lang="en-US" sz="2400" dirty="0" smtClean="0">
                <a:latin typeface="Cambria" panose="02040503050406030204" pitchFamily="18" charset="0"/>
              </a:rPr>
              <a:t>the prescribed </a:t>
            </a:r>
            <a:r>
              <a:rPr lang="en-US" sz="2400" dirty="0">
                <a:latin typeface="Cambria" panose="02040503050406030204" pitchFamily="18" charset="0"/>
              </a:rPr>
              <a:t>course unless </a:t>
            </a:r>
            <a:r>
              <a:rPr lang="en-US" sz="2400" dirty="0" smtClean="0">
                <a:latin typeface="Cambria" panose="02040503050406030204" pitchFamily="18" charset="0"/>
              </a:rPr>
              <a:t>otherwise directed </a:t>
            </a:r>
            <a:r>
              <a:rPr lang="en-US" sz="2400" dirty="0">
                <a:latin typeface="Cambria" panose="02040503050406030204" pitchFamily="18" charset="0"/>
              </a:rPr>
              <a:t>(e.g. antibacterial medications).</a:t>
            </a:r>
          </a:p>
          <a:p>
            <a:r>
              <a:rPr lang="en-US" sz="2400" dirty="0">
                <a:latin typeface="Cambria" panose="02040503050406030204" pitchFamily="18" charset="0"/>
              </a:rPr>
              <a:t>• . . . with or after food (e.g. </a:t>
            </a:r>
            <a:r>
              <a:rPr lang="en-US" sz="2400" dirty="0" smtClean="0">
                <a:latin typeface="Cambria" panose="02040503050406030204" pitchFamily="18" charset="0"/>
              </a:rPr>
              <a:t>non-steroidal anti-inflammatory </a:t>
            </a:r>
            <a:r>
              <a:rPr lang="en-US" sz="2400" dirty="0">
                <a:latin typeface="Cambria" panose="02040503050406030204" pitchFamily="18" charset="0"/>
              </a:rPr>
              <a:t>drugs).</a:t>
            </a:r>
          </a:p>
          <a:p>
            <a:r>
              <a:rPr lang="en-US" sz="2400" dirty="0">
                <a:latin typeface="Cambria" panose="02040503050406030204" pitchFamily="18" charset="0"/>
              </a:rPr>
              <a:t>• Swallow whole, do not chew (e.g. </a:t>
            </a:r>
            <a:r>
              <a:rPr lang="en-US" sz="2400" dirty="0" err="1" smtClean="0">
                <a:latin typeface="Cambria" panose="02040503050406030204" pitchFamily="18" charset="0"/>
              </a:rPr>
              <a:t>entericcoated</a:t>
            </a:r>
            <a:r>
              <a:rPr lang="en-US" sz="2400" dirty="0">
                <a:latin typeface="Cambria" panose="02040503050406030204" pitchFamily="18" charset="0"/>
              </a:rPr>
              <a:t> </a:t>
            </a:r>
            <a:r>
              <a:rPr lang="en-US" sz="2400" dirty="0" smtClean="0">
                <a:latin typeface="Cambria" panose="02040503050406030204" pitchFamily="18" charset="0"/>
              </a:rPr>
              <a:t>and </a:t>
            </a:r>
            <a:r>
              <a:rPr lang="en-US" sz="2400" dirty="0">
                <a:latin typeface="Cambria" panose="02040503050406030204" pitchFamily="18" charset="0"/>
              </a:rPr>
              <a:t>modified-release </a:t>
            </a:r>
            <a:r>
              <a:rPr lang="en-US" sz="2400" dirty="0" smtClean="0">
                <a:latin typeface="Cambria" panose="02040503050406030204" pitchFamily="18" charset="0"/>
              </a:rPr>
              <a:t>oral formulations </a:t>
            </a:r>
            <a:r>
              <a:rPr lang="en-US" sz="2400" dirty="0">
                <a:latin typeface="Cambria" panose="02040503050406030204" pitchFamily="18" charset="0"/>
              </a:rPr>
              <a:t>such as </a:t>
            </a:r>
            <a:r>
              <a:rPr lang="en-US" sz="2400" dirty="0" err="1">
                <a:latin typeface="Cambria" panose="02040503050406030204" pitchFamily="18" charset="0"/>
              </a:rPr>
              <a:t>bisacodyl</a:t>
            </a:r>
            <a:r>
              <a:rPr lang="en-US" sz="2400" dirty="0">
                <a:latin typeface="Cambria" panose="02040503050406030204" pitchFamily="18" charset="0"/>
              </a:rPr>
              <a:t>).</a:t>
            </a:r>
          </a:p>
          <a:p>
            <a:r>
              <a:rPr lang="en-US" sz="2400" dirty="0">
                <a:latin typeface="Cambria" panose="02040503050406030204" pitchFamily="18" charset="0"/>
              </a:rPr>
              <a:t>• To be spread thinly (e.g. </a:t>
            </a:r>
            <a:r>
              <a:rPr lang="en-US" sz="2400" dirty="0" smtClean="0">
                <a:latin typeface="Cambria" panose="02040503050406030204" pitchFamily="18" charset="0"/>
              </a:rPr>
              <a:t>corticosteroid preparations </a:t>
            </a:r>
            <a:r>
              <a:rPr lang="en-US" sz="2400" dirty="0">
                <a:latin typeface="Cambria" panose="02040503050406030204" pitchFamily="18" charset="0"/>
              </a:rPr>
              <a:t>for application on the skin</a:t>
            </a:r>
            <a:r>
              <a:rPr lang="en-US" sz="2400" dirty="0" smtClean="0">
                <a:latin typeface="Cambria" panose="02040503050406030204" pitchFamily="18" charset="0"/>
              </a:rPr>
              <a:t>).</a:t>
            </a:r>
          </a:p>
          <a:p>
            <a:endParaRPr lang="en-US" sz="2400" dirty="0" smtClean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6627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533400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latin typeface="Cambria" panose="02040503050406030204" pitchFamily="18" charset="0"/>
              </a:rPr>
              <a:t>Advisory labels</a:t>
            </a:r>
          </a:p>
          <a:p>
            <a:r>
              <a:rPr lang="en-US" sz="2400" dirty="0">
                <a:latin typeface="Cambria" panose="02040503050406030204" pitchFamily="18" charset="0"/>
              </a:rPr>
              <a:t>• Shake the bottle (e.g. calamine lotion).</a:t>
            </a:r>
          </a:p>
          <a:p>
            <a:r>
              <a:rPr lang="en-US" sz="2400" dirty="0">
                <a:latin typeface="Cambria" panose="02040503050406030204" pitchFamily="18" charset="0"/>
              </a:rPr>
              <a:t>• For external use only (e.g. for products </a:t>
            </a:r>
            <a:r>
              <a:rPr lang="en-US" sz="2400" dirty="0" smtClean="0">
                <a:latin typeface="Cambria" panose="02040503050406030204" pitchFamily="18" charset="0"/>
              </a:rPr>
              <a:t>to be applied externally</a:t>
            </a:r>
            <a:r>
              <a:rPr lang="en-US" sz="2400" dirty="0">
                <a:latin typeface="Cambria" panose="02040503050406030204" pitchFamily="18" charset="0"/>
              </a:rPr>
              <a:t>).</a:t>
            </a:r>
          </a:p>
          <a:p>
            <a:r>
              <a:rPr lang="en-US" sz="2400" dirty="0">
                <a:latin typeface="Cambria" panose="02040503050406030204" pitchFamily="18" charset="0"/>
              </a:rPr>
              <a:t>• Discard 4 weeks after opening (e.g. </a:t>
            </a:r>
            <a:r>
              <a:rPr lang="en-US" sz="2400" dirty="0" smtClean="0">
                <a:latin typeface="Cambria" panose="02040503050406030204" pitchFamily="18" charset="0"/>
              </a:rPr>
              <a:t>eye drops</a:t>
            </a:r>
            <a:r>
              <a:rPr lang="en-US" sz="2400" dirty="0">
                <a:latin typeface="Cambria" panose="02040503050406030204" pitchFamily="18" charset="0"/>
              </a:rPr>
              <a:t>).</a:t>
            </a:r>
          </a:p>
          <a:p>
            <a:r>
              <a:rPr lang="en-US" sz="2400" dirty="0">
                <a:latin typeface="Cambria" panose="02040503050406030204" pitchFamily="18" charset="0"/>
              </a:rPr>
              <a:t>• This medicine may </a:t>
            </a:r>
            <a:r>
              <a:rPr lang="en-US" sz="2400" dirty="0" err="1">
                <a:latin typeface="Cambria" panose="02040503050406030204" pitchFamily="18" charset="0"/>
              </a:rPr>
              <a:t>colour</a:t>
            </a:r>
            <a:r>
              <a:rPr lang="en-US" sz="2400" dirty="0">
                <a:latin typeface="Cambria" panose="02040503050406030204" pitchFamily="18" charset="0"/>
              </a:rPr>
              <a:t> the urine (</a:t>
            </a:r>
            <a:r>
              <a:rPr lang="en-US" sz="2400" dirty="0" smtClean="0">
                <a:latin typeface="Cambria" panose="02040503050406030204" pitchFamily="18" charset="0"/>
              </a:rPr>
              <a:t>e.g. levodopa).</a:t>
            </a:r>
          </a:p>
          <a:p>
            <a:endParaRPr lang="en-US" sz="2400" dirty="0" smtClean="0">
              <a:latin typeface="Cambria" panose="02040503050406030204" pitchFamily="18" charset="0"/>
            </a:endParaRPr>
          </a:p>
          <a:p>
            <a:r>
              <a:rPr lang="en-US" sz="2400" b="1" u="sng" dirty="0">
                <a:latin typeface="Cambria" panose="02040503050406030204" pitchFamily="18" charset="0"/>
              </a:rPr>
              <a:t>Barriers to proper use of medicines</a:t>
            </a:r>
            <a:endParaRPr lang="en-US" sz="2400" u="sng" dirty="0">
              <a:latin typeface="Cambria" panose="02040503050406030204" pitchFamily="18" charset="0"/>
            </a:endParaRPr>
          </a:p>
          <a:p>
            <a:r>
              <a:rPr lang="en-US" sz="2400" dirty="0" smtClean="0">
                <a:latin typeface="Cambria" panose="02040503050406030204" pitchFamily="18" charset="0"/>
              </a:rPr>
              <a:t> -Patient </a:t>
            </a:r>
            <a:r>
              <a:rPr lang="en-US" sz="2400" dirty="0">
                <a:latin typeface="Cambria" panose="02040503050406030204" pitchFamily="18" charset="0"/>
              </a:rPr>
              <a:t>compliance and adherence with </a:t>
            </a:r>
            <a:r>
              <a:rPr lang="en-US" sz="2400" dirty="0" smtClean="0">
                <a:latin typeface="Cambria" panose="02040503050406030204" pitchFamily="18" charset="0"/>
              </a:rPr>
              <a:t>treatment</a:t>
            </a:r>
          </a:p>
          <a:p>
            <a:r>
              <a:rPr lang="en-US" sz="2400" dirty="0" smtClean="0">
                <a:latin typeface="Cambria" panose="02040503050406030204" pitchFamily="18" charset="0"/>
              </a:rPr>
              <a:t> -Patient </a:t>
            </a:r>
            <a:r>
              <a:rPr lang="en-US" sz="2400" dirty="0">
                <a:latin typeface="Cambria" panose="02040503050406030204" pitchFamily="18" charset="0"/>
              </a:rPr>
              <a:t>confusion</a:t>
            </a:r>
          </a:p>
          <a:p>
            <a:r>
              <a:rPr lang="en-US" sz="2400" dirty="0" smtClean="0">
                <a:latin typeface="Cambria" panose="02040503050406030204" pitchFamily="18" charset="0"/>
              </a:rPr>
              <a:t>- </a:t>
            </a:r>
            <a:r>
              <a:rPr lang="en-US" sz="2400" dirty="0">
                <a:latin typeface="Cambria" panose="02040503050406030204" pitchFamily="18" charset="0"/>
              </a:rPr>
              <a:t>Communication problems</a:t>
            </a:r>
          </a:p>
          <a:p>
            <a:r>
              <a:rPr lang="en-US" sz="2400" dirty="0" smtClean="0">
                <a:latin typeface="Cambria" panose="02040503050406030204" pitchFamily="18" charset="0"/>
              </a:rPr>
              <a:t>- </a:t>
            </a:r>
            <a:r>
              <a:rPr lang="en-US" sz="2400" dirty="0">
                <a:latin typeface="Cambria" panose="02040503050406030204" pitchFamily="18" charset="0"/>
              </a:rPr>
              <a:t>Side-effects</a:t>
            </a:r>
          </a:p>
          <a:p>
            <a:r>
              <a:rPr lang="en-US" sz="2400" dirty="0" smtClean="0">
                <a:latin typeface="Cambria" panose="02040503050406030204" pitchFamily="18" charset="0"/>
              </a:rPr>
              <a:t>- </a:t>
            </a:r>
            <a:r>
              <a:rPr lang="en-US" sz="2400" dirty="0">
                <a:latin typeface="Cambria" panose="02040503050406030204" pitchFamily="18" charset="0"/>
              </a:rPr>
              <a:t>Dispensing errors</a:t>
            </a:r>
          </a:p>
          <a:p>
            <a:r>
              <a:rPr lang="en-US" sz="2400" dirty="0" smtClean="0">
                <a:latin typeface="Cambria" panose="02040503050406030204" pitchFamily="18" charset="0"/>
              </a:rPr>
              <a:t>- </a:t>
            </a:r>
            <a:r>
              <a:rPr lang="en-US" sz="2400" dirty="0">
                <a:latin typeface="Cambria" panose="02040503050406030204" pitchFamily="18" charset="0"/>
              </a:rPr>
              <a:t>Cost of medicines</a:t>
            </a:r>
          </a:p>
          <a:p>
            <a:r>
              <a:rPr lang="en-US" sz="2400" dirty="0" smtClean="0">
                <a:latin typeface="Cambria" panose="02040503050406030204" pitchFamily="18" charset="0"/>
              </a:rPr>
              <a:t>- </a:t>
            </a:r>
            <a:r>
              <a:rPr lang="en-US" sz="2400" dirty="0">
                <a:latin typeface="Cambria" panose="02040503050406030204" pitchFamily="18" charset="0"/>
              </a:rPr>
              <a:t>Accessibility and availability</a:t>
            </a:r>
          </a:p>
          <a:p>
            <a:endParaRPr lang="en-US" sz="2400" dirty="0" smtClean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9641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228601"/>
            <a:ext cx="8763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u="sng" dirty="0">
                <a:latin typeface="Cambria" panose="02040503050406030204" pitchFamily="18" charset="0"/>
              </a:rPr>
              <a:t>Practice </a:t>
            </a:r>
            <a:r>
              <a:rPr lang="en-US" sz="2400" b="1" u="sng" dirty="0" smtClean="0">
                <a:latin typeface="Cambria" panose="02040503050406030204" pitchFamily="18" charset="0"/>
              </a:rPr>
              <a:t>guidelines</a:t>
            </a:r>
          </a:p>
          <a:p>
            <a:endParaRPr lang="en-US" sz="2400" b="1" dirty="0">
              <a:latin typeface="Cambria" panose="02040503050406030204" pitchFamily="18" charset="0"/>
            </a:endParaRPr>
          </a:p>
          <a:p>
            <a:r>
              <a:rPr lang="en-US" sz="2400" dirty="0">
                <a:latin typeface="Cambria" panose="02040503050406030204" pitchFamily="18" charset="0"/>
              </a:rPr>
              <a:t>Practice guidelines are adopted in clinical </a:t>
            </a:r>
            <a:r>
              <a:rPr lang="en-US" sz="2400" dirty="0" smtClean="0">
                <a:latin typeface="Cambria" panose="02040503050406030204" pitchFamily="18" charset="0"/>
              </a:rPr>
              <a:t>scenarios to </a:t>
            </a:r>
            <a:r>
              <a:rPr lang="en-US" sz="2400" dirty="0">
                <a:latin typeface="Cambria" panose="02040503050406030204" pitchFamily="18" charset="0"/>
              </a:rPr>
              <a:t>provide information and reduce barriers to </a:t>
            </a:r>
            <a:r>
              <a:rPr lang="en-US" sz="2400" dirty="0" smtClean="0">
                <a:latin typeface="Cambria" panose="02040503050406030204" pitchFamily="18" charset="0"/>
              </a:rPr>
              <a:t>proper use </a:t>
            </a:r>
            <a:r>
              <a:rPr lang="en-US" sz="2400" dirty="0">
                <a:latin typeface="Cambria" panose="02040503050406030204" pitchFamily="18" charset="0"/>
              </a:rPr>
              <a:t>of medicines, ensure patient safety and </a:t>
            </a:r>
            <a:r>
              <a:rPr lang="en-US" sz="2400" dirty="0" smtClean="0">
                <a:latin typeface="Cambria" panose="02040503050406030204" pitchFamily="18" charset="0"/>
              </a:rPr>
              <a:t>reduce risks</a:t>
            </a:r>
            <a:r>
              <a:rPr lang="en-US" sz="2400" dirty="0">
                <a:latin typeface="Cambria" panose="02040503050406030204" pitchFamily="18" charset="0"/>
              </a:rPr>
              <a:t>. </a:t>
            </a:r>
            <a:endParaRPr lang="en-US" sz="2400" dirty="0" smtClean="0">
              <a:latin typeface="Cambria" panose="02040503050406030204" pitchFamily="18" charset="0"/>
            </a:endParaRPr>
          </a:p>
          <a:p>
            <a:r>
              <a:rPr lang="en-US" sz="2400" dirty="0" smtClean="0">
                <a:latin typeface="Cambria" panose="02040503050406030204" pitchFamily="18" charset="0"/>
              </a:rPr>
              <a:t>Practice </a:t>
            </a:r>
            <a:r>
              <a:rPr lang="en-US" sz="2400" dirty="0">
                <a:latin typeface="Cambria" panose="02040503050406030204" pitchFamily="18" charset="0"/>
              </a:rPr>
              <a:t>guidelines are systematically </a:t>
            </a:r>
            <a:r>
              <a:rPr lang="en-US" sz="2400" dirty="0" smtClean="0">
                <a:latin typeface="Cambria" panose="02040503050406030204" pitchFamily="18" charset="0"/>
              </a:rPr>
              <a:t>developed statements </a:t>
            </a:r>
            <a:r>
              <a:rPr lang="en-US" sz="2400" dirty="0">
                <a:latin typeface="Cambria" panose="02040503050406030204" pitchFamily="18" charset="0"/>
              </a:rPr>
              <a:t>designed to assist clinician and </a:t>
            </a:r>
            <a:r>
              <a:rPr lang="en-US" sz="2400" dirty="0" smtClean="0">
                <a:latin typeface="Cambria" panose="02040503050406030204" pitchFamily="18" charset="0"/>
              </a:rPr>
              <a:t>patient decisions </a:t>
            </a:r>
            <a:r>
              <a:rPr lang="en-US" sz="2400" dirty="0">
                <a:latin typeface="Cambria" panose="02040503050406030204" pitchFamily="18" charset="0"/>
              </a:rPr>
              <a:t>in disease management. </a:t>
            </a:r>
            <a:endParaRPr lang="en-US" sz="2400" dirty="0" smtClean="0">
              <a:latin typeface="Cambria" panose="02040503050406030204" pitchFamily="18" charset="0"/>
            </a:endParaRPr>
          </a:p>
          <a:p>
            <a:r>
              <a:rPr lang="en-US" sz="2400" dirty="0" smtClean="0">
                <a:latin typeface="Cambria" panose="02040503050406030204" pitchFamily="18" charset="0"/>
              </a:rPr>
              <a:t>They </a:t>
            </a:r>
            <a:r>
              <a:rPr lang="en-US" sz="2400" dirty="0">
                <a:latin typeface="Cambria" panose="02040503050406030204" pitchFamily="18" charset="0"/>
              </a:rPr>
              <a:t>may draw </a:t>
            </a:r>
            <a:r>
              <a:rPr lang="en-US" sz="2400" dirty="0" smtClean="0">
                <a:latin typeface="Cambria" panose="02040503050406030204" pitchFamily="18" charset="0"/>
              </a:rPr>
              <a:t>on evidence-based </a:t>
            </a:r>
            <a:r>
              <a:rPr lang="en-US" sz="2400" dirty="0">
                <a:latin typeface="Cambria" panose="02040503050406030204" pitchFamily="18" charset="0"/>
              </a:rPr>
              <a:t>practice, which is based on </a:t>
            </a:r>
            <a:r>
              <a:rPr lang="en-US" sz="2400" dirty="0" smtClean="0">
                <a:latin typeface="Cambria" panose="02040503050406030204" pitchFamily="18" charset="0"/>
              </a:rPr>
              <a:t>research evidence</a:t>
            </a:r>
            <a:r>
              <a:rPr lang="en-US" sz="2400" dirty="0">
                <a:latin typeface="Cambria" panose="02040503050406030204" pitchFamily="18" charset="0"/>
              </a:rPr>
              <a:t>, clinical expertise and patient values</a:t>
            </a:r>
            <a:r>
              <a:rPr lang="en-US" sz="2400" dirty="0" smtClean="0">
                <a:latin typeface="Cambria" panose="02040503050406030204" pitchFamily="18" charset="0"/>
              </a:rPr>
              <a:t>.</a:t>
            </a:r>
          </a:p>
          <a:p>
            <a:endParaRPr lang="en-US" sz="2400" dirty="0">
              <a:latin typeface="Cambria" panose="02040503050406030204" pitchFamily="18" charset="0"/>
            </a:endParaRPr>
          </a:p>
          <a:p>
            <a:endParaRPr lang="en-US" sz="2400" dirty="0" smtClean="0">
              <a:latin typeface="Cambria" panose="02040503050406030204" pitchFamily="18" charset="0"/>
            </a:endParaRPr>
          </a:p>
          <a:p>
            <a:endParaRPr lang="en-US" sz="2400" dirty="0">
              <a:latin typeface="Cambria" panose="02040503050406030204" pitchFamily="18" charset="0"/>
            </a:endParaRPr>
          </a:p>
          <a:p>
            <a:endParaRPr lang="en-US" sz="2400" dirty="0" smtClean="0">
              <a:latin typeface="Cambria" panose="02040503050406030204" pitchFamily="18" charset="0"/>
            </a:endParaRPr>
          </a:p>
          <a:p>
            <a:endParaRPr lang="en-US" sz="2400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1279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228600"/>
            <a:ext cx="8382000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u="sng" dirty="0">
                <a:latin typeface="Cambria" panose="02040503050406030204" pitchFamily="18" charset="0"/>
              </a:rPr>
              <a:t>Evidence-based </a:t>
            </a:r>
            <a:r>
              <a:rPr lang="en-US" sz="2400" b="1" u="sng" dirty="0" smtClean="0">
                <a:latin typeface="Cambria" panose="02040503050406030204" pitchFamily="18" charset="0"/>
              </a:rPr>
              <a:t>pharmacy</a:t>
            </a:r>
          </a:p>
          <a:p>
            <a:endParaRPr lang="en-US" sz="2400" b="1" dirty="0">
              <a:latin typeface="Cambria" panose="02040503050406030204" pitchFamily="18" charset="0"/>
            </a:endParaRPr>
          </a:p>
          <a:p>
            <a:r>
              <a:rPr lang="en-US" sz="2400" dirty="0" smtClean="0">
                <a:latin typeface="Cambria" panose="02040503050406030204" pitchFamily="18" charset="0"/>
              </a:rPr>
              <a:t> Evidence </a:t>
            </a:r>
            <a:r>
              <a:rPr lang="en-US" sz="2400" dirty="0">
                <a:latin typeface="Cambria" panose="02040503050406030204" pitchFamily="18" charset="0"/>
              </a:rPr>
              <a:t>of effectiveness of therapy </a:t>
            </a:r>
            <a:r>
              <a:rPr lang="en-US" sz="2400" dirty="0" smtClean="0">
                <a:latin typeface="Cambria" panose="02040503050406030204" pitchFamily="18" charset="0"/>
              </a:rPr>
              <a:t>is based </a:t>
            </a:r>
            <a:r>
              <a:rPr lang="en-US" sz="2400" dirty="0">
                <a:latin typeface="Cambria" panose="02040503050406030204" pitchFamily="18" charset="0"/>
              </a:rPr>
              <a:t>on</a:t>
            </a:r>
            <a:r>
              <a:rPr lang="en-US" sz="2400" dirty="0" smtClean="0">
                <a:latin typeface="Cambria" panose="02040503050406030204" pitchFamily="18" charset="0"/>
              </a:rPr>
              <a:t>:</a:t>
            </a:r>
          </a:p>
          <a:p>
            <a:endParaRPr lang="en-US" sz="2400" dirty="0">
              <a:latin typeface="Cambria" panose="02040503050406030204" pitchFamily="18" charset="0"/>
            </a:endParaRPr>
          </a:p>
          <a:p>
            <a:endParaRPr lang="en-US" sz="2400" dirty="0">
              <a:latin typeface="Cambria" panose="02040503050406030204" pitchFamily="18" charset="0"/>
            </a:endParaRPr>
          </a:p>
          <a:p>
            <a:r>
              <a:rPr lang="en-US" sz="2400" dirty="0">
                <a:latin typeface="Cambria" panose="02040503050406030204" pitchFamily="18" charset="0"/>
              </a:rPr>
              <a:t>• </a:t>
            </a:r>
            <a:r>
              <a:rPr lang="en-US" sz="2400" dirty="0" smtClean="0">
                <a:latin typeface="Cambria" panose="02040503050406030204" pitchFamily="18" charset="0"/>
              </a:rPr>
              <a:t>Systematic </a:t>
            </a:r>
            <a:r>
              <a:rPr lang="en-US" sz="2400" dirty="0">
                <a:latin typeface="Cambria" panose="02040503050406030204" pitchFamily="18" charset="0"/>
              </a:rPr>
              <a:t>literature review</a:t>
            </a:r>
          </a:p>
          <a:p>
            <a:r>
              <a:rPr lang="en-US" sz="2400" dirty="0">
                <a:latin typeface="Cambria" panose="02040503050406030204" pitchFamily="18" charset="0"/>
              </a:rPr>
              <a:t>• </a:t>
            </a:r>
            <a:r>
              <a:rPr lang="en-US" sz="2400" dirty="0" err="1">
                <a:latin typeface="Cambria" panose="02040503050406030204" pitchFamily="18" charset="0"/>
              </a:rPr>
              <a:t>R</a:t>
            </a:r>
            <a:r>
              <a:rPr lang="en-US" sz="2400" dirty="0" err="1" smtClean="0">
                <a:latin typeface="Cambria" panose="02040503050406030204" pitchFamily="18" charset="0"/>
              </a:rPr>
              <a:t>andomised</a:t>
            </a:r>
            <a:r>
              <a:rPr lang="en-US" sz="2400" dirty="0" smtClean="0">
                <a:latin typeface="Cambria" panose="02040503050406030204" pitchFamily="18" charset="0"/>
              </a:rPr>
              <a:t> </a:t>
            </a:r>
            <a:r>
              <a:rPr lang="en-US" sz="2400" dirty="0">
                <a:latin typeface="Cambria" panose="02040503050406030204" pitchFamily="18" charset="0"/>
              </a:rPr>
              <a:t>controlled trials</a:t>
            </a:r>
          </a:p>
          <a:p>
            <a:r>
              <a:rPr lang="en-US" sz="2400" dirty="0">
                <a:latin typeface="Cambria" panose="02040503050406030204" pitchFamily="18" charset="0"/>
              </a:rPr>
              <a:t>• </a:t>
            </a:r>
            <a:r>
              <a:rPr lang="en-US" sz="2400" dirty="0" smtClean="0">
                <a:latin typeface="Cambria" panose="02040503050406030204" pitchFamily="18" charset="0"/>
              </a:rPr>
              <a:t>Non-</a:t>
            </a:r>
            <a:r>
              <a:rPr lang="en-US" sz="2400" dirty="0" err="1" smtClean="0">
                <a:latin typeface="Cambria" panose="02040503050406030204" pitchFamily="18" charset="0"/>
              </a:rPr>
              <a:t>randomised</a:t>
            </a:r>
            <a:r>
              <a:rPr lang="en-US" sz="2400" dirty="0" smtClean="0">
                <a:latin typeface="Cambria" panose="02040503050406030204" pitchFamily="18" charset="0"/>
              </a:rPr>
              <a:t> </a:t>
            </a:r>
            <a:r>
              <a:rPr lang="en-US" sz="2400" dirty="0">
                <a:latin typeface="Cambria" panose="02040503050406030204" pitchFamily="18" charset="0"/>
              </a:rPr>
              <a:t>experimental studies</a:t>
            </a:r>
          </a:p>
          <a:p>
            <a:r>
              <a:rPr lang="en-US" sz="2400" dirty="0">
                <a:latin typeface="Cambria" panose="02040503050406030204" pitchFamily="18" charset="0"/>
              </a:rPr>
              <a:t>• </a:t>
            </a:r>
            <a:r>
              <a:rPr lang="en-US" sz="2400" dirty="0" smtClean="0">
                <a:latin typeface="Cambria" panose="02040503050406030204" pitchFamily="18" charset="0"/>
              </a:rPr>
              <a:t>Observational </a:t>
            </a:r>
            <a:r>
              <a:rPr lang="en-US" sz="2400" dirty="0">
                <a:latin typeface="Cambria" panose="02040503050406030204" pitchFamily="18" charset="0"/>
              </a:rPr>
              <a:t>studies</a:t>
            </a:r>
          </a:p>
          <a:p>
            <a:r>
              <a:rPr lang="en-US" sz="2400" dirty="0">
                <a:latin typeface="Cambria" panose="02040503050406030204" pitchFamily="18" charset="0"/>
              </a:rPr>
              <a:t>• </a:t>
            </a:r>
            <a:r>
              <a:rPr lang="en-US" sz="2400" dirty="0" smtClean="0">
                <a:latin typeface="Cambria" panose="02040503050406030204" pitchFamily="18" charset="0"/>
              </a:rPr>
              <a:t>Expert </a:t>
            </a:r>
            <a:r>
              <a:rPr lang="en-US" sz="2400" dirty="0">
                <a:latin typeface="Cambria" panose="02040503050406030204" pitchFamily="18" charset="0"/>
              </a:rPr>
              <a:t>opinion of clinicians</a:t>
            </a:r>
            <a:r>
              <a:rPr lang="en-US" sz="2400" dirty="0" smtClean="0">
                <a:latin typeface="Cambria" panose="02040503050406030204" pitchFamily="18" charset="0"/>
              </a:rPr>
              <a:t>.</a:t>
            </a:r>
          </a:p>
          <a:p>
            <a:endParaRPr lang="en-US" sz="2400" dirty="0">
              <a:latin typeface="Cambria" panose="02040503050406030204" pitchFamily="18" charset="0"/>
            </a:endParaRPr>
          </a:p>
          <a:p>
            <a:endParaRPr lang="en-US" sz="2400" dirty="0" smtClean="0">
              <a:latin typeface="Cambria" panose="02040503050406030204" pitchFamily="18" charset="0"/>
            </a:endParaRPr>
          </a:p>
          <a:p>
            <a:endParaRPr lang="en-US" sz="2400" dirty="0">
              <a:latin typeface="Cambria" panose="02040503050406030204" pitchFamily="18" charset="0"/>
            </a:endParaRPr>
          </a:p>
          <a:p>
            <a:endParaRPr lang="en-US" sz="2400" dirty="0" smtClean="0">
              <a:latin typeface="Cambria" panose="02040503050406030204" pitchFamily="18" charset="0"/>
            </a:endParaRPr>
          </a:p>
          <a:p>
            <a:endParaRPr lang="en-US" sz="2400" dirty="0">
              <a:latin typeface="Cambria" panose="02040503050406030204" pitchFamily="18" charset="0"/>
            </a:endParaRPr>
          </a:p>
          <a:p>
            <a:endParaRPr lang="en-US" sz="2400" dirty="0" smtClean="0">
              <a:latin typeface="Cambria" panose="02040503050406030204" pitchFamily="18" charset="0"/>
            </a:endParaRPr>
          </a:p>
          <a:p>
            <a:endParaRPr lang="en-US" sz="2400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2286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304800"/>
            <a:ext cx="9144000" cy="60631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 dirty="0" smtClean="0">
                <a:latin typeface="Cambria" panose="02040503050406030204" pitchFamily="18" charset="0"/>
              </a:rPr>
              <a:t>   Clinical risk</a:t>
            </a:r>
            <a:endParaRPr lang="en-US" sz="2400" b="1" dirty="0">
              <a:latin typeface="Cambria" panose="02040503050406030204" pitchFamily="18" charset="0"/>
            </a:endParaRPr>
          </a:p>
          <a:p>
            <a:r>
              <a:rPr lang="en-US" sz="2400" dirty="0">
                <a:latin typeface="Cambria" panose="02040503050406030204" pitchFamily="18" charset="0"/>
              </a:rPr>
              <a:t>Use of medicines requires a collaborative approach</a:t>
            </a:r>
          </a:p>
          <a:p>
            <a:r>
              <a:rPr lang="en-US" sz="2400" dirty="0">
                <a:latin typeface="Cambria" panose="02040503050406030204" pitchFamily="18" charset="0"/>
              </a:rPr>
              <a:t>between different health professionals and the individual</a:t>
            </a:r>
          </a:p>
          <a:p>
            <a:r>
              <a:rPr lang="en-US" sz="2400" dirty="0">
                <a:latin typeface="Cambria" panose="02040503050406030204" pitchFamily="18" charset="0"/>
              </a:rPr>
              <a:t>patient so as to identify rational and safe </a:t>
            </a:r>
            <a:r>
              <a:rPr lang="en-US" sz="2400" dirty="0" smtClean="0">
                <a:latin typeface="Cambria" panose="02040503050406030204" pitchFamily="18" charset="0"/>
              </a:rPr>
              <a:t>drug therapy </a:t>
            </a:r>
            <a:r>
              <a:rPr lang="en-US" sz="2400" dirty="0">
                <a:latin typeface="Cambria" panose="02040503050406030204" pitchFamily="18" charset="0"/>
              </a:rPr>
              <a:t>that will achieve desired patient </a:t>
            </a:r>
            <a:r>
              <a:rPr lang="en-US" sz="2400" dirty="0" smtClean="0">
                <a:latin typeface="Cambria" panose="02040503050406030204" pitchFamily="18" charset="0"/>
              </a:rPr>
              <a:t>outcomes with </a:t>
            </a:r>
            <a:r>
              <a:rPr lang="en-US" sz="2400" dirty="0">
                <a:latin typeface="Cambria" panose="02040503050406030204" pitchFamily="18" charset="0"/>
              </a:rPr>
              <a:t>minimal clinical risk. </a:t>
            </a:r>
            <a:endParaRPr lang="en-US" sz="2400" dirty="0" smtClean="0">
              <a:latin typeface="Cambria" panose="02040503050406030204" pitchFamily="18" charset="0"/>
            </a:endParaRPr>
          </a:p>
          <a:p>
            <a:r>
              <a:rPr lang="en-US" sz="2400" dirty="0" smtClean="0">
                <a:latin typeface="Cambria" panose="02040503050406030204" pitchFamily="18" charset="0"/>
              </a:rPr>
              <a:t>This </a:t>
            </a:r>
            <a:r>
              <a:rPr lang="en-US" sz="2400" dirty="0">
                <a:latin typeface="Cambria" panose="02040503050406030204" pitchFamily="18" charset="0"/>
              </a:rPr>
              <a:t>requires</a:t>
            </a:r>
            <a:r>
              <a:rPr lang="en-US" sz="2400" dirty="0" smtClean="0">
                <a:latin typeface="Cambria" panose="02040503050406030204" pitchFamily="18" charset="0"/>
              </a:rPr>
              <a:t>:</a:t>
            </a:r>
            <a:endParaRPr lang="en-US" sz="2400" dirty="0">
              <a:latin typeface="Cambria" panose="02040503050406030204" pitchFamily="18" charset="0"/>
            </a:endParaRPr>
          </a:p>
          <a:p>
            <a:r>
              <a:rPr lang="en-US" sz="2400" dirty="0">
                <a:latin typeface="Cambria" panose="02040503050406030204" pitchFamily="18" charset="0"/>
              </a:rPr>
              <a:t>• </a:t>
            </a:r>
            <a:r>
              <a:rPr lang="en-US" sz="2400" dirty="0" smtClean="0">
                <a:latin typeface="Cambria" panose="02040503050406030204" pitchFamily="18" charset="0"/>
              </a:rPr>
              <a:t>Identification </a:t>
            </a:r>
            <a:r>
              <a:rPr lang="en-US" sz="2400" dirty="0">
                <a:latin typeface="Cambria" panose="02040503050406030204" pitchFamily="18" charset="0"/>
              </a:rPr>
              <a:t>of patient needs</a:t>
            </a:r>
          </a:p>
          <a:p>
            <a:r>
              <a:rPr lang="en-US" sz="2400" dirty="0">
                <a:latin typeface="Cambria" panose="02040503050406030204" pitchFamily="18" charset="0"/>
              </a:rPr>
              <a:t>• </a:t>
            </a:r>
            <a:r>
              <a:rPr lang="en-US" sz="2400" dirty="0" smtClean="0">
                <a:latin typeface="Cambria" panose="02040503050406030204" pitchFamily="18" charset="0"/>
              </a:rPr>
              <a:t>Patient </a:t>
            </a:r>
            <a:r>
              <a:rPr lang="en-US" sz="2400" dirty="0">
                <a:latin typeface="Cambria" panose="02040503050406030204" pitchFamily="18" charset="0"/>
              </a:rPr>
              <a:t>monitoring for drug-related problems </a:t>
            </a:r>
            <a:r>
              <a:rPr lang="en-US" sz="2400" dirty="0" smtClean="0">
                <a:latin typeface="Cambria" panose="02040503050406030204" pitchFamily="18" charset="0"/>
              </a:rPr>
              <a:t>and occurrence </a:t>
            </a:r>
            <a:r>
              <a:rPr lang="en-US" sz="2400" dirty="0">
                <a:latin typeface="Cambria" panose="02040503050406030204" pitchFamily="18" charset="0"/>
              </a:rPr>
              <a:t>of adverse drug reactions</a:t>
            </a:r>
          </a:p>
          <a:p>
            <a:r>
              <a:rPr lang="en-US" sz="2400" dirty="0">
                <a:latin typeface="Cambria" panose="02040503050406030204" pitchFamily="18" charset="0"/>
              </a:rPr>
              <a:t>• </a:t>
            </a:r>
            <a:r>
              <a:rPr lang="en-US" sz="2400" dirty="0" smtClean="0">
                <a:latin typeface="Cambria" panose="02040503050406030204" pitchFamily="18" charset="0"/>
              </a:rPr>
              <a:t>Safe </a:t>
            </a:r>
            <a:r>
              <a:rPr lang="en-US" sz="2400" dirty="0">
                <a:latin typeface="Cambria" panose="02040503050406030204" pitchFamily="18" charset="0"/>
              </a:rPr>
              <a:t>practice to </a:t>
            </a:r>
            <a:r>
              <a:rPr lang="en-US" sz="2400" dirty="0" err="1">
                <a:latin typeface="Cambria" panose="02040503050406030204" pitchFamily="18" charset="0"/>
              </a:rPr>
              <a:t>minimise</a:t>
            </a:r>
            <a:r>
              <a:rPr lang="en-US" sz="2400" dirty="0">
                <a:latin typeface="Cambria" panose="02040503050406030204" pitchFamily="18" charset="0"/>
              </a:rPr>
              <a:t> medication errors</a:t>
            </a:r>
            <a:r>
              <a:rPr lang="en-US" sz="2400" dirty="0" smtClean="0">
                <a:latin typeface="Cambria" panose="02040503050406030204" pitchFamily="18" charset="0"/>
              </a:rPr>
              <a:t>.</a:t>
            </a:r>
          </a:p>
          <a:p>
            <a:r>
              <a:rPr lang="en-US" sz="2400" b="1" dirty="0">
                <a:latin typeface="Cambria" panose="02040503050406030204" pitchFamily="18" charset="0"/>
              </a:rPr>
              <a:t>Examples </a:t>
            </a:r>
            <a:r>
              <a:rPr lang="en-US" sz="2400" dirty="0">
                <a:latin typeface="Cambria" panose="02040503050406030204" pitchFamily="18" charset="0"/>
              </a:rPr>
              <a:t>where clinical risk led to changes in drug use include:</a:t>
            </a:r>
          </a:p>
          <a:p>
            <a:r>
              <a:rPr lang="en-US" sz="2400" dirty="0">
                <a:latin typeface="Cambria" panose="02040503050406030204" pitchFamily="18" charset="0"/>
              </a:rPr>
              <a:t>• </a:t>
            </a:r>
            <a:r>
              <a:rPr lang="en-US" sz="2400" b="1" dirty="0" err="1">
                <a:latin typeface="Cambria" panose="02040503050406030204" pitchFamily="18" charset="0"/>
              </a:rPr>
              <a:t>rofecoxib</a:t>
            </a:r>
            <a:r>
              <a:rPr lang="en-US" sz="2400" dirty="0">
                <a:latin typeface="Cambria" panose="02040503050406030204" pitchFamily="18" charset="0"/>
              </a:rPr>
              <a:t> (</a:t>
            </a:r>
            <a:r>
              <a:rPr lang="en-US" sz="2400" dirty="0" err="1">
                <a:latin typeface="Cambria" panose="02040503050406030204" pitchFamily="18" charset="0"/>
              </a:rPr>
              <a:t>Vioxx</a:t>
            </a:r>
            <a:r>
              <a:rPr lang="en-US" sz="2400" dirty="0">
                <a:latin typeface="Cambria" panose="02040503050406030204" pitchFamily="18" charset="0"/>
              </a:rPr>
              <a:t>), a selective COX-2 inhibitor that was approved in 1999 and withdrawn in </a:t>
            </a:r>
            <a:r>
              <a:rPr lang="en-US" sz="2400" dirty="0" smtClean="0">
                <a:latin typeface="Cambria" panose="02040503050406030204" pitchFamily="18" charset="0"/>
              </a:rPr>
              <a:t>2004</a:t>
            </a:r>
            <a:endParaRPr lang="en-US" sz="2400" dirty="0">
              <a:latin typeface="Cambria" panose="02040503050406030204" pitchFamily="18" charset="0"/>
            </a:endParaRPr>
          </a:p>
          <a:p>
            <a:r>
              <a:rPr lang="en-US" sz="2400" dirty="0">
                <a:latin typeface="Cambria" panose="02040503050406030204" pitchFamily="18" charset="0"/>
              </a:rPr>
              <a:t>• </a:t>
            </a:r>
            <a:r>
              <a:rPr lang="en-US" sz="2400" b="1" dirty="0">
                <a:latin typeface="Cambria" panose="02040503050406030204" pitchFamily="18" charset="0"/>
              </a:rPr>
              <a:t>hormone replacement therapy</a:t>
            </a:r>
            <a:r>
              <a:rPr lang="en-US" sz="2400" dirty="0">
                <a:latin typeface="Cambria" panose="02040503050406030204" pitchFamily="18" charset="0"/>
              </a:rPr>
              <a:t>, approved in 1985 for the management of menopausal symptoms. In 2003 studies indicated relationship with increased cancer </a:t>
            </a:r>
            <a:r>
              <a:rPr lang="en-US" sz="2400" dirty="0" smtClean="0">
                <a:latin typeface="Cambria" panose="02040503050406030204" pitchFamily="18" charset="0"/>
              </a:rPr>
              <a:t>risk</a:t>
            </a:r>
            <a:endParaRPr lang="en-US" sz="2400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4803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609600"/>
            <a:ext cx="90678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u="sng" dirty="0">
                <a:latin typeface="Cambria" panose="02040503050406030204" pitchFamily="18" charset="0"/>
              </a:rPr>
              <a:t>Risk avoidance </a:t>
            </a:r>
            <a:r>
              <a:rPr lang="en-US" sz="2400" b="1" u="sng" dirty="0" smtClean="0">
                <a:latin typeface="Cambria" panose="02040503050406030204" pitchFamily="18" charset="0"/>
              </a:rPr>
              <a:t>strategies</a:t>
            </a:r>
          </a:p>
          <a:p>
            <a:endParaRPr lang="en-US" sz="2400" b="1" dirty="0" smtClean="0">
              <a:latin typeface="Cambria" panose="02040503050406030204" pitchFamily="18" charset="0"/>
            </a:endParaRPr>
          </a:p>
          <a:p>
            <a:endParaRPr lang="en-US" sz="2400" b="1" dirty="0">
              <a:latin typeface="Cambria" panose="02040503050406030204" pitchFamily="18" charset="0"/>
            </a:endParaRPr>
          </a:p>
          <a:p>
            <a:r>
              <a:rPr lang="en-US" sz="2400" dirty="0">
                <a:latin typeface="Cambria" panose="02040503050406030204" pitchFamily="18" charset="0"/>
              </a:rPr>
              <a:t>• Pharmacist sharing knowledge </a:t>
            </a:r>
            <a:r>
              <a:rPr lang="en-US" sz="2400" dirty="0" smtClean="0">
                <a:latin typeface="Cambria" panose="02040503050406030204" pitchFamily="18" charset="0"/>
              </a:rPr>
              <a:t>with physicians </a:t>
            </a:r>
            <a:r>
              <a:rPr lang="en-US" sz="2400" dirty="0">
                <a:latin typeface="Cambria" panose="02040503050406030204" pitchFamily="18" charset="0"/>
              </a:rPr>
              <a:t>to control risk</a:t>
            </a:r>
            <a:r>
              <a:rPr lang="en-US" sz="2400" dirty="0" smtClean="0">
                <a:latin typeface="Cambria" panose="02040503050406030204" pitchFamily="18" charset="0"/>
              </a:rPr>
              <a:t>.</a:t>
            </a:r>
          </a:p>
          <a:p>
            <a:endParaRPr lang="en-US" sz="2400" dirty="0">
              <a:latin typeface="Cambria" panose="02040503050406030204" pitchFamily="18" charset="0"/>
            </a:endParaRPr>
          </a:p>
          <a:p>
            <a:r>
              <a:rPr lang="en-US" sz="2400" dirty="0">
                <a:latin typeface="Cambria" panose="02040503050406030204" pitchFamily="18" charset="0"/>
              </a:rPr>
              <a:t>• Adopting an individual holistic </a:t>
            </a:r>
            <a:r>
              <a:rPr lang="en-US" sz="2400" dirty="0" smtClean="0">
                <a:latin typeface="Cambria" panose="02040503050406030204" pitchFamily="18" charset="0"/>
              </a:rPr>
              <a:t>approach to </a:t>
            </a:r>
            <a:r>
              <a:rPr lang="en-US" sz="2400" dirty="0">
                <a:latin typeface="Cambria" panose="02040503050406030204" pitchFamily="18" charset="0"/>
              </a:rPr>
              <a:t>patient management and monitoring </a:t>
            </a:r>
            <a:r>
              <a:rPr lang="en-US" sz="2400" dirty="0" smtClean="0">
                <a:latin typeface="Cambria" panose="02040503050406030204" pitchFamily="18" charset="0"/>
              </a:rPr>
              <a:t>of patient </a:t>
            </a:r>
            <a:r>
              <a:rPr lang="en-US" sz="2400" dirty="0">
                <a:latin typeface="Cambria" panose="02040503050406030204" pitchFamily="18" charset="0"/>
              </a:rPr>
              <a:t>characteristics which </a:t>
            </a:r>
            <a:r>
              <a:rPr lang="en-US" sz="2400" dirty="0" smtClean="0">
                <a:latin typeface="Cambria" panose="02040503050406030204" pitchFamily="18" charset="0"/>
              </a:rPr>
              <a:t>increase clinical </a:t>
            </a:r>
            <a:r>
              <a:rPr lang="en-US" sz="2400" dirty="0">
                <a:latin typeface="Cambria" panose="02040503050406030204" pitchFamily="18" charset="0"/>
              </a:rPr>
              <a:t>risk with medications (</a:t>
            </a:r>
            <a:r>
              <a:rPr lang="en-US" sz="2400" dirty="0" smtClean="0">
                <a:latin typeface="Cambria" panose="02040503050406030204" pitchFamily="18" charset="0"/>
              </a:rPr>
              <a:t>e.g. patients </a:t>
            </a:r>
            <a:r>
              <a:rPr lang="en-US" sz="2400" dirty="0">
                <a:latin typeface="Cambria" panose="02040503050406030204" pitchFamily="18" charset="0"/>
              </a:rPr>
              <a:t>at higher risk of </a:t>
            </a:r>
            <a:r>
              <a:rPr lang="en-US" sz="2400" dirty="0" smtClean="0">
                <a:latin typeface="Cambria" panose="02040503050406030204" pitchFamily="18" charset="0"/>
              </a:rPr>
              <a:t>presenting extrapyramidal </a:t>
            </a:r>
            <a:r>
              <a:rPr lang="en-US" sz="2400" dirty="0">
                <a:latin typeface="Cambria" panose="02040503050406030204" pitchFamily="18" charset="0"/>
              </a:rPr>
              <a:t>symptoms </a:t>
            </a:r>
            <a:r>
              <a:rPr lang="en-US" sz="2400" dirty="0" smtClean="0">
                <a:latin typeface="Cambria" panose="02040503050406030204" pitchFamily="18" charset="0"/>
              </a:rPr>
              <a:t>from antipsychotic </a:t>
            </a:r>
            <a:r>
              <a:rPr lang="en-US" sz="2400" dirty="0">
                <a:latin typeface="Cambria" panose="02040503050406030204" pitchFamily="18" charset="0"/>
              </a:rPr>
              <a:t>agents due to </a:t>
            </a:r>
            <a:r>
              <a:rPr lang="en-US" sz="2400" dirty="0" smtClean="0">
                <a:latin typeface="Cambria" panose="02040503050406030204" pitchFamily="18" charset="0"/>
              </a:rPr>
              <a:t>concomitant drug </a:t>
            </a:r>
            <a:r>
              <a:rPr lang="en-US" sz="2400" dirty="0">
                <a:latin typeface="Cambria" panose="02040503050406030204" pitchFamily="18" charset="0"/>
              </a:rPr>
              <a:t>therapy</a:t>
            </a:r>
            <a:r>
              <a:rPr lang="en-US" sz="2400" dirty="0" smtClean="0">
                <a:latin typeface="Cambria" panose="02040503050406030204" pitchFamily="18" charset="0"/>
              </a:rPr>
              <a:t>).</a:t>
            </a:r>
          </a:p>
          <a:p>
            <a:endParaRPr lang="en-US" sz="2400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9319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228601"/>
            <a:ext cx="8610600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latin typeface="Cambria" panose="02040503050406030204" pitchFamily="18" charset="0"/>
              </a:rPr>
              <a:t>Liver </a:t>
            </a:r>
            <a:r>
              <a:rPr lang="en-US" sz="2400" b="1" dirty="0">
                <a:latin typeface="Cambria" panose="02040503050406030204" pitchFamily="18" charset="0"/>
              </a:rPr>
              <a:t>disease</a:t>
            </a:r>
          </a:p>
          <a:p>
            <a:r>
              <a:rPr lang="en-US" sz="2400" dirty="0">
                <a:latin typeface="Cambria" panose="02040503050406030204" pitchFamily="18" charset="0"/>
              </a:rPr>
              <a:t>• Liver disease may alter the response to </a:t>
            </a:r>
            <a:r>
              <a:rPr lang="en-US" sz="2400" dirty="0" smtClean="0">
                <a:latin typeface="Cambria" panose="02040503050406030204" pitchFamily="18" charset="0"/>
              </a:rPr>
              <a:t>drugs (e.g</a:t>
            </a:r>
            <a:r>
              <a:rPr lang="en-US" sz="2400" dirty="0">
                <a:latin typeface="Cambria" panose="02040503050406030204" pitchFamily="18" charset="0"/>
              </a:rPr>
              <a:t>. due to impaired drug metabolism</a:t>
            </a:r>
            <a:r>
              <a:rPr lang="en-US" sz="2400" dirty="0" smtClean="0">
                <a:latin typeface="Cambria" panose="02040503050406030204" pitchFamily="18" charset="0"/>
              </a:rPr>
              <a:t>).</a:t>
            </a:r>
          </a:p>
          <a:p>
            <a:endParaRPr lang="en-US" sz="2400" dirty="0">
              <a:latin typeface="Cambria" panose="02040503050406030204" pitchFamily="18" charset="0"/>
            </a:endParaRPr>
          </a:p>
          <a:p>
            <a:endParaRPr lang="en-US" sz="2400" dirty="0">
              <a:latin typeface="Cambria" panose="02040503050406030204" pitchFamily="18" charset="0"/>
            </a:endParaRPr>
          </a:p>
          <a:p>
            <a:r>
              <a:rPr lang="en-US" sz="2400" dirty="0">
                <a:latin typeface="Cambria" panose="02040503050406030204" pitchFamily="18" charset="0"/>
              </a:rPr>
              <a:t>• Drug prescribing should be kept to a </a:t>
            </a:r>
            <a:r>
              <a:rPr lang="en-US" sz="2400" dirty="0" smtClean="0">
                <a:latin typeface="Cambria" panose="02040503050406030204" pitchFamily="18" charset="0"/>
              </a:rPr>
              <a:t>minimum in </a:t>
            </a:r>
            <a:r>
              <a:rPr lang="en-US" sz="2400" dirty="0">
                <a:latin typeface="Cambria" panose="02040503050406030204" pitchFamily="18" charset="0"/>
              </a:rPr>
              <a:t>all patients with severe liver disease and </a:t>
            </a:r>
            <a:r>
              <a:rPr lang="en-US" sz="2400" dirty="0" smtClean="0">
                <a:latin typeface="Cambria" panose="02040503050406030204" pitchFamily="18" charset="0"/>
              </a:rPr>
              <a:t>doses need </a:t>
            </a:r>
            <a:r>
              <a:rPr lang="en-US" sz="2400" dirty="0">
                <a:latin typeface="Cambria" panose="02040503050406030204" pitchFamily="18" charset="0"/>
              </a:rPr>
              <a:t>to be reviewed in patients with liver disease</a:t>
            </a:r>
            <a:r>
              <a:rPr lang="en-US" sz="2400" dirty="0" smtClean="0">
                <a:latin typeface="Cambria" panose="02040503050406030204" pitchFamily="18" charset="0"/>
              </a:rPr>
              <a:t>.</a:t>
            </a:r>
          </a:p>
          <a:p>
            <a:endParaRPr lang="en-US" sz="2400" dirty="0">
              <a:latin typeface="Cambria" panose="02040503050406030204" pitchFamily="18" charset="0"/>
            </a:endParaRPr>
          </a:p>
          <a:p>
            <a:r>
              <a:rPr lang="en-US" sz="2400" dirty="0">
                <a:latin typeface="Cambria" panose="02040503050406030204" pitchFamily="18" charset="0"/>
              </a:rPr>
              <a:t>For example, the use of paracetamol in </a:t>
            </a:r>
            <a:r>
              <a:rPr lang="en-US" sz="2400" dirty="0" smtClean="0">
                <a:latin typeface="Cambria" panose="02040503050406030204" pitchFamily="18" charset="0"/>
              </a:rPr>
              <a:t>patients with </a:t>
            </a:r>
            <a:r>
              <a:rPr lang="en-US" sz="2400" dirty="0">
                <a:latin typeface="Cambria" panose="02040503050406030204" pitchFamily="18" charset="0"/>
              </a:rPr>
              <a:t>liver disease: dose-related toxicity </a:t>
            </a:r>
            <a:r>
              <a:rPr lang="en-US" sz="2400" dirty="0" smtClean="0">
                <a:latin typeface="Cambria" panose="02040503050406030204" pitchFamily="18" charset="0"/>
              </a:rPr>
              <a:t>may occur</a:t>
            </a:r>
            <a:r>
              <a:rPr lang="en-US" sz="2400" dirty="0">
                <a:latin typeface="Cambria" panose="02040503050406030204" pitchFamily="18" charset="0"/>
              </a:rPr>
              <a:t>, large doses should be avoided</a:t>
            </a:r>
            <a:endParaRPr lang="en-US" sz="2400" dirty="0" smtClean="0">
              <a:latin typeface="Cambria" panose="02040503050406030204" pitchFamily="18" charset="0"/>
            </a:endParaRPr>
          </a:p>
          <a:p>
            <a:endParaRPr lang="en-US" sz="2400" dirty="0">
              <a:latin typeface="Cambria" panose="02040503050406030204" pitchFamily="18" charset="0"/>
            </a:endParaRPr>
          </a:p>
          <a:p>
            <a:endParaRPr lang="en-US" sz="2400" dirty="0" smtClean="0">
              <a:latin typeface="Cambria" panose="02040503050406030204" pitchFamily="18" charset="0"/>
            </a:endParaRPr>
          </a:p>
          <a:p>
            <a:endParaRPr lang="en-US" sz="2400" dirty="0">
              <a:latin typeface="Cambria" panose="02040503050406030204" pitchFamily="18" charset="0"/>
            </a:endParaRPr>
          </a:p>
          <a:p>
            <a:endParaRPr lang="en-US" sz="2400" dirty="0">
              <a:latin typeface="Cambria" panose="02040503050406030204" pitchFamily="18" charset="0"/>
            </a:endParaRPr>
          </a:p>
          <a:p>
            <a:endParaRPr lang="en-US" sz="2400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8054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152400"/>
            <a:ext cx="8534400" cy="61540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latin typeface="Cambria" panose="02040503050406030204" pitchFamily="18" charset="0"/>
              </a:rPr>
              <a:t>Renal </a:t>
            </a:r>
            <a:r>
              <a:rPr lang="en-US" sz="2400" b="1" dirty="0">
                <a:latin typeface="Cambria" panose="02040503050406030204" pitchFamily="18" charset="0"/>
              </a:rPr>
              <a:t>impairment</a:t>
            </a:r>
          </a:p>
          <a:p>
            <a:r>
              <a:rPr lang="en-US" sz="2400" dirty="0">
                <a:latin typeface="Cambria" panose="02040503050406030204" pitchFamily="18" charset="0"/>
              </a:rPr>
              <a:t>• The use of drugs in patients with reduced renal</a:t>
            </a:r>
          </a:p>
          <a:p>
            <a:r>
              <a:rPr lang="en-US" sz="2400" dirty="0">
                <a:latin typeface="Cambria" panose="02040503050406030204" pitchFamily="18" charset="0"/>
              </a:rPr>
              <a:t>function can give rise to problems such as </a:t>
            </a:r>
            <a:r>
              <a:rPr lang="en-US" sz="2400" dirty="0" smtClean="0">
                <a:latin typeface="Cambria" panose="02040503050406030204" pitchFamily="18" charset="0"/>
              </a:rPr>
              <a:t>failure to </a:t>
            </a:r>
            <a:r>
              <a:rPr lang="en-US" sz="2400" dirty="0">
                <a:latin typeface="Cambria" panose="02040503050406030204" pitchFamily="18" charset="0"/>
              </a:rPr>
              <a:t>excrete drug or its metabolites</a:t>
            </a:r>
            <a:r>
              <a:rPr lang="en-US" sz="2400" dirty="0" smtClean="0">
                <a:latin typeface="Cambria" panose="02040503050406030204" pitchFamily="18" charset="0"/>
              </a:rPr>
              <a:t>.</a:t>
            </a:r>
          </a:p>
          <a:p>
            <a:endParaRPr lang="en-US" sz="2400" dirty="0">
              <a:latin typeface="Cambria" panose="02040503050406030204" pitchFamily="18" charset="0"/>
            </a:endParaRPr>
          </a:p>
          <a:p>
            <a:r>
              <a:rPr lang="en-US" sz="2400" dirty="0">
                <a:latin typeface="Cambria" panose="02040503050406030204" pitchFamily="18" charset="0"/>
              </a:rPr>
              <a:t>• In patients with renal impairment </a:t>
            </a:r>
            <a:r>
              <a:rPr lang="en-US" sz="2400" dirty="0" smtClean="0">
                <a:latin typeface="Cambria" panose="02040503050406030204" pitchFamily="18" charset="0"/>
              </a:rPr>
              <a:t>dose adjustment </a:t>
            </a:r>
            <a:r>
              <a:rPr lang="en-US" sz="2400" dirty="0">
                <a:latin typeface="Cambria" panose="02040503050406030204" pitchFamily="18" charset="0"/>
              </a:rPr>
              <a:t>is recommended</a:t>
            </a:r>
            <a:r>
              <a:rPr lang="en-US" sz="2400" dirty="0" smtClean="0">
                <a:latin typeface="Cambria" panose="02040503050406030204" pitchFamily="18" charset="0"/>
              </a:rPr>
              <a:t>.</a:t>
            </a:r>
            <a:endParaRPr lang="en-US" sz="2400" dirty="0">
              <a:latin typeface="Cambria" panose="02040503050406030204" pitchFamily="18" charset="0"/>
            </a:endParaRPr>
          </a:p>
          <a:p>
            <a:r>
              <a:rPr lang="en-US" sz="2400" b="1" dirty="0">
                <a:latin typeface="Cambria" panose="02040503050406030204" pitchFamily="18" charset="0"/>
              </a:rPr>
              <a:t>Drug-related problems</a:t>
            </a:r>
          </a:p>
          <a:p>
            <a:r>
              <a:rPr lang="en-US" sz="2400" dirty="0">
                <a:latin typeface="Cambria" panose="02040503050406030204" pitchFamily="18" charset="0"/>
              </a:rPr>
              <a:t>• Untreated indications</a:t>
            </a:r>
          </a:p>
          <a:p>
            <a:r>
              <a:rPr lang="en-US" sz="2400" dirty="0">
                <a:latin typeface="Cambria" panose="02040503050406030204" pitchFamily="18" charset="0"/>
              </a:rPr>
              <a:t>• Drug therapy not indicated</a:t>
            </a:r>
          </a:p>
          <a:p>
            <a:r>
              <a:rPr lang="en-US" sz="2400" dirty="0">
                <a:latin typeface="Cambria" panose="02040503050406030204" pitchFamily="18" charset="0"/>
              </a:rPr>
              <a:t>• Improper drug selection</a:t>
            </a:r>
          </a:p>
          <a:p>
            <a:r>
              <a:rPr lang="en-US" sz="2400" dirty="0">
                <a:latin typeface="Cambria" panose="02040503050406030204" pitchFamily="18" charset="0"/>
              </a:rPr>
              <a:t>• Sub-therapeutic dose</a:t>
            </a:r>
          </a:p>
          <a:p>
            <a:r>
              <a:rPr lang="en-US" sz="2400" dirty="0">
                <a:latin typeface="Cambria" panose="02040503050406030204" pitchFamily="18" charset="0"/>
              </a:rPr>
              <a:t>• Failure to receive drug</a:t>
            </a:r>
          </a:p>
          <a:p>
            <a:r>
              <a:rPr lang="en-US" sz="2400" dirty="0">
                <a:latin typeface="Cambria" panose="02040503050406030204" pitchFamily="18" charset="0"/>
              </a:rPr>
              <a:t>• Overdose or toxic dose</a:t>
            </a:r>
          </a:p>
          <a:p>
            <a:r>
              <a:rPr lang="en-US" sz="2400" dirty="0">
                <a:latin typeface="Cambria" panose="02040503050406030204" pitchFamily="18" charset="0"/>
              </a:rPr>
              <a:t>• Adverse drug reactions</a:t>
            </a:r>
          </a:p>
          <a:p>
            <a:r>
              <a:rPr lang="en-US" sz="2400" dirty="0">
                <a:latin typeface="Cambria" panose="02040503050406030204" pitchFamily="18" charset="0"/>
              </a:rPr>
              <a:t>• Drug interactions</a:t>
            </a:r>
            <a:r>
              <a:rPr lang="en-US" sz="2400" dirty="0" smtClean="0">
                <a:latin typeface="Cambria" panose="02040503050406030204" pitchFamily="18" charset="0"/>
              </a:rPr>
              <a:t>.</a:t>
            </a:r>
            <a:endParaRPr lang="en-US" sz="2400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4295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6286" y="76200"/>
            <a:ext cx="8879114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latin typeface="Cambria" panose="02040503050406030204" pitchFamily="18" charset="0"/>
              </a:rPr>
              <a:t>Background</a:t>
            </a:r>
            <a:endParaRPr lang="en-US" sz="2400" dirty="0">
              <a:latin typeface="Cambria" panose="02040503050406030204" pitchFamily="18" charset="0"/>
            </a:endParaRPr>
          </a:p>
          <a:p>
            <a:r>
              <a:rPr lang="en-US" sz="2400" dirty="0" smtClean="0">
                <a:latin typeface="Cambria" panose="02040503050406030204" pitchFamily="18" charset="0"/>
              </a:rPr>
              <a:t>In </a:t>
            </a:r>
            <a:r>
              <a:rPr lang="en-US" sz="2400" dirty="0">
                <a:latin typeface="Cambria" panose="02040503050406030204" pitchFamily="18" charset="0"/>
              </a:rPr>
              <a:t>an attempt to improve patient safety due </a:t>
            </a:r>
            <a:r>
              <a:rPr lang="en-US" sz="2400" dirty="0" smtClean="0">
                <a:latin typeface="Cambria" panose="02040503050406030204" pitchFamily="18" charset="0"/>
              </a:rPr>
              <a:t>to different </a:t>
            </a:r>
            <a:r>
              <a:rPr lang="en-US" sz="2400" dirty="0">
                <a:latin typeface="Cambria" panose="02040503050406030204" pitchFamily="18" charset="0"/>
              </a:rPr>
              <a:t>nomenclature of medicines, </a:t>
            </a:r>
            <a:r>
              <a:rPr lang="en-US" sz="2400" dirty="0" smtClean="0">
                <a:latin typeface="Cambria" panose="02040503050406030204" pitchFamily="18" charset="0"/>
              </a:rPr>
              <a:t>European law </a:t>
            </a:r>
            <a:r>
              <a:rPr lang="en-US" sz="2400" dirty="0">
                <a:latin typeface="Cambria" panose="02040503050406030204" pitchFamily="18" charset="0"/>
              </a:rPr>
              <a:t>use </a:t>
            </a:r>
            <a:r>
              <a:rPr lang="en-US" sz="2400" dirty="0" smtClean="0">
                <a:latin typeface="Cambria" panose="02040503050406030204" pitchFamily="18" charset="0"/>
              </a:rPr>
              <a:t>the Recommended International </a:t>
            </a:r>
            <a:r>
              <a:rPr lang="en-US" sz="2400" dirty="0">
                <a:latin typeface="Cambria" panose="02040503050406030204" pitchFamily="18" charset="0"/>
              </a:rPr>
              <a:t>Non-proprietary Name (</a:t>
            </a:r>
            <a:r>
              <a:rPr lang="en-US" sz="2400" dirty="0" err="1">
                <a:latin typeface="Cambria" panose="02040503050406030204" pitchFamily="18" charset="0"/>
              </a:rPr>
              <a:t>rINN</a:t>
            </a:r>
            <a:r>
              <a:rPr lang="en-US" sz="2400" dirty="0" smtClean="0">
                <a:latin typeface="Cambria" panose="02040503050406030204" pitchFamily="18" charset="0"/>
              </a:rPr>
              <a:t>), which </a:t>
            </a:r>
            <a:r>
              <a:rPr lang="en-US" sz="2400" dirty="0">
                <a:latin typeface="Cambria" panose="02040503050406030204" pitchFamily="18" charset="0"/>
              </a:rPr>
              <a:t>is coordinated by the World </a:t>
            </a:r>
            <a:r>
              <a:rPr lang="en-US" sz="2400" dirty="0" smtClean="0">
                <a:latin typeface="Cambria" panose="02040503050406030204" pitchFamily="18" charset="0"/>
              </a:rPr>
              <a:t>Health Organization.</a:t>
            </a:r>
          </a:p>
          <a:p>
            <a:endParaRPr lang="en-US" sz="2400" dirty="0">
              <a:latin typeface="Cambria" panose="02040503050406030204" pitchFamily="18" charset="0"/>
            </a:endParaRPr>
          </a:p>
          <a:p>
            <a:r>
              <a:rPr lang="en-US" sz="2400" dirty="0">
                <a:latin typeface="Cambria" panose="02040503050406030204" pitchFamily="18" charset="0"/>
              </a:rPr>
              <a:t>• For some medicines the British Approved </a:t>
            </a:r>
            <a:r>
              <a:rPr lang="en-US" sz="2400" dirty="0" smtClean="0">
                <a:latin typeface="Cambria" panose="02040503050406030204" pitchFamily="18" charset="0"/>
              </a:rPr>
              <a:t>Name (BAN</a:t>
            </a:r>
            <a:r>
              <a:rPr lang="en-US" sz="2400" dirty="0">
                <a:latin typeface="Cambria" panose="02040503050406030204" pitchFamily="18" charset="0"/>
              </a:rPr>
              <a:t>) differed from the </a:t>
            </a:r>
            <a:r>
              <a:rPr lang="en-US" sz="2400" dirty="0" err="1">
                <a:latin typeface="Cambria" panose="02040503050406030204" pitchFamily="18" charset="0"/>
              </a:rPr>
              <a:t>rINN</a:t>
            </a:r>
            <a:r>
              <a:rPr lang="en-US" sz="2400" dirty="0">
                <a:latin typeface="Cambria" panose="02040503050406030204" pitchFamily="18" charset="0"/>
              </a:rPr>
              <a:t>. For </a:t>
            </a:r>
            <a:r>
              <a:rPr lang="en-US" sz="2400" dirty="0" smtClean="0">
                <a:latin typeface="Cambria" panose="02040503050406030204" pitchFamily="18" charset="0"/>
              </a:rPr>
              <a:t>example, </a:t>
            </a:r>
            <a:r>
              <a:rPr lang="en-US" sz="2400" dirty="0" err="1" smtClean="0">
                <a:latin typeface="Cambria" panose="02040503050406030204" pitchFamily="18" charset="0"/>
              </a:rPr>
              <a:t>benzhexol</a:t>
            </a:r>
            <a:r>
              <a:rPr lang="en-US" sz="2400" dirty="0" smtClean="0">
                <a:latin typeface="Cambria" panose="02040503050406030204" pitchFamily="18" charset="0"/>
              </a:rPr>
              <a:t> </a:t>
            </a:r>
            <a:r>
              <a:rPr lang="en-US" sz="2400" dirty="0">
                <a:latin typeface="Cambria" panose="02040503050406030204" pitchFamily="18" charset="0"/>
              </a:rPr>
              <a:t>(former BAN) and </a:t>
            </a:r>
            <a:r>
              <a:rPr lang="en-US" sz="2400" dirty="0" err="1" smtClean="0">
                <a:latin typeface="Cambria" panose="02040503050406030204" pitchFamily="18" charset="0"/>
              </a:rPr>
              <a:t>trihexyphenidyl</a:t>
            </a:r>
            <a:r>
              <a:rPr lang="en-US" sz="2400" dirty="0">
                <a:latin typeface="Cambria" panose="02040503050406030204" pitchFamily="18" charset="0"/>
              </a:rPr>
              <a:t> </a:t>
            </a:r>
            <a:r>
              <a:rPr lang="nb-NO" sz="2400" dirty="0" smtClean="0">
                <a:latin typeface="Cambria" panose="02040503050406030204" pitchFamily="18" charset="0"/>
              </a:rPr>
              <a:t>(rINN</a:t>
            </a:r>
            <a:r>
              <a:rPr lang="nb-NO" sz="2400" dirty="0">
                <a:latin typeface="Cambria" panose="02040503050406030204" pitchFamily="18" charset="0"/>
              </a:rPr>
              <a:t>), frusemide (former BAN) and </a:t>
            </a:r>
            <a:r>
              <a:rPr lang="nb-NO" sz="2400" dirty="0" smtClean="0">
                <a:latin typeface="Cambria" panose="02040503050406030204" pitchFamily="18" charset="0"/>
              </a:rPr>
              <a:t>furosemide </a:t>
            </a:r>
            <a:r>
              <a:rPr lang="en-US" sz="2400" dirty="0" smtClean="0">
                <a:latin typeface="Cambria" panose="02040503050406030204" pitchFamily="18" charset="0"/>
              </a:rPr>
              <a:t>(</a:t>
            </a:r>
            <a:r>
              <a:rPr lang="en-US" sz="2400" dirty="0" err="1" smtClean="0">
                <a:latin typeface="Cambria" panose="02040503050406030204" pitchFamily="18" charset="0"/>
              </a:rPr>
              <a:t>rINN</a:t>
            </a:r>
            <a:r>
              <a:rPr lang="en-US" sz="2400" dirty="0">
                <a:latin typeface="Cambria" panose="02040503050406030204" pitchFamily="18" charset="0"/>
              </a:rPr>
              <a:t>), </a:t>
            </a:r>
            <a:r>
              <a:rPr lang="en-US" sz="2400" dirty="0" err="1">
                <a:latin typeface="Cambria" panose="02040503050406030204" pitchFamily="18" charset="0"/>
              </a:rPr>
              <a:t>dothiepin</a:t>
            </a:r>
            <a:r>
              <a:rPr lang="en-US" sz="2400" dirty="0">
                <a:latin typeface="Cambria" panose="02040503050406030204" pitchFamily="18" charset="0"/>
              </a:rPr>
              <a:t> (former BAN) and </a:t>
            </a:r>
            <a:r>
              <a:rPr lang="en-US" sz="2400" dirty="0" err="1" smtClean="0">
                <a:latin typeface="Cambria" panose="02040503050406030204" pitchFamily="18" charset="0"/>
              </a:rPr>
              <a:t>dosulepin</a:t>
            </a:r>
            <a:r>
              <a:rPr lang="en-US" sz="2400" dirty="0">
                <a:latin typeface="Cambria" panose="02040503050406030204" pitchFamily="18" charset="0"/>
              </a:rPr>
              <a:t> </a:t>
            </a:r>
            <a:r>
              <a:rPr lang="en-US" sz="2400" dirty="0" smtClean="0">
                <a:latin typeface="Cambria" panose="02040503050406030204" pitchFamily="18" charset="0"/>
              </a:rPr>
              <a:t>(</a:t>
            </a:r>
            <a:r>
              <a:rPr lang="en-US" sz="2400" dirty="0" err="1" smtClean="0">
                <a:latin typeface="Cambria" panose="02040503050406030204" pitchFamily="18" charset="0"/>
              </a:rPr>
              <a:t>rINN</a:t>
            </a:r>
            <a:r>
              <a:rPr lang="en-US" sz="2400" dirty="0" smtClean="0">
                <a:latin typeface="Cambria" panose="02040503050406030204" pitchFamily="18" charset="0"/>
              </a:rPr>
              <a:t>).</a:t>
            </a:r>
          </a:p>
          <a:p>
            <a:endParaRPr lang="en-US" sz="2400" dirty="0">
              <a:latin typeface="Cambria" panose="02040503050406030204" pitchFamily="18" charset="0"/>
            </a:endParaRPr>
          </a:p>
          <a:p>
            <a:r>
              <a:rPr lang="en-US" sz="2400" dirty="0">
                <a:latin typeface="Cambria" panose="02040503050406030204" pitchFamily="18" charset="0"/>
              </a:rPr>
              <a:t>• Currently United States Adopted Names (</a:t>
            </a:r>
            <a:r>
              <a:rPr lang="en-US" sz="2400" dirty="0" smtClean="0">
                <a:latin typeface="Cambria" panose="02040503050406030204" pitchFamily="18" charset="0"/>
              </a:rPr>
              <a:t>USAN) are </a:t>
            </a:r>
            <a:r>
              <a:rPr lang="en-US" sz="2400" dirty="0">
                <a:latin typeface="Cambria" panose="02040503050406030204" pitchFamily="18" charset="0"/>
              </a:rPr>
              <a:t>more likely to be identical to the </a:t>
            </a:r>
            <a:r>
              <a:rPr lang="en-US" sz="2400" dirty="0" err="1">
                <a:latin typeface="Cambria" panose="02040503050406030204" pitchFamily="18" charset="0"/>
              </a:rPr>
              <a:t>rINN</a:t>
            </a:r>
            <a:r>
              <a:rPr lang="en-US" sz="2400" dirty="0" smtClean="0">
                <a:latin typeface="Cambria" panose="02040503050406030204" pitchFamily="18" charset="0"/>
              </a:rPr>
              <a:t>.</a:t>
            </a:r>
          </a:p>
          <a:p>
            <a:endParaRPr lang="en-US" sz="2400" dirty="0">
              <a:latin typeface="Cambria" panose="02040503050406030204" pitchFamily="18" charset="0"/>
            </a:endParaRPr>
          </a:p>
          <a:p>
            <a:r>
              <a:rPr lang="en-US" sz="2400" dirty="0">
                <a:latin typeface="Cambria" panose="02040503050406030204" pitchFamily="18" charset="0"/>
              </a:rPr>
              <a:t>• A few medicines still carry synonyms that </a:t>
            </a:r>
            <a:r>
              <a:rPr lang="en-US" sz="2400" dirty="0" smtClean="0">
                <a:latin typeface="Cambria" panose="02040503050406030204" pitchFamily="18" charset="0"/>
              </a:rPr>
              <a:t>are more </a:t>
            </a:r>
            <a:r>
              <a:rPr lang="en-US" sz="2400" dirty="0">
                <a:latin typeface="Cambria" panose="02040503050406030204" pitchFamily="18" charset="0"/>
              </a:rPr>
              <a:t>commonly used in some countries such </a:t>
            </a:r>
            <a:r>
              <a:rPr lang="en-US" sz="2400" dirty="0" smtClean="0">
                <a:latin typeface="Cambria" panose="02040503050406030204" pitchFamily="18" charset="0"/>
              </a:rPr>
              <a:t>as the </a:t>
            </a:r>
            <a:r>
              <a:rPr lang="en-US" sz="2400" dirty="0">
                <a:latin typeface="Cambria" panose="02040503050406030204" pitchFamily="18" charset="0"/>
              </a:rPr>
              <a:t>USA. Examples include paracetamol </a:t>
            </a:r>
            <a:r>
              <a:rPr lang="en-US" sz="2400" dirty="0" smtClean="0">
                <a:latin typeface="Cambria" panose="02040503050406030204" pitchFamily="18" charset="0"/>
              </a:rPr>
              <a:t>and acetaminophen</a:t>
            </a:r>
            <a:r>
              <a:rPr lang="en-US" sz="2400" dirty="0">
                <a:latin typeface="Cambria" panose="02040503050406030204" pitchFamily="18" charset="0"/>
              </a:rPr>
              <a:t>, aspirin and acetylsalicylic </a:t>
            </a:r>
            <a:r>
              <a:rPr lang="en-US" sz="2400" dirty="0" smtClean="0">
                <a:latin typeface="Cambria" panose="02040503050406030204" pitchFamily="18" charset="0"/>
              </a:rPr>
              <a:t>acid (ASA).</a:t>
            </a:r>
          </a:p>
        </p:txBody>
      </p:sp>
    </p:spTree>
    <p:extLst>
      <p:ext uri="{BB962C8B-B14F-4D97-AF65-F5344CB8AC3E}">
        <p14:creationId xmlns:p14="http://schemas.microsoft.com/office/powerpoint/2010/main" val="2990559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" y="76200"/>
            <a:ext cx="90678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latin typeface="Cambria" panose="02040503050406030204" pitchFamily="18" charset="0"/>
              </a:rPr>
              <a:t>Adverse </a:t>
            </a:r>
            <a:r>
              <a:rPr lang="en-US" sz="2400" b="1" dirty="0">
                <a:latin typeface="Cambria" panose="02040503050406030204" pitchFamily="18" charset="0"/>
              </a:rPr>
              <a:t>drug reactions</a:t>
            </a:r>
          </a:p>
          <a:p>
            <a:r>
              <a:rPr lang="en-US" sz="2400" dirty="0">
                <a:latin typeface="Cambria" panose="02040503050406030204" pitchFamily="18" charset="0"/>
              </a:rPr>
              <a:t>• Any drug may produce unwanted or </a:t>
            </a:r>
            <a:r>
              <a:rPr lang="en-US" sz="2400" dirty="0" smtClean="0">
                <a:latin typeface="Cambria" panose="02040503050406030204" pitchFamily="18" charset="0"/>
              </a:rPr>
              <a:t>unexpected adverse </a:t>
            </a:r>
            <a:r>
              <a:rPr lang="en-US" sz="2400" dirty="0">
                <a:latin typeface="Cambria" panose="02040503050406030204" pitchFamily="18" charset="0"/>
              </a:rPr>
              <a:t>reactions.</a:t>
            </a:r>
          </a:p>
          <a:p>
            <a:r>
              <a:rPr lang="en-US" sz="2400" dirty="0">
                <a:latin typeface="Cambria" panose="02040503050406030204" pitchFamily="18" charset="0"/>
              </a:rPr>
              <a:t>• Detection and recording of adverse </a:t>
            </a:r>
            <a:r>
              <a:rPr lang="en-US" sz="2400" dirty="0" smtClean="0">
                <a:latin typeface="Cambria" panose="02040503050406030204" pitchFamily="18" charset="0"/>
              </a:rPr>
              <a:t>drug reactions </a:t>
            </a:r>
            <a:r>
              <a:rPr lang="en-US" sz="2400" dirty="0">
                <a:latin typeface="Cambria" panose="02040503050406030204" pitchFamily="18" charset="0"/>
              </a:rPr>
              <a:t>(ADRs) are important.</a:t>
            </a:r>
          </a:p>
          <a:p>
            <a:r>
              <a:rPr lang="en-US" sz="2400" b="1" dirty="0">
                <a:latin typeface="Cambria" panose="02040503050406030204" pitchFamily="18" charset="0"/>
              </a:rPr>
              <a:t>Definitions</a:t>
            </a:r>
          </a:p>
          <a:p>
            <a:r>
              <a:rPr lang="en-US" sz="2400" dirty="0">
                <a:latin typeface="Cambria" panose="02040503050406030204" pitchFamily="18" charset="0"/>
              </a:rPr>
              <a:t>• </a:t>
            </a:r>
            <a:r>
              <a:rPr lang="en-US" sz="2400" i="1" dirty="0">
                <a:latin typeface="Cambria" panose="02040503050406030204" pitchFamily="18" charset="0"/>
              </a:rPr>
              <a:t>Side-effect: </a:t>
            </a:r>
            <a:r>
              <a:rPr lang="en-US" sz="2400" dirty="0">
                <a:latin typeface="Cambria" panose="02040503050406030204" pitchFamily="18" charset="0"/>
              </a:rPr>
              <a:t>‘Expected, well-known </a:t>
            </a:r>
            <a:r>
              <a:rPr lang="en-US" sz="2400" dirty="0" smtClean="0">
                <a:latin typeface="Cambria" panose="02040503050406030204" pitchFamily="18" charset="0"/>
              </a:rPr>
              <a:t>reaction resulting </a:t>
            </a:r>
            <a:r>
              <a:rPr lang="en-US" sz="2400" dirty="0">
                <a:latin typeface="Cambria" panose="02040503050406030204" pitchFamily="18" charset="0"/>
              </a:rPr>
              <a:t>in little or no change in </a:t>
            </a:r>
            <a:r>
              <a:rPr lang="en-US" sz="2400" dirty="0" smtClean="0">
                <a:latin typeface="Cambria" panose="02040503050406030204" pitchFamily="18" charset="0"/>
              </a:rPr>
              <a:t>patient management</a:t>
            </a:r>
            <a:r>
              <a:rPr lang="en-US" sz="2400" dirty="0">
                <a:latin typeface="Cambria" panose="02040503050406030204" pitchFamily="18" charset="0"/>
              </a:rPr>
              <a:t>.’ The effect has a ‘predictable</a:t>
            </a:r>
          </a:p>
          <a:p>
            <a:r>
              <a:rPr lang="en-US" sz="2400" dirty="0">
                <a:latin typeface="Cambria" panose="02040503050406030204" pitchFamily="18" charset="0"/>
              </a:rPr>
              <a:t>frequency</a:t>
            </a:r>
            <a:r>
              <a:rPr lang="en-US" sz="2400" dirty="0" smtClean="0">
                <a:latin typeface="Cambria" panose="02040503050406030204" pitchFamily="18" charset="0"/>
              </a:rPr>
              <a:t>’.</a:t>
            </a:r>
          </a:p>
          <a:p>
            <a:endParaRPr lang="en-US" sz="2400" dirty="0">
              <a:latin typeface="Cambria" panose="02040503050406030204" pitchFamily="18" charset="0"/>
            </a:endParaRPr>
          </a:p>
          <a:p>
            <a:r>
              <a:rPr lang="en-US" sz="2400" dirty="0">
                <a:latin typeface="Cambria" panose="02040503050406030204" pitchFamily="18" charset="0"/>
              </a:rPr>
              <a:t>• </a:t>
            </a:r>
            <a:r>
              <a:rPr lang="en-US" sz="2400" i="1" dirty="0">
                <a:latin typeface="Cambria" panose="02040503050406030204" pitchFamily="18" charset="0"/>
              </a:rPr>
              <a:t>Adverse drug reactions: </a:t>
            </a:r>
            <a:r>
              <a:rPr lang="en-US" sz="2400" dirty="0">
                <a:latin typeface="Cambria" panose="02040503050406030204" pitchFamily="18" charset="0"/>
              </a:rPr>
              <a:t>‘An </a:t>
            </a:r>
            <a:r>
              <a:rPr lang="en-US" sz="2400" dirty="0" smtClean="0">
                <a:latin typeface="Cambria" panose="02040503050406030204" pitchFamily="18" charset="0"/>
              </a:rPr>
              <a:t>unexpected, unintended</a:t>
            </a:r>
            <a:r>
              <a:rPr lang="en-US" sz="2400" dirty="0">
                <a:latin typeface="Cambria" panose="02040503050406030204" pitchFamily="18" charset="0"/>
              </a:rPr>
              <a:t>, undesired or excessive response’ to </a:t>
            </a:r>
            <a:r>
              <a:rPr lang="en-US" sz="2400" dirty="0" smtClean="0">
                <a:latin typeface="Cambria" panose="02040503050406030204" pitchFamily="18" charset="0"/>
              </a:rPr>
              <a:t>a drug </a:t>
            </a:r>
            <a:r>
              <a:rPr lang="en-US" sz="2400" dirty="0">
                <a:latin typeface="Cambria" panose="02040503050406030204" pitchFamily="18" charset="0"/>
              </a:rPr>
              <a:t>with sequelae</a:t>
            </a:r>
            <a:r>
              <a:rPr lang="en-US" sz="2400" dirty="0" smtClean="0">
                <a:latin typeface="Cambria" panose="02040503050406030204" pitchFamily="18" charset="0"/>
              </a:rPr>
              <a:t>.</a:t>
            </a:r>
            <a:endParaRPr lang="en-US" sz="2400" dirty="0">
              <a:latin typeface="Cambria" panose="02040503050406030204" pitchFamily="18" charset="0"/>
            </a:endParaRPr>
          </a:p>
          <a:p>
            <a:endParaRPr lang="en-US" sz="2400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6986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152400"/>
            <a:ext cx="8915400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u="sng" dirty="0">
                <a:latin typeface="Cambria" panose="02040503050406030204" pitchFamily="18" charset="0"/>
              </a:rPr>
              <a:t>An ADR can lead to (sequelae of ADRs):</a:t>
            </a:r>
          </a:p>
          <a:p>
            <a:endParaRPr lang="en-US" sz="2800" u="sng" dirty="0">
              <a:latin typeface="Cambria" panose="02040503050406030204" pitchFamily="18" charset="0"/>
            </a:endParaRPr>
          </a:p>
          <a:p>
            <a:r>
              <a:rPr lang="en-US" sz="2800" dirty="0">
                <a:latin typeface="Cambria" panose="02040503050406030204" pitchFamily="18" charset="0"/>
              </a:rPr>
              <a:t>• Drug discontinuation</a:t>
            </a:r>
          </a:p>
          <a:p>
            <a:r>
              <a:rPr lang="en-US" sz="2800" dirty="0">
                <a:latin typeface="Cambria" panose="02040503050406030204" pitchFamily="18" charset="0"/>
              </a:rPr>
              <a:t>• Dose modification</a:t>
            </a:r>
          </a:p>
          <a:p>
            <a:r>
              <a:rPr lang="en-US" sz="2800" dirty="0">
                <a:latin typeface="Cambria" panose="02040503050406030204" pitchFamily="18" charset="0"/>
              </a:rPr>
              <a:t>• Hospital admission</a:t>
            </a:r>
          </a:p>
          <a:p>
            <a:r>
              <a:rPr lang="en-US" sz="2800" dirty="0">
                <a:latin typeface="Cambria" panose="02040503050406030204" pitchFamily="18" charset="0"/>
              </a:rPr>
              <a:t>• Prolonged </a:t>
            </a:r>
            <a:r>
              <a:rPr lang="en-US" sz="2800" dirty="0" err="1">
                <a:latin typeface="Cambria" panose="02040503050406030204" pitchFamily="18" charset="0"/>
              </a:rPr>
              <a:t>hospitalisation</a:t>
            </a:r>
            <a:endParaRPr lang="en-US" sz="2800" dirty="0">
              <a:latin typeface="Cambria" panose="02040503050406030204" pitchFamily="18" charset="0"/>
            </a:endParaRPr>
          </a:p>
          <a:p>
            <a:r>
              <a:rPr lang="en-US" sz="2800" dirty="0">
                <a:latin typeface="Cambria" panose="02040503050406030204" pitchFamily="18" charset="0"/>
              </a:rPr>
              <a:t>• Requirement of supportive </a:t>
            </a:r>
            <a:r>
              <a:rPr lang="en-US" sz="2800" dirty="0" smtClean="0">
                <a:latin typeface="Cambria" panose="02040503050406030204" pitchFamily="18" charset="0"/>
              </a:rPr>
              <a:t>treatment</a:t>
            </a:r>
            <a:endParaRPr lang="en-US" sz="2800" dirty="0">
              <a:latin typeface="Cambria" panose="02040503050406030204" pitchFamily="18" charset="0"/>
            </a:endParaRPr>
          </a:p>
          <a:p>
            <a:r>
              <a:rPr lang="en-US" sz="2800" dirty="0">
                <a:latin typeface="Cambria" panose="02040503050406030204" pitchFamily="18" charset="0"/>
              </a:rPr>
              <a:t>• complication of diagnosis</a:t>
            </a:r>
          </a:p>
          <a:p>
            <a:r>
              <a:rPr lang="en-US" sz="2800" dirty="0">
                <a:latin typeface="Cambria" panose="02040503050406030204" pitchFamily="18" charset="0"/>
              </a:rPr>
              <a:t>• negative impact on prognosis</a:t>
            </a:r>
          </a:p>
          <a:p>
            <a:r>
              <a:rPr lang="en-US" sz="2800" dirty="0">
                <a:latin typeface="Cambria" panose="02040503050406030204" pitchFamily="18" charset="0"/>
              </a:rPr>
              <a:t>• temporary/permanent harm, disability or death.</a:t>
            </a:r>
          </a:p>
          <a:p>
            <a:endParaRPr lang="en-US" sz="2800" dirty="0" smtClean="0">
              <a:latin typeface="Cambria" panose="02040503050406030204" pitchFamily="18" charset="0"/>
            </a:endParaRPr>
          </a:p>
          <a:p>
            <a:endParaRPr lang="en-US" sz="2800" dirty="0">
              <a:latin typeface="Cambria" panose="02040503050406030204" pitchFamily="18" charset="0"/>
            </a:endParaRPr>
          </a:p>
          <a:p>
            <a:endParaRPr lang="en-US" sz="2800" dirty="0">
              <a:latin typeface="Cambria" panose="02040503050406030204" pitchFamily="18" charset="0"/>
            </a:endParaRPr>
          </a:p>
          <a:p>
            <a:endParaRPr lang="en-US" sz="2800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5283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7086" y="166914"/>
            <a:ext cx="88392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u="sng" dirty="0" smtClean="0">
                <a:latin typeface="Cambria" panose="02040503050406030204" pitchFamily="18" charset="0"/>
              </a:rPr>
              <a:t>Adverse </a:t>
            </a:r>
            <a:r>
              <a:rPr lang="en-US" sz="2400" b="1" u="sng" dirty="0">
                <a:latin typeface="Cambria" panose="02040503050406030204" pitchFamily="18" charset="0"/>
              </a:rPr>
              <a:t>drug reaction monitoring </a:t>
            </a:r>
            <a:r>
              <a:rPr lang="en-US" sz="2400" b="1" u="sng" dirty="0" smtClean="0">
                <a:latin typeface="Cambria" panose="02040503050406030204" pitchFamily="18" charset="0"/>
              </a:rPr>
              <a:t>and reporting </a:t>
            </a:r>
            <a:r>
              <a:rPr lang="en-US" sz="2400" b="1" u="sng" dirty="0" err="1">
                <a:latin typeface="Cambria" panose="02040503050406030204" pitchFamily="18" charset="0"/>
              </a:rPr>
              <a:t>programmes</a:t>
            </a:r>
            <a:endParaRPr lang="en-US" sz="2400" b="1" u="sng" dirty="0">
              <a:latin typeface="Cambria" panose="02040503050406030204" pitchFamily="18" charset="0"/>
            </a:endParaRPr>
          </a:p>
          <a:p>
            <a:endParaRPr lang="en-US" sz="2400" dirty="0" smtClean="0">
              <a:latin typeface="Cambria" panose="02040503050406030204" pitchFamily="18" charset="0"/>
            </a:endParaRPr>
          </a:p>
          <a:p>
            <a:endParaRPr lang="en-US" sz="2400" dirty="0">
              <a:latin typeface="Cambria" panose="02040503050406030204" pitchFamily="18" charset="0"/>
            </a:endParaRPr>
          </a:p>
          <a:p>
            <a:r>
              <a:rPr lang="en-US" sz="2400" dirty="0" smtClean="0">
                <a:latin typeface="Cambria" panose="02040503050406030204" pitchFamily="18" charset="0"/>
              </a:rPr>
              <a:t>The </a:t>
            </a:r>
            <a:r>
              <a:rPr lang="en-US" sz="2400" dirty="0">
                <a:latin typeface="Cambria" panose="02040503050406030204" pitchFamily="18" charset="0"/>
              </a:rPr>
              <a:t>national regulatory authority </a:t>
            </a:r>
            <a:r>
              <a:rPr lang="en-US" sz="2400" dirty="0" smtClean="0">
                <a:latin typeface="Cambria" panose="02040503050406030204" pitchFamily="18" charset="0"/>
              </a:rPr>
              <a:t>undertakes coordination </a:t>
            </a:r>
            <a:r>
              <a:rPr lang="en-US" sz="2400" dirty="0">
                <a:latin typeface="Cambria" panose="02040503050406030204" pitchFamily="18" charset="0"/>
              </a:rPr>
              <a:t>and monitoring of suspected </a:t>
            </a:r>
            <a:r>
              <a:rPr lang="en-US" sz="2400" dirty="0" smtClean="0">
                <a:latin typeface="Cambria" panose="02040503050406030204" pitchFamily="18" charset="0"/>
              </a:rPr>
              <a:t>ADRs on </a:t>
            </a:r>
            <a:r>
              <a:rPr lang="en-US" sz="2400" dirty="0">
                <a:latin typeface="Cambria" panose="02040503050406030204" pitchFamily="18" charset="0"/>
              </a:rPr>
              <a:t>a local and an international level.</a:t>
            </a:r>
          </a:p>
          <a:p>
            <a:r>
              <a:rPr lang="en-US" sz="2400" dirty="0">
                <a:latin typeface="Cambria" panose="02040503050406030204" pitchFamily="18" charset="0"/>
              </a:rPr>
              <a:t>• Pharmacists should participate in </a:t>
            </a:r>
            <a:r>
              <a:rPr lang="en-US" sz="2400" dirty="0" smtClean="0">
                <a:latin typeface="Cambria" panose="02040503050406030204" pitchFamily="18" charset="0"/>
              </a:rPr>
              <a:t>mechanisms that </a:t>
            </a:r>
            <a:r>
              <a:rPr lang="en-US" sz="2400" dirty="0">
                <a:latin typeface="Cambria" panose="02040503050406030204" pitchFamily="18" charset="0"/>
              </a:rPr>
              <a:t>monitor the safety of drug use in </a:t>
            </a:r>
            <a:r>
              <a:rPr lang="en-US" sz="2400" dirty="0" smtClean="0">
                <a:latin typeface="Cambria" panose="02040503050406030204" pitchFamily="18" charset="0"/>
              </a:rPr>
              <a:t>high-risk populations </a:t>
            </a:r>
            <a:r>
              <a:rPr lang="en-US" sz="2400" dirty="0">
                <a:latin typeface="Cambria" panose="02040503050406030204" pitchFamily="18" charset="0"/>
              </a:rPr>
              <a:t>(e.g. older people, children, </a:t>
            </a:r>
            <a:r>
              <a:rPr lang="en-US" sz="2400" dirty="0" smtClean="0">
                <a:latin typeface="Cambria" panose="02040503050406030204" pitchFamily="18" charset="0"/>
              </a:rPr>
              <a:t>HIV patients).</a:t>
            </a:r>
          </a:p>
          <a:p>
            <a:endParaRPr lang="en-US" sz="2400" dirty="0">
              <a:latin typeface="Cambria" panose="02040503050406030204" pitchFamily="18" charset="0"/>
            </a:endParaRPr>
          </a:p>
          <a:p>
            <a:r>
              <a:rPr lang="en-US" sz="2400" dirty="0">
                <a:latin typeface="Cambria" panose="02040503050406030204" pitchFamily="18" charset="0"/>
              </a:rPr>
              <a:t>• Pharmacists should lead education of </a:t>
            </a:r>
            <a:r>
              <a:rPr lang="en-US" sz="2400" dirty="0" smtClean="0">
                <a:latin typeface="Cambria" panose="02040503050406030204" pitchFamily="18" charset="0"/>
              </a:rPr>
              <a:t>health professionals </a:t>
            </a:r>
            <a:r>
              <a:rPr lang="en-US" sz="2400" dirty="0">
                <a:latin typeface="Cambria" panose="02040503050406030204" pitchFamily="18" charset="0"/>
              </a:rPr>
              <a:t>regarding potential ADRs</a:t>
            </a:r>
            <a:r>
              <a:rPr lang="en-US" sz="2400" dirty="0" smtClean="0">
                <a:latin typeface="Cambria" panose="02040503050406030204" pitchFamily="18" charset="0"/>
              </a:rPr>
              <a:t>.</a:t>
            </a:r>
            <a:endParaRPr lang="en-US" sz="2400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6799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0678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u="sng" dirty="0">
                <a:latin typeface="Cambria" panose="02040503050406030204" pitchFamily="18" charset="0"/>
              </a:rPr>
              <a:t>Processes of an ADR </a:t>
            </a:r>
            <a:r>
              <a:rPr lang="en-US" sz="2400" b="1" u="sng" dirty="0" smtClean="0">
                <a:latin typeface="Cambria" panose="02040503050406030204" pitchFamily="18" charset="0"/>
              </a:rPr>
              <a:t>monitoring </a:t>
            </a:r>
            <a:r>
              <a:rPr lang="en-US" sz="2400" b="1" u="sng" dirty="0" err="1" smtClean="0">
                <a:latin typeface="Cambria" panose="02040503050406030204" pitchFamily="18" charset="0"/>
              </a:rPr>
              <a:t>programme</a:t>
            </a:r>
            <a:endParaRPr lang="en-US" sz="2400" b="1" u="sng" dirty="0" smtClean="0">
              <a:latin typeface="Cambria" panose="02040503050406030204" pitchFamily="18" charset="0"/>
            </a:endParaRPr>
          </a:p>
          <a:p>
            <a:endParaRPr lang="en-US" sz="2400" b="1" u="sng" dirty="0">
              <a:latin typeface="Cambria" panose="02040503050406030204" pitchFamily="18" charset="0"/>
            </a:endParaRPr>
          </a:p>
          <a:p>
            <a:r>
              <a:rPr lang="en-US" sz="2400" dirty="0">
                <a:latin typeface="Cambria" panose="02040503050406030204" pitchFamily="18" charset="0"/>
              </a:rPr>
              <a:t>• Monitoring</a:t>
            </a:r>
          </a:p>
          <a:p>
            <a:r>
              <a:rPr lang="en-US" sz="2400" dirty="0">
                <a:latin typeface="Cambria" panose="02040503050406030204" pitchFamily="18" charset="0"/>
              </a:rPr>
              <a:t>• Detecting</a:t>
            </a:r>
          </a:p>
          <a:p>
            <a:r>
              <a:rPr lang="en-US" sz="2400" dirty="0">
                <a:latin typeface="Cambria" panose="02040503050406030204" pitchFamily="18" charset="0"/>
              </a:rPr>
              <a:t>• Evaluating</a:t>
            </a:r>
          </a:p>
          <a:p>
            <a:r>
              <a:rPr lang="en-US" sz="2400" dirty="0">
                <a:latin typeface="Cambria" panose="02040503050406030204" pitchFamily="18" charset="0"/>
              </a:rPr>
              <a:t>• Documentation</a:t>
            </a:r>
          </a:p>
          <a:p>
            <a:r>
              <a:rPr lang="en-US" sz="2400" dirty="0">
                <a:latin typeface="Cambria" panose="02040503050406030204" pitchFamily="18" charset="0"/>
              </a:rPr>
              <a:t>• Reporting to authorities</a:t>
            </a:r>
          </a:p>
          <a:p>
            <a:r>
              <a:rPr lang="en-US" sz="2400" dirty="0">
                <a:latin typeface="Cambria" panose="02040503050406030204" pitchFamily="18" charset="0"/>
              </a:rPr>
              <a:t>• Updates and discussions with healthcare </a:t>
            </a:r>
            <a:r>
              <a:rPr lang="en-US" sz="2400" dirty="0" smtClean="0">
                <a:latin typeface="Cambria" panose="02040503050406030204" pitchFamily="18" charset="0"/>
              </a:rPr>
              <a:t>team members</a:t>
            </a:r>
            <a:r>
              <a:rPr lang="en-US" sz="2400" dirty="0">
                <a:latin typeface="Cambria" panose="02040503050406030204" pitchFamily="18" charset="0"/>
              </a:rPr>
              <a:t>.</a:t>
            </a:r>
          </a:p>
          <a:p>
            <a:endParaRPr lang="en-US" sz="2400" b="1" dirty="0" smtClean="0">
              <a:latin typeface="Cambria" panose="02040503050406030204" pitchFamily="18" charset="0"/>
            </a:endParaRPr>
          </a:p>
          <a:p>
            <a:r>
              <a:rPr lang="en-US" sz="2400" b="1" u="sng" dirty="0" smtClean="0">
                <a:latin typeface="Cambria" panose="02040503050406030204" pitchFamily="18" charset="0"/>
              </a:rPr>
              <a:t>Pharmacist </a:t>
            </a:r>
            <a:r>
              <a:rPr lang="en-US" sz="2400" b="1" u="sng" dirty="0">
                <a:latin typeface="Cambria" panose="02040503050406030204" pitchFamily="18" charset="0"/>
              </a:rPr>
              <a:t>actions in an </a:t>
            </a:r>
            <a:r>
              <a:rPr lang="en-US" sz="2400" b="1" u="sng" dirty="0" smtClean="0">
                <a:latin typeface="Cambria" panose="02040503050406030204" pitchFamily="18" charset="0"/>
              </a:rPr>
              <a:t>ADR monitoring </a:t>
            </a:r>
            <a:r>
              <a:rPr lang="en-US" sz="2400" b="1" u="sng" dirty="0" err="1">
                <a:latin typeface="Cambria" panose="02040503050406030204" pitchFamily="18" charset="0"/>
              </a:rPr>
              <a:t>programme</a:t>
            </a:r>
            <a:endParaRPr lang="en-US" sz="2400" b="1" u="sng" dirty="0">
              <a:latin typeface="Cambria" panose="02040503050406030204" pitchFamily="18" charset="0"/>
            </a:endParaRPr>
          </a:p>
          <a:p>
            <a:r>
              <a:rPr lang="en-US" sz="2400" dirty="0" smtClean="0">
                <a:latin typeface="Cambria" panose="02040503050406030204" pitchFamily="18" charset="0"/>
              </a:rPr>
              <a:t>1• </a:t>
            </a:r>
            <a:r>
              <a:rPr lang="en-US" sz="2400" dirty="0">
                <a:latin typeface="Cambria" panose="02040503050406030204" pitchFamily="18" charset="0"/>
              </a:rPr>
              <a:t>Analysis of ADR reports</a:t>
            </a:r>
          </a:p>
          <a:p>
            <a:r>
              <a:rPr lang="en-US" sz="2400" dirty="0" smtClean="0">
                <a:latin typeface="Cambria" panose="02040503050406030204" pitchFamily="18" charset="0"/>
              </a:rPr>
              <a:t>2• </a:t>
            </a:r>
            <a:r>
              <a:rPr lang="en-US" sz="2400" dirty="0">
                <a:latin typeface="Cambria" panose="02040503050406030204" pitchFamily="18" charset="0"/>
              </a:rPr>
              <a:t>Identification of drugs and patients at high </a:t>
            </a:r>
            <a:r>
              <a:rPr lang="en-US" sz="2400" dirty="0" smtClean="0">
                <a:latin typeface="Cambria" panose="02040503050406030204" pitchFamily="18" charset="0"/>
              </a:rPr>
              <a:t>risk</a:t>
            </a:r>
            <a:endParaRPr lang="en-US" sz="2400" dirty="0">
              <a:latin typeface="Cambria" panose="02040503050406030204" pitchFamily="18" charset="0"/>
            </a:endParaRPr>
          </a:p>
          <a:p>
            <a:r>
              <a:rPr lang="en-US" sz="2400" dirty="0">
                <a:latin typeface="Cambria" panose="02040503050406030204" pitchFamily="18" charset="0"/>
              </a:rPr>
              <a:t>3• Participation in the development of policies </a:t>
            </a:r>
            <a:r>
              <a:rPr lang="en-US" sz="2400" dirty="0" smtClean="0">
                <a:latin typeface="Cambria" panose="02040503050406030204" pitchFamily="18" charset="0"/>
              </a:rPr>
              <a:t>and procedures </a:t>
            </a:r>
            <a:r>
              <a:rPr lang="en-US" sz="2400" dirty="0">
                <a:latin typeface="Cambria" panose="02040503050406030204" pitchFamily="18" charset="0"/>
              </a:rPr>
              <a:t>and description of responsibilities of healthcare professionals in the </a:t>
            </a:r>
            <a:r>
              <a:rPr lang="en-US" sz="2400" dirty="0" err="1">
                <a:latin typeface="Cambria" panose="02040503050406030204" pitchFamily="18" charset="0"/>
              </a:rPr>
              <a:t>programme</a:t>
            </a:r>
            <a:endParaRPr lang="en-US" sz="2400" dirty="0">
              <a:latin typeface="Cambria" panose="02040503050406030204" pitchFamily="18" charset="0"/>
            </a:endParaRPr>
          </a:p>
          <a:p>
            <a:endParaRPr lang="en-US" sz="2400" dirty="0" smtClean="0">
              <a:latin typeface="Cambria" panose="02040503050406030204" pitchFamily="18" charset="0"/>
            </a:endParaRPr>
          </a:p>
          <a:p>
            <a:endParaRPr lang="en-US" sz="2400" dirty="0">
              <a:latin typeface="Cambria" panose="02040503050406030204" pitchFamily="18" charset="0"/>
            </a:endParaRPr>
          </a:p>
          <a:p>
            <a:endParaRPr lang="en-US" sz="2400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638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" y="335846"/>
            <a:ext cx="8915400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Cambria" panose="02040503050406030204" pitchFamily="18" charset="0"/>
              </a:rPr>
              <a:t>4• </a:t>
            </a:r>
            <a:r>
              <a:rPr lang="en-US" sz="2400" dirty="0">
                <a:latin typeface="Cambria" panose="02040503050406030204" pitchFamily="18" charset="0"/>
              </a:rPr>
              <a:t>Development and maintenance of the </a:t>
            </a:r>
            <a:r>
              <a:rPr lang="en-US" sz="2400" dirty="0" err="1" smtClean="0">
                <a:latin typeface="Cambria" panose="02040503050406030204" pitchFamily="18" charset="0"/>
              </a:rPr>
              <a:t>programmein</a:t>
            </a:r>
            <a:r>
              <a:rPr lang="en-US" sz="2400" dirty="0" smtClean="0">
                <a:latin typeface="Cambria" panose="02040503050406030204" pitchFamily="18" charset="0"/>
              </a:rPr>
              <a:t> </a:t>
            </a:r>
            <a:r>
              <a:rPr lang="en-US" sz="2400" dirty="0">
                <a:latin typeface="Cambria" panose="02040503050406030204" pitchFamily="18" charset="0"/>
              </a:rPr>
              <a:t>an institution</a:t>
            </a:r>
          </a:p>
          <a:p>
            <a:r>
              <a:rPr lang="en-US" sz="2400" dirty="0" smtClean="0">
                <a:latin typeface="Cambria" panose="02040503050406030204" pitchFamily="18" charset="0"/>
              </a:rPr>
              <a:t>5• </a:t>
            </a:r>
            <a:r>
              <a:rPr lang="en-US" sz="2400" dirty="0">
                <a:latin typeface="Cambria" panose="02040503050406030204" pitchFamily="18" charset="0"/>
              </a:rPr>
              <a:t>Educating prescribers and other </a:t>
            </a:r>
            <a:r>
              <a:rPr lang="en-US" sz="2400" dirty="0" smtClean="0">
                <a:latin typeface="Cambria" panose="02040503050406030204" pitchFamily="18" charset="0"/>
              </a:rPr>
              <a:t>health professionals </a:t>
            </a:r>
            <a:r>
              <a:rPr lang="en-US" sz="2400" dirty="0">
                <a:latin typeface="Cambria" panose="02040503050406030204" pitchFamily="18" charset="0"/>
              </a:rPr>
              <a:t>on the implementation and </a:t>
            </a:r>
            <a:r>
              <a:rPr lang="en-US" sz="2400" dirty="0" smtClean="0">
                <a:latin typeface="Cambria" panose="02040503050406030204" pitchFamily="18" charset="0"/>
              </a:rPr>
              <a:t>running of </a:t>
            </a:r>
            <a:r>
              <a:rPr lang="en-US" sz="2400" dirty="0">
                <a:latin typeface="Cambria" panose="02040503050406030204" pitchFamily="18" charset="0"/>
              </a:rPr>
              <a:t>an ADR </a:t>
            </a:r>
            <a:r>
              <a:rPr lang="en-US" sz="2400" dirty="0" err="1" smtClean="0">
                <a:latin typeface="Cambria" panose="02040503050406030204" pitchFamily="18" charset="0"/>
              </a:rPr>
              <a:t>programme</a:t>
            </a:r>
            <a:endParaRPr lang="en-US" sz="2400" dirty="0">
              <a:latin typeface="Cambria" panose="02040503050406030204" pitchFamily="18" charset="0"/>
            </a:endParaRPr>
          </a:p>
          <a:p>
            <a:r>
              <a:rPr lang="en-US" sz="2400" dirty="0" smtClean="0">
                <a:latin typeface="Cambria" panose="02040503050406030204" pitchFamily="18" charset="0"/>
              </a:rPr>
              <a:t>6• </a:t>
            </a:r>
            <a:r>
              <a:rPr lang="en-US" sz="2400" dirty="0">
                <a:latin typeface="Cambria" panose="02040503050406030204" pitchFamily="18" charset="0"/>
              </a:rPr>
              <a:t>Dissemination of information obtained from </a:t>
            </a:r>
            <a:r>
              <a:rPr lang="en-US" sz="2400" dirty="0" smtClean="0">
                <a:latin typeface="Cambria" panose="02040503050406030204" pitchFamily="18" charset="0"/>
              </a:rPr>
              <a:t>the </a:t>
            </a:r>
            <a:r>
              <a:rPr lang="en-US" sz="2400" dirty="0" err="1" smtClean="0">
                <a:latin typeface="Cambria" panose="02040503050406030204" pitchFamily="18" charset="0"/>
              </a:rPr>
              <a:t>programme</a:t>
            </a:r>
            <a:endParaRPr lang="en-US" sz="2400" dirty="0">
              <a:latin typeface="Cambria" panose="02040503050406030204" pitchFamily="18" charset="0"/>
            </a:endParaRPr>
          </a:p>
          <a:p>
            <a:r>
              <a:rPr lang="en-US" sz="2400" dirty="0" smtClean="0">
                <a:latin typeface="Cambria" panose="02040503050406030204" pitchFamily="18" charset="0"/>
              </a:rPr>
              <a:t>7• </a:t>
            </a:r>
            <a:r>
              <a:rPr lang="en-US" sz="2400" dirty="0">
                <a:latin typeface="Cambria" panose="02040503050406030204" pitchFamily="18" charset="0"/>
              </a:rPr>
              <a:t>Reporting to authorities</a:t>
            </a:r>
            <a:r>
              <a:rPr lang="en-US" sz="2400" dirty="0" smtClean="0">
                <a:latin typeface="Cambria" panose="02040503050406030204" pitchFamily="18" charset="0"/>
              </a:rPr>
              <a:t>.</a:t>
            </a:r>
          </a:p>
          <a:p>
            <a:endParaRPr lang="en-US" sz="2400" dirty="0">
              <a:latin typeface="Cambria" panose="02040503050406030204" pitchFamily="18" charset="0"/>
            </a:endParaRPr>
          </a:p>
          <a:p>
            <a:endParaRPr lang="en-US" sz="2400" dirty="0">
              <a:latin typeface="Cambria" panose="02040503050406030204" pitchFamily="18" charset="0"/>
            </a:endParaRPr>
          </a:p>
          <a:p>
            <a:endParaRPr lang="en-US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8094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" y="-13855"/>
            <a:ext cx="9067800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u="sng" dirty="0" smtClean="0">
                <a:latin typeface="Cambria" panose="02040503050406030204" pitchFamily="18" charset="0"/>
              </a:rPr>
              <a:t>Drug interactions</a:t>
            </a:r>
          </a:p>
          <a:p>
            <a:endParaRPr lang="en-US" sz="2400" b="1" u="sng" dirty="0">
              <a:latin typeface="Cambria" panose="02040503050406030204" pitchFamily="18" charset="0"/>
            </a:endParaRPr>
          </a:p>
          <a:p>
            <a:r>
              <a:rPr lang="en-US" sz="2400" dirty="0">
                <a:latin typeface="Cambria" panose="02040503050406030204" pitchFamily="18" charset="0"/>
              </a:rPr>
              <a:t>• Administration of two or more drugs at the </a:t>
            </a:r>
            <a:r>
              <a:rPr lang="en-US" sz="2400" dirty="0" smtClean="0">
                <a:latin typeface="Cambria" panose="02040503050406030204" pitchFamily="18" charset="0"/>
              </a:rPr>
              <a:t>same time </a:t>
            </a:r>
            <a:r>
              <a:rPr lang="en-US" sz="2400" dirty="0">
                <a:latin typeface="Cambria" panose="02040503050406030204" pitchFamily="18" charset="0"/>
              </a:rPr>
              <a:t>may lead to an exertion of their </a:t>
            </a:r>
            <a:r>
              <a:rPr lang="en-US" sz="2400" dirty="0" smtClean="0">
                <a:latin typeface="Cambria" panose="02040503050406030204" pitchFamily="18" charset="0"/>
              </a:rPr>
              <a:t>effects independently </a:t>
            </a:r>
            <a:r>
              <a:rPr lang="en-US" sz="2400" dirty="0">
                <a:latin typeface="Cambria" panose="02040503050406030204" pitchFamily="18" charset="0"/>
              </a:rPr>
              <a:t>or may cause an interaction.</a:t>
            </a:r>
          </a:p>
          <a:p>
            <a:r>
              <a:rPr lang="en-US" sz="2400" dirty="0">
                <a:latin typeface="Cambria" panose="02040503050406030204" pitchFamily="18" charset="0"/>
              </a:rPr>
              <a:t>• The interaction may be </a:t>
            </a:r>
            <a:r>
              <a:rPr lang="en-US" sz="2400" b="1" i="1" dirty="0">
                <a:latin typeface="Cambria" panose="02040503050406030204" pitchFamily="18" charset="0"/>
              </a:rPr>
              <a:t>potentiation </a:t>
            </a:r>
            <a:r>
              <a:rPr lang="en-US" sz="2400" dirty="0" smtClean="0">
                <a:latin typeface="Cambria" panose="02040503050406030204" pitchFamily="18" charset="0"/>
              </a:rPr>
              <a:t>or </a:t>
            </a:r>
            <a:r>
              <a:rPr lang="en-US" sz="2400" b="1" i="1" dirty="0" smtClean="0">
                <a:latin typeface="Cambria" panose="02040503050406030204" pitchFamily="18" charset="0"/>
              </a:rPr>
              <a:t>antagonism</a:t>
            </a:r>
            <a:r>
              <a:rPr lang="en-US" sz="2400" dirty="0" smtClean="0">
                <a:latin typeface="Cambria" panose="02040503050406030204" pitchFamily="18" charset="0"/>
              </a:rPr>
              <a:t> </a:t>
            </a:r>
            <a:r>
              <a:rPr lang="en-US" sz="2400" dirty="0">
                <a:latin typeface="Cambria" panose="02040503050406030204" pitchFamily="18" charset="0"/>
              </a:rPr>
              <a:t>of one drug by the other.</a:t>
            </a:r>
          </a:p>
          <a:p>
            <a:r>
              <a:rPr lang="en-US" sz="2400" dirty="0" smtClean="0">
                <a:latin typeface="Cambria" panose="02040503050406030204" pitchFamily="18" charset="0"/>
              </a:rPr>
              <a:t>• </a:t>
            </a:r>
            <a:r>
              <a:rPr lang="en-US" sz="2400" dirty="0">
                <a:latin typeface="Cambria" panose="02040503050406030204" pitchFamily="18" charset="0"/>
              </a:rPr>
              <a:t>Examples of clinically significant </a:t>
            </a:r>
            <a:r>
              <a:rPr lang="en-US" sz="2400" dirty="0" smtClean="0">
                <a:latin typeface="Cambria" panose="02040503050406030204" pitchFamily="18" charset="0"/>
              </a:rPr>
              <a:t>drug interactions</a:t>
            </a:r>
            <a:r>
              <a:rPr lang="en-US" sz="2400" dirty="0">
                <a:latin typeface="Cambria" panose="02040503050406030204" pitchFamily="18" charset="0"/>
              </a:rPr>
              <a:t>:</a:t>
            </a:r>
          </a:p>
          <a:p>
            <a:r>
              <a:rPr lang="en-US" sz="2400" dirty="0">
                <a:latin typeface="Cambria" panose="02040503050406030204" pitchFamily="18" charset="0"/>
              </a:rPr>
              <a:t>– aspirin/ibuprofen  warfarin  </a:t>
            </a:r>
            <a:r>
              <a:rPr lang="en-US" sz="2400" dirty="0" smtClean="0">
                <a:latin typeface="Cambria" panose="02040503050406030204" pitchFamily="18" charset="0"/>
              </a:rPr>
              <a:t>enhanced anticoagulant </a:t>
            </a:r>
            <a:r>
              <a:rPr lang="en-US" sz="2400" dirty="0">
                <a:latin typeface="Cambria" panose="02040503050406030204" pitchFamily="18" charset="0"/>
              </a:rPr>
              <a:t>effect</a:t>
            </a:r>
          </a:p>
          <a:p>
            <a:r>
              <a:rPr lang="en-US" sz="2400" dirty="0">
                <a:latin typeface="Cambria" panose="02040503050406030204" pitchFamily="18" charset="0"/>
              </a:rPr>
              <a:t>– aspirin/ibuprofen  phenytoin  </a:t>
            </a:r>
            <a:r>
              <a:rPr lang="en-US" sz="2400" dirty="0" smtClean="0">
                <a:latin typeface="Cambria" panose="02040503050406030204" pitchFamily="18" charset="0"/>
              </a:rPr>
              <a:t>enhanced effect </a:t>
            </a:r>
            <a:r>
              <a:rPr lang="en-US" sz="2400" dirty="0">
                <a:latin typeface="Cambria" panose="02040503050406030204" pitchFamily="18" charset="0"/>
              </a:rPr>
              <a:t>of phenytoin.</a:t>
            </a:r>
          </a:p>
          <a:p>
            <a:endParaRPr lang="en-US" sz="2400" b="1" dirty="0" smtClean="0">
              <a:latin typeface="Cambria" panose="02040503050406030204" pitchFamily="18" charset="0"/>
            </a:endParaRPr>
          </a:p>
          <a:p>
            <a:r>
              <a:rPr lang="en-US" sz="2400" b="1" u="sng" dirty="0" smtClean="0">
                <a:latin typeface="Cambria" panose="02040503050406030204" pitchFamily="18" charset="0"/>
              </a:rPr>
              <a:t>Medication errors</a:t>
            </a:r>
          </a:p>
          <a:p>
            <a:endParaRPr lang="en-US" sz="2400" b="1" dirty="0">
              <a:latin typeface="Cambria" panose="02040503050406030204" pitchFamily="18" charset="0"/>
            </a:endParaRPr>
          </a:p>
          <a:p>
            <a:r>
              <a:rPr lang="en-US" sz="2400" dirty="0">
                <a:latin typeface="Cambria" panose="02040503050406030204" pitchFamily="18" charset="0"/>
              </a:rPr>
              <a:t>These may occur as a result of inappropriate </a:t>
            </a:r>
            <a:r>
              <a:rPr lang="en-US" sz="2400" dirty="0" smtClean="0">
                <a:latin typeface="Cambria" panose="02040503050406030204" pitchFamily="18" charset="0"/>
              </a:rPr>
              <a:t>drug prescribing</a:t>
            </a:r>
            <a:r>
              <a:rPr lang="en-US" sz="2400" dirty="0">
                <a:latin typeface="Cambria" panose="02040503050406030204" pitchFamily="18" charset="0"/>
              </a:rPr>
              <a:t>. For example, </a:t>
            </a:r>
            <a:r>
              <a:rPr lang="en-US" sz="2400" dirty="0" err="1">
                <a:latin typeface="Cambria" panose="02040503050406030204" pitchFamily="18" charset="0"/>
              </a:rPr>
              <a:t>cisapride</a:t>
            </a:r>
            <a:r>
              <a:rPr lang="en-US" sz="2400" dirty="0">
                <a:latin typeface="Cambria" panose="02040503050406030204" pitchFamily="18" charset="0"/>
              </a:rPr>
              <a:t> was </a:t>
            </a:r>
            <a:r>
              <a:rPr lang="en-US" sz="2400" dirty="0" smtClean="0">
                <a:latin typeface="Cambria" panose="02040503050406030204" pitchFamily="18" charset="0"/>
              </a:rPr>
              <a:t>withdrawn from </a:t>
            </a:r>
            <a:r>
              <a:rPr lang="en-US" sz="2400" dirty="0">
                <a:latin typeface="Cambria" panose="02040503050406030204" pitchFamily="18" charset="0"/>
              </a:rPr>
              <a:t>the market because the drug could not be </a:t>
            </a:r>
            <a:r>
              <a:rPr lang="en-US" sz="2400" dirty="0" smtClean="0">
                <a:latin typeface="Cambria" panose="02040503050406030204" pitchFamily="18" charset="0"/>
              </a:rPr>
              <a:t>used safely </a:t>
            </a:r>
            <a:r>
              <a:rPr lang="en-US" sz="2400" dirty="0">
                <a:latin typeface="Cambria" panose="02040503050406030204" pitchFamily="18" charset="0"/>
              </a:rPr>
              <a:t>due to its interaction with macrolides or due </a:t>
            </a:r>
            <a:r>
              <a:rPr lang="en-US" sz="2400" dirty="0" smtClean="0">
                <a:latin typeface="Cambria" panose="02040503050406030204" pitchFamily="18" charset="0"/>
              </a:rPr>
              <a:t>to inappropriate </a:t>
            </a:r>
            <a:r>
              <a:rPr lang="en-US" sz="2400" dirty="0">
                <a:latin typeface="Cambria" panose="02040503050406030204" pitchFamily="18" charset="0"/>
              </a:rPr>
              <a:t>patient monitoring.</a:t>
            </a:r>
          </a:p>
        </p:txBody>
      </p:sp>
    </p:spTree>
    <p:extLst>
      <p:ext uri="{BB962C8B-B14F-4D97-AF65-F5344CB8AC3E}">
        <p14:creationId xmlns:p14="http://schemas.microsoft.com/office/powerpoint/2010/main" val="1996083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76200"/>
            <a:ext cx="8763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latin typeface="Cambria" panose="02040503050406030204" pitchFamily="18" charset="0"/>
              </a:rPr>
              <a:t>Types of medication </a:t>
            </a:r>
            <a:r>
              <a:rPr lang="en-US" sz="2400" b="1" dirty="0" smtClean="0">
                <a:latin typeface="Cambria" panose="02040503050406030204" pitchFamily="18" charset="0"/>
              </a:rPr>
              <a:t>errors</a:t>
            </a:r>
          </a:p>
          <a:p>
            <a:endParaRPr lang="en-US" sz="2400" b="1" dirty="0">
              <a:latin typeface="Cambria" panose="02040503050406030204" pitchFamily="18" charset="0"/>
            </a:endParaRPr>
          </a:p>
          <a:p>
            <a:r>
              <a:rPr lang="en-US" sz="2400" dirty="0" smtClean="0">
                <a:latin typeface="Cambria" panose="02040503050406030204" pitchFamily="18" charset="0"/>
              </a:rPr>
              <a:t>1• </a:t>
            </a:r>
            <a:r>
              <a:rPr lang="en-US" sz="2400" dirty="0">
                <a:latin typeface="Cambria" panose="02040503050406030204" pitchFamily="18" charset="0"/>
              </a:rPr>
              <a:t>Prescribing error: medication prescribed </a:t>
            </a:r>
            <a:r>
              <a:rPr lang="en-US" sz="2400" dirty="0" smtClean="0">
                <a:latin typeface="Cambria" panose="02040503050406030204" pitchFamily="18" charset="0"/>
              </a:rPr>
              <a:t>is inappropriate</a:t>
            </a:r>
            <a:r>
              <a:rPr lang="en-US" sz="2400" dirty="0">
                <a:latin typeface="Cambria" panose="02040503050406030204" pitchFamily="18" charset="0"/>
              </a:rPr>
              <a:t>.</a:t>
            </a:r>
          </a:p>
          <a:p>
            <a:r>
              <a:rPr lang="en-US" sz="2400" dirty="0" smtClean="0">
                <a:latin typeface="Cambria" panose="02040503050406030204" pitchFamily="18" charset="0"/>
              </a:rPr>
              <a:t>2• </a:t>
            </a:r>
            <a:r>
              <a:rPr lang="en-US" sz="2400" dirty="0">
                <a:latin typeface="Cambria" panose="02040503050406030204" pitchFamily="18" charset="0"/>
              </a:rPr>
              <a:t>Dispensing error: medication dispensed </a:t>
            </a:r>
            <a:r>
              <a:rPr lang="en-US" sz="2400" dirty="0" smtClean="0">
                <a:latin typeface="Cambria" panose="02040503050406030204" pitchFamily="18" charset="0"/>
              </a:rPr>
              <a:t>is inappropriate </a:t>
            </a:r>
            <a:r>
              <a:rPr lang="en-US" sz="2400" dirty="0">
                <a:latin typeface="Cambria" panose="02040503050406030204" pitchFamily="18" charset="0"/>
              </a:rPr>
              <a:t>(e.g. due to incorrect </a:t>
            </a:r>
            <a:r>
              <a:rPr lang="en-US" sz="2400" dirty="0" smtClean="0">
                <a:latin typeface="Cambria" panose="02040503050406030204" pitchFamily="18" charset="0"/>
              </a:rPr>
              <a:t>interpretation of </a:t>
            </a:r>
            <a:r>
              <a:rPr lang="en-US" sz="2400" dirty="0">
                <a:latin typeface="Cambria" panose="02040503050406030204" pitchFamily="18" charset="0"/>
              </a:rPr>
              <a:t>the prescription).</a:t>
            </a:r>
          </a:p>
          <a:p>
            <a:r>
              <a:rPr lang="en-US" sz="2400" dirty="0" smtClean="0">
                <a:latin typeface="Cambria" panose="02040503050406030204" pitchFamily="18" charset="0"/>
              </a:rPr>
              <a:t>3• </a:t>
            </a:r>
            <a:r>
              <a:rPr lang="en-US" sz="2400" dirty="0">
                <a:latin typeface="Cambria" panose="02040503050406030204" pitchFamily="18" charset="0"/>
              </a:rPr>
              <a:t>Omission error: dose skipped or medication </a:t>
            </a:r>
            <a:r>
              <a:rPr lang="en-US" sz="2400" dirty="0" smtClean="0">
                <a:latin typeface="Cambria" panose="02040503050406030204" pitchFamily="18" charset="0"/>
              </a:rPr>
              <a:t>is not </a:t>
            </a:r>
            <a:r>
              <a:rPr lang="en-US" sz="2400" dirty="0">
                <a:latin typeface="Cambria" panose="02040503050406030204" pitchFamily="18" charset="0"/>
              </a:rPr>
              <a:t>being administered.</a:t>
            </a:r>
          </a:p>
          <a:p>
            <a:r>
              <a:rPr lang="en-US" sz="2400" dirty="0" smtClean="0">
                <a:latin typeface="Cambria" panose="02040503050406030204" pitchFamily="18" charset="0"/>
              </a:rPr>
              <a:t>4• </a:t>
            </a:r>
            <a:r>
              <a:rPr lang="en-US" sz="2400" dirty="0">
                <a:latin typeface="Cambria" panose="02040503050406030204" pitchFamily="18" charset="0"/>
              </a:rPr>
              <a:t>Wrong time error/improper dose </a:t>
            </a:r>
            <a:r>
              <a:rPr lang="en-US" sz="2400" dirty="0" smtClean="0">
                <a:latin typeface="Cambria" panose="02040503050406030204" pitchFamily="18" charset="0"/>
              </a:rPr>
              <a:t>error/wrong </a:t>
            </a:r>
            <a:r>
              <a:rPr lang="en-US" sz="2400" dirty="0">
                <a:latin typeface="Cambria" panose="02040503050406030204" pitchFamily="18" charset="0"/>
              </a:rPr>
              <a:t>administration </a:t>
            </a:r>
            <a:endParaRPr lang="en-US" sz="2400" dirty="0" smtClean="0">
              <a:latin typeface="Cambria" panose="02040503050406030204" pitchFamily="18" charset="0"/>
            </a:endParaRPr>
          </a:p>
          <a:p>
            <a:r>
              <a:rPr lang="en-US" sz="2400" dirty="0" smtClean="0">
                <a:latin typeface="Cambria" panose="02040503050406030204" pitchFamily="18" charset="0"/>
              </a:rPr>
              <a:t>5• Technique </a:t>
            </a:r>
            <a:r>
              <a:rPr lang="en-US" sz="2400" dirty="0">
                <a:latin typeface="Cambria" panose="02040503050406030204" pitchFamily="18" charset="0"/>
              </a:rPr>
              <a:t>error: </a:t>
            </a:r>
            <a:r>
              <a:rPr lang="en-US" sz="2400" dirty="0" smtClean="0">
                <a:latin typeface="Cambria" panose="02040503050406030204" pitchFamily="18" charset="0"/>
              </a:rPr>
              <a:t>medication administered </a:t>
            </a:r>
            <a:r>
              <a:rPr lang="en-US" sz="2400" dirty="0">
                <a:latin typeface="Cambria" panose="02040503050406030204" pitchFamily="18" charset="0"/>
              </a:rPr>
              <a:t>in an incorrect manner.</a:t>
            </a:r>
          </a:p>
          <a:p>
            <a:r>
              <a:rPr lang="en-US" sz="2400" dirty="0" smtClean="0">
                <a:latin typeface="Cambria" panose="02040503050406030204" pitchFamily="18" charset="0"/>
              </a:rPr>
              <a:t>6• </a:t>
            </a:r>
            <a:r>
              <a:rPr lang="en-US" sz="2400" dirty="0">
                <a:latin typeface="Cambria" panose="02040503050406030204" pitchFamily="18" charset="0"/>
              </a:rPr>
              <a:t>Deteriorated drug error: medication dispensed </a:t>
            </a:r>
            <a:r>
              <a:rPr lang="en-US" sz="2400" dirty="0" smtClean="0">
                <a:latin typeface="Cambria" panose="02040503050406030204" pitchFamily="18" charset="0"/>
              </a:rPr>
              <a:t>is not </a:t>
            </a:r>
            <a:r>
              <a:rPr lang="en-US" sz="2400" dirty="0">
                <a:latin typeface="Cambria" panose="02040503050406030204" pitchFamily="18" charset="0"/>
              </a:rPr>
              <a:t>of good quality.</a:t>
            </a:r>
            <a:endParaRPr lang="en-US" sz="2400" dirty="0" smtClean="0">
              <a:latin typeface="Cambria" panose="02040503050406030204" pitchFamily="18" charset="0"/>
            </a:endParaRPr>
          </a:p>
          <a:p>
            <a:endParaRPr lang="en-US" sz="2400" dirty="0">
              <a:latin typeface="Cambria" panose="02040503050406030204" pitchFamily="18" charset="0"/>
            </a:endParaRPr>
          </a:p>
          <a:p>
            <a:endParaRPr lang="en-US" sz="2400" dirty="0" smtClean="0">
              <a:latin typeface="Cambria" panose="02040503050406030204" pitchFamily="18" charset="0"/>
            </a:endParaRPr>
          </a:p>
          <a:p>
            <a:endParaRPr lang="en-US" sz="2400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6366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7709" y="27709"/>
            <a:ext cx="8839200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latin typeface="Cambria" panose="02040503050406030204" pitchFamily="18" charset="0"/>
              </a:rPr>
              <a:t>Practices to reduce medication </a:t>
            </a:r>
            <a:r>
              <a:rPr lang="en-US" sz="2400" b="1" dirty="0" smtClean="0">
                <a:latin typeface="Cambria" panose="02040503050406030204" pitchFamily="18" charset="0"/>
              </a:rPr>
              <a:t>errors</a:t>
            </a:r>
            <a:endParaRPr lang="en-US" sz="2400" b="1" dirty="0">
              <a:latin typeface="Cambria" panose="02040503050406030204" pitchFamily="18" charset="0"/>
            </a:endParaRPr>
          </a:p>
          <a:p>
            <a:r>
              <a:rPr lang="en-US" sz="2400" dirty="0" smtClean="0">
                <a:latin typeface="Cambria" panose="02040503050406030204" pitchFamily="18" charset="0"/>
              </a:rPr>
              <a:t>1• </a:t>
            </a:r>
            <a:r>
              <a:rPr lang="en-US" sz="2400" dirty="0">
                <a:latin typeface="Cambria" panose="02040503050406030204" pitchFamily="18" charset="0"/>
              </a:rPr>
              <a:t>Avoid unnecessary use of decimal points:</a:t>
            </a:r>
          </a:p>
          <a:p>
            <a:r>
              <a:rPr lang="en-US" sz="2400" dirty="0">
                <a:latin typeface="Cambria" panose="02040503050406030204" pitchFamily="18" charset="0"/>
              </a:rPr>
              <a:t>– quantities less than 1 gram should be </a:t>
            </a:r>
            <a:r>
              <a:rPr lang="en-US" sz="2400" dirty="0" smtClean="0">
                <a:latin typeface="Cambria" panose="02040503050406030204" pitchFamily="18" charset="0"/>
              </a:rPr>
              <a:t>written in </a:t>
            </a:r>
            <a:r>
              <a:rPr lang="en-US" sz="2400" dirty="0">
                <a:latin typeface="Cambria" panose="02040503050406030204" pitchFamily="18" charset="0"/>
              </a:rPr>
              <a:t>milligrams</a:t>
            </a:r>
          </a:p>
          <a:p>
            <a:r>
              <a:rPr lang="en-US" sz="2400" dirty="0">
                <a:latin typeface="Cambria" panose="02040503050406030204" pitchFamily="18" charset="0"/>
              </a:rPr>
              <a:t>– quantities less than 1 milligram should </a:t>
            </a:r>
            <a:r>
              <a:rPr lang="en-US" sz="2400" dirty="0" smtClean="0">
                <a:latin typeface="Cambria" panose="02040503050406030204" pitchFamily="18" charset="0"/>
              </a:rPr>
              <a:t>be written </a:t>
            </a:r>
            <a:r>
              <a:rPr lang="en-US" sz="2400" dirty="0">
                <a:latin typeface="Cambria" panose="02040503050406030204" pitchFamily="18" charset="0"/>
              </a:rPr>
              <a:t>in micrograms</a:t>
            </a:r>
          </a:p>
          <a:p>
            <a:r>
              <a:rPr lang="en-US" sz="2400" dirty="0" smtClean="0">
                <a:latin typeface="Cambria" panose="02040503050406030204" pitchFamily="18" charset="0"/>
              </a:rPr>
              <a:t>2• </a:t>
            </a:r>
            <a:r>
              <a:rPr lang="en-US" sz="2400" dirty="0">
                <a:latin typeface="Cambria" panose="02040503050406030204" pitchFamily="18" charset="0"/>
              </a:rPr>
              <a:t>Avoid use of abbreviations: micrograms and </a:t>
            </a:r>
            <a:r>
              <a:rPr lang="en-US" sz="2400" dirty="0" smtClean="0">
                <a:latin typeface="Cambria" panose="02040503050406030204" pitchFamily="18" charset="0"/>
              </a:rPr>
              <a:t>not </a:t>
            </a:r>
            <a:r>
              <a:rPr lang="en-US" sz="2400" dirty="0" err="1" smtClean="0">
                <a:latin typeface="Cambria" panose="02040503050406030204" pitchFamily="18" charset="0"/>
              </a:rPr>
              <a:t>μg</a:t>
            </a:r>
            <a:r>
              <a:rPr lang="en-US" sz="2400" dirty="0">
                <a:latin typeface="Cambria" panose="02040503050406030204" pitchFamily="18" charset="0"/>
              </a:rPr>
              <a:t>, </a:t>
            </a:r>
            <a:r>
              <a:rPr lang="en-US" sz="2400" dirty="0" err="1">
                <a:latin typeface="Cambria" panose="02040503050406030204" pitchFamily="18" charset="0"/>
              </a:rPr>
              <a:t>nanograms</a:t>
            </a:r>
            <a:r>
              <a:rPr lang="en-US" sz="2400" dirty="0">
                <a:latin typeface="Cambria" panose="02040503050406030204" pitchFamily="18" charset="0"/>
              </a:rPr>
              <a:t> and not ng</a:t>
            </a:r>
          </a:p>
          <a:p>
            <a:r>
              <a:rPr lang="en-US" sz="2400" dirty="0" smtClean="0">
                <a:latin typeface="Cambria" panose="02040503050406030204" pitchFamily="18" charset="0"/>
              </a:rPr>
              <a:t>3• </a:t>
            </a:r>
            <a:r>
              <a:rPr lang="en-US" sz="2400" dirty="0">
                <a:latin typeface="Cambria" panose="02040503050406030204" pitchFamily="18" charset="0"/>
              </a:rPr>
              <a:t>Names of drugs written clearly and </a:t>
            </a:r>
            <a:r>
              <a:rPr lang="en-US" sz="2400" dirty="0" smtClean="0">
                <a:latin typeface="Cambria" panose="02040503050406030204" pitchFamily="18" charset="0"/>
              </a:rPr>
              <a:t>not abbreviated.</a:t>
            </a:r>
          </a:p>
          <a:p>
            <a:endParaRPr lang="en-US" sz="2400" dirty="0">
              <a:latin typeface="Cambria" panose="02040503050406030204" pitchFamily="18" charset="0"/>
            </a:endParaRPr>
          </a:p>
          <a:p>
            <a:r>
              <a:rPr lang="en-US" sz="2400" b="1" dirty="0">
                <a:latin typeface="Cambria" panose="02040503050406030204" pitchFamily="18" charset="0"/>
              </a:rPr>
              <a:t>Preventing medication errors in </a:t>
            </a:r>
            <a:r>
              <a:rPr lang="en-US" sz="2400" b="1" dirty="0" smtClean="0">
                <a:latin typeface="Cambria" panose="02040503050406030204" pitchFamily="18" charset="0"/>
              </a:rPr>
              <a:t>an institution</a:t>
            </a:r>
            <a:endParaRPr lang="en-US" sz="2400" b="1" dirty="0">
              <a:latin typeface="Cambria" panose="02040503050406030204" pitchFamily="18" charset="0"/>
            </a:endParaRPr>
          </a:p>
          <a:p>
            <a:r>
              <a:rPr lang="en-US" sz="2400" dirty="0">
                <a:latin typeface="Cambria" panose="02040503050406030204" pitchFamily="18" charset="0"/>
              </a:rPr>
              <a:t>The following should be in place:</a:t>
            </a:r>
          </a:p>
          <a:p>
            <a:r>
              <a:rPr lang="en-US" sz="2400" dirty="0" smtClean="0">
                <a:latin typeface="Cambria" panose="02040503050406030204" pitchFamily="18" charset="0"/>
              </a:rPr>
              <a:t>1• </a:t>
            </a:r>
            <a:r>
              <a:rPr lang="en-US" sz="2400" dirty="0">
                <a:latin typeface="Cambria" panose="02040503050406030204" pitchFamily="18" charset="0"/>
              </a:rPr>
              <a:t>policies and procedures regarding evaluation </a:t>
            </a:r>
            <a:r>
              <a:rPr lang="en-US" sz="2400" dirty="0" smtClean="0">
                <a:latin typeface="Cambria" panose="02040503050406030204" pitchFamily="18" charset="0"/>
              </a:rPr>
              <a:t>and selection </a:t>
            </a:r>
            <a:r>
              <a:rPr lang="en-US" sz="2400" dirty="0">
                <a:latin typeface="Cambria" panose="02040503050406030204" pitchFamily="18" charset="0"/>
              </a:rPr>
              <a:t>of drugs</a:t>
            </a:r>
          </a:p>
          <a:p>
            <a:r>
              <a:rPr lang="en-US" sz="2400" dirty="0" smtClean="0">
                <a:latin typeface="Cambria" panose="02040503050406030204" pitchFamily="18" charset="0"/>
              </a:rPr>
              <a:t>2• </a:t>
            </a:r>
            <a:r>
              <a:rPr lang="en-US" sz="2400" dirty="0">
                <a:latin typeface="Cambria" panose="02040503050406030204" pitchFamily="18" charset="0"/>
              </a:rPr>
              <a:t>drug use evaluation </a:t>
            </a:r>
            <a:r>
              <a:rPr lang="en-US" sz="2400" dirty="0" err="1">
                <a:latin typeface="Cambria" panose="02040503050406030204" pitchFamily="18" charset="0"/>
              </a:rPr>
              <a:t>programmes</a:t>
            </a:r>
            <a:endParaRPr lang="en-US" sz="2400" dirty="0">
              <a:latin typeface="Cambria" panose="02040503050406030204" pitchFamily="18" charset="0"/>
            </a:endParaRPr>
          </a:p>
          <a:p>
            <a:r>
              <a:rPr lang="en-US" sz="2400" dirty="0" smtClean="0">
                <a:latin typeface="Cambria" panose="02040503050406030204" pitchFamily="18" charset="0"/>
              </a:rPr>
              <a:t>3• </a:t>
            </a:r>
            <a:r>
              <a:rPr lang="en-US" sz="2400" dirty="0">
                <a:latin typeface="Cambria" panose="02040503050406030204" pitchFamily="18" charset="0"/>
              </a:rPr>
              <a:t>policies for safe distribution of medicines </a:t>
            </a:r>
            <a:r>
              <a:rPr lang="en-US" sz="2400" dirty="0" smtClean="0">
                <a:latin typeface="Cambria" panose="02040503050406030204" pitchFamily="18" charset="0"/>
              </a:rPr>
              <a:t>to patients</a:t>
            </a:r>
            <a:endParaRPr lang="en-US" sz="2400" dirty="0">
              <a:latin typeface="Cambria" panose="02040503050406030204" pitchFamily="18" charset="0"/>
            </a:endParaRPr>
          </a:p>
          <a:p>
            <a:r>
              <a:rPr lang="en-US" sz="2400" dirty="0" smtClean="0">
                <a:latin typeface="Cambria" panose="02040503050406030204" pitchFamily="18" charset="0"/>
              </a:rPr>
              <a:t>4• </a:t>
            </a:r>
            <a:r>
              <a:rPr lang="en-US" sz="2400" dirty="0">
                <a:latin typeface="Cambria" panose="02040503050406030204" pitchFamily="18" charset="0"/>
              </a:rPr>
              <a:t>automated checking (e.g. barcoding</a:t>
            </a:r>
            <a:r>
              <a:rPr lang="en-US" sz="2400" dirty="0" smtClean="0">
                <a:latin typeface="Cambria" panose="02040503050406030204" pitchFamily="18" charset="0"/>
              </a:rPr>
              <a:t>).</a:t>
            </a:r>
          </a:p>
          <a:p>
            <a:endParaRPr lang="en-US" sz="2400" dirty="0">
              <a:latin typeface="Cambria" panose="02040503050406030204" pitchFamily="18" charset="0"/>
            </a:endParaRPr>
          </a:p>
          <a:p>
            <a:endParaRPr lang="en-US" sz="2400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4011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152401"/>
            <a:ext cx="88392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latin typeface="Cambria" panose="02040503050406030204" pitchFamily="18" charset="0"/>
              </a:rPr>
              <a:t>Pharmacists and prevention of </a:t>
            </a:r>
            <a:r>
              <a:rPr lang="en-US" sz="2400" b="1" dirty="0" smtClean="0">
                <a:latin typeface="Cambria" panose="02040503050406030204" pitchFamily="18" charset="0"/>
              </a:rPr>
              <a:t>medication Errors</a:t>
            </a:r>
          </a:p>
          <a:p>
            <a:endParaRPr lang="en-US" sz="2400" b="1" dirty="0">
              <a:latin typeface="Cambria" panose="02040503050406030204" pitchFamily="18" charset="0"/>
            </a:endParaRPr>
          </a:p>
          <a:p>
            <a:r>
              <a:rPr lang="en-US" sz="2400" dirty="0" smtClean="0">
                <a:latin typeface="Cambria" panose="02040503050406030204" pitchFamily="18" charset="0"/>
              </a:rPr>
              <a:t>1• </a:t>
            </a:r>
            <a:r>
              <a:rPr lang="en-US" sz="2400" dirty="0">
                <a:latin typeface="Cambria" panose="02040503050406030204" pitchFamily="18" charset="0"/>
              </a:rPr>
              <a:t>Participation in drug therapy monitoring</a:t>
            </a:r>
          </a:p>
          <a:p>
            <a:r>
              <a:rPr lang="en-US" sz="2400" dirty="0" smtClean="0">
                <a:latin typeface="Cambria" panose="02040503050406030204" pitchFamily="18" charset="0"/>
              </a:rPr>
              <a:t>2• </a:t>
            </a:r>
            <a:r>
              <a:rPr lang="en-US" sz="2400" dirty="0">
                <a:latin typeface="Cambria" panose="02040503050406030204" pitchFamily="18" charset="0"/>
              </a:rPr>
              <a:t>Participation in selection of </a:t>
            </a:r>
            <a:r>
              <a:rPr lang="en-US" sz="2400" dirty="0" smtClean="0">
                <a:latin typeface="Cambria" panose="02040503050406030204" pitchFamily="18" charset="0"/>
              </a:rPr>
              <a:t>appropriate drug </a:t>
            </a:r>
            <a:r>
              <a:rPr lang="en-US" sz="2400" dirty="0">
                <a:latin typeface="Cambria" panose="02040503050406030204" pitchFamily="18" charset="0"/>
              </a:rPr>
              <a:t>therapy</a:t>
            </a:r>
          </a:p>
          <a:p>
            <a:r>
              <a:rPr lang="en-US" sz="2400" dirty="0" smtClean="0">
                <a:latin typeface="Cambria" panose="02040503050406030204" pitchFamily="18" charset="0"/>
              </a:rPr>
              <a:t>3• </a:t>
            </a:r>
            <a:r>
              <a:rPr lang="en-US" sz="2400" dirty="0">
                <a:latin typeface="Cambria" panose="02040503050406030204" pitchFamily="18" charset="0"/>
              </a:rPr>
              <a:t>Establish contact with nurses </a:t>
            </a:r>
            <a:r>
              <a:rPr lang="en-US" sz="2400" dirty="0" smtClean="0">
                <a:latin typeface="Cambria" panose="02040503050406030204" pitchFamily="18" charset="0"/>
              </a:rPr>
              <a:t>and physicians</a:t>
            </a:r>
            <a:endParaRPr lang="en-US" sz="2400" dirty="0">
              <a:latin typeface="Cambria" panose="02040503050406030204" pitchFamily="18" charset="0"/>
            </a:endParaRPr>
          </a:p>
          <a:p>
            <a:r>
              <a:rPr lang="en-US" sz="2400" dirty="0" smtClean="0">
                <a:latin typeface="Cambria" panose="02040503050406030204" pitchFamily="18" charset="0"/>
              </a:rPr>
              <a:t>4• </a:t>
            </a:r>
            <a:r>
              <a:rPr lang="en-US" sz="2400" dirty="0">
                <a:latin typeface="Cambria" panose="02040503050406030204" pitchFamily="18" charset="0"/>
              </a:rPr>
              <a:t>Maintain medication profiles</a:t>
            </a:r>
          </a:p>
          <a:p>
            <a:r>
              <a:rPr lang="en-US" sz="2400" dirty="0" smtClean="0">
                <a:latin typeface="Cambria" panose="02040503050406030204" pitchFamily="18" charset="0"/>
              </a:rPr>
              <a:t>5• </a:t>
            </a:r>
            <a:r>
              <a:rPr lang="en-US" sz="2400" dirty="0">
                <a:latin typeface="Cambria" panose="02040503050406030204" pitchFamily="18" charset="0"/>
              </a:rPr>
              <a:t>Participation in procurement, </a:t>
            </a:r>
            <a:r>
              <a:rPr lang="en-US" sz="2400" dirty="0" smtClean="0">
                <a:latin typeface="Cambria" panose="02040503050406030204" pitchFamily="18" charset="0"/>
              </a:rPr>
              <a:t>distribution and </a:t>
            </a:r>
            <a:r>
              <a:rPr lang="en-US" sz="2400" dirty="0">
                <a:latin typeface="Cambria" panose="02040503050406030204" pitchFamily="18" charset="0"/>
              </a:rPr>
              <a:t>storage of drugs in pharmacy and </a:t>
            </a:r>
            <a:r>
              <a:rPr lang="en-US" sz="2400" dirty="0" smtClean="0">
                <a:latin typeface="Cambria" panose="02040503050406030204" pitchFamily="18" charset="0"/>
              </a:rPr>
              <a:t>at ward </a:t>
            </a:r>
            <a:r>
              <a:rPr lang="en-US" sz="2400" dirty="0">
                <a:latin typeface="Cambria" panose="02040503050406030204" pitchFamily="18" charset="0"/>
              </a:rPr>
              <a:t>level</a:t>
            </a:r>
          </a:p>
          <a:p>
            <a:r>
              <a:rPr lang="en-US" sz="2400" dirty="0" smtClean="0">
                <a:latin typeface="Cambria" panose="02040503050406030204" pitchFamily="18" charset="0"/>
              </a:rPr>
              <a:t>6• </a:t>
            </a:r>
            <a:r>
              <a:rPr lang="en-US" sz="2400" dirty="0">
                <a:latin typeface="Cambria" panose="02040503050406030204" pitchFamily="18" charset="0"/>
              </a:rPr>
              <a:t>Check calculations</a:t>
            </a:r>
          </a:p>
          <a:p>
            <a:r>
              <a:rPr lang="en-US" sz="2400" dirty="0" smtClean="0">
                <a:latin typeface="Cambria" panose="02040503050406030204" pitchFamily="18" charset="0"/>
              </a:rPr>
              <a:t>7• </a:t>
            </a:r>
            <a:r>
              <a:rPr lang="en-US" sz="2400" dirty="0">
                <a:latin typeface="Cambria" panose="02040503050406030204" pitchFamily="18" charset="0"/>
              </a:rPr>
              <a:t>Confirm confusing medication orders</a:t>
            </a:r>
          </a:p>
          <a:p>
            <a:r>
              <a:rPr lang="en-US" sz="2400" dirty="0" smtClean="0">
                <a:latin typeface="Cambria" panose="02040503050406030204" pitchFamily="18" charset="0"/>
              </a:rPr>
              <a:t>8• </a:t>
            </a:r>
            <a:r>
              <a:rPr lang="en-US" sz="2400" dirty="0">
                <a:latin typeface="Cambria" panose="02040503050406030204" pitchFamily="18" charset="0"/>
              </a:rPr>
              <a:t>Storage guidelines: avoid having </a:t>
            </a:r>
            <a:r>
              <a:rPr lang="en-US" sz="2400" dirty="0" smtClean="0">
                <a:latin typeface="Cambria" panose="02040503050406030204" pitchFamily="18" charset="0"/>
              </a:rPr>
              <a:t>lookalike medications </a:t>
            </a:r>
            <a:r>
              <a:rPr lang="en-US" sz="2400" dirty="0">
                <a:latin typeface="Cambria" panose="02040503050406030204" pitchFamily="18" charset="0"/>
              </a:rPr>
              <a:t>stored close to </a:t>
            </a:r>
            <a:r>
              <a:rPr lang="en-US" sz="2400" dirty="0" err="1" smtClean="0">
                <a:latin typeface="Cambria" panose="02040503050406030204" pitchFamily="18" charset="0"/>
              </a:rPr>
              <a:t>each</a:t>
            </a:r>
            <a:r>
              <a:rPr lang="en-US" sz="2400" dirty="0" err="1">
                <a:latin typeface="Cambria" panose="02040503050406030204" pitchFamily="18" charset="0"/>
              </a:rPr>
              <a:t>other</a:t>
            </a:r>
            <a:r>
              <a:rPr lang="en-US" sz="2400" dirty="0">
                <a:latin typeface="Cambria" panose="02040503050406030204" pitchFamily="18" charset="0"/>
              </a:rPr>
              <a:t>, use of containers and labels </a:t>
            </a:r>
            <a:r>
              <a:rPr lang="en-US" sz="2400" dirty="0" smtClean="0">
                <a:latin typeface="Cambria" panose="02040503050406030204" pitchFamily="18" charset="0"/>
              </a:rPr>
              <a:t>to reduce </a:t>
            </a:r>
            <a:r>
              <a:rPr lang="en-US" sz="2400" dirty="0">
                <a:latin typeface="Cambria" panose="02040503050406030204" pitchFamily="18" charset="0"/>
              </a:rPr>
              <a:t>risk of confusing medications</a:t>
            </a:r>
          </a:p>
          <a:p>
            <a:r>
              <a:rPr lang="en-US" sz="2400" dirty="0" smtClean="0">
                <a:latin typeface="Cambria" panose="02040503050406030204" pitchFamily="18" charset="0"/>
              </a:rPr>
              <a:t>9• </a:t>
            </a:r>
            <a:r>
              <a:rPr lang="en-US" sz="2400" dirty="0">
                <a:latin typeface="Cambria" panose="02040503050406030204" pitchFamily="18" charset="0"/>
              </a:rPr>
              <a:t>Documentation systems to </a:t>
            </a:r>
            <a:r>
              <a:rPr lang="en-US" sz="2400" dirty="0" smtClean="0">
                <a:latin typeface="Cambria" panose="02040503050406030204" pitchFamily="18" charset="0"/>
              </a:rPr>
              <a:t>trace medication </a:t>
            </a:r>
            <a:r>
              <a:rPr lang="en-US" sz="2400" dirty="0">
                <a:latin typeface="Cambria" panose="02040503050406030204" pitchFamily="18" charset="0"/>
              </a:rPr>
              <a:t>dispensing</a:t>
            </a:r>
            <a:r>
              <a:rPr lang="en-US" sz="2400" dirty="0" smtClean="0">
                <a:latin typeface="Cambria" panose="02040503050406030204" pitchFamily="18" charset="0"/>
              </a:rPr>
              <a:t>.</a:t>
            </a:r>
            <a:endParaRPr lang="en-US" sz="2400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7051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228600"/>
            <a:ext cx="83820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latin typeface="Cambria" panose="02040503050406030204" pitchFamily="18" charset="0"/>
              </a:rPr>
              <a:t>Managing medication errors</a:t>
            </a:r>
          </a:p>
          <a:p>
            <a:r>
              <a:rPr lang="en-US" sz="2400" dirty="0">
                <a:latin typeface="Cambria" panose="02040503050406030204" pitchFamily="18" charset="0"/>
              </a:rPr>
              <a:t>• Classification of medication error</a:t>
            </a:r>
          </a:p>
          <a:p>
            <a:r>
              <a:rPr lang="en-US" sz="2400" dirty="0">
                <a:latin typeface="Cambria" panose="02040503050406030204" pitchFamily="18" charset="0"/>
              </a:rPr>
              <a:t>• Determination of cause</a:t>
            </a:r>
          </a:p>
          <a:p>
            <a:r>
              <a:rPr lang="en-US" sz="2400" dirty="0">
                <a:latin typeface="Cambria" panose="02040503050406030204" pitchFamily="18" charset="0"/>
              </a:rPr>
              <a:t>• Documented and reported</a:t>
            </a:r>
          </a:p>
          <a:p>
            <a:r>
              <a:rPr lang="en-US" sz="2400" dirty="0">
                <a:latin typeface="Cambria" panose="02040503050406030204" pitchFamily="18" charset="0"/>
              </a:rPr>
              <a:t>• Corrective action identified and documented</a:t>
            </a:r>
          </a:p>
          <a:p>
            <a:r>
              <a:rPr lang="en-US" sz="2400" dirty="0">
                <a:latin typeface="Cambria" panose="02040503050406030204" pitchFamily="18" charset="0"/>
              </a:rPr>
              <a:t>• Supportive therapy to patient</a:t>
            </a:r>
          </a:p>
          <a:p>
            <a:r>
              <a:rPr lang="en-US" sz="2400" dirty="0">
                <a:latin typeface="Cambria" panose="02040503050406030204" pitchFamily="18" charset="0"/>
              </a:rPr>
              <a:t>• Quality improvement </a:t>
            </a:r>
            <a:r>
              <a:rPr lang="en-US" sz="2400" dirty="0" err="1">
                <a:latin typeface="Cambria" panose="02040503050406030204" pitchFamily="18" charset="0"/>
              </a:rPr>
              <a:t>programme</a:t>
            </a:r>
            <a:r>
              <a:rPr lang="en-US" sz="2400" dirty="0">
                <a:latin typeface="Cambria" panose="02040503050406030204" pitchFamily="18" charset="0"/>
              </a:rPr>
              <a:t> and</a:t>
            </a:r>
          </a:p>
          <a:p>
            <a:r>
              <a:rPr lang="en-US" sz="2400" dirty="0">
                <a:latin typeface="Cambria" panose="02040503050406030204" pitchFamily="18" charset="0"/>
              </a:rPr>
              <a:t>dissemination of corrective action</a:t>
            </a:r>
            <a:r>
              <a:rPr lang="en-US" sz="2400" dirty="0" smtClean="0">
                <a:latin typeface="Cambria" panose="02040503050406030204" pitchFamily="18" charset="0"/>
              </a:rPr>
              <a:t>.</a:t>
            </a:r>
            <a:endParaRPr lang="en-US" sz="2400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5764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0678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Cambria" panose="02040503050406030204" pitchFamily="18" charset="0"/>
              </a:rPr>
              <a:t>Adrenaline </a:t>
            </a:r>
            <a:r>
              <a:rPr lang="en-US" sz="2400" dirty="0">
                <a:latin typeface="Cambria" panose="02040503050406030204" pitchFamily="18" charset="0"/>
              </a:rPr>
              <a:t>and noradrenaline are the terms used in the European Pharmacopoeia but the names epinephrine and norepinephrine are still used in the United Kingdom</a:t>
            </a:r>
            <a:r>
              <a:rPr lang="en-US" sz="2400" dirty="0" smtClean="0">
                <a:latin typeface="Cambria" panose="02040503050406030204" pitchFamily="18" charset="0"/>
              </a:rPr>
              <a:t>.</a:t>
            </a:r>
            <a:endParaRPr lang="en-US" sz="2400" b="1" dirty="0">
              <a:latin typeface="Cambria" panose="02040503050406030204" pitchFamily="18" charset="0"/>
            </a:endParaRPr>
          </a:p>
          <a:p>
            <a:endParaRPr lang="en-US" sz="2400" b="1" dirty="0" smtClean="0">
              <a:latin typeface="Cambria" panose="02040503050406030204" pitchFamily="18" charset="0"/>
            </a:endParaRPr>
          </a:p>
          <a:p>
            <a:r>
              <a:rPr lang="en-US" sz="2400" b="1" dirty="0" smtClean="0">
                <a:latin typeface="Cambria" panose="02040503050406030204" pitchFamily="18" charset="0"/>
              </a:rPr>
              <a:t>Medical </a:t>
            </a:r>
            <a:r>
              <a:rPr lang="en-US" sz="2400" b="1" dirty="0">
                <a:latin typeface="Cambria" panose="02040503050406030204" pitchFamily="18" charset="0"/>
              </a:rPr>
              <a:t>devices</a:t>
            </a:r>
          </a:p>
          <a:p>
            <a:r>
              <a:rPr lang="en-US" sz="2400" dirty="0">
                <a:latin typeface="Cambria" panose="02040503050406030204" pitchFamily="18" charset="0"/>
              </a:rPr>
              <a:t>A medical device is any instrument, </a:t>
            </a:r>
            <a:r>
              <a:rPr lang="en-US" sz="2400" dirty="0" smtClean="0">
                <a:latin typeface="Cambria" panose="02040503050406030204" pitchFamily="18" charset="0"/>
              </a:rPr>
              <a:t>apparatus, material</a:t>
            </a:r>
            <a:r>
              <a:rPr lang="en-US" sz="2400" dirty="0">
                <a:latin typeface="Cambria" panose="02040503050406030204" pitchFamily="18" charset="0"/>
              </a:rPr>
              <a:t>, software or any other device that is </a:t>
            </a:r>
            <a:r>
              <a:rPr lang="en-US" sz="2400" dirty="0" smtClean="0">
                <a:latin typeface="Cambria" panose="02040503050406030204" pitchFamily="18" charset="0"/>
              </a:rPr>
              <a:t>used alone </a:t>
            </a:r>
            <a:r>
              <a:rPr lang="en-US" sz="2400" dirty="0">
                <a:latin typeface="Cambria" panose="02040503050406030204" pitchFamily="18" charset="0"/>
              </a:rPr>
              <a:t>or in combination with accessories for the </a:t>
            </a:r>
            <a:r>
              <a:rPr lang="en-US" sz="2400" dirty="0" smtClean="0">
                <a:latin typeface="Cambria" panose="02040503050406030204" pitchFamily="18" charset="0"/>
              </a:rPr>
              <a:t>diagnosis , prophylaxis</a:t>
            </a:r>
            <a:r>
              <a:rPr lang="en-US" sz="2400" dirty="0">
                <a:latin typeface="Cambria" panose="02040503050406030204" pitchFamily="18" charset="0"/>
              </a:rPr>
              <a:t>, monitoring and management </a:t>
            </a:r>
            <a:r>
              <a:rPr lang="en-US" sz="2400" dirty="0" smtClean="0">
                <a:latin typeface="Cambria" panose="02040503050406030204" pitchFamily="18" charset="0"/>
              </a:rPr>
              <a:t>of disease . </a:t>
            </a:r>
          </a:p>
          <a:p>
            <a:r>
              <a:rPr lang="en-US" sz="2400" dirty="0" smtClean="0">
                <a:latin typeface="Cambria" panose="02040503050406030204" pitchFamily="18" charset="0"/>
              </a:rPr>
              <a:t>Examples </a:t>
            </a:r>
            <a:r>
              <a:rPr lang="en-US" sz="2400" dirty="0">
                <a:latin typeface="Cambria" panose="02040503050406030204" pitchFamily="18" charset="0"/>
              </a:rPr>
              <a:t>include sutures, dressings, </a:t>
            </a:r>
            <a:r>
              <a:rPr lang="en-US" sz="2400" dirty="0" smtClean="0">
                <a:latin typeface="Cambria" panose="02040503050406030204" pitchFamily="18" charset="0"/>
              </a:rPr>
              <a:t>contact lens </a:t>
            </a:r>
            <a:r>
              <a:rPr lang="en-US" sz="2400" dirty="0">
                <a:latin typeface="Cambria" panose="02040503050406030204" pitchFamily="18" charset="0"/>
              </a:rPr>
              <a:t>care products, incontinence devices (</a:t>
            </a:r>
            <a:r>
              <a:rPr lang="en-US" sz="2400" dirty="0" smtClean="0">
                <a:latin typeface="Cambria" panose="02040503050406030204" pitchFamily="18" charset="0"/>
              </a:rPr>
              <a:t>e.g. catheters</a:t>
            </a:r>
            <a:r>
              <a:rPr lang="en-US" sz="2400" dirty="0">
                <a:latin typeface="Cambria" panose="02040503050406030204" pitchFamily="18" charset="0"/>
              </a:rPr>
              <a:t>, stoma care devices, such as bags</a:t>
            </a:r>
            <a:r>
              <a:rPr lang="en-US" sz="2400" dirty="0" smtClean="0">
                <a:latin typeface="Cambria" panose="02040503050406030204" pitchFamily="18" charset="0"/>
              </a:rPr>
              <a:t>).</a:t>
            </a:r>
            <a:endParaRPr lang="en-US" sz="2400" dirty="0">
              <a:latin typeface="Cambria" panose="02040503050406030204" pitchFamily="18" charset="0"/>
            </a:endParaRPr>
          </a:p>
          <a:p>
            <a:endParaRPr lang="en-US" sz="2400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4115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117693"/>
            <a:ext cx="89154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latin typeface="Cambria" panose="02040503050406030204" pitchFamily="18" charset="0"/>
              </a:rPr>
              <a:t>Classification of medication errors</a:t>
            </a:r>
          </a:p>
          <a:p>
            <a:r>
              <a:rPr lang="en-US" sz="2400" dirty="0">
                <a:latin typeface="Cambria" panose="02040503050406030204" pitchFamily="18" charset="0"/>
              </a:rPr>
              <a:t>The American Society of Health-System </a:t>
            </a:r>
            <a:r>
              <a:rPr lang="en-US" sz="2400" dirty="0" smtClean="0">
                <a:latin typeface="Cambria" panose="02040503050406030204" pitchFamily="18" charset="0"/>
              </a:rPr>
              <a:t>Pharmacists refers </a:t>
            </a:r>
            <a:r>
              <a:rPr lang="en-US" sz="2400" dirty="0">
                <a:latin typeface="Cambria" panose="02040503050406030204" pitchFamily="18" charset="0"/>
              </a:rPr>
              <a:t>to a classification of medication errors </a:t>
            </a:r>
            <a:r>
              <a:rPr lang="en-US" sz="2400" dirty="0" smtClean="0">
                <a:latin typeface="Cambria" panose="02040503050406030204" pitchFamily="18" charset="0"/>
              </a:rPr>
              <a:t>that was </a:t>
            </a:r>
            <a:r>
              <a:rPr lang="en-US" sz="2400" dirty="0">
                <a:latin typeface="Cambria" panose="02040503050406030204" pitchFamily="18" charset="0"/>
              </a:rPr>
              <a:t>initially described by </a:t>
            </a:r>
            <a:r>
              <a:rPr lang="en-US" sz="2400" dirty="0" err="1">
                <a:latin typeface="Cambria" panose="02040503050406030204" pitchFamily="18" charset="0"/>
              </a:rPr>
              <a:t>Hartwig</a:t>
            </a:r>
            <a:r>
              <a:rPr lang="en-US" sz="2400" dirty="0">
                <a:latin typeface="Cambria" panose="02040503050406030204" pitchFamily="18" charset="0"/>
              </a:rPr>
              <a:t>, </a:t>
            </a:r>
            <a:r>
              <a:rPr lang="en-US" sz="2400" dirty="0" err="1">
                <a:latin typeface="Cambria" panose="02040503050406030204" pitchFamily="18" charset="0"/>
              </a:rPr>
              <a:t>Denger</a:t>
            </a:r>
            <a:r>
              <a:rPr lang="en-US" sz="2400" dirty="0">
                <a:latin typeface="Cambria" panose="02040503050406030204" pitchFamily="18" charset="0"/>
              </a:rPr>
              <a:t> and</a:t>
            </a:r>
          </a:p>
          <a:p>
            <a:r>
              <a:rPr lang="en-US" sz="2400" dirty="0">
                <a:latin typeface="Cambria" panose="02040503050406030204" pitchFamily="18" charset="0"/>
              </a:rPr>
              <a:t>Schneider.4,5 This classified medication errors into </a:t>
            </a:r>
            <a:r>
              <a:rPr lang="en-US" sz="2400" dirty="0" smtClean="0">
                <a:latin typeface="Cambria" panose="02040503050406030204" pitchFamily="18" charset="0"/>
              </a:rPr>
              <a:t>six levels </a:t>
            </a:r>
            <a:r>
              <a:rPr lang="en-US" sz="2400" dirty="0">
                <a:latin typeface="Cambria" panose="02040503050406030204" pitchFamily="18" charset="0"/>
              </a:rPr>
              <a:t>of severity, according to the following:</a:t>
            </a:r>
          </a:p>
          <a:p>
            <a:r>
              <a:rPr lang="en-US" sz="2400" b="1" dirty="0">
                <a:latin typeface="Cambria" panose="02040503050406030204" pitchFamily="18" charset="0"/>
              </a:rPr>
              <a:t>1 </a:t>
            </a:r>
            <a:r>
              <a:rPr lang="en-US" sz="2400" dirty="0">
                <a:latin typeface="Cambria" panose="02040503050406030204" pitchFamily="18" charset="0"/>
              </a:rPr>
              <a:t>No clinically significant harm to the </a:t>
            </a:r>
            <a:r>
              <a:rPr lang="en-US" sz="2400" dirty="0" smtClean="0">
                <a:latin typeface="Cambria" panose="02040503050406030204" pitchFamily="18" charset="0"/>
              </a:rPr>
              <a:t>patient occurred</a:t>
            </a:r>
            <a:endParaRPr lang="en-US" sz="2400" dirty="0">
              <a:latin typeface="Cambria" panose="02040503050406030204" pitchFamily="18" charset="0"/>
            </a:endParaRPr>
          </a:p>
          <a:p>
            <a:r>
              <a:rPr lang="en-US" sz="2400" b="1" dirty="0">
                <a:latin typeface="Cambria" panose="02040503050406030204" pitchFamily="18" charset="0"/>
              </a:rPr>
              <a:t>2 </a:t>
            </a:r>
            <a:r>
              <a:rPr lang="en-US" sz="2400" dirty="0">
                <a:latin typeface="Cambria" panose="02040503050406030204" pitchFamily="18" charset="0"/>
              </a:rPr>
              <a:t>Need to increase patient monitoring but </a:t>
            </a:r>
            <a:r>
              <a:rPr lang="en-US" sz="2400" dirty="0" smtClean="0">
                <a:latin typeface="Cambria" panose="02040503050406030204" pitchFamily="18" charset="0"/>
              </a:rPr>
              <a:t>no patient </a:t>
            </a:r>
            <a:r>
              <a:rPr lang="en-US" sz="2400" dirty="0">
                <a:latin typeface="Cambria" panose="02040503050406030204" pitchFamily="18" charset="0"/>
              </a:rPr>
              <a:t>harm</a:t>
            </a:r>
          </a:p>
          <a:p>
            <a:r>
              <a:rPr lang="en-US" sz="2400" b="1" dirty="0">
                <a:latin typeface="Cambria" panose="02040503050406030204" pitchFamily="18" charset="0"/>
              </a:rPr>
              <a:t>3 </a:t>
            </a:r>
            <a:r>
              <a:rPr lang="en-US" sz="2400" dirty="0">
                <a:latin typeface="Cambria" panose="02040503050406030204" pitchFamily="18" charset="0"/>
              </a:rPr>
              <a:t>Change in vital signs but no ultimate </a:t>
            </a:r>
            <a:r>
              <a:rPr lang="en-US" sz="2400" dirty="0" smtClean="0">
                <a:latin typeface="Cambria" panose="02040503050406030204" pitchFamily="18" charset="0"/>
              </a:rPr>
              <a:t>patient harm </a:t>
            </a:r>
            <a:r>
              <a:rPr lang="en-US" sz="2400" dirty="0">
                <a:latin typeface="Cambria" panose="02040503050406030204" pitchFamily="18" charset="0"/>
              </a:rPr>
              <a:t>occurred</a:t>
            </a:r>
          </a:p>
          <a:p>
            <a:r>
              <a:rPr lang="en-US" sz="2400" b="1" dirty="0">
                <a:latin typeface="Cambria" panose="02040503050406030204" pitchFamily="18" charset="0"/>
              </a:rPr>
              <a:t>4 </a:t>
            </a:r>
            <a:r>
              <a:rPr lang="en-US" sz="2400" dirty="0">
                <a:latin typeface="Cambria" panose="02040503050406030204" pitchFamily="18" charset="0"/>
              </a:rPr>
              <a:t>Need for treatment with another drug </a:t>
            </a:r>
            <a:r>
              <a:rPr lang="en-US" sz="2400" dirty="0" smtClean="0">
                <a:latin typeface="Cambria" panose="02040503050406030204" pitchFamily="18" charset="0"/>
              </a:rPr>
              <a:t>or increased </a:t>
            </a:r>
            <a:r>
              <a:rPr lang="en-US" sz="2400" dirty="0">
                <a:latin typeface="Cambria" panose="02040503050406030204" pitchFamily="18" charset="0"/>
              </a:rPr>
              <a:t>length of stay</a:t>
            </a:r>
          </a:p>
          <a:p>
            <a:r>
              <a:rPr lang="en-US" sz="2400" b="1" dirty="0">
                <a:latin typeface="Cambria" panose="02040503050406030204" pitchFamily="18" charset="0"/>
              </a:rPr>
              <a:t>5 </a:t>
            </a:r>
            <a:r>
              <a:rPr lang="en-US" sz="2400" dirty="0">
                <a:latin typeface="Cambria" panose="02040503050406030204" pitchFamily="18" charset="0"/>
              </a:rPr>
              <a:t>Permanent patient harm occurred</a:t>
            </a:r>
          </a:p>
          <a:p>
            <a:r>
              <a:rPr lang="en-US" sz="2400" b="1" dirty="0">
                <a:latin typeface="Cambria" panose="02040503050406030204" pitchFamily="18" charset="0"/>
              </a:rPr>
              <a:t>6 </a:t>
            </a:r>
            <a:r>
              <a:rPr lang="en-US" sz="2400" dirty="0">
                <a:latin typeface="Cambria" panose="02040503050406030204" pitchFamily="18" charset="0"/>
              </a:rPr>
              <a:t>Patient death occurred.</a:t>
            </a:r>
          </a:p>
          <a:p>
            <a:endParaRPr lang="en-US" sz="2400" b="1" dirty="0" smtClean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3238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228600"/>
            <a:ext cx="85344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latin typeface="Cambria" panose="02040503050406030204" pitchFamily="18" charset="0"/>
              </a:rPr>
              <a:t>Poisoning</a:t>
            </a:r>
          </a:p>
          <a:p>
            <a:r>
              <a:rPr lang="en-US" sz="2400" dirty="0">
                <a:latin typeface="Cambria" panose="02040503050406030204" pitchFamily="18" charset="0"/>
              </a:rPr>
              <a:t>• All patients who show features of poisoning should generally be admitted to hospital</a:t>
            </a:r>
            <a:r>
              <a:rPr lang="en-US" sz="2400" dirty="0" smtClean="0">
                <a:latin typeface="Cambria" panose="02040503050406030204" pitchFamily="18" charset="0"/>
              </a:rPr>
              <a:t>.</a:t>
            </a:r>
          </a:p>
          <a:p>
            <a:endParaRPr lang="en-US" sz="2400" dirty="0">
              <a:latin typeface="Cambria" panose="02040503050406030204" pitchFamily="18" charset="0"/>
            </a:endParaRPr>
          </a:p>
          <a:p>
            <a:r>
              <a:rPr lang="en-US" sz="2400" dirty="0">
                <a:latin typeface="Cambria" panose="02040503050406030204" pitchFamily="18" charset="0"/>
              </a:rPr>
              <a:t>• Poisoning may take place with immediate action poisons (e.g. alcohol (ethanol)) or delayed action poisons (e.g. paracetamol</a:t>
            </a:r>
            <a:r>
              <a:rPr lang="en-US" sz="2400" dirty="0" smtClean="0">
                <a:latin typeface="Cambria" panose="02040503050406030204" pitchFamily="18" charset="0"/>
              </a:rPr>
              <a:t>).</a:t>
            </a:r>
          </a:p>
          <a:p>
            <a:endParaRPr lang="en-US" sz="2400" dirty="0">
              <a:latin typeface="Cambria" panose="02040503050406030204" pitchFamily="18" charset="0"/>
            </a:endParaRPr>
          </a:p>
          <a:p>
            <a:r>
              <a:rPr lang="en-US" sz="2400" dirty="0">
                <a:latin typeface="Cambria" panose="02040503050406030204" pitchFamily="18" charset="0"/>
              </a:rPr>
              <a:t>• It may be difficult to establish with certainty the identity of the poisoning agent and the size </a:t>
            </a:r>
            <a:r>
              <a:rPr lang="en-US" sz="2400" dirty="0" smtClean="0">
                <a:latin typeface="Cambria" panose="02040503050406030204" pitchFamily="18" charset="0"/>
              </a:rPr>
              <a:t>of dose </a:t>
            </a:r>
            <a:r>
              <a:rPr lang="en-US" sz="2400" dirty="0">
                <a:latin typeface="Cambria" panose="02040503050406030204" pitchFamily="18" charset="0"/>
              </a:rPr>
              <a:t>administered, particularly in cases of premeditated poisoning</a:t>
            </a:r>
            <a:r>
              <a:rPr lang="en-US" sz="2400" dirty="0" smtClean="0">
                <a:latin typeface="Cambria" panose="02040503050406030204" pitchFamily="18" charset="0"/>
              </a:rPr>
              <a:t>.</a:t>
            </a:r>
          </a:p>
          <a:p>
            <a:endParaRPr lang="en-US" sz="2400" dirty="0">
              <a:latin typeface="Cambria" panose="02040503050406030204" pitchFamily="18" charset="0"/>
            </a:endParaRPr>
          </a:p>
          <a:p>
            <a:r>
              <a:rPr lang="en-US" sz="2400" dirty="0">
                <a:latin typeface="Cambria" panose="02040503050406030204" pitchFamily="18" charset="0"/>
              </a:rPr>
              <a:t>• Supportive care is undertaken and treatment is aimed at managing symptoms (</a:t>
            </a:r>
            <a:r>
              <a:rPr lang="en-US" sz="2400" dirty="0" err="1" smtClean="0">
                <a:latin typeface="Cambria" panose="02040503050406030204" pitchFamily="18" charset="0"/>
              </a:rPr>
              <a:t>e.g.hypertension</a:t>
            </a:r>
            <a:r>
              <a:rPr lang="en-US" sz="2400" dirty="0">
                <a:latin typeface="Cambria" panose="02040503050406030204" pitchFamily="18" charset="0"/>
              </a:rPr>
              <a:t>). Vital functions should be monitored.</a:t>
            </a:r>
          </a:p>
          <a:p>
            <a:endParaRPr lang="en-US" sz="2400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8117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8857" y="36286"/>
            <a:ext cx="89916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400" b="1" dirty="0">
              <a:latin typeface="Cambria" panose="02040503050406030204" pitchFamily="18" charset="0"/>
            </a:endParaRPr>
          </a:p>
          <a:p>
            <a:r>
              <a:rPr lang="en-US" sz="2400" b="1" dirty="0" smtClean="0">
                <a:latin typeface="Cambria" panose="02040503050406030204" pitchFamily="18" charset="0"/>
              </a:rPr>
              <a:t>Removal </a:t>
            </a:r>
            <a:r>
              <a:rPr lang="en-US" sz="2400" b="1" dirty="0">
                <a:latin typeface="Cambria" panose="02040503050406030204" pitchFamily="18" charset="0"/>
              </a:rPr>
              <a:t>of the poison from </a:t>
            </a:r>
            <a:r>
              <a:rPr lang="en-US" sz="2400" b="1" dirty="0" smtClean="0">
                <a:latin typeface="Cambria" panose="02040503050406030204" pitchFamily="18" charset="0"/>
              </a:rPr>
              <a:t>the gastrointestinal </a:t>
            </a:r>
            <a:r>
              <a:rPr lang="en-US" sz="2400" b="1" dirty="0">
                <a:latin typeface="Cambria" panose="02040503050406030204" pitchFamily="18" charset="0"/>
              </a:rPr>
              <a:t>tract</a:t>
            </a:r>
          </a:p>
          <a:p>
            <a:r>
              <a:rPr lang="en-US" sz="2400" dirty="0">
                <a:latin typeface="Cambria" panose="02040503050406030204" pitchFamily="18" charset="0"/>
              </a:rPr>
              <a:t>• Carried out by gastric lavage.</a:t>
            </a:r>
          </a:p>
          <a:p>
            <a:r>
              <a:rPr lang="en-US" sz="2400" dirty="0">
                <a:latin typeface="Cambria" panose="02040503050406030204" pitchFamily="18" charset="0"/>
              </a:rPr>
              <a:t>• Only considered if a life-threatening amount of </a:t>
            </a:r>
            <a:r>
              <a:rPr lang="en-US" sz="2400" dirty="0" smtClean="0">
                <a:latin typeface="Cambria" panose="02040503050406030204" pitchFamily="18" charset="0"/>
              </a:rPr>
              <a:t>a poison </a:t>
            </a:r>
            <a:r>
              <a:rPr lang="en-US" sz="2400" dirty="0">
                <a:latin typeface="Cambria" panose="02040503050406030204" pitchFamily="18" charset="0"/>
              </a:rPr>
              <a:t>has been ingested within the </a:t>
            </a:r>
            <a:r>
              <a:rPr lang="en-US" sz="2400" dirty="0" smtClean="0">
                <a:latin typeface="Cambria" panose="02040503050406030204" pitchFamily="18" charset="0"/>
              </a:rPr>
              <a:t>preceding hour</a:t>
            </a:r>
            <a:r>
              <a:rPr lang="en-US" sz="2400" dirty="0">
                <a:latin typeface="Cambria" panose="02040503050406030204" pitchFamily="18" charset="0"/>
              </a:rPr>
              <a:t>.</a:t>
            </a:r>
          </a:p>
          <a:p>
            <a:r>
              <a:rPr lang="en-US" sz="2400" b="1" dirty="0">
                <a:latin typeface="Cambria" panose="02040503050406030204" pitchFamily="18" charset="0"/>
              </a:rPr>
              <a:t>Prevention of absorption of poison</a:t>
            </a:r>
          </a:p>
          <a:p>
            <a:r>
              <a:rPr lang="en-US" sz="2400" dirty="0">
                <a:latin typeface="Cambria" panose="02040503050406030204" pitchFamily="18" charset="0"/>
              </a:rPr>
              <a:t>• Carried out by using activated charcoal.</a:t>
            </a:r>
          </a:p>
          <a:p>
            <a:r>
              <a:rPr lang="en-US" sz="2400" dirty="0">
                <a:latin typeface="Cambria" panose="02040503050406030204" pitchFamily="18" charset="0"/>
              </a:rPr>
              <a:t>• Charcoal binds to many poisons and </a:t>
            </a:r>
            <a:r>
              <a:rPr lang="en-US" sz="2400" dirty="0" smtClean="0">
                <a:latin typeface="Cambria" panose="02040503050406030204" pitchFamily="18" charset="0"/>
              </a:rPr>
              <a:t>reduces their </a:t>
            </a:r>
            <a:r>
              <a:rPr lang="en-US" sz="2400" dirty="0">
                <a:latin typeface="Cambria" panose="02040503050406030204" pitchFamily="18" charset="0"/>
              </a:rPr>
              <a:t>absorption. It is relatively safe and </a:t>
            </a:r>
            <a:r>
              <a:rPr lang="en-US" sz="2400" dirty="0" smtClean="0">
                <a:latin typeface="Cambria" panose="02040503050406030204" pitchFamily="18" charset="0"/>
              </a:rPr>
              <a:t>the sooner </a:t>
            </a:r>
            <a:r>
              <a:rPr lang="en-US" sz="2400" dirty="0">
                <a:latin typeface="Cambria" panose="02040503050406030204" pitchFamily="18" charset="0"/>
              </a:rPr>
              <a:t>it is given the more effective </a:t>
            </a:r>
            <a:r>
              <a:rPr lang="en-US" sz="2400" dirty="0" smtClean="0">
                <a:latin typeface="Cambria" panose="02040503050406030204" pitchFamily="18" charset="0"/>
              </a:rPr>
              <a:t>the procedure </a:t>
            </a:r>
            <a:r>
              <a:rPr lang="en-US" sz="2400" dirty="0">
                <a:latin typeface="Cambria" panose="02040503050406030204" pitchFamily="18" charset="0"/>
              </a:rPr>
              <a:t>will be.</a:t>
            </a:r>
          </a:p>
          <a:p>
            <a:r>
              <a:rPr lang="en-US" sz="2400" b="1" dirty="0">
                <a:latin typeface="Cambria" panose="02040503050406030204" pitchFamily="18" charset="0"/>
              </a:rPr>
              <a:t>Use of antidotes</a:t>
            </a:r>
          </a:p>
          <a:p>
            <a:r>
              <a:rPr lang="en-US" sz="2400" dirty="0">
                <a:latin typeface="Cambria" panose="02040503050406030204" pitchFamily="18" charset="0"/>
              </a:rPr>
              <a:t>This is limited in that antidotes are available for </a:t>
            </a:r>
            <a:r>
              <a:rPr lang="en-US" sz="2400" dirty="0" smtClean="0">
                <a:latin typeface="Cambria" panose="02040503050406030204" pitchFamily="18" charset="0"/>
              </a:rPr>
              <a:t>only a </a:t>
            </a:r>
            <a:r>
              <a:rPr lang="en-US" sz="2400" dirty="0">
                <a:latin typeface="Cambria" panose="02040503050406030204" pitchFamily="18" charset="0"/>
              </a:rPr>
              <a:t>few poisons:</a:t>
            </a:r>
          </a:p>
          <a:p>
            <a:r>
              <a:rPr lang="en-US" sz="2400" dirty="0">
                <a:latin typeface="Cambria" panose="02040503050406030204" pitchFamily="18" charset="0"/>
              </a:rPr>
              <a:t>• Paracetamol: acetylcysteine to protect the liver </a:t>
            </a:r>
            <a:r>
              <a:rPr lang="en-US" sz="2400" dirty="0" smtClean="0">
                <a:latin typeface="Cambria" panose="02040503050406030204" pitchFamily="18" charset="0"/>
              </a:rPr>
              <a:t>if given </a:t>
            </a:r>
            <a:r>
              <a:rPr lang="en-US" sz="2400" dirty="0">
                <a:latin typeface="Cambria" panose="02040503050406030204" pitchFamily="18" charset="0"/>
              </a:rPr>
              <a:t>within 10–12 hours of ingestion of </a:t>
            </a:r>
            <a:r>
              <a:rPr lang="en-US" sz="2400" dirty="0" smtClean="0">
                <a:latin typeface="Cambria" panose="02040503050406030204" pitchFamily="18" charset="0"/>
              </a:rPr>
              <a:t>the excessive </a:t>
            </a:r>
            <a:r>
              <a:rPr lang="en-US" sz="2400" dirty="0">
                <a:latin typeface="Cambria" panose="02040503050406030204" pitchFamily="18" charset="0"/>
              </a:rPr>
              <a:t>dose</a:t>
            </a:r>
          </a:p>
          <a:p>
            <a:r>
              <a:rPr lang="en-US" sz="2400" dirty="0">
                <a:latin typeface="Cambria" panose="02040503050406030204" pitchFamily="18" charset="0"/>
              </a:rPr>
              <a:t>• Iron: </a:t>
            </a:r>
            <a:r>
              <a:rPr lang="en-US" sz="2400" dirty="0" err="1">
                <a:latin typeface="Cambria" panose="02040503050406030204" pitchFamily="18" charset="0"/>
              </a:rPr>
              <a:t>desferrioxamine</a:t>
            </a:r>
            <a:r>
              <a:rPr lang="en-US" sz="2400" dirty="0">
                <a:latin typeface="Cambria" panose="02040503050406030204" pitchFamily="18" charset="0"/>
              </a:rPr>
              <a:t> which chelates iron</a:t>
            </a:r>
          </a:p>
          <a:p>
            <a:r>
              <a:rPr lang="en-US" sz="2400" dirty="0">
                <a:latin typeface="Cambria" panose="02040503050406030204" pitchFamily="18" charset="0"/>
              </a:rPr>
              <a:t>• Opiate poisoning presents with sedation, </a:t>
            </a:r>
            <a:r>
              <a:rPr lang="en-US" sz="2400" dirty="0" smtClean="0">
                <a:latin typeface="Cambria" panose="02040503050406030204" pitchFamily="18" charset="0"/>
              </a:rPr>
              <a:t>cough suppression </a:t>
            </a:r>
            <a:r>
              <a:rPr lang="en-US" sz="2400" dirty="0">
                <a:latin typeface="Cambria" panose="02040503050406030204" pitchFamily="18" charset="0"/>
              </a:rPr>
              <a:t>and respiratory depression leading </a:t>
            </a:r>
            <a:r>
              <a:rPr lang="en-US" sz="2400" dirty="0" smtClean="0">
                <a:latin typeface="Cambria" panose="02040503050406030204" pitchFamily="18" charset="0"/>
              </a:rPr>
              <a:t>to coma</a:t>
            </a:r>
            <a:r>
              <a:rPr lang="en-US" sz="2400" dirty="0">
                <a:latin typeface="Cambria" panose="02040503050406030204" pitchFamily="18" charset="0"/>
              </a:rPr>
              <a:t>. The antidote, naloxone, is an </a:t>
            </a:r>
            <a:r>
              <a:rPr lang="en-US" sz="2400" dirty="0" smtClean="0">
                <a:latin typeface="Cambria" panose="02040503050406030204" pitchFamily="18" charset="0"/>
              </a:rPr>
              <a:t>opioid receptor </a:t>
            </a:r>
            <a:r>
              <a:rPr lang="en-US" sz="2400" dirty="0">
                <a:latin typeface="Cambria" panose="02040503050406030204" pitchFamily="18" charset="0"/>
              </a:rPr>
              <a:t>antagonist available as an IV injection</a:t>
            </a:r>
            <a:r>
              <a:rPr lang="en-US" sz="2400" dirty="0" smtClean="0">
                <a:latin typeface="Cambria" panose="02040503050406030204" pitchFamily="18" charset="0"/>
              </a:rPr>
              <a:t>.</a:t>
            </a:r>
            <a:endParaRPr lang="en-US" sz="2400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734570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228600"/>
            <a:ext cx="8763000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latin typeface="Cambria" panose="02040503050406030204" pitchFamily="18" charset="0"/>
              </a:rPr>
              <a:t>Enhancing elimination of poison by </a:t>
            </a:r>
            <a:r>
              <a:rPr lang="en-US" sz="2400" b="1" dirty="0" err="1">
                <a:latin typeface="Cambria" panose="02040503050406030204" pitchFamily="18" charset="0"/>
              </a:rPr>
              <a:t>alkalinisation</a:t>
            </a:r>
            <a:r>
              <a:rPr lang="en-US" sz="2400" b="1" dirty="0">
                <a:latin typeface="Cambria" panose="02040503050406030204" pitchFamily="18" charset="0"/>
              </a:rPr>
              <a:t> of </a:t>
            </a:r>
            <a:r>
              <a:rPr lang="en-US" sz="2400" b="1" dirty="0" smtClean="0">
                <a:latin typeface="Cambria" panose="02040503050406030204" pitchFamily="18" charset="0"/>
              </a:rPr>
              <a:t>urine</a:t>
            </a:r>
          </a:p>
          <a:p>
            <a:endParaRPr lang="en-US" sz="2400" b="1" dirty="0">
              <a:latin typeface="Cambria" panose="02040503050406030204" pitchFamily="18" charset="0"/>
            </a:endParaRPr>
          </a:p>
          <a:p>
            <a:endParaRPr lang="en-US" sz="2400" b="1" dirty="0">
              <a:latin typeface="Cambria" panose="02040503050406030204" pitchFamily="18" charset="0"/>
            </a:endParaRPr>
          </a:p>
          <a:p>
            <a:r>
              <a:rPr lang="en-US" sz="2400" dirty="0">
                <a:latin typeface="Cambria" panose="02040503050406030204" pitchFamily="18" charset="0"/>
              </a:rPr>
              <a:t>• Aspirin is an acid.</a:t>
            </a:r>
          </a:p>
          <a:p>
            <a:r>
              <a:rPr lang="en-US" sz="2400" dirty="0">
                <a:latin typeface="Cambria" panose="02040503050406030204" pitchFamily="18" charset="0"/>
              </a:rPr>
              <a:t>• Poisoning with aspirin is associated </a:t>
            </a:r>
            <a:r>
              <a:rPr lang="en-US" sz="2400" dirty="0" smtClean="0">
                <a:latin typeface="Cambria" panose="02040503050406030204" pitchFamily="18" charset="0"/>
              </a:rPr>
              <a:t>with stimulation </a:t>
            </a:r>
            <a:r>
              <a:rPr lang="en-US" sz="2400" dirty="0">
                <a:latin typeface="Cambria" panose="02040503050406030204" pitchFamily="18" charset="0"/>
              </a:rPr>
              <a:t>of respiratory center (hyperpnoea) and abdominal pain, nausea, tinnitus, </a:t>
            </a:r>
            <a:r>
              <a:rPr lang="en-US" sz="2400" dirty="0" smtClean="0">
                <a:latin typeface="Cambria" panose="02040503050406030204" pitchFamily="18" charset="0"/>
              </a:rPr>
              <a:t>deafness, vertigo</a:t>
            </a:r>
            <a:r>
              <a:rPr lang="en-US" sz="2400" dirty="0">
                <a:latin typeface="Cambria" panose="02040503050406030204" pitchFamily="18" charset="0"/>
              </a:rPr>
              <a:t>.</a:t>
            </a:r>
          </a:p>
          <a:p>
            <a:r>
              <a:rPr lang="en-US" sz="2400" dirty="0">
                <a:latin typeface="Cambria" panose="02040503050406030204" pitchFamily="18" charset="0"/>
              </a:rPr>
              <a:t>• Rehydration and </a:t>
            </a:r>
            <a:r>
              <a:rPr lang="en-US" sz="2400" dirty="0" err="1">
                <a:latin typeface="Cambria" panose="02040503050406030204" pitchFamily="18" charset="0"/>
              </a:rPr>
              <a:t>alkalinisation</a:t>
            </a:r>
            <a:r>
              <a:rPr lang="en-US" sz="2400" dirty="0">
                <a:latin typeface="Cambria" panose="02040503050406030204" pitchFamily="18" charset="0"/>
              </a:rPr>
              <a:t> of urine to enhance drug elimination will promote </a:t>
            </a:r>
            <a:r>
              <a:rPr lang="en-US" sz="2400" dirty="0" err="1" smtClean="0">
                <a:latin typeface="Cambria" panose="02040503050406030204" pitchFamily="18" charset="0"/>
              </a:rPr>
              <a:t>ionisation</a:t>
            </a:r>
            <a:r>
              <a:rPr lang="en-US" sz="2400" dirty="0" smtClean="0">
                <a:latin typeface="Cambria" panose="02040503050406030204" pitchFamily="18" charset="0"/>
              </a:rPr>
              <a:t> of </a:t>
            </a:r>
            <a:r>
              <a:rPr lang="en-US" sz="2400" dirty="0">
                <a:latin typeface="Cambria" panose="02040503050406030204" pitchFamily="18" charset="0"/>
              </a:rPr>
              <a:t>aspirin, thus preventing reabsorption in </a:t>
            </a:r>
            <a:r>
              <a:rPr lang="en-US" sz="2400" dirty="0" smtClean="0">
                <a:latin typeface="Cambria" panose="02040503050406030204" pitchFamily="18" charset="0"/>
              </a:rPr>
              <a:t>the kidney</a:t>
            </a:r>
            <a:r>
              <a:rPr lang="en-US" sz="2400" dirty="0">
                <a:latin typeface="Cambria" panose="02040503050406030204" pitchFamily="18" charset="0"/>
              </a:rPr>
              <a:t>.</a:t>
            </a:r>
          </a:p>
          <a:p>
            <a:endParaRPr lang="en-US" sz="2400" dirty="0" smtClean="0">
              <a:latin typeface="Cambria" panose="02040503050406030204" pitchFamily="18" charset="0"/>
            </a:endParaRPr>
          </a:p>
          <a:p>
            <a:endParaRPr lang="en-US" dirty="0">
              <a:latin typeface="Cambria" panose="02040503050406030204" pitchFamily="18" charset="0"/>
            </a:endParaRPr>
          </a:p>
          <a:p>
            <a:endParaRPr lang="en-US" dirty="0" smtClean="0">
              <a:latin typeface="Cambria" panose="02040503050406030204" pitchFamily="18" charset="0"/>
            </a:endParaRPr>
          </a:p>
          <a:p>
            <a:endParaRPr lang="en-US" dirty="0">
              <a:latin typeface="Cambria" panose="02040503050406030204" pitchFamily="18" charset="0"/>
            </a:endParaRPr>
          </a:p>
          <a:p>
            <a:endParaRPr lang="en-US" dirty="0" smtClean="0">
              <a:latin typeface="Cambria" panose="02040503050406030204" pitchFamily="18" charset="0"/>
            </a:endParaRPr>
          </a:p>
          <a:p>
            <a:endParaRPr lang="en-US" dirty="0">
              <a:latin typeface="Cambria" panose="02040503050406030204" pitchFamily="18" charset="0"/>
            </a:endParaRPr>
          </a:p>
          <a:p>
            <a:endParaRPr lang="en-US" dirty="0" smtClean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427747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381000"/>
            <a:ext cx="89916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latin typeface="Cambria" panose="02040503050406030204" pitchFamily="18" charset="0"/>
              </a:rPr>
              <a:t>Questions</a:t>
            </a:r>
          </a:p>
          <a:p>
            <a:endParaRPr lang="en-US" sz="2400" b="1" dirty="0">
              <a:latin typeface="Cambria" panose="02040503050406030204" pitchFamily="18" charset="0"/>
            </a:endParaRPr>
          </a:p>
          <a:p>
            <a:r>
              <a:rPr lang="en-US" sz="2400" b="1" dirty="0" smtClean="0">
                <a:latin typeface="Cambria" panose="02040503050406030204" pitchFamily="18" charset="0"/>
              </a:rPr>
              <a:t>1-</a:t>
            </a:r>
            <a:r>
              <a:rPr lang="en-US" sz="2400" dirty="0" smtClean="0">
                <a:latin typeface="Cambria" panose="02040503050406030204" pitchFamily="18" charset="0"/>
              </a:rPr>
              <a:t>Describe </a:t>
            </a:r>
            <a:r>
              <a:rPr lang="en-US" sz="2400" dirty="0">
                <a:latin typeface="Cambria" panose="02040503050406030204" pitchFamily="18" charset="0"/>
              </a:rPr>
              <a:t>the phase I and phase II </a:t>
            </a:r>
            <a:r>
              <a:rPr lang="en-US" sz="2400" dirty="0" smtClean="0">
                <a:latin typeface="Cambria" panose="02040503050406030204" pitchFamily="18" charset="0"/>
              </a:rPr>
              <a:t>clinical testing </a:t>
            </a:r>
            <a:r>
              <a:rPr lang="en-US" sz="2400" dirty="0">
                <a:latin typeface="Cambria" panose="02040503050406030204" pitchFamily="18" charset="0"/>
              </a:rPr>
              <a:t>required in the development </a:t>
            </a:r>
            <a:r>
              <a:rPr lang="en-US" sz="2400" dirty="0" smtClean="0">
                <a:latin typeface="Cambria" panose="02040503050406030204" pitchFamily="18" charset="0"/>
              </a:rPr>
              <a:t>of medicines</a:t>
            </a:r>
            <a:r>
              <a:rPr lang="en-US" sz="2400" dirty="0">
                <a:latin typeface="Cambria" panose="02040503050406030204" pitchFamily="18" charset="0"/>
              </a:rPr>
              <a:t>.</a:t>
            </a:r>
          </a:p>
          <a:p>
            <a:r>
              <a:rPr lang="en-US" sz="2400" b="1" dirty="0">
                <a:latin typeface="Cambria" panose="02040503050406030204" pitchFamily="18" charset="0"/>
              </a:rPr>
              <a:t>2</a:t>
            </a:r>
            <a:r>
              <a:rPr lang="en-US" sz="2400" b="1" dirty="0" smtClean="0">
                <a:latin typeface="Cambria" panose="02040503050406030204" pitchFamily="18" charset="0"/>
              </a:rPr>
              <a:t> </a:t>
            </a:r>
            <a:r>
              <a:rPr lang="en-US" sz="2400" dirty="0">
                <a:latin typeface="Cambria" panose="02040503050406030204" pitchFamily="18" charset="0"/>
              </a:rPr>
              <a:t>Describe how liver disease may interfere </a:t>
            </a:r>
            <a:r>
              <a:rPr lang="en-US" sz="2400" dirty="0" smtClean="0">
                <a:latin typeface="Cambria" panose="02040503050406030204" pitchFamily="18" charset="0"/>
              </a:rPr>
              <a:t>with use </a:t>
            </a:r>
            <a:r>
              <a:rPr lang="en-US" sz="2400" dirty="0">
                <a:latin typeface="Cambria" panose="02040503050406030204" pitchFamily="18" charset="0"/>
              </a:rPr>
              <a:t>of drugs</a:t>
            </a:r>
            <a:r>
              <a:rPr lang="en-US" sz="2400" dirty="0" smtClean="0">
                <a:latin typeface="Cambria" panose="02040503050406030204" pitchFamily="18" charset="0"/>
              </a:rPr>
              <a:t>.</a:t>
            </a:r>
            <a:r>
              <a:rPr lang="en-US" sz="2400" b="1" dirty="0" smtClean="0">
                <a:latin typeface="Cambria" panose="02040503050406030204" pitchFamily="18" charset="0"/>
              </a:rPr>
              <a:t> </a:t>
            </a:r>
          </a:p>
          <a:p>
            <a:r>
              <a:rPr lang="en-US" sz="2400" b="1" dirty="0">
                <a:latin typeface="Cambria" panose="02040503050406030204" pitchFamily="18" charset="0"/>
              </a:rPr>
              <a:t>3</a:t>
            </a:r>
            <a:r>
              <a:rPr lang="en-US" sz="2400" b="1" dirty="0" smtClean="0">
                <a:latin typeface="Cambria" panose="02040503050406030204" pitchFamily="18" charset="0"/>
              </a:rPr>
              <a:t> </a:t>
            </a:r>
            <a:r>
              <a:rPr lang="en-US" sz="2400" dirty="0" smtClean="0">
                <a:latin typeface="Cambria" panose="02040503050406030204" pitchFamily="18" charset="0"/>
              </a:rPr>
              <a:t>Describe </a:t>
            </a:r>
            <a:r>
              <a:rPr lang="en-US" sz="2400" dirty="0">
                <a:latin typeface="Cambria" panose="02040503050406030204" pitchFamily="18" charset="0"/>
              </a:rPr>
              <a:t>briefly the coordination </a:t>
            </a:r>
            <a:r>
              <a:rPr lang="en-US" sz="2400" dirty="0" smtClean="0">
                <a:latin typeface="Cambria" panose="02040503050406030204" pitchFamily="18" charset="0"/>
              </a:rPr>
              <a:t>and monitoring </a:t>
            </a:r>
            <a:r>
              <a:rPr lang="en-US" sz="2400" dirty="0">
                <a:latin typeface="Cambria" panose="02040503050406030204" pitchFamily="18" charset="0"/>
              </a:rPr>
              <a:t>of adverse drug reactions (</a:t>
            </a:r>
            <a:r>
              <a:rPr lang="en-US" sz="2400" dirty="0" smtClean="0">
                <a:latin typeface="Cambria" panose="02040503050406030204" pitchFamily="18" charset="0"/>
              </a:rPr>
              <a:t>ADRs) on </a:t>
            </a:r>
            <a:r>
              <a:rPr lang="en-US" sz="2400" dirty="0">
                <a:latin typeface="Cambria" panose="02040503050406030204" pitchFamily="18" charset="0"/>
              </a:rPr>
              <a:t>a local and international level.</a:t>
            </a:r>
          </a:p>
          <a:p>
            <a:endParaRPr lang="en-US" sz="2400" dirty="0">
              <a:latin typeface="Cambria" panose="02040503050406030204" pitchFamily="18" charset="0"/>
            </a:endParaRPr>
          </a:p>
          <a:p>
            <a:endParaRPr lang="en-US" sz="2400" dirty="0" smtClean="0">
              <a:latin typeface="Cambria" panose="02040503050406030204" pitchFamily="18" charset="0"/>
            </a:endParaRPr>
          </a:p>
          <a:p>
            <a:endParaRPr lang="en-US" sz="2400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577705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76200"/>
            <a:ext cx="91440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latin typeface="Cambria" panose="02040503050406030204" pitchFamily="18" charset="0"/>
              </a:rPr>
              <a:t>Answers</a:t>
            </a:r>
            <a:endParaRPr lang="en-US" sz="2400" b="1" dirty="0">
              <a:latin typeface="Cambria" panose="02040503050406030204" pitchFamily="18" charset="0"/>
            </a:endParaRPr>
          </a:p>
          <a:p>
            <a:r>
              <a:rPr lang="en-US" sz="2400" b="1" dirty="0">
                <a:latin typeface="Cambria" panose="02040503050406030204" pitchFamily="18" charset="0"/>
              </a:rPr>
              <a:t>1</a:t>
            </a:r>
            <a:r>
              <a:rPr lang="en-US" sz="2400" b="1" dirty="0" smtClean="0">
                <a:latin typeface="Cambria" panose="02040503050406030204" pitchFamily="18" charset="0"/>
              </a:rPr>
              <a:t> </a:t>
            </a:r>
            <a:r>
              <a:rPr lang="en-US" sz="2400" dirty="0">
                <a:latin typeface="Cambria" panose="02040503050406030204" pitchFamily="18" charset="0"/>
              </a:rPr>
              <a:t>Phase I is intended to assess safety and </a:t>
            </a:r>
            <a:r>
              <a:rPr lang="en-US" sz="2400" dirty="0" smtClean="0">
                <a:latin typeface="Cambria" panose="02040503050406030204" pitchFamily="18" charset="0"/>
              </a:rPr>
              <a:t>dosage in </a:t>
            </a:r>
            <a:r>
              <a:rPr lang="en-US" sz="2400" dirty="0">
                <a:latin typeface="Cambria" panose="02040503050406030204" pitchFamily="18" charset="0"/>
              </a:rPr>
              <a:t>healthy individuals, while phase II is </a:t>
            </a:r>
            <a:r>
              <a:rPr lang="en-US" sz="2400" dirty="0" smtClean="0">
                <a:latin typeface="Cambria" panose="02040503050406030204" pitchFamily="18" charset="0"/>
              </a:rPr>
              <a:t>intended to </a:t>
            </a:r>
            <a:r>
              <a:rPr lang="en-US" sz="2400" dirty="0">
                <a:latin typeface="Cambria" panose="02040503050406030204" pitchFamily="18" charset="0"/>
              </a:rPr>
              <a:t>assess safety and efficacy on a number </a:t>
            </a:r>
            <a:r>
              <a:rPr lang="en-US" sz="2400" dirty="0" smtClean="0">
                <a:latin typeface="Cambria" panose="02040503050406030204" pitchFamily="18" charset="0"/>
              </a:rPr>
              <a:t>of patient </a:t>
            </a:r>
            <a:r>
              <a:rPr lang="en-US" sz="2400" dirty="0">
                <a:latin typeface="Cambria" panose="02040503050406030204" pitchFamily="18" charset="0"/>
              </a:rPr>
              <a:t>volunteers.</a:t>
            </a:r>
          </a:p>
          <a:p>
            <a:r>
              <a:rPr lang="en-US" sz="2400" b="1" dirty="0">
                <a:latin typeface="Cambria" panose="02040503050406030204" pitchFamily="18" charset="0"/>
              </a:rPr>
              <a:t>2</a:t>
            </a:r>
            <a:r>
              <a:rPr lang="en-US" sz="2400" b="1" dirty="0" smtClean="0">
                <a:latin typeface="Cambria" panose="02040503050406030204" pitchFamily="18" charset="0"/>
              </a:rPr>
              <a:t> </a:t>
            </a:r>
            <a:r>
              <a:rPr lang="en-US" sz="2400" dirty="0">
                <a:latin typeface="Cambria" panose="02040503050406030204" pitchFamily="18" charset="0"/>
              </a:rPr>
              <a:t>Liver disease may alter the response to </a:t>
            </a:r>
            <a:r>
              <a:rPr lang="en-US" sz="2400" dirty="0" smtClean="0">
                <a:latin typeface="Cambria" panose="02040503050406030204" pitchFamily="18" charset="0"/>
              </a:rPr>
              <a:t>drugs, for </a:t>
            </a:r>
            <a:r>
              <a:rPr lang="en-US" sz="2400" dirty="0">
                <a:latin typeface="Cambria" panose="02040503050406030204" pitchFamily="18" charset="0"/>
              </a:rPr>
              <a:t>example due to impaired drug metabolism.</a:t>
            </a:r>
          </a:p>
          <a:p>
            <a:r>
              <a:rPr lang="en-US" sz="2400" dirty="0">
                <a:latin typeface="Cambria" panose="02040503050406030204" pitchFamily="18" charset="0"/>
              </a:rPr>
              <a:t>Use of drugs should be kept to a minimum </a:t>
            </a:r>
            <a:r>
              <a:rPr lang="en-US" sz="2400" dirty="0" smtClean="0">
                <a:latin typeface="Cambria" panose="02040503050406030204" pitchFamily="18" charset="0"/>
              </a:rPr>
              <a:t>in all </a:t>
            </a:r>
            <a:r>
              <a:rPr lang="en-US" sz="2400" dirty="0">
                <a:latin typeface="Cambria" panose="02040503050406030204" pitchFamily="18" charset="0"/>
              </a:rPr>
              <a:t>patients with severe liver disease.</a:t>
            </a:r>
          </a:p>
          <a:p>
            <a:r>
              <a:rPr lang="en-US" sz="2400" b="1" dirty="0">
                <a:latin typeface="Cambria" panose="02040503050406030204" pitchFamily="18" charset="0"/>
              </a:rPr>
              <a:t>3</a:t>
            </a:r>
            <a:r>
              <a:rPr lang="en-US" sz="2400" dirty="0" smtClean="0">
                <a:latin typeface="Cambria" panose="02040503050406030204" pitchFamily="18" charset="0"/>
              </a:rPr>
              <a:t>Detection </a:t>
            </a:r>
            <a:r>
              <a:rPr lang="en-US" sz="2400" dirty="0">
                <a:latin typeface="Cambria" panose="02040503050406030204" pitchFamily="18" charset="0"/>
              </a:rPr>
              <a:t>and recording of ADRs are of </a:t>
            </a:r>
            <a:r>
              <a:rPr lang="en-US" sz="2400" dirty="0" smtClean="0">
                <a:latin typeface="Cambria" panose="02040503050406030204" pitchFamily="18" charset="0"/>
              </a:rPr>
              <a:t>utmost importance</a:t>
            </a:r>
            <a:r>
              <a:rPr lang="en-US" sz="2400" dirty="0">
                <a:latin typeface="Cambria" panose="02040503050406030204" pitchFamily="18" charset="0"/>
              </a:rPr>
              <a:t>. Pharmacists are urged to </a:t>
            </a:r>
            <a:r>
              <a:rPr lang="en-US" sz="2400" dirty="0" smtClean="0">
                <a:latin typeface="Cambria" panose="02040503050406030204" pitchFamily="18" charset="0"/>
              </a:rPr>
              <a:t>contribute by </a:t>
            </a:r>
            <a:r>
              <a:rPr lang="en-US" sz="2400" dirty="0">
                <a:latin typeface="Cambria" panose="02040503050406030204" pitchFamily="18" charset="0"/>
              </a:rPr>
              <a:t>reporting suspected ADRs on the </a:t>
            </a:r>
            <a:r>
              <a:rPr lang="en-US" sz="2400" dirty="0" smtClean="0">
                <a:latin typeface="Cambria" panose="02040503050406030204" pitchFamily="18" charset="0"/>
              </a:rPr>
              <a:t>appropriate documents for monitoring of suspected ADRs on a local and international level through its participation at Medicines Agency.</a:t>
            </a:r>
            <a:endParaRPr lang="en-US" sz="2400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268538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370" name="Picture 2" descr="صورة ذات صلة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955875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" y="197346"/>
            <a:ext cx="8839200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400" b="1" dirty="0">
              <a:latin typeface="Cambria" panose="02040503050406030204" pitchFamily="18" charset="0"/>
            </a:endParaRPr>
          </a:p>
          <a:p>
            <a:r>
              <a:rPr lang="en-US" sz="3600" b="1" dirty="0">
                <a:latin typeface="Cambria" panose="02040503050406030204" pitchFamily="18" charset="0"/>
              </a:rPr>
              <a:t>Development of medicines</a:t>
            </a:r>
            <a:endParaRPr lang="en-US" sz="3600" b="1" dirty="0" smtClean="0">
              <a:latin typeface="Cambria" panose="02040503050406030204" pitchFamily="18" charset="0"/>
            </a:endParaRPr>
          </a:p>
          <a:p>
            <a:endParaRPr lang="en-US" sz="2400" b="1" dirty="0">
              <a:latin typeface="Cambria" panose="02040503050406030204" pitchFamily="18" charset="0"/>
            </a:endParaRPr>
          </a:p>
          <a:p>
            <a:r>
              <a:rPr lang="en-US" sz="2400" b="1" dirty="0" smtClean="0">
                <a:latin typeface="Cambria" panose="02040503050406030204" pitchFamily="18" charset="0"/>
              </a:rPr>
              <a:t>Discovery </a:t>
            </a:r>
            <a:r>
              <a:rPr lang="en-US" sz="2400" b="1" dirty="0">
                <a:latin typeface="Cambria" panose="02040503050406030204" pitchFamily="18" charset="0"/>
              </a:rPr>
              <a:t>research</a:t>
            </a:r>
          </a:p>
          <a:p>
            <a:r>
              <a:rPr lang="en-US" sz="2400" dirty="0">
                <a:latin typeface="Cambria" panose="02040503050406030204" pitchFamily="18" charset="0"/>
              </a:rPr>
              <a:t>The basic research and discovery stages </a:t>
            </a:r>
            <a:r>
              <a:rPr lang="en-US" sz="2400" dirty="0" smtClean="0">
                <a:latin typeface="Cambria" panose="02040503050406030204" pitchFamily="18" charset="0"/>
              </a:rPr>
              <a:t>for compounds </a:t>
            </a:r>
            <a:r>
              <a:rPr lang="en-US" sz="2400" dirty="0">
                <a:latin typeface="Cambria" panose="02040503050406030204" pitchFamily="18" charset="0"/>
              </a:rPr>
              <a:t>suitable for development are </a:t>
            </a:r>
            <a:r>
              <a:rPr lang="en-US" sz="2400" dirty="0" smtClean="0">
                <a:latin typeface="Cambria" panose="02040503050406030204" pitchFamily="18" charset="0"/>
              </a:rPr>
              <a:t>usually carried </a:t>
            </a:r>
            <a:r>
              <a:rPr lang="en-US" sz="2400" dirty="0">
                <a:latin typeface="Cambria" panose="02040503050406030204" pitchFamily="18" charset="0"/>
              </a:rPr>
              <a:t>out by the pharmaceutical industry. </a:t>
            </a:r>
            <a:endParaRPr lang="en-US" sz="2400" dirty="0" smtClean="0">
              <a:latin typeface="Cambria" panose="02040503050406030204" pitchFamily="18" charset="0"/>
            </a:endParaRPr>
          </a:p>
          <a:p>
            <a:r>
              <a:rPr lang="en-US" sz="2400" dirty="0" smtClean="0">
                <a:latin typeface="Cambria" panose="02040503050406030204" pitchFamily="18" charset="0"/>
              </a:rPr>
              <a:t>Identification</a:t>
            </a:r>
            <a:r>
              <a:rPr lang="en-US" sz="2400" dirty="0">
                <a:latin typeface="Cambria" panose="02040503050406030204" pitchFamily="18" charset="0"/>
              </a:rPr>
              <a:t> </a:t>
            </a:r>
            <a:r>
              <a:rPr lang="en-US" sz="2400" dirty="0" smtClean="0">
                <a:latin typeface="Cambria" panose="02040503050406030204" pitchFamily="18" charset="0"/>
              </a:rPr>
              <a:t>of </a:t>
            </a:r>
            <a:r>
              <a:rPr lang="en-US" sz="2400" dirty="0">
                <a:latin typeface="Cambria" panose="02040503050406030204" pitchFamily="18" charset="0"/>
              </a:rPr>
              <a:t>a lead compound (a new chemical entity </a:t>
            </a:r>
            <a:r>
              <a:rPr lang="en-US" sz="2400" dirty="0" smtClean="0">
                <a:latin typeface="Cambria" panose="02040503050406030204" pitchFamily="18" charset="0"/>
              </a:rPr>
              <a:t>that shows </a:t>
            </a:r>
            <a:r>
              <a:rPr lang="en-US" sz="2400" dirty="0">
                <a:latin typeface="Cambria" panose="02040503050406030204" pitchFamily="18" charset="0"/>
              </a:rPr>
              <a:t>potential for development into a drug) </a:t>
            </a:r>
            <a:r>
              <a:rPr lang="en-US" sz="2400" dirty="0" smtClean="0">
                <a:latin typeface="Cambria" panose="02040503050406030204" pitchFamily="18" charset="0"/>
              </a:rPr>
              <a:t>which demonstrates </a:t>
            </a:r>
            <a:r>
              <a:rPr lang="en-US" sz="2400" dirty="0">
                <a:latin typeface="Cambria" panose="02040503050406030204" pitchFamily="18" charset="0"/>
              </a:rPr>
              <a:t>beneficial clinical effects with </a:t>
            </a:r>
            <a:r>
              <a:rPr lang="en-US" sz="2400" dirty="0" smtClean="0">
                <a:latin typeface="Cambria" panose="02040503050406030204" pitchFamily="18" charset="0"/>
              </a:rPr>
              <a:t>minimal side-effects </a:t>
            </a:r>
            <a:r>
              <a:rPr lang="en-US" sz="2400" dirty="0">
                <a:latin typeface="Cambria" panose="02040503050406030204" pitchFamily="18" charset="0"/>
              </a:rPr>
              <a:t>leads to further development into a </a:t>
            </a:r>
            <a:r>
              <a:rPr lang="en-US" sz="2400" dirty="0" smtClean="0">
                <a:latin typeface="Cambria" panose="02040503050406030204" pitchFamily="18" charset="0"/>
              </a:rPr>
              <a:t>potential medicine</a:t>
            </a:r>
            <a:r>
              <a:rPr lang="en-US" sz="2400" dirty="0">
                <a:latin typeface="Cambria" panose="02040503050406030204" pitchFamily="18" charset="0"/>
              </a:rPr>
              <a:t>. </a:t>
            </a:r>
            <a:endParaRPr lang="en-US" sz="2400" dirty="0" smtClean="0">
              <a:latin typeface="Cambria" panose="02040503050406030204" pitchFamily="18" charset="0"/>
            </a:endParaRPr>
          </a:p>
          <a:p>
            <a:endParaRPr lang="en-US" sz="2400" dirty="0" smtClean="0">
              <a:latin typeface="Cambria" panose="02040503050406030204" pitchFamily="18" charset="0"/>
            </a:endParaRPr>
          </a:p>
          <a:p>
            <a:r>
              <a:rPr lang="en-US" sz="2400" dirty="0" err="1" smtClean="0">
                <a:latin typeface="Cambria" panose="02040503050406030204" pitchFamily="18" charset="0"/>
              </a:rPr>
              <a:t>Optimisation</a:t>
            </a:r>
            <a:r>
              <a:rPr lang="en-US" sz="2400" dirty="0" smtClean="0">
                <a:latin typeface="Cambria" panose="02040503050406030204" pitchFamily="18" charset="0"/>
              </a:rPr>
              <a:t> </a:t>
            </a:r>
            <a:r>
              <a:rPr lang="en-US" sz="2400" dirty="0">
                <a:latin typeface="Cambria" panose="02040503050406030204" pitchFamily="18" charset="0"/>
              </a:rPr>
              <a:t>is undertaken to modify </a:t>
            </a:r>
            <a:r>
              <a:rPr lang="en-US" sz="2400" dirty="0" smtClean="0">
                <a:latin typeface="Cambria" panose="02040503050406030204" pitchFamily="18" charset="0"/>
              </a:rPr>
              <a:t>such compounds </a:t>
            </a:r>
            <a:r>
              <a:rPr lang="en-US" sz="2400" dirty="0">
                <a:latin typeface="Cambria" panose="02040503050406030204" pitchFamily="18" charset="0"/>
              </a:rPr>
              <a:t>to achieve improved chemical properties.</a:t>
            </a:r>
          </a:p>
        </p:txBody>
      </p:sp>
    </p:spTree>
    <p:extLst>
      <p:ext uri="{BB962C8B-B14F-4D97-AF65-F5344CB8AC3E}">
        <p14:creationId xmlns:p14="http://schemas.microsoft.com/office/powerpoint/2010/main" val="2468960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57200"/>
            <a:ext cx="914400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latin typeface="Cambria" panose="02040503050406030204" pitchFamily="18" charset="0"/>
              </a:rPr>
              <a:t>Pre-clinical testing</a:t>
            </a:r>
          </a:p>
          <a:p>
            <a:r>
              <a:rPr lang="en-US" sz="2800" dirty="0">
                <a:latin typeface="Cambria" panose="02040503050406030204" pitchFamily="18" charset="0"/>
              </a:rPr>
              <a:t>Laboratory (e.g. on cells) and animal testing is </a:t>
            </a:r>
            <a:r>
              <a:rPr lang="en-US" sz="2800" dirty="0" smtClean="0">
                <a:latin typeface="Cambria" panose="02040503050406030204" pitchFamily="18" charset="0"/>
              </a:rPr>
              <a:t>undertaken to </a:t>
            </a:r>
            <a:r>
              <a:rPr lang="en-US" sz="2800" dirty="0">
                <a:latin typeface="Cambria" panose="02040503050406030204" pitchFamily="18" charset="0"/>
              </a:rPr>
              <a:t>assess the safety of the new compound. </a:t>
            </a:r>
            <a:r>
              <a:rPr lang="en-US" sz="2800" dirty="0" smtClean="0">
                <a:latin typeface="Cambria" panose="02040503050406030204" pitchFamily="18" charset="0"/>
              </a:rPr>
              <a:t>The tests </a:t>
            </a:r>
            <a:r>
              <a:rPr lang="en-US" sz="2800" dirty="0">
                <a:latin typeface="Cambria" panose="02040503050406030204" pitchFamily="18" charset="0"/>
              </a:rPr>
              <a:t>estimate toxicity of the product when given</a:t>
            </a:r>
          </a:p>
          <a:p>
            <a:r>
              <a:rPr lang="en-US" sz="2800" dirty="0">
                <a:latin typeface="Cambria" panose="02040503050406030204" pitchFamily="18" charset="0"/>
              </a:rPr>
              <a:t>acutely or repeatedly, identify the organs and systems</a:t>
            </a:r>
          </a:p>
          <a:p>
            <a:r>
              <a:rPr lang="en-US" sz="2800" dirty="0">
                <a:latin typeface="Cambria" panose="02040503050406030204" pitchFamily="18" charset="0"/>
              </a:rPr>
              <a:t>involved, and evaluate carcinogenic potential and</a:t>
            </a:r>
          </a:p>
          <a:p>
            <a:r>
              <a:rPr lang="en-US" sz="2800" dirty="0">
                <a:latin typeface="Cambria" panose="02040503050406030204" pitchFamily="18" charset="0"/>
              </a:rPr>
              <a:t>reproductive toxicology. </a:t>
            </a:r>
            <a:endParaRPr lang="en-US" sz="2800" dirty="0" smtClean="0">
              <a:latin typeface="Cambria" panose="02040503050406030204" pitchFamily="18" charset="0"/>
            </a:endParaRPr>
          </a:p>
          <a:p>
            <a:endParaRPr lang="en-US" sz="2800" dirty="0" smtClean="0">
              <a:latin typeface="Cambria" panose="02040503050406030204" pitchFamily="18" charset="0"/>
            </a:endParaRPr>
          </a:p>
          <a:p>
            <a:r>
              <a:rPr lang="en-US" sz="2800" dirty="0" smtClean="0">
                <a:latin typeface="Cambria" panose="02040503050406030204" pitchFamily="18" charset="0"/>
              </a:rPr>
              <a:t>For </a:t>
            </a:r>
            <a:r>
              <a:rPr lang="en-US" sz="2800" dirty="0">
                <a:latin typeface="Cambria" panose="02040503050406030204" pitchFamily="18" charset="0"/>
              </a:rPr>
              <a:t>animal </a:t>
            </a:r>
            <a:r>
              <a:rPr lang="en-US" sz="2800" dirty="0" smtClean="0">
                <a:latin typeface="Cambria" panose="02040503050406030204" pitchFamily="18" charset="0"/>
              </a:rPr>
              <a:t>testing, toxicological</a:t>
            </a:r>
            <a:r>
              <a:rPr lang="en-US" sz="2800" dirty="0">
                <a:latin typeface="Cambria" panose="02040503050406030204" pitchFamily="18" charset="0"/>
              </a:rPr>
              <a:t> </a:t>
            </a:r>
            <a:r>
              <a:rPr lang="en-US" sz="2800" dirty="0" smtClean="0">
                <a:latin typeface="Cambria" panose="02040503050406030204" pitchFamily="18" charset="0"/>
              </a:rPr>
              <a:t>studies </a:t>
            </a:r>
            <a:r>
              <a:rPr lang="en-US" sz="2800" dirty="0">
                <a:latin typeface="Cambria" panose="02040503050406030204" pitchFamily="18" charset="0"/>
              </a:rPr>
              <a:t>in two species are required and results </a:t>
            </a:r>
            <a:r>
              <a:rPr lang="en-US" sz="2800" dirty="0" smtClean="0">
                <a:latin typeface="Cambria" panose="02040503050406030204" pitchFamily="18" charset="0"/>
              </a:rPr>
              <a:t>have to </a:t>
            </a:r>
            <a:r>
              <a:rPr lang="en-US" sz="2800" dirty="0">
                <a:latin typeface="Cambria" panose="02040503050406030204" pitchFamily="18" charset="0"/>
              </a:rPr>
              <a:t>be submitted </a:t>
            </a:r>
            <a:r>
              <a:rPr lang="en-US" sz="2800" dirty="0" smtClean="0">
                <a:latin typeface="Cambria" panose="02040503050406030204" pitchFamily="18" charset="0"/>
              </a:rPr>
              <a:t>for </a:t>
            </a:r>
            <a:r>
              <a:rPr lang="en-US" sz="2800" dirty="0">
                <a:latin typeface="Cambria" panose="02040503050406030204" pitchFamily="18" charset="0"/>
              </a:rPr>
              <a:t>registration of a </a:t>
            </a:r>
            <a:r>
              <a:rPr lang="en-US" sz="2800" dirty="0" smtClean="0">
                <a:latin typeface="Cambria" panose="02040503050406030204" pitchFamily="18" charset="0"/>
              </a:rPr>
              <a:t>new compound</a:t>
            </a:r>
            <a:r>
              <a:rPr lang="en-US" sz="2800" dirty="0">
                <a:latin typeface="Cambria" panose="02040503050406030204" pitchFamily="18" charset="0"/>
              </a:rPr>
              <a:t>. </a:t>
            </a:r>
            <a:endParaRPr lang="en-US" sz="2800" dirty="0" smtClean="0">
              <a:latin typeface="Cambria" panose="02040503050406030204" pitchFamily="18" charset="0"/>
            </a:endParaRPr>
          </a:p>
          <a:p>
            <a:endParaRPr lang="en-US" sz="2800" dirty="0" smtClean="0">
              <a:latin typeface="Cambria" panose="02040503050406030204" pitchFamily="18" charset="0"/>
            </a:endParaRPr>
          </a:p>
          <a:p>
            <a:r>
              <a:rPr lang="en-US" sz="2800" dirty="0" smtClean="0">
                <a:latin typeface="Cambria" panose="02040503050406030204" pitchFamily="18" charset="0"/>
              </a:rPr>
              <a:t>Duration </a:t>
            </a:r>
            <a:r>
              <a:rPr lang="en-US" sz="2800" dirty="0">
                <a:latin typeface="Cambria" panose="02040503050406030204" pitchFamily="18" charset="0"/>
              </a:rPr>
              <a:t>of pre-clinical testing is 2–4 years</a:t>
            </a:r>
            <a:r>
              <a:rPr lang="en-US" sz="2800" dirty="0" smtClean="0">
                <a:latin typeface="Cambria" panose="02040503050406030204" pitchFamily="18" charset="0"/>
              </a:rPr>
              <a:t>.</a:t>
            </a:r>
            <a:endParaRPr lang="en-US" sz="2800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3558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228601"/>
            <a:ext cx="8991600" cy="64325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latin typeface="Cambria" panose="02040503050406030204" pitchFamily="18" charset="0"/>
              </a:rPr>
              <a:t>Clinical development</a:t>
            </a:r>
          </a:p>
          <a:p>
            <a:r>
              <a:rPr lang="en-US" sz="2400" dirty="0">
                <a:latin typeface="Cambria" panose="02040503050406030204" pitchFamily="18" charset="0"/>
              </a:rPr>
              <a:t>Clinical development is in three phases</a:t>
            </a:r>
            <a:r>
              <a:rPr lang="en-US" sz="2400" dirty="0" smtClean="0">
                <a:latin typeface="Cambria" panose="02040503050406030204" pitchFamily="18" charset="0"/>
              </a:rPr>
              <a:t>:</a:t>
            </a:r>
          </a:p>
          <a:p>
            <a:r>
              <a:rPr lang="en-US" sz="2400" b="1" i="1" u="sng" dirty="0">
                <a:latin typeface="Cambria" panose="02040503050406030204" pitchFamily="18" charset="0"/>
              </a:rPr>
              <a:t>Phase I: </a:t>
            </a:r>
            <a:r>
              <a:rPr lang="en-US" sz="2400" dirty="0">
                <a:latin typeface="Cambria" panose="02040503050406030204" pitchFamily="18" charset="0"/>
              </a:rPr>
              <a:t>safety and dosage testing (</a:t>
            </a:r>
            <a:r>
              <a:rPr lang="en-US" sz="2400" dirty="0" smtClean="0">
                <a:latin typeface="Cambria" panose="02040503050406030204" pitchFamily="18" charset="0"/>
              </a:rPr>
              <a:t>tolerability, bioavailability</a:t>
            </a:r>
            <a:r>
              <a:rPr lang="en-US" sz="2400" dirty="0">
                <a:latin typeface="Cambria" panose="02040503050406030204" pitchFamily="18" charset="0"/>
              </a:rPr>
              <a:t>, pharmacokinetics) in </a:t>
            </a:r>
            <a:r>
              <a:rPr lang="en-US" sz="2400" i="1" dirty="0" smtClean="0">
                <a:latin typeface="Cambria" panose="02040503050406030204" pitchFamily="18" charset="0"/>
              </a:rPr>
              <a:t>healthy </a:t>
            </a:r>
            <a:r>
              <a:rPr lang="en-US" sz="2400" dirty="0" smtClean="0">
                <a:latin typeface="Cambria" panose="02040503050406030204" pitchFamily="18" charset="0"/>
              </a:rPr>
              <a:t>volunteers</a:t>
            </a:r>
            <a:r>
              <a:rPr lang="en-US" sz="2400" dirty="0">
                <a:latin typeface="Cambria" panose="02040503050406030204" pitchFamily="18" charset="0"/>
              </a:rPr>
              <a:t>. </a:t>
            </a:r>
            <a:endParaRPr lang="en-US" sz="2400" dirty="0" smtClean="0">
              <a:latin typeface="Cambria" panose="02040503050406030204" pitchFamily="18" charset="0"/>
            </a:endParaRPr>
          </a:p>
          <a:p>
            <a:r>
              <a:rPr lang="en-US" sz="2400" dirty="0" smtClean="0">
                <a:latin typeface="Cambria" panose="02040503050406030204" pitchFamily="18" charset="0"/>
              </a:rPr>
              <a:t>Results </a:t>
            </a:r>
            <a:r>
              <a:rPr lang="en-US" sz="2400" dirty="0">
                <a:latin typeface="Cambria" panose="02040503050406030204" pitchFamily="18" charset="0"/>
              </a:rPr>
              <a:t>indicate dose, regimen </a:t>
            </a:r>
            <a:r>
              <a:rPr lang="en-US" sz="2400" dirty="0" smtClean="0">
                <a:latin typeface="Cambria" panose="02040503050406030204" pitchFamily="18" charset="0"/>
              </a:rPr>
              <a:t>and duration </a:t>
            </a:r>
            <a:r>
              <a:rPr lang="en-US" sz="2400" dirty="0">
                <a:latin typeface="Cambria" panose="02040503050406030204" pitchFamily="18" charset="0"/>
              </a:rPr>
              <a:t>of therapy to be adopted in phase </a:t>
            </a:r>
            <a:r>
              <a:rPr lang="en-US" sz="2400" dirty="0" smtClean="0">
                <a:latin typeface="Cambria" panose="02040503050406030204" pitchFamily="18" charset="0"/>
              </a:rPr>
              <a:t>II study</a:t>
            </a:r>
            <a:r>
              <a:rPr lang="en-US" sz="2400" dirty="0">
                <a:latin typeface="Cambria" panose="02040503050406030204" pitchFamily="18" charset="0"/>
              </a:rPr>
              <a:t>. </a:t>
            </a:r>
            <a:endParaRPr lang="en-US" sz="2400" dirty="0" smtClean="0">
              <a:latin typeface="Cambria" panose="02040503050406030204" pitchFamily="18" charset="0"/>
            </a:endParaRPr>
          </a:p>
          <a:p>
            <a:r>
              <a:rPr lang="en-US" sz="2400" dirty="0" smtClean="0">
                <a:latin typeface="Cambria" panose="02040503050406030204" pitchFamily="18" charset="0"/>
              </a:rPr>
              <a:t>Duration</a:t>
            </a:r>
            <a:r>
              <a:rPr lang="en-US" sz="2400" dirty="0">
                <a:latin typeface="Cambria" panose="02040503050406030204" pitchFamily="18" charset="0"/>
              </a:rPr>
              <a:t>: 1–1.5 years.</a:t>
            </a:r>
          </a:p>
          <a:p>
            <a:r>
              <a:rPr lang="en-US" sz="2400" u="sng" dirty="0" smtClean="0">
                <a:latin typeface="Cambria" panose="02040503050406030204" pitchFamily="18" charset="0"/>
              </a:rPr>
              <a:t> </a:t>
            </a:r>
            <a:r>
              <a:rPr lang="en-US" sz="2400" b="1" i="1" u="sng" dirty="0">
                <a:latin typeface="Cambria" panose="02040503050406030204" pitchFamily="18" charset="0"/>
              </a:rPr>
              <a:t>Phase II: </a:t>
            </a:r>
            <a:r>
              <a:rPr lang="en-US" sz="2400" dirty="0">
                <a:latin typeface="Cambria" panose="02040503050406030204" pitchFamily="18" charset="0"/>
              </a:rPr>
              <a:t>safety and efficacy testing on </a:t>
            </a:r>
            <a:r>
              <a:rPr lang="en-US" sz="2400" i="1" dirty="0" smtClean="0">
                <a:latin typeface="Cambria" panose="02040503050406030204" pitchFamily="18" charset="0"/>
              </a:rPr>
              <a:t>patient </a:t>
            </a:r>
            <a:r>
              <a:rPr lang="en-US" sz="2400" dirty="0" smtClean="0">
                <a:latin typeface="Cambria" panose="02040503050406030204" pitchFamily="18" charset="0"/>
              </a:rPr>
              <a:t>volunteers</a:t>
            </a:r>
            <a:r>
              <a:rPr lang="en-US" sz="2400" dirty="0">
                <a:latin typeface="Cambria" panose="02040503050406030204" pitchFamily="18" charset="0"/>
              </a:rPr>
              <a:t>. Evidence of efficacy and safety of </a:t>
            </a:r>
            <a:r>
              <a:rPr lang="en-US" sz="2400" dirty="0" smtClean="0">
                <a:latin typeface="Cambria" panose="02040503050406030204" pitchFamily="18" charset="0"/>
              </a:rPr>
              <a:t>the drug </a:t>
            </a:r>
            <a:r>
              <a:rPr lang="en-US" sz="2400" dirty="0">
                <a:latin typeface="Cambria" panose="02040503050406030204" pitchFamily="18" charset="0"/>
              </a:rPr>
              <a:t>in patients is identified and optimal </a:t>
            </a:r>
            <a:r>
              <a:rPr lang="en-US" sz="2400" dirty="0" smtClean="0">
                <a:latin typeface="Cambria" panose="02040503050406030204" pitchFamily="18" charset="0"/>
              </a:rPr>
              <a:t>dose and </a:t>
            </a:r>
            <a:r>
              <a:rPr lang="en-US" sz="2400" dirty="0">
                <a:latin typeface="Cambria" panose="02040503050406030204" pitchFamily="18" charset="0"/>
              </a:rPr>
              <a:t>dosing regimen are identified. </a:t>
            </a:r>
            <a:endParaRPr lang="en-US" sz="2400" dirty="0" smtClean="0">
              <a:latin typeface="Cambria" panose="02040503050406030204" pitchFamily="18" charset="0"/>
            </a:endParaRPr>
          </a:p>
          <a:p>
            <a:r>
              <a:rPr lang="en-US" sz="2400" dirty="0" smtClean="0">
                <a:latin typeface="Cambria" panose="02040503050406030204" pitchFamily="18" charset="0"/>
              </a:rPr>
              <a:t>Duration</a:t>
            </a:r>
            <a:r>
              <a:rPr lang="en-US" sz="2400" dirty="0">
                <a:latin typeface="Cambria" panose="02040503050406030204" pitchFamily="18" charset="0"/>
              </a:rPr>
              <a:t>: 2–3</a:t>
            </a:r>
          </a:p>
          <a:p>
            <a:r>
              <a:rPr lang="en-US" sz="2400" dirty="0">
                <a:latin typeface="Cambria" panose="02040503050406030204" pitchFamily="18" charset="0"/>
              </a:rPr>
              <a:t>years.</a:t>
            </a:r>
          </a:p>
          <a:p>
            <a:r>
              <a:rPr lang="en-US" sz="2400" u="sng" dirty="0" smtClean="0">
                <a:latin typeface="Cambria" panose="02040503050406030204" pitchFamily="18" charset="0"/>
              </a:rPr>
              <a:t> </a:t>
            </a:r>
            <a:r>
              <a:rPr lang="en-US" sz="2400" b="1" i="1" u="sng" dirty="0">
                <a:latin typeface="Cambria" panose="02040503050406030204" pitchFamily="18" charset="0"/>
              </a:rPr>
              <a:t>Phase III: </a:t>
            </a:r>
            <a:r>
              <a:rPr lang="en-US" sz="2400" dirty="0">
                <a:latin typeface="Cambria" panose="02040503050406030204" pitchFamily="18" charset="0"/>
              </a:rPr>
              <a:t>safety and efficacy testing on </a:t>
            </a:r>
            <a:r>
              <a:rPr lang="en-US" sz="2400" i="1" dirty="0" smtClean="0">
                <a:latin typeface="Cambria" panose="02040503050406030204" pitchFamily="18" charset="0"/>
              </a:rPr>
              <a:t>larger numbers </a:t>
            </a:r>
            <a:r>
              <a:rPr lang="en-US" sz="2400" i="1" dirty="0">
                <a:latin typeface="Cambria" panose="02040503050406030204" pitchFamily="18" charset="0"/>
              </a:rPr>
              <a:t>of patients. </a:t>
            </a:r>
            <a:r>
              <a:rPr lang="en-US" sz="2400" dirty="0">
                <a:latin typeface="Cambria" panose="02040503050406030204" pitchFamily="18" charset="0"/>
              </a:rPr>
              <a:t>The trials aim at </a:t>
            </a:r>
            <a:r>
              <a:rPr lang="en-US" sz="2400" dirty="0" smtClean="0">
                <a:latin typeface="Cambria" panose="02040503050406030204" pitchFamily="18" charset="0"/>
              </a:rPr>
              <a:t>comparing</a:t>
            </a:r>
            <a:r>
              <a:rPr lang="en-US" sz="2400" dirty="0">
                <a:latin typeface="Cambria" panose="02040503050406030204" pitchFamily="18" charset="0"/>
              </a:rPr>
              <a:t> </a:t>
            </a:r>
            <a:r>
              <a:rPr lang="en-US" sz="2400" dirty="0" smtClean="0">
                <a:latin typeface="Cambria" panose="02040503050406030204" pitchFamily="18" charset="0"/>
              </a:rPr>
              <a:t>the </a:t>
            </a:r>
            <a:r>
              <a:rPr lang="en-US" sz="2400" dirty="0">
                <a:latin typeface="Cambria" panose="02040503050406030204" pitchFamily="18" charset="0"/>
              </a:rPr>
              <a:t>new treatment with placebo or </a:t>
            </a:r>
            <a:r>
              <a:rPr lang="en-US" sz="2400" dirty="0" smtClean="0">
                <a:latin typeface="Cambria" panose="02040503050406030204" pitchFamily="18" charset="0"/>
              </a:rPr>
              <a:t>comparator products </a:t>
            </a:r>
            <a:r>
              <a:rPr lang="en-US" sz="2400" dirty="0">
                <a:latin typeface="Cambria" panose="02040503050406030204" pitchFamily="18" charset="0"/>
              </a:rPr>
              <a:t>in terms of safety, tolerability, </a:t>
            </a:r>
            <a:r>
              <a:rPr lang="en-US" sz="2400" dirty="0" smtClean="0">
                <a:latin typeface="Cambria" panose="02040503050406030204" pitchFamily="18" charset="0"/>
              </a:rPr>
              <a:t>efficacy, patient </a:t>
            </a:r>
            <a:r>
              <a:rPr lang="en-US" sz="2400" dirty="0">
                <a:latin typeface="Cambria" panose="02040503050406030204" pitchFamily="18" charset="0"/>
              </a:rPr>
              <a:t>acceptability, compliance </a:t>
            </a:r>
            <a:r>
              <a:rPr lang="en-US" sz="2400" dirty="0" smtClean="0">
                <a:latin typeface="Cambria" panose="02040503050406030204" pitchFamily="18" charset="0"/>
              </a:rPr>
              <a:t>and </a:t>
            </a:r>
            <a:r>
              <a:rPr lang="en-US" sz="2400" dirty="0" err="1" smtClean="0">
                <a:latin typeface="Cambria" panose="02040503050406030204" pitchFamily="18" charset="0"/>
              </a:rPr>
              <a:t>pharmacoeconomic</a:t>
            </a:r>
            <a:r>
              <a:rPr lang="en-US" sz="2400" dirty="0" smtClean="0">
                <a:latin typeface="Cambria" panose="02040503050406030204" pitchFamily="18" charset="0"/>
              </a:rPr>
              <a:t> </a:t>
            </a:r>
            <a:r>
              <a:rPr lang="en-US" sz="2400" dirty="0">
                <a:latin typeface="Cambria" panose="02040503050406030204" pitchFamily="18" charset="0"/>
              </a:rPr>
              <a:t>analysis. </a:t>
            </a:r>
            <a:r>
              <a:rPr lang="en-US" sz="2400" dirty="0" smtClean="0">
                <a:latin typeface="Cambria" panose="02040503050406030204" pitchFamily="18" charset="0"/>
              </a:rPr>
              <a:t>Duration: 2–5 </a:t>
            </a:r>
            <a:r>
              <a:rPr lang="en-US" sz="2400" dirty="0">
                <a:latin typeface="Cambria" panose="02040503050406030204" pitchFamily="18" charset="0"/>
              </a:rPr>
              <a:t>years</a:t>
            </a:r>
            <a:r>
              <a:rPr lang="en-US" sz="2400" dirty="0" smtClean="0">
                <a:latin typeface="Cambria" panose="02040503050406030204" pitchFamily="18" charset="0"/>
              </a:rPr>
              <a:t>.</a:t>
            </a:r>
            <a:endParaRPr lang="en-US" sz="2400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9164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52400"/>
            <a:ext cx="89154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i="1" u="sng" dirty="0" smtClean="0">
                <a:latin typeface="Cambria" panose="02040503050406030204" pitchFamily="18" charset="0"/>
              </a:rPr>
              <a:t>Regulatory </a:t>
            </a:r>
            <a:r>
              <a:rPr lang="en-US" sz="2800" b="1" i="1" u="sng" dirty="0">
                <a:latin typeface="Cambria" panose="02040503050406030204" pitchFamily="18" charset="0"/>
              </a:rPr>
              <a:t>review/approval</a:t>
            </a:r>
          </a:p>
          <a:p>
            <a:r>
              <a:rPr lang="en-US" sz="2800" dirty="0">
                <a:latin typeface="Cambria" panose="02040503050406030204" pitchFamily="18" charset="0"/>
              </a:rPr>
              <a:t>At this stage application is made to the regulatory</a:t>
            </a:r>
          </a:p>
          <a:p>
            <a:r>
              <a:rPr lang="en-US" sz="2800" dirty="0">
                <a:latin typeface="Cambria" panose="02040503050406030204" pitchFamily="18" charset="0"/>
              </a:rPr>
              <a:t>authorities for marketing </a:t>
            </a:r>
            <a:r>
              <a:rPr lang="en-US" sz="2800" dirty="0" err="1">
                <a:latin typeface="Cambria" panose="02040503050406030204" pitchFamily="18" charset="0"/>
              </a:rPr>
              <a:t>authorisation</a:t>
            </a:r>
            <a:r>
              <a:rPr lang="en-US" sz="2800" dirty="0">
                <a:latin typeface="Cambria" panose="02040503050406030204" pitchFamily="18" charset="0"/>
              </a:rPr>
              <a:t>. Duration is</a:t>
            </a:r>
          </a:p>
          <a:p>
            <a:r>
              <a:rPr lang="en-US" sz="2800" dirty="0">
                <a:latin typeface="Cambria" panose="02040503050406030204" pitchFamily="18" charset="0"/>
              </a:rPr>
              <a:t>1–2.5 years</a:t>
            </a:r>
            <a:r>
              <a:rPr lang="en-US" sz="2800" dirty="0" smtClean="0">
                <a:latin typeface="Cambria" panose="02040503050406030204" pitchFamily="18" charset="0"/>
              </a:rPr>
              <a:t>.</a:t>
            </a:r>
            <a:endParaRPr lang="en-US" sz="2800" dirty="0">
              <a:latin typeface="Cambria" panose="02040503050406030204" pitchFamily="18" charset="0"/>
            </a:endParaRPr>
          </a:p>
          <a:p>
            <a:r>
              <a:rPr lang="en-US" sz="2800" b="1" u="sng" dirty="0">
                <a:latin typeface="Cambria" panose="02040503050406030204" pitchFamily="18" charset="0"/>
              </a:rPr>
              <a:t>Principles in the use of medicines</a:t>
            </a:r>
          </a:p>
          <a:p>
            <a:r>
              <a:rPr lang="en-US" sz="2800" dirty="0">
                <a:latin typeface="Cambria" panose="02040503050406030204" pitchFamily="18" charset="0"/>
              </a:rPr>
              <a:t>• Medicines should be used only when they </a:t>
            </a:r>
            <a:r>
              <a:rPr lang="en-US" sz="2800" dirty="0" smtClean="0">
                <a:latin typeface="Cambria" panose="02040503050406030204" pitchFamily="18" charset="0"/>
              </a:rPr>
              <a:t>are necessary</a:t>
            </a:r>
            <a:r>
              <a:rPr lang="en-US" sz="2800" dirty="0">
                <a:latin typeface="Cambria" panose="02040503050406030204" pitchFamily="18" charset="0"/>
              </a:rPr>
              <a:t>.</a:t>
            </a:r>
          </a:p>
          <a:p>
            <a:r>
              <a:rPr lang="en-US" sz="2800" dirty="0">
                <a:latin typeface="Cambria" panose="02040503050406030204" pitchFamily="18" charset="0"/>
              </a:rPr>
              <a:t>• The benefit of administration of medicines</a:t>
            </a:r>
          </a:p>
          <a:p>
            <a:r>
              <a:rPr lang="en-US" sz="2800" dirty="0">
                <a:latin typeface="Cambria" panose="02040503050406030204" pitchFamily="18" charset="0"/>
              </a:rPr>
              <a:t>should be considered in relation to the </a:t>
            </a:r>
            <a:r>
              <a:rPr lang="en-US" sz="2800" dirty="0" smtClean="0">
                <a:latin typeface="Cambria" panose="02040503050406030204" pitchFamily="18" charset="0"/>
              </a:rPr>
              <a:t>risk involved.</a:t>
            </a:r>
            <a:endParaRPr lang="en-US" sz="2800" dirty="0">
              <a:latin typeface="Cambria" panose="02040503050406030204" pitchFamily="18" charset="0"/>
            </a:endParaRPr>
          </a:p>
          <a:p>
            <a:endParaRPr lang="en-US" sz="2800" b="1" dirty="0" smtClean="0">
              <a:latin typeface="Cambria" panose="02040503050406030204" pitchFamily="18" charset="0"/>
            </a:endParaRPr>
          </a:p>
          <a:p>
            <a:r>
              <a:rPr lang="en-US" sz="2800" b="1" dirty="0" smtClean="0">
                <a:latin typeface="Cambria" panose="02040503050406030204" pitchFamily="18" charset="0"/>
              </a:rPr>
              <a:t>Examples </a:t>
            </a:r>
            <a:r>
              <a:rPr lang="en-US" sz="2800" b="1" dirty="0">
                <a:latin typeface="Cambria" panose="02040503050406030204" pitchFamily="18" charset="0"/>
              </a:rPr>
              <a:t>of benefits vs risk of medicine use</a:t>
            </a:r>
          </a:p>
          <a:p>
            <a:r>
              <a:rPr lang="en-US" sz="2800" dirty="0">
                <a:latin typeface="Cambria" panose="02040503050406030204" pitchFamily="18" charset="0"/>
              </a:rPr>
              <a:t>• </a:t>
            </a:r>
            <a:r>
              <a:rPr lang="en-US" sz="2800" dirty="0" err="1">
                <a:latin typeface="Cambria" panose="02040503050406030204" pitchFamily="18" charset="0"/>
              </a:rPr>
              <a:t>Antibacterials</a:t>
            </a:r>
            <a:r>
              <a:rPr lang="en-US" sz="2800" dirty="0">
                <a:latin typeface="Cambria" panose="02040503050406030204" pitchFamily="18" charset="0"/>
              </a:rPr>
              <a:t>: treating infection vs occurrence of</a:t>
            </a:r>
          </a:p>
          <a:p>
            <a:r>
              <a:rPr lang="en-US" sz="2800" dirty="0">
                <a:latin typeface="Cambria" panose="02040503050406030204" pitchFamily="18" charset="0"/>
              </a:rPr>
              <a:t>gastrointestinal </a:t>
            </a:r>
            <a:r>
              <a:rPr lang="en-US" sz="2800" dirty="0" smtClean="0">
                <a:latin typeface="Cambria" panose="02040503050406030204" pitchFamily="18" charset="0"/>
              </a:rPr>
              <a:t>side-effects</a:t>
            </a:r>
          </a:p>
          <a:p>
            <a:endParaRPr lang="en-US" sz="2800" dirty="0">
              <a:latin typeface="Cambria" panose="02040503050406030204" pitchFamily="18" charset="0"/>
            </a:endParaRPr>
          </a:p>
          <a:p>
            <a:r>
              <a:rPr lang="en-US" sz="2800" dirty="0">
                <a:latin typeface="Cambria" panose="02040503050406030204" pitchFamily="18" charset="0"/>
              </a:rPr>
              <a:t>• Anticancer agents: increased life expectancy vs</a:t>
            </a:r>
          </a:p>
          <a:p>
            <a:r>
              <a:rPr lang="en-US" sz="2800" dirty="0">
                <a:latin typeface="Cambria" panose="02040503050406030204" pitchFamily="18" charset="0"/>
              </a:rPr>
              <a:t>gastrointestinal side-effects, hair loss</a:t>
            </a:r>
            <a:r>
              <a:rPr lang="en-US" sz="2800" dirty="0" smtClean="0">
                <a:latin typeface="Cambria" panose="02040503050406030204" pitchFamily="18" charset="0"/>
              </a:rPr>
              <a:t>.</a:t>
            </a:r>
            <a:endParaRPr lang="en-US" sz="2800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0626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228599"/>
            <a:ext cx="8686800" cy="60631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 dirty="0" smtClean="0">
                <a:latin typeface="Cambria" panose="02040503050406030204" pitchFamily="18" charset="0"/>
              </a:rPr>
              <a:t>Strength of formulation</a:t>
            </a:r>
          </a:p>
          <a:p>
            <a:endParaRPr lang="en-US" sz="2400" b="1" dirty="0" smtClean="0">
              <a:latin typeface="Cambria" panose="02040503050406030204" pitchFamily="18" charset="0"/>
            </a:endParaRPr>
          </a:p>
          <a:p>
            <a:r>
              <a:rPr lang="en-US" sz="2400" dirty="0" smtClean="0">
                <a:latin typeface="Cambria" panose="02040503050406030204" pitchFamily="18" charset="0"/>
              </a:rPr>
              <a:t>• Describes quantity of medicinal substance in the dosage form</a:t>
            </a:r>
          </a:p>
          <a:p>
            <a:r>
              <a:rPr lang="en-US" sz="2400" dirty="0" smtClean="0">
                <a:latin typeface="Cambria" panose="02040503050406030204" pitchFamily="18" charset="0"/>
              </a:rPr>
              <a:t>• Some medicines available in the same dosage</a:t>
            </a:r>
          </a:p>
          <a:p>
            <a:r>
              <a:rPr lang="en-US" sz="2400" dirty="0" smtClean="0">
                <a:latin typeface="Cambria" panose="02040503050406030204" pitchFamily="18" charset="0"/>
              </a:rPr>
              <a:t>form but in different strengths (e.g. co-</a:t>
            </a:r>
            <a:r>
              <a:rPr lang="en-US" sz="2400" dirty="0" err="1" smtClean="0">
                <a:latin typeface="Cambria" panose="02040503050406030204" pitchFamily="18" charset="0"/>
              </a:rPr>
              <a:t>amoxiclav</a:t>
            </a:r>
            <a:endParaRPr lang="en-US" sz="2400" dirty="0" smtClean="0">
              <a:latin typeface="Cambria" panose="02040503050406030204" pitchFamily="18" charset="0"/>
            </a:endParaRPr>
          </a:p>
          <a:p>
            <a:r>
              <a:rPr lang="en-US" sz="2400" dirty="0" smtClean="0">
                <a:latin typeface="Cambria" panose="02040503050406030204" pitchFamily="18" charset="0"/>
              </a:rPr>
              <a:t>tablets 1 g, 625 mg or paracetamol suspension 120 mg/5 mL, 250 mg/5 mL).</a:t>
            </a:r>
          </a:p>
          <a:p>
            <a:endParaRPr lang="en-US" sz="2400" dirty="0" smtClean="0">
              <a:latin typeface="Cambria" panose="02040503050406030204" pitchFamily="18" charset="0"/>
            </a:endParaRPr>
          </a:p>
          <a:p>
            <a:r>
              <a:rPr lang="en-US" sz="2400" b="1" dirty="0" smtClean="0">
                <a:latin typeface="Cambria" panose="02040503050406030204" pitchFamily="18" charset="0"/>
              </a:rPr>
              <a:t>Excipients</a:t>
            </a:r>
          </a:p>
          <a:p>
            <a:r>
              <a:rPr lang="en-US" sz="2400" dirty="0" smtClean="0">
                <a:latin typeface="Cambria" panose="02040503050406030204" pitchFamily="18" charset="0"/>
              </a:rPr>
              <a:t>• Sugar-free oral liquid preparations: do not contain fructose, glucose or sucrose, suitable for diabetics, preferred in children for maintenance of oral health</a:t>
            </a:r>
          </a:p>
          <a:p>
            <a:endParaRPr lang="en-US" sz="2400" dirty="0" smtClean="0">
              <a:latin typeface="Cambria" panose="02040503050406030204" pitchFamily="18" charset="0"/>
            </a:endParaRPr>
          </a:p>
          <a:p>
            <a:r>
              <a:rPr lang="en-US" sz="2400" dirty="0" smtClean="0">
                <a:latin typeface="Cambria" panose="02040503050406030204" pitchFamily="18" charset="0"/>
              </a:rPr>
              <a:t>• May include components that may be allergenic</a:t>
            </a:r>
          </a:p>
          <a:p>
            <a:r>
              <a:rPr lang="en-US" sz="2400" dirty="0" smtClean="0">
                <a:latin typeface="Cambria" panose="02040503050406030204" pitchFamily="18" charset="0"/>
              </a:rPr>
              <a:t>(e.g. </a:t>
            </a:r>
            <a:r>
              <a:rPr lang="en-US" sz="2400" dirty="0" err="1" smtClean="0">
                <a:latin typeface="Cambria" panose="02040503050406030204" pitchFamily="18" charset="0"/>
              </a:rPr>
              <a:t>tartrazine</a:t>
            </a:r>
            <a:r>
              <a:rPr lang="en-US" sz="2400" dirty="0" smtClean="0">
                <a:latin typeface="Cambria" panose="02040503050406030204" pitchFamily="18" charset="0"/>
              </a:rPr>
              <a:t>, </a:t>
            </a:r>
            <a:r>
              <a:rPr lang="en-US" sz="2400" dirty="0" err="1" smtClean="0">
                <a:latin typeface="Cambria" panose="02040503050406030204" pitchFamily="18" charset="0"/>
              </a:rPr>
              <a:t>arachis</a:t>
            </a:r>
            <a:r>
              <a:rPr lang="en-US" sz="2400" dirty="0" smtClean="0">
                <a:latin typeface="Cambria" panose="02040503050406030204" pitchFamily="18" charset="0"/>
              </a:rPr>
              <a:t> (peanut) oil).</a:t>
            </a:r>
          </a:p>
          <a:p>
            <a:endParaRPr lang="en-US" sz="2400" dirty="0" smtClean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9950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" y="76200"/>
            <a:ext cx="90678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400" dirty="0">
              <a:latin typeface="Cambria" panose="02040503050406030204" pitchFamily="18" charset="0"/>
            </a:endParaRPr>
          </a:p>
          <a:p>
            <a:r>
              <a:rPr lang="en-US" sz="2400" b="1" dirty="0">
                <a:latin typeface="Cambria" panose="02040503050406030204" pitchFamily="18" charset="0"/>
              </a:rPr>
              <a:t>Extemporaneous </a:t>
            </a:r>
            <a:r>
              <a:rPr lang="en-US" sz="2400" b="1" dirty="0" smtClean="0">
                <a:latin typeface="Cambria" panose="02040503050406030204" pitchFamily="18" charset="0"/>
              </a:rPr>
              <a:t>preparations</a:t>
            </a:r>
          </a:p>
          <a:p>
            <a:endParaRPr lang="en-US" sz="2400" b="1" dirty="0">
              <a:latin typeface="Cambria" panose="02040503050406030204" pitchFamily="18" charset="0"/>
            </a:endParaRPr>
          </a:p>
          <a:p>
            <a:r>
              <a:rPr lang="en-US" sz="2400" dirty="0">
                <a:latin typeface="Cambria" panose="02040503050406030204" pitchFamily="18" charset="0"/>
              </a:rPr>
              <a:t>• This service does not cover the reconstitution </a:t>
            </a:r>
            <a:r>
              <a:rPr lang="en-US" sz="2400" dirty="0" smtClean="0">
                <a:latin typeface="Cambria" panose="02040503050406030204" pitchFamily="18" charset="0"/>
              </a:rPr>
              <a:t>of dry </a:t>
            </a:r>
            <a:r>
              <a:rPr lang="en-US" sz="2400" dirty="0">
                <a:latin typeface="Cambria" panose="02040503050406030204" pitchFamily="18" charset="0"/>
              </a:rPr>
              <a:t>powders with water or other diluents</a:t>
            </a:r>
            <a:r>
              <a:rPr lang="en-US" sz="2400" dirty="0" smtClean="0">
                <a:latin typeface="Cambria" panose="02040503050406030204" pitchFamily="18" charset="0"/>
              </a:rPr>
              <a:t>.</a:t>
            </a:r>
          </a:p>
          <a:p>
            <a:endParaRPr lang="en-US" sz="2400" dirty="0">
              <a:latin typeface="Cambria" panose="02040503050406030204" pitchFamily="18" charset="0"/>
            </a:endParaRPr>
          </a:p>
          <a:p>
            <a:r>
              <a:rPr lang="en-US" sz="2400" dirty="0">
                <a:latin typeface="Cambria" panose="02040503050406030204" pitchFamily="18" charset="0"/>
              </a:rPr>
              <a:t>• A product should be prepared </a:t>
            </a:r>
            <a:r>
              <a:rPr lang="en-US" sz="2400" dirty="0" smtClean="0">
                <a:latin typeface="Cambria" panose="02040503050406030204" pitchFamily="18" charset="0"/>
              </a:rPr>
              <a:t>extemporaneously when </a:t>
            </a:r>
            <a:r>
              <a:rPr lang="en-US" sz="2400" dirty="0">
                <a:latin typeface="Cambria" panose="02040503050406030204" pitchFamily="18" charset="0"/>
              </a:rPr>
              <a:t>there is no product with a </a:t>
            </a:r>
            <a:r>
              <a:rPr lang="en-US" sz="2400" dirty="0" smtClean="0">
                <a:latin typeface="Cambria" panose="02040503050406030204" pitchFamily="18" charset="0"/>
              </a:rPr>
              <a:t>marketing </a:t>
            </a:r>
            <a:r>
              <a:rPr lang="en-US" sz="2400" dirty="0" err="1" smtClean="0">
                <a:latin typeface="Cambria" panose="02040503050406030204" pitchFamily="18" charset="0"/>
              </a:rPr>
              <a:t>authorisation</a:t>
            </a:r>
            <a:r>
              <a:rPr lang="en-US" sz="2400" dirty="0" smtClean="0">
                <a:latin typeface="Cambria" panose="02040503050406030204" pitchFamily="18" charset="0"/>
              </a:rPr>
              <a:t> available.</a:t>
            </a:r>
          </a:p>
          <a:p>
            <a:endParaRPr lang="en-US" sz="2400" dirty="0">
              <a:latin typeface="Cambria" panose="02040503050406030204" pitchFamily="18" charset="0"/>
            </a:endParaRPr>
          </a:p>
          <a:p>
            <a:r>
              <a:rPr lang="en-US" sz="2400" dirty="0">
                <a:latin typeface="Cambria" panose="02040503050406030204" pitchFamily="18" charset="0"/>
              </a:rPr>
              <a:t>• Equipment in the pharmacy must be </a:t>
            </a:r>
            <a:r>
              <a:rPr lang="en-US" sz="2400" dirty="0" smtClean="0">
                <a:latin typeface="Cambria" panose="02040503050406030204" pitchFamily="18" charset="0"/>
              </a:rPr>
              <a:t>maintained in </a:t>
            </a:r>
            <a:r>
              <a:rPr lang="en-US" sz="2400" dirty="0">
                <a:latin typeface="Cambria" panose="02040503050406030204" pitchFamily="18" charset="0"/>
              </a:rPr>
              <a:t>good </a:t>
            </a:r>
            <a:r>
              <a:rPr lang="en-US" sz="2400" dirty="0" smtClean="0">
                <a:latin typeface="Cambria" panose="02040503050406030204" pitchFamily="18" charset="0"/>
              </a:rPr>
              <a:t>order</a:t>
            </a:r>
          </a:p>
          <a:p>
            <a:endParaRPr lang="en-US" sz="2400" dirty="0">
              <a:latin typeface="Cambria" panose="02040503050406030204" pitchFamily="18" charset="0"/>
            </a:endParaRPr>
          </a:p>
          <a:p>
            <a:r>
              <a:rPr lang="en-US" sz="2400" dirty="0">
                <a:latin typeface="Cambria" panose="02040503050406030204" pitchFamily="18" charset="0"/>
              </a:rPr>
              <a:t>• Standard operating procedures should </a:t>
            </a:r>
            <a:r>
              <a:rPr lang="en-US" sz="2400" dirty="0" smtClean="0">
                <a:latin typeface="Cambria" panose="02040503050406030204" pitchFamily="18" charset="0"/>
              </a:rPr>
              <a:t>include acquisition </a:t>
            </a:r>
            <a:r>
              <a:rPr lang="en-US" sz="2400" dirty="0">
                <a:latin typeface="Cambria" panose="02040503050406030204" pitchFamily="18" charset="0"/>
              </a:rPr>
              <a:t>of raw material, labelling, </a:t>
            </a:r>
            <a:r>
              <a:rPr lang="en-US" sz="2400" dirty="0" smtClean="0">
                <a:latin typeface="Cambria" panose="02040503050406030204" pitchFamily="18" charset="0"/>
              </a:rPr>
              <a:t>expiration date</a:t>
            </a:r>
            <a:r>
              <a:rPr lang="en-US" sz="2400" dirty="0">
                <a:latin typeface="Cambria" panose="02040503050406030204" pitchFamily="18" charset="0"/>
              </a:rPr>
              <a:t>, environmental control and record </a:t>
            </a:r>
            <a:r>
              <a:rPr lang="en-US" sz="2400" dirty="0" smtClean="0">
                <a:latin typeface="Cambria" panose="02040503050406030204" pitchFamily="18" charset="0"/>
              </a:rPr>
              <a:t>keeping</a:t>
            </a:r>
          </a:p>
          <a:p>
            <a:endParaRPr lang="en-US" sz="2400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7588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597</TotalTime>
  <Words>2897</Words>
  <Application>Microsoft Office PowerPoint</Application>
  <PresentationFormat>On-screen Show (4:3)</PresentationFormat>
  <Paragraphs>331</Paragraphs>
  <Slides>36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37" baseType="lpstr">
      <vt:lpstr>Concourse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50</cp:revision>
  <dcterms:created xsi:type="dcterms:W3CDTF">2006-08-16T00:00:00Z</dcterms:created>
  <dcterms:modified xsi:type="dcterms:W3CDTF">2020-02-04T08:11:34Z</dcterms:modified>
</cp:coreProperties>
</file>