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2" r:id="rId1"/>
  </p:sldMasterIdLst>
  <p:sldIdLst>
    <p:sldId id="412" r:id="rId2"/>
    <p:sldId id="413" r:id="rId3"/>
    <p:sldId id="414" r:id="rId4"/>
    <p:sldId id="415" r:id="rId5"/>
    <p:sldId id="434" r:id="rId6"/>
    <p:sldId id="416" r:id="rId7"/>
    <p:sldId id="417" r:id="rId8"/>
    <p:sldId id="418" r:id="rId9"/>
    <p:sldId id="419" r:id="rId10"/>
    <p:sldId id="420" r:id="rId11"/>
    <p:sldId id="421" r:id="rId12"/>
    <p:sldId id="422" r:id="rId13"/>
    <p:sldId id="423" r:id="rId14"/>
    <p:sldId id="424" r:id="rId15"/>
    <p:sldId id="425" r:id="rId16"/>
    <p:sldId id="426" r:id="rId17"/>
    <p:sldId id="427" r:id="rId18"/>
    <p:sldId id="435" r:id="rId19"/>
    <p:sldId id="445" r:id="rId20"/>
    <p:sldId id="436" r:id="rId21"/>
    <p:sldId id="437" r:id="rId22"/>
    <p:sldId id="438" r:id="rId23"/>
    <p:sldId id="439" r:id="rId24"/>
    <p:sldId id="440" r:id="rId25"/>
    <p:sldId id="441" r:id="rId26"/>
    <p:sldId id="442" r:id="rId27"/>
    <p:sldId id="443" r:id="rId28"/>
    <p:sldId id="446" r:id="rId29"/>
    <p:sldId id="444" r:id="rId30"/>
    <p:sldId id="447" r:id="rId31"/>
    <p:sldId id="448" r:id="rId32"/>
    <p:sldId id="449" r:id="rId33"/>
    <p:sldId id="450"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7" d="100"/>
          <a:sy n="67" d="100"/>
        </p:scale>
        <p:origin x="64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DC96F1-F5DB-4F84-B0EA-14DB962E08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A4B98737-BF24-4ED0-9EF8-C97A3A8D1A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B730BAB-4816-463B-8485-3B0A6567517C}"/>
              </a:ext>
            </a:extLst>
          </p:cNvPr>
          <p:cNvSpPr>
            <a:spLocks noGrp="1"/>
          </p:cNvSpPr>
          <p:nvPr>
            <p:ph type="dt" sz="half" idx="10"/>
          </p:nvPr>
        </p:nvSpPr>
        <p:spPr/>
        <p:txBody>
          <a:bodyPr/>
          <a:lstStyle/>
          <a:p>
            <a:fld id="{26E6011F-AB32-4009-8A77-14E4080DC79D}" type="datetimeFigureOut">
              <a:rPr lang="en-GB" smtClean="0"/>
              <a:t>18/02/2020</a:t>
            </a:fld>
            <a:endParaRPr lang="en-GB"/>
          </a:p>
        </p:txBody>
      </p:sp>
      <p:sp>
        <p:nvSpPr>
          <p:cNvPr id="5" name="Footer Placeholder 4">
            <a:extLst>
              <a:ext uri="{FF2B5EF4-FFF2-40B4-BE49-F238E27FC236}">
                <a16:creationId xmlns:a16="http://schemas.microsoft.com/office/drawing/2014/main" id="{3FBFDBA1-D195-4AA1-A9D8-4D85E04C02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C8376-BD88-4CAB-AD4C-97F1BDFA16C7}"/>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1418695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263D1-282C-4616-8B75-4364755188E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CE4170-D9B8-4E02-9EA0-4C344E75762E}"/>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730ED9-51AC-42F7-A25D-967913C375B0}"/>
              </a:ext>
            </a:extLst>
          </p:cNvPr>
          <p:cNvSpPr>
            <a:spLocks noGrp="1"/>
          </p:cNvSpPr>
          <p:nvPr>
            <p:ph type="dt" sz="half" idx="10"/>
          </p:nvPr>
        </p:nvSpPr>
        <p:spPr/>
        <p:txBody>
          <a:bodyPr/>
          <a:lstStyle/>
          <a:p>
            <a:fld id="{26E6011F-AB32-4009-8A77-14E4080DC79D}" type="datetimeFigureOut">
              <a:rPr lang="en-GB" smtClean="0"/>
              <a:t>18/02/2020</a:t>
            </a:fld>
            <a:endParaRPr lang="en-GB"/>
          </a:p>
        </p:txBody>
      </p:sp>
      <p:sp>
        <p:nvSpPr>
          <p:cNvPr id="5" name="Footer Placeholder 4">
            <a:extLst>
              <a:ext uri="{FF2B5EF4-FFF2-40B4-BE49-F238E27FC236}">
                <a16:creationId xmlns:a16="http://schemas.microsoft.com/office/drawing/2014/main" id="{77440167-214B-4316-A50F-A3B7B190213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EC94314-A568-4467-A19B-1C95BBEAD9BE}"/>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7734171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467398C-3343-4FDF-8793-FE1F31DC5A8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A99E320-04B1-4B6A-AA00-B8A7D762A62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F19F2EC-D67E-4F68-AD46-54324207AD87}"/>
              </a:ext>
            </a:extLst>
          </p:cNvPr>
          <p:cNvSpPr>
            <a:spLocks noGrp="1"/>
          </p:cNvSpPr>
          <p:nvPr>
            <p:ph type="dt" sz="half" idx="10"/>
          </p:nvPr>
        </p:nvSpPr>
        <p:spPr/>
        <p:txBody>
          <a:bodyPr/>
          <a:lstStyle/>
          <a:p>
            <a:fld id="{26E6011F-AB32-4009-8A77-14E4080DC79D}" type="datetimeFigureOut">
              <a:rPr lang="en-GB" smtClean="0"/>
              <a:t>18/02/2020</a:t>
            </a:fld>
            <a:endParaRPr lang="en-GB"/>
          </a:p>
        </p:txBody>
      </p:sp>
      <p:sp>
        <p:nvSpPr>
          <p:cNvPr id="5" name="Footer Placeholder 4">
            <a:extLst>
              <a:ext uri="{FF2B5EF4-FFF2-40B4-BE49-F238E27FC236}">
                <a16:creationId xmlns:a16="http://schemas.microsoft.com/office/drawing/2014/main" id="{0CCAC749-285F-444F-8523-4912F54707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540C116-573C-412A-B6B5-FEC15888633F}"/>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231254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ECBDA-FA8B-4BFC-8C3A-DCF4211EE076}"/>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86F57E1-1042-45CC-8248-06DC27B6B90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17C8AEB-F717-4061-8015-44A0FAFD47B2}"/>
              </a:ext>
            </a:extLst>
          </p:cNvPr>
          <p:cNvSpPr>
            <a:spLocks noGrp="1"/>
          </p:cNvSpPr>
          <p:nvPr>
            <p:ph type="dt" sz="half" idx="10"/>
          </p:nvPr>
        </p:nvSpPr>
        <p:spPr/>
        <p:txBody>
          <a:bodyPr/>
          <a:lstStyle/>
          <a:p>
            <a:fld id="{26E6011F-AB32-4009-8A77-14E4080DC79D}" type="datetimeFigureOut">
              <a:rPr lang="en-GB" smtClean="0"/>
              <a:t>18/02/2020</a:t>
            </a:fld>
            <a:endParaRPr lang="en-GB"/>
          </a:p>
        </p:txBody>
      </p:sp>
      <p:sp>
        <p:nvSpPr>
          <p:cNvPr id="5" name="Footer Placeholder 4">
            <a:extLst>
              <a:ext uri="{FF2B5EF4-FFF2-40B4-BE49-F238E27FC236}">
                <a16:creationId xmlns:a16="http://schemas.microsoft.com/office/drawing/2014/main" id="{ED22AC66-2F73-4FB6-8FFE-1405EDD24F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5B55669-6EAE-41D0-A96A-E96A76632729}"/>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84574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1A9541-542C-42B6-AC8E-63CC260144D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4A284725-E36B-4284-A8D9-747F12F580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3F79065-26BC-40BB-8354-371C20849E16}"/>
              </a:ext>
            </a:extLst>
          </p:cNvPr>
          <p:cNvSpPr>
            <a:spLocks noGrp="1"/>
          </p:cNvSpPr>
          <p:nvPr>
            <p:ph type="dt" sz="half" idx="10"/>
          </p:nvPr>
        </p:nvSpPr>
        <p:spPr/>
        <p:txBody>
          <a:bodyPr/>
          <a:lstStyle/>
          <a:p>
            <a:fld id="{26E6011F-AB32-4009-8A77-14E4080DC79D}" type="datetimeFigureOut">
              <a:rPr lang="en-GB" smtClean="0"/>
              <a:t>18/02/2020</a:t>
            </a:fld>
            <a:endParaRPr lang="en-GB"/>
          </a:p>
        </p:txBody>
      </p:sp>
      <p:sp>
        <p:nvSpPr>
          <p:cNvPr id="5" name="Footer Placeholder 4">
            <a:extLst>
              <a:ext uri="{FF2B5EF4-FFF2-40B4-BE49-F238E27FC236}">
                <a16:creationId xmlns:a16="http://schemas.microsoft.com/office/drawing/2014/main" id="{C765768C-225B-473E-98F3-C6031E71B7F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67D1DBC-16E5-4FA7-9E46-D40F0436C8BE}"/>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3188470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643ADB-880F-41A5-BAF9-955C492AE48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BE755BF-FFB4-40A1-94A6-10F6B3CCD84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FC42EDB3-8899-4AC8-9F61-C5D048110A5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A772709-7720-4F9B-BD4B-5C46C2264AF5}"/>
              </a:ext>
            </a:extLst>
          </p:cNvPr>
          <p:cNvSpPr>
            <a:spLocks noGrp="1"/>
          </p:cNvSpPr>
          <p:nvPr>
            <p:ph type="dt" sz="half" idx="10"/>
          </p:nvPr>
        </p:nvSpPr>
        <p:spPr/>
        <p:txBody>
          <a:bodyPr/>
          <a:lstStyle/>
          <a:p>
            <a:fld id="{26E6011F-AB32-4009-8A77-14E4080DC79D}" type="datetimeFigureOut">
              <a:rPr lang="en-GB" smtClean="0"/>
              <a:t>18/02/2020</a:t>
            </a:fld>
            <a:endParaRPr lang="en-GB"/>
          </a:p>
        </p:txBody>
      </p:sp>
      <p:sp>
        <p:nvSpPr>
          <p:cNvPr id="6" name="Footer Placeholder 5">
            <a:extLst>
              <a:ext uri="{FF2B5EF4-FFF2-40B4-BE49-F238E27FC236}">
                <a16:creationId xmlns:a16="http://schemas.microsoft.com/office/drawing/2014/main" id="{3CB7D2B5-E2F7-4BCD-8061-F108E612CD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BAE1E75-7FE3-4721-B9FC-989CA2F297D2}"/>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4034179752"/>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A1BCFB-2F96-4B5C-9525-9ACBA73B46B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40D5D1-FFF5-4FF3-A43B-FFE4BC2308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20DB20C-96D2-4207-B342-CF228033742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0D9988F-B842-4101-BBD2-FE648347EA5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CF46A32-68E6-4ED7-B01C-3507D0BFB92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319BA97-15E1-4E11-96DE-9EF5E31AC299}"/>
              </a:ext>
            </a:extLst>
          </p:cNvPr>
          <p:cNvSpPr>
            <a:spLocks noGrp="1"/>
          </p:cNvSpPr>
          <p:nvPr>
            <p:ph type="dt" sz="half" idx="10"/>
          </p:nvPr>
        </p:nvSpPr>
        <p:spPr/>
        <p:txBody>
          <a:bodyPr/>
          <a:lstStyle/>
          <a:p>
            <a:fld id="{26E6011F-AB32-4009-8A77-14E4080DC79D}" type="datetimeFigureOut">
              <a:rPr lang="en-GB" smtClean="0"/>
              <a:t>18/02/2020</a:t>
            </a:fld>
            <a:endParaRPr lang="en-GB"/>
          </a:p>
        </p:txBody>
      </p:sp>
      <p:sp>
        <p:nvSpPr>
          <p:cNvPr id="8" name="Footer Placeholder 7">
            <a:extLst>
              <a:ext uri="{FF2B5EF4-FFF2-40B4-BE49-F238E27FC236}">
                <a16:creationId xmlns:a16="http://schemas.microsoft.com/office/drawing/2014/main" id="{8F2C17A3-40BF-4C38-829D-F4658A09C50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9B1E4E6C-090E-406B-912C-89E8ED3BDB31}"/>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1505618090"/>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ADC96-9101-4463-A5F9-1E1936D5DD51}"/>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188AD36-C10E-43CA-868D-0C9EE7792674}"/>
              </a:ext>
            </a:extLst>
          </p:cNvPr>
          <p:cNvSpPr>
            <a:spLocks noGrp="1"/>
          </p:cNvSpPr>
          <p:nvPr>
            <p:ph type="dt" sz="half" idx="10"/>
          </p:nvPr>
        </p:nvSpPr>
        <p:spPr/>
        <p:txBody>
          <a:bodyPr/>
          <a:lstStyle/>
          <a:p>
            <a:fld id="{26E6011F-AB32-4009-8A77-14E4080DC79D}" type="datetimeFigureOut">
              <a:rPr lang="en-GB" smtClean="0"/>
              <a:t>18/02/2020</a:t>
            </a:fld>
            <a:endParaRPr lang="en-GB"/>
          </a:p>
        </p:txBody>
      </p:sp>
      <p:sp>
        <p:nvSpPr>
          <p:cNvPr id="4" name="Footer Placeholder 3">
            <a:extLst>
              <a:ext uri="{FF2B5EF4-FFF2-40B4-BE49-F238E27FC236}">
                <a16:creationId xmlns:a16="http://schemas.microsoft.com/office/drawing/2014/main" id="{C2BA8B59-091F-44BD-8A4C-1DFE4F703DA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C480803-2177-4EB1-9B34-E0D1285F4EE2}"/>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93627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3A9E5E-1FB2-4BE7-A88B-922ABB08797F}"/>
              </a:ext>
            </a:extLst>
          </p:cNvPr>
          <p:cNvSpPr>
            <a:spLocks noGrp="1"/>
          </p:cNvSpPr>
          <p:nvPr>
            <p:ph type="dt" sz="half" idx="10"/>
          </p:nvPr>
        </p:nvSpPr>
        <p:spPr/>
        <p:txBody>
          <a:bodyPr/>
          <a:lstStyle/>
          <a:p>
            <a:fld id="{26E6011F-AB32-4009-8A77-14E4080DC79D}" type="datetimeFigureOut">
              <a:rPr lang="en-GB" smtClean="0"/>
              <a:t>18/02/2020</a:t>
            </a:fld>
            <a:endParaRPr lang="en-GB"/>
          </a:p>
        </p:txBody>
      </p:sp>
      <p:sp>
        <p:nvSpPr>
          <p:cNvPr id="3" name="Footer Placeholder 2">
            <a:extLst>
              <a:ext uri="{FF2B5EF4-FFF2-40B4-BE49-F238E27FC236}">
                <a16:creationId xmlns:a16="http://schemas.microsoft.com/office/drawing/2014/main" id="{FF11301A-ECC4-4545-820E-6C8E8BBC4CB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ABDB719-D9B5-435D-8AA3-39724845072B}"/>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9305132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A768E-2210-4A16-89B4-953F619B7E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617678B-82A7-4B14-B6AD-CBCFCE30EE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363FF36-894A-4031-AEBE-5455A6D9E4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F36C286-8A98-4F02-81F8-998FB949AE2F}"/>
              </a:ext>
            </a:extLst>
          </p:cNvPr>
          <p:cNvSpPr>
            <a:spLocks noGrp="1"/>
          </p:cNvSpPr>
          <p:nvPr>
            <p:ph type="dt" sz="half" idx="10"/>
          </p:nvPr>
        </p:nvSpPr>
        <p:spPr/>
        <p:txBody>
          <a:bodyPr/>
          <a:lstStyle/>
          <a:p>
            <a:fld id="{26E6011F-AB32-4009-8A77-14E4080DC79D}" type="datetimeFigureOut">
              <a:rPr lang="en-GB" smtClean="0"/>
              <a:t>18/02/2020</a:t>
            </a:fld>
            <a:endParaRPr lang="en-GB"/>
          </a:p>
        </p:txBody>
      </p:sp>
      <p:sp>
        <p:nvSpPr>
          <p:cNvPr id="6" name="Footer Placeholder 5">
            <a:extLst>
              <a:ext uri="{FF2B5EF4-FFF2-40B4-BE49-F238E27FC236}">
                <a16:creationId xmlns:a16="http://schemas.microsoft.com/office/drawing/2014/main" id="{89BF26FF-ECEA-4AFF-932C-18AE43B9E3A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B09AAB-7630-401E-A07E-428A3AE85E54}"/>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363915124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A0114-E759-4F7C-8F95-96F3560D63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31F821F4-564E-4277-8A33-B60147838AD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558C032-55C0-4C78-B3A1-28B1C2653C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738A91B-85CB-4F48-94CD-0BE17A7231D1}"/>
              </a:ext>
            </a:extLst>
          </p:cNvPr>
          <p:cNvSpPr>
            <a:spLocks noGrp="1"/>
          </p:cNvSpPr>
          <p:nvPr>
            <p:ph type="dt" sz="half" idx="10"/>
          </p:nvPr>
        </p:nvSpPr>
        <p:spPr/>
        <p:txBody>
          <a:bodyPr/>
          <a:lstStyle/>
          <a:p>
            <a:fld id="{26E6011F-AB32-4009-8A77-14E4080DC79D}" type="datetimeFigureOut">
              <a:rPr lang="en-GB" smtClean="0"/>
              <a:t>18/02/2020</a:t>
            </a:fld>
            <a:endParaRPr lang="en-GB"/>
          </a:p>
        </p:txBody>
      </p:sp>
      <p:sp>
        <p:nvSpPr>
          <p:cNvPr id="6" name="Footer Placeholder 5">
            <a:extLst>
              <a:ext uri="{FF2B5EF4-FFF2-40B4-BE49-F238E27FC236}">
                <a16:creationId xmlns:a16="http://schemas.microsoft.com/office/drawing/2014/main" id="{EF2B1571-49CB-4638-9F92-13A9151A29C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31E152A-6B50-4C7B-8F5A-D0F655CB9FB9}"/>
              </a:ext>
            </a:extLst>
          </p:cNvPr>
          <p:cNvSpPr>
            <a:spLocks noGrp="1"/>
          </p:cNvSpPr>
          <p:nvPr>
            <p:ph type="sldNum" sz="quarter" idx="12"/>
          </p:nvPr>
        </p:nvSpPr>
        <p:spPr/>
        <p:txBody>
          <a:bodyPr/>
          <a:lstStyle/>
          <a:p>
            <a:fld id="{C743B7AE-EA54-4A4E-8AEA-B5D7A6C69E72}" type="slidenum">
              <a:rPr lang="en-GB" smtClean="0"/>
              <a:t>‹#›</a:t>
            </a:fld>
            <a:endParaRPr lang="en-GB"/>
          </a:p>
        </p:txBody>
      </p:sp>
    </p:spTree>
    <p:extLst>
      <p:ext uri="{BB962C8B-B14F-4D97-AF65-F5344CB8AC3E}">
        <p14:creationId xmlns:p14="http://schemas.microsoft.com/office/powerpoint/2010/main" val="2936044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112591D-DB73-47A8-852B-9575666C4DB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4670D64-5DAB-494F-9F29-05D50F566A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117BB8-6BE9-481D-8B6F-DBB4654AAA6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E6011F-AB32-4009-8A77-14E4080DC79D}" type="datetimeFigureOut">
              <a:rPr lang="en-GB" smtClean="0"/>
              <a:t>18/02/2020</a:t>
            </a:fld>
            <a:endParaRPr lang="en-GB"/>
          </a:p>
        </p:txBody>
      </p:sp>
      <p:sp>
        <p:nvSpPr>
          <p:cNvPr id="5" name="Footer Placeholder 4">
            <a:extLst>
              <a:ext uri="{FF2B5EF4-FFF2-40B4-BE49-F238E27FC236}">
                <a16:creationId xmlns:a16="http://schemas.microsoft.com/office/drawing/2014/main" id="{359A587A-6C2D-4DD9-8A0B-BBCF94DA66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AA75F4E-A9BE-4873-B1A5-5A4A32348F3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43B7AE-EA54-4A4E-8AEA-B5D7A6C69E72}" type="slidenum">
              <a:rPr lang="en-GB" smtClean="0"/>
              <a:t>‹#›</a:t>
            </a:fld>
            <a:endParaRPr lang="en-GB"/>
          </a:p>
        </p:txBody>
      </p:sp>
    </p:spTree>
    <p:extLst>
      <p:ext uri="{BB962C8B-B14F-4D97-AF65-F5344CB8AC3E}">
        <p14:creationId xmlns:p14="http://schemas.microsoft.com/office/powerpoint/2010/main" val="2821671296"/>
      </p:ext>
    </p:extLst>
  </p:cSld>
  <p:clrMap bg1="lt1" tx1="dk1" bg2="lt2" tx2="dk2" accent1="accent1" accent2="accent2" accent3="accent3" accent4="accent4" accent5="accent5" accent6="accent6" hlink="hlink" folHlink="folHlink"/>
  <p:sldLayoutIdLst>
    <p:sldLayoutId id="2147483903"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273AC-D085-4036-823F-C08FC05FD0C4}"/>
              </a:ext>
            </a:extLst>
          </p:cNvPr>
          <p:cNvSpPr>
            <a:spLocks noGrp="1"/>
          </p:cNvSpPr>
          <p:nvPr>
            <p:ph type="title"/>
          </p:nvPr>
        </p:nvSpPr>
        <p:spPr/>
        <p:txBody>
          <a:bodyPr/>
          <a:lstStyle/>
          <a:p>
            <a:r>
              <a:rPr lang="en-GB" b="1" dirty="0"/>
              <a:t>The binding role of amides</a:t>
            </a:r>
            <a:endParaRPr lang="en-GB" dirty="0"/>
          </a:p>
        </p:txBody>
      </p:sp>
      <p:sp>
        <p:nvSpPr>
          <p:cNvPr id="3" name="Content Placeholder 2">
            <a:extLst>
              <a:ext uri="{FF2B5EF4-FFF2-40B4-BE49-F238E27FC236}">
                <a16:creationId xmlns:a16="http://schemas.microsoft.com/office/drawing/2014/main" id="{D1D4B91F-CAB6-4F5F-AB0E-AB569D016886}"/>
              </a:ext>
            </a:extLst>
          </p:cNvPr>
          <p:cNvSpPr>
            <a:spLocks noGrp="1"/>
          </p:cNvSpPr>
          <p:nvPr>
            <p:ph idx="1"/>
          </p:nvPr>
        </p:nvSpPr>
        <p:spPr/>
        <p:txBody>
          <a:bodyPr>
            <a:normAutofit/>
          </a:bodyPr>
          <a:lstStyle/>
          <a:p>
            <a:r>
              <a:rPr lang="en-GB" dirty="0"/>
              <a:t>Many of the lead compounds currently studied in medicinal chemistry are peptides or polypeptides consisting of amino acids linked together by peptide or amide bonds.</a:t>
            </a:r>
          </a:p>
          <a:p>
            <a:r>
              <a:rPr lang="en-GB" dirty="0"/>
              <a:t>The carbonyl oxygen atom can act as a hydrogen bond acceptor and has the potential to form two hydrogen bonds. </a:t>
            </a:r>
          </a:p>
          <a:p>
            <a:r>
              <a:rPr lang="en-GB" dirty="0"/>
              <a:t>Both the lone pairs involved are in sp</a:t>
            </a:r>
            <a:r>
              <a:rPr lang="en-GB" baseline="30000" dirty="0"/>
              <a:t>2</a:t>
            </a:r>
            <a:r>
              <a:rPr lang="en-GB" dirty="0"/>
              <a:t>-hybridized orbitals which are located in the same plane as the amide group.</a:t>
            </a:r>
          </a:p>
          <a:p>
            <a:r>
              <a:rPr lang="en-GB" dirty="0"/>
              <a:t>Th e nitrogen cannot act as a hydrogen bond acceptor because the lone pair interacts with the neighbouring carbonyl group</a:t>
            </a:r>
          </a:p>
        </p:txBody>
      </p:sp>
    </p:spTree>
    <p:extLst>
      <p:ext uri="{BB962C8B-B14F-4D97-AF65-F5344CB8AC3E}">
        <p14:creationId xmlns:p14="http://schemas.microsoft.com/office/powerpoint/2010/main" val="20864724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D75B8-D04E-4282-8C93-C8152792AD8F}"/>
              </a:ext>
            </a:extLst>
          </p:cNvPr>
          <p:cNvSpPr>
            <a:spLocks noGrp="1"/>
          </p:cNvSpPr>
          <p:nvPr>
            <p:ph type="title"/>
          </p:nvPr>
        </p:nvSpPr>
        <p:spPr/>
        <p:txBody>
          <a:bodyPr/>
          <a:lstStyle/>
          <a:p>
            <a:r>
              <a:rPr lang="en-GB" b="1" dirty="0"/>
              <a:t>Binding role of quaternary ammonium salts</a:t>
            </a:r>
            <a:endParaRPr lang="en-GB" dirty="0"/>
          </a:p>
        </p:txBody>
      </p:sp>
      <p:sp>
        <p:nvSpPr>
          <p:cNvPr id="3" name="Content Placeholder 2">
            <a:extLst>
              <a:ext uri="{FF2B5EF4-FFF2-40B4-BE49-F238E27FC236}">
                <a16:creationId xmlns:a16="http://schemas.microsoft.com/office/drawing/2014/main" id="{82124F0C-0D5A-4DB6-903C-2B264C713C7A}"/>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8145B175-2181-45B9-8F31-097C190A363F}"/>
              </a:ext>
            </a:extLst>
          </p:cNvPr>
          <p:cNvPicPr>
            <a:picLocks noChangeAspect="1"/>
          </p:cNvPicPr>
          <p:nvPr/>
        </p:nvPicPr>
        <p:blipFill>
          <a:blip r:embed="rId2"/>
          <a:stretch>
            <a:fillRect/>
          </a:stretch>
        </p:blipFill>
        <p:spPr>
          <a:xfrm>
            <a:off x="3571875" y="1552840"/>
            <a:ext cx="5500687" cy="5214406"/>
          </a:xfrm>
          <a:prstGeom prst="rect">
            <a:avLst/>
          </a:prstGeom>
        </p:spPr>
      </p:pic>
    </p:spTree>
    <p:extLst>
      <p:ext uri="{BB962C8B-B14F-4D97-AF65-F5344CB8AC3E}">
        <p14:creationId xmlns:p14="http://schemas.microsoft.com/office/powerpoint/2010/main" val="6544044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5BAF2D-D47D-4115-8BF1-C6E800121D9E}"/>
              </a:ext>
            </a:extLst>
          </p:cNvPr>
          <p:cNvSpPr>
            <a:spLocks noGrp="1"/>
          </p:cNvSpPr>
          <p:nvPr>
            <p:ph type="title"/>
          </p:nvPr>
        </p:nvSpPr>
        <p:spPr/>
        <p:txBody>
          <a:bodyPr/>
          <a:lstStyle/>
          <a:p>
            <a:r>
              <a:rPr lang="en-GB" b="1" dirty="0"/>
              <a:t>Binding role of quaternary ammonium salts</a:t>
            </a:r>
            <a:endParaRPr lang="en-GB" dirty="0"/>
          </a:p>
        </p:txBody>
      </p:sp>
      <p:sp>
        <p:nvSpPr>
          <p:cNvPr id="3" name="Content Placeholder 2">
            <a:extLst>
              <a:ext uri="{FF2B5EF4-FFF2-40B4-BE49-F238E27FC236}">
                <a16:creationId xmlns:a16="http://schemas.microsoft.com/office/drawing/2014/main" id="{AC845D7C-8ED7-4CCC-8C0B-505B56343F88}"/>
              </a:ext>
            </a:extLst>
          </p:cNvPr>
          <p:cNvSpPr>
            <a:spLocks noGrp="1"/>
          </p:cNvSpPr>
          <p:nvPr>
            <p:ph idx="1"/>
          </p:nvPr>
        </p:nvSpPr>
        <p:spPr/>
        <p:txBody>
          <a:bodyPr>
            <a:normAutofit/>
          </a:bodyPr>
          <a:lstStyle/>
          <a:p>
            <a:r>
              <a:rPr lang="en-GB" dirty="0"/>
              <a:t>The importance of these interactions could be tested by synthesizing an analogue that has a tertiary amine group rather than the quaternary ammonium group.</a:t>
            </a:r>
          </a:p>
          <a:p>
            <a:r>
              <a:rPr lang="en-GB" dirty="0"/>
              <a:t>Of course, it is possible that such a group could ionize by becoming protonated and then interact in the same way. </a:t>
            </a:r>
          </a:p>
          <a:p>
            <a:r>
              <a:rPr lang="en-GB" dirty="0"/>
              <a:t>Converting the amine to an amide would prevent this possibility. </a:t>
            </a:r>
          </a:p>
          <a:p>
            <a:r>
              <a:rPr lang="en-GB" dirty="0"/>
              <a:t>The neurotransmitter </a:t>
            </a:r>
            <a:r>
              <a:rPr lang="en-GB" b="1" dirty="0"/>
              <a:t>acetylcholine </a:t>
            </a:r>
            <a:r>
              <a:rPr lang="en-GB" dirty="0"/>
              <a:t>has a quaternary ammonium group which is thought to bind to the binding site of its target receptor by ionic bonding and/or induced dipole interactions</a:t>
            </a:r>
          </a:p>
        </p:txBody>
      </p:sp>
    </p:spTree>
    <p:extLst>
      <p:ext uri="{BB962C8B-B14F-4D97-AF65-F5344CB8AC3E}">
        <p14:creationId xmlns:p14="http://schemas.microsoft.com/office/powerpoint/2010/main" val="24022574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79185-33A1-4B41-909F-81005A8B2F5C}"/>
              </a:ext>
            </a:extLst>
          </p:cNvPr>
          <p:cNvSpPr>
            <a:spLocks noGrp="1"/>
          </p:cNvSpPr>
          <p:nvPr>
            <p:ph type="title"/>
          </p:nvPr>
        </p:nvSpPr>
        <p:spPr/>
        <p:txBody>
          <a:bodyPr/>
          <a:lstStyle/>
          <a:p>
            <a:r>
              <a:rPr lang="en-GB" b="1" dirty="0"/>
              <a:t>Binding role of carboxylic acids</a:t>
            </a:r>
            <a:endParaRPr lang="en-GB" dirty="0"/>
          </a:p>
        </p:txBody>
      </p:sp>
      <p:sp>
        <p:nvSpPr>
          <p:cNvPr id="3" name="Content Placeholder 2">
            <a:extLst>
              <a:ext uri="{FF2B5EF4-FFF2-40B4-BE49-F238E27FC236}">
                <a16:creationId xmlns:a16="http://schemas.microsoft.com/office/drawing/2014/main" id="{00126C6B-A738-47EA-A4BD-1DF8DE175FE6}"/>
              </a:ext>
            </a:extLst>
          </p:cNvPr>
          <p:cNvSpPr>
            <a:spLocks noGrp="1"/>
          </p:cNvSpPr>
          <p:nvPr>
            <p:ph idx="1"/>
          </p:nvPr>
        </p:nvSpPr>
        <p:spPr/>
        <p:txBody>
          <a:bodyPr>
            <a:normAutofit/>
          </a:bodyPr>
          <a:lstStyle/>
          <a:p>
            <a:r>
              <a:rPr lang="en-GB" dirty="0"/>
              <a:t>The carboxylic acid group is reasonably common in drugs. </a:t>
            </a:r>
          </a:p>
          <a:p>
            <a:r>
              <a:rPr lang="en-GB" dirty="0"/>
              <a:t>It can act as a hydrogen bond acceptor or as a hydrogen bond donor. Alternatively, it may exist as the carboxylate ion. </a:t>
            </a:r>
          </a:p>
          <a:p>
            <a:r>
              <a:rPr lang="en-GB" dirty="0"/>
              <a:t>This allows the possibility of an ionic interaction and/or a strong hydrogen bond where the carboxylate ion acts as the hydrogen bond acceptor.</a:t>
            </a:r>
          </a:p>
          <a:p>
            <a:r>
              <a:rPr lang="en-GB" dirty="0"/>
              <a:t>The carboxylate ion is also a good ligand for metal ion cofactors present in several enzymes, for example zinc metalloproteinases</a:t>
            </a:r>
          </a:p>
        </p:txBody>
      </p:sp>
    </p:spTree>
    <p:extLst>
      <p:ext uri="{BB962C8B-B14F-4D97-AF65-F5344CB8AC3E}">
        <p14:creationId xmlns:p14="http://schemas.microsoft.com/office/powerpoint/2010/main" val="1590389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410B6-7F47-4CA4-BC28-FA15F45CE756}"/>
              </a:ext>
            </a:extLst>
          </p:cNvPr>
          <p:cNvSpPr>
            <a:spLocks noGrp="1"/>
          </p:cNvSpPr>
          <p:nvPr>
            <p:ph type="title"/>
          </p:nvPr>
        </p:nvSpPr>
        <p:spPr/>
        <p:txBody>
          <a:bodyPr/>
          <a:lstStyle/>
          <a:p>
            <a:r>
              <a:rPr lang="en-GB" b="1" dirty="0"/>
              <a:t>Binding role of carboxylic acids</a:t>
            </a:r>
            <a:endParaRPr lang="en-GB" dirty="0"/>
          </a:p>
        </p:txBody>
      </p:sp>
      <p:sp>
        <p:nvSpPr>
          <p:cNvPr id="3" name="Content Placeholder 2">
            <a:extLst>
              <a:ext uri="{FF2B5EF4-FFF2-40B4-BE49-F238E27FC236}">
                <a16:creationId xmlns:a16="http://schemas.microsoft.com/office/drawing/2014/main" id="{4E097772-C0BE-4858-BC14-1945CD3075D4}"/>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197E9B84-1B25-4E4D-BCE3-6594667F0BF6}"/>
              </a:ext>
            </a:extLst>
          </p:cNvPr>
          <p:cNvPicPr>
            <a:picLocks noChangeAspect="1"/>
          </p:cNvPicPr>
          <p:nvPr/>
        </p:nvPicPr>
        <p:blipFill>
          <a:blip r:embed="rId2"/>
          <a:stretch>
            <a:fillRect/>
          </a:stretch>
        </p:blipFill>
        <p:spPr>
          <a:xfrm>
            <a:off x="2790964" y="1905000"/>
            <a:ext cx="6610071" cy="4271963"/>
          </a:xfrm>
          <a:prstGeom prst="rect">
            <a:avLst/>
          </a:prstGeom>
        </p:spPr>
      </p:pic>
    </p:spTree>
    <p:extLst>
      <p:ext uri="{BB962C8B-B14F-4D97-AF65-F5344CB8AC3E}">
        <p14:creationId xmlns:p14="http://schemas.microsoft.com/office/powerpoint/2010/main" val="1640670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24382-86E5-4CB4-8FCB-999B890D8758}"/>
              </a:ext>
            </a:extLst>
          </p:cNvPr>
          <p:cNvSpPr>
            <a:spLocks noGrp="1"/>
          </p:cNvSpPr>
          <p:nvPr>
            <p:ph type="title"/>
          </p:nvPr>
        </p:nvSpPr>
        <p:spPr/>
        <p:txBody>
          <a:bodyPr/>
          <a:lstStyle/>
          <a:p>
            <a:r>
              <a:rPr lang="en-GB" b="1" dirty="0"/>
              <a:t>Binding role of carboxylic acids</a:t>
            </a:r>
            <a:endParaRPr lang="en-GB" dirty="0"/>
          </a:p>
        </p:txBody>
      </p:sp>
      <p:sp>
        <p:nvSpPr>
          <p:cNvPr id="3" name="Content Placeholder 2">
            <a:extLst>
              <a:ext uri="{FF2B5EF4-FFF2-40B4-BE49-F238E27FC236}">
                <a16:creationId xmlns:a16="http://schemas.microsoft.com/office/drawing/2014/main" id="{292F789A-559B-4D88-8C99-5D0B50CC2180}"/>
              </a:ext>
            </a:extLst>
          </p:cNvPr>
          <p:cNvSpPr>
            <a:spLocks noGrp="1"/>
          </p:cNvSpPr>
          <p:nvPr>
            <p:ph idx="1"/>
          </p:nvPr>
        </p:nvSpPr>
        <p:spPr>
          <a:xfrm>
            <a:off x="838200" y="1968500"/>
            <a:ext cx="10515600" cy="4260850"/>
          </a:xfrm>
        </p:spPr>
        <p:txBody>
          <a:bodyPr>
            <a:normAutofit/>
          </a:bodyPr>
          <a:lstStyle/>
          <a:p>
            <a:r>
              <a:rPr lang="en-GB" dirty="0"/>
              <a:t>In order to test the possibility of such interactions, analogues such as esters, primary amides, primary alcohols, and ketones could be synthesized and tested. </a:t>
            </a:r>
          </a:p>
          <a:p>
            <a:r>
              <a:rPr lang="en-GB" dirty="0"/>
              <a:t>None of these functional groups can ionize, so a loss of activity could imply that an ionic bond is important.</a:t>
            </a:r>
          </a:p>
          <a:p>
            <a:r>
              <a:rPr lang="en-GB" dirty="0"/>
              <a:t>The primary alcohol could shed light on whether the carbonyl oxygen is involved in hydrogen bonding, whereas the ester and ketone could indicate whether the hydroxyl group of the carboxylic acid is involved in hydrogen bonding.</a:t>
            </a:r>
          </a:p>
        </p:txBody>
      </p:sp>
    </p:spTree>
    <p:extLst>
      <p:ext uri="{BB962C8B-B14F-4D97-AF65-F5344CB8AC3E}">
        <p14:creationId xmlns:p14="http://schemas.microsoft.com/office/powerpoint/2010/main" val="2498688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1565B-BA28-4479-A99C-9D30DD5C4D0A}"/>
              </a:ext>
            </a:extLst>
          </p:cNvPr>
          <p:cNvSpPr>
            <a:spLocks noGrp="1"/>
          </p:cNvSpPr>
          <p:nvPr>
            <p:ph type="title"/>
          </p:nvPr>
        </p:nvSpPr>
        <p:spPr/>
        <p:txBody>
          <a:bodyPr/>
          <a:lstStyle/>
          <a:p>
            <a:r>
              <a:rPr lang="en-GB" b="1" dirty="0"/>
              <a:t>Binding role of carboxylic acids</a:t>
            </a:r>
            <a:endParaRPr lang="en-GB" dirty="0"/>
          </a:p>
        </p:txBody>
      </p:sp>
      <p:sp>
        <p:nvSpPr>
          <p:cNvPr id="3" name="Content Placeholder 2">
            <a:extLst>
              <a:ext uri="{FF2B5EF4-FFF2-40B4-BE49-F238E27FC236}">
                <a16:creationId xmlns:a16="http://schemas.microsoft.com/office/drawing/2014/main" id="{85553A24-1FCF-4249-B8CB-1D56032636FF}"/>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0F0210A9-83FE-44B9-8E06-DE3F62AB9E0E}"/>
              </a:ext>
            </a:extLst>
          </p:cNvPr>
          <p:cNvPicPr>
            <a:picLocks noChangeAspect="1"/>
          </p:cNvPicPr>
          <p:nvPr/>
        </p:nvPicPr>
        <p:blipFill>
          <a:blip r:embed="rId2"/>
          <a:stretch>
            <a:fillRect/>
          </a:stretch>
        </p:blipFill>
        <p:spPr>
          <a:xfrm>
            <a:off x="1480038" y="2276475"/>
            <a:ext cx="9231923" cy="2857500"/>
          </a:xfrm>
          <a:prstGeom prst="rect">
            <a:avLst/>
          </a:prstGeom>
        </p:spPr>
      </p:pic>
    </p:spTree>
    <p:extLst>
      <p:ext uri="{BB962C8B-B14F-4D97-AF65-F5344CB8AC3E}">
        <p14:creationId xmlns:p14="http://schemas.microsoft.com/office/powerpoint/2010/main" val="26280045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8CEAD-C903-46FF-878E-6B9E7ECAF3F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DC844F4-5B63-4F54-8B74-3079621DE3F8}"/>
              </a:ext>
            </a:extLst>
          </p:cNvPr>
          <p:cNvSpPr>
            <a:spLocks noGrp="1"/>
          </p:cNvSpPr>
          <p:nvPr>
            <p:ph idx="1"/>
          </p:nvPr>
        </p:nvSpPr>
        <p:spPr/>
        <p:txBody>
          <a:bodyPr/>
          <a:lstStyle/>
          <a:p>
            <a:r>
              <a:rPr lang="en-GB" dirty="0"/>
              <a:t>It may be possible to synthesize the ester and amide analogues directly from the lead compound, but the reduction of a carboxylic acid to a primary alcohol requires harsher conditions and this sort of analogue would normally be prepared by a full synthesis.</a:t>
            </a:r>
          </a:p>
          <a:p>
            <a:r>
              <a:rPr lang="en-GB" dirty="0"/>
              <a:t>The ketone would also have to be prepared by a full synthesis.</a:t>
            </a:r>
          </a:p>
        </p:txBody>
      </p:sp>
    </p:spTree>
    <p:extLst>
      <p:ext uri="{BB962C8B-B14F-4D97-AF65-F5344CB8AC3E}">
        <p14:creationId xmlns:p14="http://schemas.microsoft.com/office/powerpoint/2010/main" val="33135380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3F08BD-4517-4E5E-8EFA-95246EF309BC}"/>
              </a:ext>
            </a:extLst>
          </p:cNvPr>
          <p:cNvSpPr>
            <a:spLocks noGrp="1"/>
          </p:cNvSpPr>
          <p:nvPr>
            <p:ph type="title"/>
          </p:nvPr>
        </p:nvSpPr>
        <p:spPr/>
        <p:txBody>
          <a:bodyPr/>
          <a:lstStyle/>
          <a:p>
            <a:r>
              <a:rPr lang="en-GB" b="1" dirty="0"/>
              <a:t>Binding role of esters</a:t>
            </a:r>
            <a:endParaRPr lang="en-GB" dirty="0"/>
          </a:p>
        </p:txBody>
      </p:sp>
      <p:sp>
        <p:nvSpPr>
          <p:cNvPr id="3" name="Content Placeholder 2">
            <a:extLst>
              <a:ext uri="{FF2B5EF4-FFF2-40B4-BE49-F238E27FC236}">
                <a16:creationId xmlns:a16="http://schemas.microsoft.com/office/drawing/2014/main" id="{6FEFD79B-C675-4883-AFBB-1848BFB201AD}"/>
              </a:ext>
            </a:extLst>
          </p:cNvPr>
          <p:cNvSpPr>
            <a:spLocks noGrp="1"/>
          </p:cNvSpPr>
          <p:nvPr>
            <p:ph idx="1"/>
          </p:nvPr>
        </p:nvSpPr>
        <p:spPr/>
        <p:txBody>
          <a:bodyPr/>
          <a:lstStyle/>
          <a:p>
            <a:r>
              <a:rPr lang="en-GB" dirty="0"/>
              <a:t>An ester functional group has the potential to interact with a binding site as a hydrogen bond acceptor only. </a:t>
            </a:r>
          </a:p>
          <a:p>
            <a:r>
              <a:rPr lang="en-GB" dirty="0"/>
              <a:t>The carbonyl oxygen is more likely to act as the hydrogen bond acceptor than the alkoxy oxygen, as it is sterically less hindered and has a greater electron density. </a:t>
            </a:r>
          </a:p>
          <a:p>
            <a:r>
              <a:rPr lang="en-GB" dirty="0"/>
              <a:t>The importance of the carbonyl group could be judged by testing an equivalent ether, which would require a full synthesis.</a:t>
            </a:r>
          </a:p>
          <a:p>
            <a:r>
              <a:rPr lang="en-GB" dirty="0"/>
              <a:t>Esters are susceptible to hydrolysis </a:t>
            </a:r>
            <a:r>
              <a:rPr lang="en-GB" i="1" dirty="0"/>
              <a:t>in vivo </a:t>
            </a:r>
            <a:r>
              <a:rPr lang="en-GB" dirty="0"/>
              <a:t>by metabolic enzymes called </a:t>
            </a:r>
            <a:r>
              <a:rPr lang="en-GB" b="1" dirty="0" err="1"/>
              <a:t>esterases</a:t>
            </a:r>
            <a:r>
              <a:rPr lang="en-GB" dirty="0"/>
              <a:t>.</a:t>
            </a:r>
          </a:p>
        </p:txBody>
      </p:sp>
    </p:spTree>
    <p:extLst>
      <p:ext uri="{BB962C8B-B14F-4D97-AF65-F5344CB8AC3E}">
        <p14:creationId xmlns:p14="http://schemas.microsoft.com/office/powerpoint/2010/main" val="4224391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C8959-52B7-43F4-96EC-D7BE25521481}"/>
              </a:ext>
            </a:extLst>
          </p:cNvPr>
          <p:cNvSpPr>
            <a:spLocks noGrp="1"/>
          </p:cNvSpPr>
          <p:nvPr>
            <p:ph type="title"/>
          </p:nvPr>
        </p:nvSpPr>
        <p:spPr/>
        <p:txBody>
          <a:bodyPr/>
          <a:lstStyle/>
          <a:p>
            <a:r>
              <a:rPr lang="en-GB" b="1" dirty="0"/>
              <a:t>Binding role of esters</a:t>
            </a:r>
            <a:endParaRPr lang="en-GB" dirty="0"/>
          </a:p>
        </p:txBody>
      </p:sp>
      <p:sp>
        <p:nvSpPr>
          <p:cNvPr id="3" name="Content Placeholder 2">
            <a:extLst>
              <a:ext uri="{FF2B5EF4-FFF2-40B4-BE49-F238E27FC236}">
                <a16:creationId xmlns:a16="http://schemas.microsoft.com/office/drawing/2014/main" id="{BA27C04A-4A6B-4655-B432-1E029A7DFC8B}"/>
              </a:ext>
            </a:extLst>
          </p:cNvPr>
          <p:cNvSpPr>
            <a:spLocks noGrp="1"/>
          </p:cNvSpPr>
          <p:nvPr>
            <p:ph idx="1"/>
          </p:nvPr>
        </p:nvSpPr>
        <p:spPr/>
        <p:txBody>
          <a:bodyPr>
            <a:normAutofit/>
          </a:bodyPr>
          <a:lstStyle/>
          <a:p>
            <a:r>
              <a:rPr lang="en-GB" dirty="0"/>
              <a:t>This may pose a problem if the lead compound contains an ester that is important to binding, as it means the drug might have a short lifetime </a:t>
            </a:r>
            <a:r>
              <a:rPr lang="en-GB" i="1" dirty="0"/>
              <a:t>in vivo</a:t>
            </a:r>
            <a:r>
              <a:rPr lang="en-GB" dirty="0"/>
              <a:t>. </a:t>
            </a:r>
          </a:p>
          <a:p>
            <a:r>
              <a:rPr lang="en-GB" dirty="0"/>
              <a:t>There are several drugs that </a:t>
            </a:r>
            <a:r>
              <a:rPr lang="en-GB" i="1" dirty="0"/>
              <a:t>do </a:t>
            </a:r>
            <a:r>
              <a:rPr lang="en-GB" dirty="0"/>
              <a:t>contain esters and are relatively stable to metabolism thanks to electronic factors that stabilize the ester or steric factors that protect it.</a:t>
            </a:r>
          </a:p>
          <a:p>
            <a:r>
              <a:rPr lang="en-GB" dirty="0"/>
              <a:t>Esters that are susceptible to metabolic hydrolysis are sometimes used deliberately to mask a polar functional group, such as a carboxylic acid, alcohol, or phenol, in order to achieve better absorption from the gastrointestinal tract.</a:t>
            </a:r>
          </a:p>
        </p:txBody>
      </p:sp>
    </p:spTree>
    <p:extLst>
      <p:ext uri="{BB962C8B-B14F-4D97-AF65-F5344CB8AC3E}">
        <p14:creationId xmlns:p14="http://schemas.microsoft.com/office/powerpoint/2010/main" val="33668384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A4C4A9-4175-4527-A547-1370A3344F8D}"/>
              </a:ext>
            </a:extLst>
          </p:cNvPr>
          <p:cNvSpPr>
            <a:spLocks noGrp="1"/>
          </p:cNvSpPr>
          <p:nvPr>
            <p:ph type="title"/>
          </p:nvPr>
        </p:nvSpPr>
        <p:spPr/>
        <p:txBody>
          <a:bodyPr/>
          <a:lstStyle/>
          <a:p>
            <a:r>
              <a:rPr lang="en-GB" b="1" dirty="0"/>
              <a:t>Binding role of esters</a:t>
            </a:r>
            <a:endParaRPr lang="en-GB" dirty="0"/>
          </a:p>
        </p:txBody>
      </p:sp>
      <p:sp>
        <p:nvSpPr>
          <p:cNvPr id="3" name="Content Placeholder 2">
            <a:extLst>
              <a:ext uri="{FF2B5EF4-FFF2-40B4-BE49-F238E27FC236}">
                <a16:creationId xmlns:a16="http://schemas.microsoft.com/office/drawing/2014/main" id="{79902A47-0CF6-4C1A-848C-30EC84A1BCC0}"/>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F357BD5B-39D7-4B9E-AFE7-93BCD4F3FCAF}"/>
              </a:ext>
            </a:extLst>
          </p:cNvPr>
          <p:cNvPicPr>
            <a:picLocks noChangeAspect="1"/>
          </p:cNvPicPr>
          <p:nvPr/>
        </p:nvPicPr>
        <p:blipFill>
          <a:blip r:embed="rId2"/>
          <a:stretch>
            <a:fillRect/>
          </a:stretch>
        </p:blipFill>
        <p:spPr>
          <a:xfrm>
            <a:off x="2909887" y="2190749"/>
            <a:ext cx="6372225" cy="3495313"/>
          </a:xfrm>
          <a:prstGeom prst="rect">
            <a:avLst/>
          </a:prstGeom>
        </p:spPr>
      </p:pic>
    </p:spTree>
    <p:extLst>
      <p:ext uri="{BB962C8B-B14F-4D97-AF65-F5344CB8AC3E}">
        <p14:creationId xmlns:p14="http://schemas.microsoft.com/office/powerpoint/2010/main" val="755531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5B6CC-86F8-4702-B631-F271C0D486B9}"/>
              </a:ext>
            </a:extLst>
          </p:cNvPr>
          <p:cNvSpPr>
            <a:spLocks noGrp="1"/>
          </p:cNvSpPr>
          <p:nvPr>
            <p:ph type="title"/>
          </p:nvPr>
        </p:nvSpPr>
        <p:spPr/>
        <p:txBody>
          <a:bodyPr/>
          <a:lstStyle/>
          <a:p>
            <a:r>
              <a:rPr lang="en-GB" b="1" dirty="0"/>
              <a:t>The binding role of amides</a:t>
            </a:r>
            <a:endParaRPr lang="en-GB" dirty="0"/>
          </a:p>
        </p:txBody>
      </p:sp>
      <p:sp>
        <p:nvSpPr>
          <p:cNvPr id="3" name="Content Placeholder 2">
            <a:extLst>
              <a:ext uri="{FF2B5EF4-FFF2-40B4-BE49-F238E27FC236}">
                <a16:creationId xmlns:a16="http://schemas.microsoft.com/office/drawing/2014/main" id="{0D94328C-1363-4A17-B916-82F4A7DFAA2E}"/>
              </a:ext>
            </a:extLst>
          </p:cNvPr>
          <p:cNvSpPr>
            <a:spLocks noGrp="1"/>
          </p:cNvSpPr>
          <p:nvPr>
            <p:ph idx="1"/>
          </p:nvPr>
        </p:nvSpPr>
        <p:spPr/>
        <p:txBody>
          <a:bodyPr/>
          <a:lstStyle/>
          <a:p>
            <a:endParaRPr lang="en-GB" dirty="0"/>
          </a:p>
        </p:txBody>
      </p:sp>
      <p:pic>
        <p:nvPicPr>
          <p:cNvPr id="4" name="Picture 3">
            <a:extLst>
              <a:ext uri="{FF2B5EF4-FFF2-40B4-BE49-F238E27FC236}">
                <a16:creationId xmlns:a16="http://schemas.microsoft.com/office/drawing/2014/main" id="{E47E2C52-07B3-4576-8C44-136C61FBCECC}"/>
              </a:ext>
            </a:extLst>
          </p:cNvPr>
          <p:cNvPicPr>
            <a:picLocks noChangeAspect="1"/>
          </p:cNvPicPr>
          <p:nvPr/>
        </p:nvPicPr>
        <p:blipFill>
          <a:blip r:embed="rId2"/>
          <a:stretch>
            <a:fillRect/>
          </a:stretch>
        </p:blipFill>
        <p:spPr>
          <a:xfrm>
            <a:off x="4100512" y="1825625"/>
            <a:ext cx="3990975" cy="3990975"/>
          </a:xfrm>
          <a:prstGeom prst="rect">
            <a:avLst/>
          </a:prstGeom>
        </p:spPr>
      </p:pic>
    </p:spTree>
    <p:extLst>
      <p:ext uri="{BB962C8B-B14F-4D97-AF65-F5344CB8AC3E}">
        <p14:creationId xmlns:p14="http://schemas.microsoft.com/office/powerpoint/2010/main" val="31916583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5C75E3-7817-4F35-9E24-615E09ACFB05}"/>
              </a:ext>
            </a:extLst>
          </p:cNvPr>
          <p:cNvSpPr>
            <a:spLocks noGrp="1"/>
          </p:cNvSpPr>
          <p:nvPr>
            <p:ph type="title"/>
          </p:nvPr>
        </p:nvSpPr>
        <p:spPr/>
        <p:txBody>
          <a:bodyPr/>
          <a:lstStyle/>
          <a:p>
            <a:r>
              <a:rPr lang="en-GB" b="1" dirty="0"/>
              <a:t>Binding role of esters</a:t>
            </a:r>
            <a:endParaRPr lang="en-GB" dirty="0"/>
          </a:p>
        </p:txBody>
      </p:sp>
      <p:sp>
        <p:nvSpPr>
          <p:cNvPr id="3" name="Content Placeholder 2">
            <a:extLst>
              <a:ext uri="{FF2B5EF4-FFF2-40B4-BE49-F238E27FC236}">
                <a16:creationId xmlns:a16="http://schemas.microsoft.com/office/drawing/2014/main" id="{9AE8F0F0-6225-499B-8F0A-8C9AB3AEC281}"/>
              </a:ext>
            </a:extLst>
          </p:cNvPr>
          <p:cNvSpPr>
            <a:spLocks noGrp="1"/>
          </p:cNvSpPr>
          <p:nvPr>
            <p:ph idx="1"/>
          </p:nvPr>
        </p:nvSpPr>
        <p:spPr/>
        <p:txBody>
          <a:bodyPr/>
          <a:lstStyle/>
          <a:p>
            <a:r>
              <a:rPr lang="en-GB" dirty="0"/>
              <a:t>Once in the blood supply, the ester is hydrolysed to release the active drug. This is known as a </a:t>
            </a:r>
            <a:r>
              <a:rPr lang="en-GB" b="1" dirty="0"/>
              <a:t>prodrug </a:t>
            </a:r>
            <a:r>
              <a:rPr lang="en-GB" dirty="0"/>
              <a:t>strategy.</a:t>
            </a:r>
          </a:p>
          <a:p>
            <a:r>
              <a:rPr lang="en-GB" dirty="0"/>
              <a:t>Special mention should be made of the ester group in aspirin. </a:t>
            </a:r>
          </a:p>
          <a:p>
            <a:r>
              <a:rPr lang="en-GB" dirty="0"/>
              <a:t>Aspirin has an anti-inflammatory action resulting from its ability to inhibit an enzyme called </a:t>
            </a:r>
            <a:r>
              <a:rPr lang="en-GB" b="1" dirty="0"/>
              <a:t>cyclooxygenase </a:t>
            </a:r>
            <a:r>
              <a:rPr lang="en-GB" dirty="0"/>
              <a:t>(COX) which is required for </a:t>
            </a:r>
            <a:r>
              <a:rPr lang="en-GB" b="1" dirty="0"/>
              <a:t>prostaglandin </a:t>
            </a:r>
            <a:r>
              <a:rPr lang="en-GB" dirty="0"/>
              <a:t>synthesis.</a:t>
            </a:r>
          </a:p>
          <a:p>
            <a:r>
              <a:rPr lang="en-GB" dirty="0"/>
              <a:t>It is often stated that aspirin acts as an acylating agent and that its acetyl group is covalently attached to a serine residue in the active site of COX.</a:t>
            </a:r>
          </a:p>
        </p:txBody>
      </p:sp>
    </p:spTree>
    <p:extLst>
      <p:ext uri="{BB962C8B-B14F-4D97-AF65-F5344CB8AC3E}">
        <p14:creationId xmlns:p14="http://schemas.microsoft.com/office/powerpoint/2010/main" val="309161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49169-6139-44A1-AF4B-F86135C31C73}"/>
              </a:ext>
            </a:extLst>
          </p:cNvPr>
          <p:cNvSpPr>
            <a:spLocks noGrp="1"/>
          </p:cNvSpPr>
          <p:nvPr>
            <p:ph type="title"/>
          </p:nvPr>
        </p:nvSpPr>
        <p:spPr/>
        <p:txBody>
          <a:bodyPr/>
          <a:lstStyle/>
          <a:p>
            <a:r>
              <a:rPr lang="en-GB" b="1" dirty="0"/>
              <a:t>Binding role of esters</a:t>
            </a:r>
          </a:p>
        </p:txBody>
      </p:sp>
      <p:sp>
        <p:nvSpPr>
          <p:cNvPr id="3" name="Content Placeholder 2">
            <a:extLst>
              <a:ext uri="{FF2B5EF4-FFF2-40B4-BE49-F238E27FC236}">
                <a16:creationId xmlns:a16="http://schemas.microsoft.com/office/drawing/2014/main" id="{48FF3C97-62FC-4BAD-B910-0D1E06FE7F51}"/>
              </a:ext>
            </a:extLst>
          </p:cNvPr>
          <p:cNvSpPr>
            <a:spLocks noGrp="1"/>
          </p:cNvSpPr>
          <p:nvPr>
            <p:ph idx="1"/>
          </p:nvPr>
        </p:nvSpPr>
        <p:spPr/>
        <p:txBody>
          <a:bodyPr/>
          <a:lstStyle/>
          <a:p>
            <a:endParaRPr lang="en-GB" dirty="0"/>
          </a:p>
        </p:txBody>
      </p:sp>
      <p:pic>
        <p:nvPicPr>
          <p:cNvPr id="4" name="Picture 3">
            <a:extLst>
              <a:ext uri="{FF2B5EF4-FFF2-40B4-BE49-F238E27FC236}">
                <a16:creationId xmlns:a16="http://schemas.microsoft.com/office/drawing/2014/main" id="{36BD4E25-6C78-4108-A61F-6681665B4F54}"/>
              </a:ext>
            </a:extLst>
          </p:cNvPr>
          <p:cNvPicPr>
            <a:picLocks noChangeAspect="1"/>
          </p:cNvPicPr>
          <p:nvPr/>
        </p:nvPicPr>
        <p:blipFill>
          <a:blip r:embed="rId2"/>
          <a:stretch>
            <a:fillRect/>
          </a:stretch>
        </p:blipFill>
        <p:spPr>
          <a:xfrm>
            <a:off x="1381268" y="2728912"/>
            <a:ext cx="9429464" cy="1709738"/>
          </a:xfrm>
          <a:prstGeom prst="rect">
            <a:avLst/>
          </a:prstGeom>
        </p:spPr>
      </p:pic>
    </p:spTree>
    <p:extLst>
      <p:ext uri="{BB962C8B-B14F-4D97-AF65-F5344CB8AC3E}">
        <p14:creationId xmlns:p14="http://schemas.microsoft.com/office/powerpoint/2010/main" val="5978630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F1F15-5AAC-4344-87E7-800A67CFC6E9}"/>
              </a:ext>
            </a:extLst>
          </p:cNvPr>
          <p:cNvSpPr>
            <a:spLocks noGrp="1"/>
          </p:cNvSpPr>
          <p:nvPr>
            <p:ph type="title"/>
          </p:nvPr>
        </p:nvSpPr>
        <p:spPr/>
        <p:txBody>
          <a:bodyPr/>
          <a:lstStyle/>
          <a:p>
            <a:r>
              <a:rPr lang="en-GB" b="1" dirty="0"/>
              <a:t>Binding role of alkyl and aryl</a:t>
            </a:r>
            <a:r>
              <a:rPr lang="ar-IQ" b="1" dirty="0"/>
              <a:t> </a:t>
            </a:r>
            <a:r>
              <a:rPr lang="en-GB" b="1" dirty="0"/>
              <a:t>halides</a:t>
            </a:r>
            <a:endParaRPr lang="en-GB" dirty="0"/>
          </a:p>
        </p:txBody>
      </p:sp>
      <p:sp>
        <p:nvSpPr>
          <p:cNvPr id="3" name="Content Placeholder 2">
            <a:extLst>
              <a:ext uri="{FF2B5EF4-FFF2-40B4-BE49-F238E27FC236}">
                <a16:creationId xmlns:a16="http://schemas.microsoft.com/office/drawing/2014/main" id="{C8B421F4-C0A2-4C33-92D2-A171CA389DAA}"/>
              </a:ext>
            </a:extLst>
          </p:cNvPr>
          <p:cNvSpPr>
            <a:spLocks noGrp="1"/>
          </p:cNvSpPr>
          <p:nvPr>
            <p:ph idx="1"/>
          </p:nvPr>
        </p:nvSpPr>
        <p:spPr/>
        <p:txBody>
          <a:bodyPr>
            <a:normAutofit/>
          </a:bodyPr>
          <a:lstStyle/>
          <a:p>
            <a:r>
              <a:rPr lang="en-GB" dirty="0"/>
              <a:t>Alkyl halides involving chlorine, bromine, or iodine tend to be chemically reactive as the halide ion is a good leaving group. </a:t>
            </a:r>
          </a:p>
          <a:p>
            <a:r>
              <a:rPr lang="en-GB" dirty="0"/>
              <a:t>As a result, a drug containing an alkyl halide is likely to react with any nucleophilic group that it encounters and become permanently linked to that group by a covalent bond—an alkylation reaction.</a:t>
            </a:r>
          </a:p>
          <a:p>
            <a:r>
              <a:rPr lang="en-GB" dirty="0"/>
              <a:t>This will cause a problem, as the drug is likely to alkylate a large variety of macromolecules which have nucleophilic groups, especially amine groups in proteins and nucleic acids. </a:t>
            </a:r>
          </a:p>
          <a:p>
            <a:r>
              <a:rPr lang="en-GB" dirty="0"/>
              <a:t>It is possible to moderate the reactivity to some extent, but selectivity is still a problem and leads to severe side effects.</a:t>
            </a:r>
          </a:p>
        </p:txBody>
      </p:sp>
    </p:spTree>
    <p:extLst>
      <p:ext uri="{BB962C8B-B14F-4D97-AF65-F5344CB8AC3E}">
        <p14:creationId xmlns:p14="http://schemas.microsoft.com/office/powerpoint/2010/main" val="12622572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3B443-D703-4210-9851-CAD97CE2E96F}"/>
              </a:ext>
            </a:extLst>
          </p:cNvPr>
          <p:cNvSpPr>
            <a:spLocks noGrp="1"/>
          </p:cNvSpPr>
          <p:nvPr>
            <p:ph type="title"/>
          </p:nvPr>
        </p:nvSpPr>
        <p:spPr/>
        <p:txBody>
          <a:bodyPr/>
          <a:lstStyle/>
          <a:p>
            <a:r>
              <a:rPr lang="en-GB" b="1" dirty="0"/>
              <a:t>Binding role of alkyl and aryl</a:t>
            </a:r>
            <a:r>
              <a:rPr lang="ar-IQ" b="1" dirty="0"/>
              <a:t> </a:t>
            </a:r>
            <a:r>
              <a:rPr lang="en-GB" b="1" dirty="0"/>
              <a:t>halides</a:t>
            </a:r>
            <a:endParaRPr lang="en-GB" dirty="0"/>
          </a:p>
        </p:txBody>
      </p:sp>
      <p:sp>
        <p:nvSpPr>
          <p:cNvPr id="3" name="Content Placeholder 2">
            <a:extLst>
              <a:ext uri="{FF2B5EF4-FFF2-40B4-BE49-F238E27FC236}">
                <a16:creationId xmlns:a16="http://schemas.microsoft.com/office/drawing/2014/main" id="{B744BA4F-5555-4362-8313-B806CC1281A4}"/>
              </a:ext>
            </a:extLst>
          </p:cNvPr>
          <p:cNvSpPr>
            <a:spLocks noGrp="1"/>
          </p:cNvSpPr>
          <p:nvPr>
            <p:ph idx="1"/>
          </p:nvPr>
        </p:nvSpPr>
        <p:spPr/>
        <p:txBody>
          <a:bodyPr>
            <a:normAutofit/>
          </a:bodyPr>
          <a:lstStyle/>
          <a:p>
            <a:r>
              <a:rPr lang="en-GB" dirty="0"/>
              <a:t>These drugs are, therefore, reserved for life-threatening diseases, such as cancer. Alkyl fluorides, however, are not alkylating agents because the C–F bond is strong and not easily broken. </a:t>
            </a:r>
          </a:p>
          <a:p>
            <a:r>
              <a:rPr lang="en-GB" dirty="0"/>
              <a:t>Fluorine is commonly used to replace a proton as it is approximately the same size, but has different electronic properties. </a:t>
            </a:r>
          </a:p>
          <a:p>
            <a:r>
              <a:rPr lang="en-GB" dirty="0"/>
              <a:t>It may also protect the molecule from metabolism.</a:t>
            </a:r>
          </a:p>
          <a:p>
            <a:r>
              <a:rPr lang="en-GB" dirty="0"/>
              <a:t>Aryl halides do not act as alkylating agents and pose less of a problem in that respect. As the halogen substituents are electron-withdrawing groups, they affect the electron density of the aromatic ring and this may have an influence on the binding of the aromatic ring.</a:t>
            </a:r>
          </a:p>
          <a:p>
            <a:endParaRPr lang="en-GB" dirty="0"/>
          </a:p>
        </p:txBody>
      </p:sp>
    </p:spTree>
    <p:extLst>
      <p:ext uri="{BB962C8B-B14F-4D97-AF65-F5344CB8AC3E}">
        <p14:creationId xmlns:p14="http://schemas.microsoft.com/office/powerpoint/2010/main" val="7762869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2745F-17FC-4B4D-81A4-3CB13860F935}"/>
              </a:ext>
            </a:extLst>
          </p:cNvPr>
          <p:cNvSpPr>
            <a:spLocks noGrp="1"/>
          </p:cNvSpPr>
          <p:nvPr>
            <p:ph type="title"/>
          </p:nvPr>
        </p:nvSpPr>
        <p:spPr/>
        <p:txBody>
          <a:bodyPr/>
          <a:lstStyle/>
          <a:p>
            <a:r>
              <a:rPr lang="en-GB" b="1" dirty="0"/>
              <a:t>Binding role of alkyl and aryl</a:t>
            </a:r>
            <a:r>
              <a:rPr lang="ar-IQ" b="1" dirty="0"/>
              <a:t> </a:t>
            </a:r>
            <a:r>
              <a:rPr lang="en-GB" b="1" dirty="0"/>
              <a:t>halides</a:t>
            </a:r>
            <a:endParaRPr lang="en-GB" dirty="0"/>
          </a:p>
        </p:txBody>
      </p:sp>
      <p:sp>
        <p:nvSpPr>
          <p:cNvPr id="3" name="Content Placeholder 2">
            <a:extLst>
              <a:ext uri="{FF2B5EF4-FFF2-40B4-BE49-F238E27FC236}">
                <a16:creationId xmlns:a16="http://schemas.microsoft.com/office/drawing/2014/main" id="{C64EFF1A-D164-49ED-ABE3-86A1B139625C}"/>
              </a:ext>
            </a:extLst>
          </p:cNvPr>
          <p:cNvSpPr>
            <a:spLocks noGrp="1"/>
          </p:cNvSpPr>
          <p:nvPr>
            <p:ph idx="1"/>
          </p:nvPr>
        </p:nvSpPr>
        <p:spPr/>
        <p:txBody>
          <a:bodyPr>
            <a:normAutofit/>
          </a:bodyPr>
          <a:lstStyle/>
          <a:p>
            <a:r>
              <a:rPr lang="en-GB" dirty="0"/>
              <a:t>Th e halogen substituents chlorine and bromine are hydrophobic in nature and may interact favourably with hydrophobic pockets in a binding site. Hydrogen bonding is not important. </a:t>
            </a:r>
          </a:p>
          <a:p>
            <a:r>
              <a:rPr lang="en-GB" dirty="0"/>
              <a:t>Although halide ions are strong hydrogen bond acceptors, halogen substituents are poor hydrogen bond acceptors.</a:t>
            </a:r>
          </a:p>
          <a:p>
            <a:r>
              <a:rPr lang="en-GB" dirty="0"/>
              <a:t>Aliphatic and aromatic analogues lacking the halogen substituent could be prepared by a full synthesis to test whether the halogen has any importance towards the activity of the lead compound.</a:t>
            </a:r>
          </a:p>
        </p:txBody>
      </p:sp>
      <p:pic>
        <p:nvPicPr>
          <p:cNvPr id="4" name="Picture 3">
            <a:extLst>
              <a:ext uri="{FF2B5EF4-FFF2-40B4-BE49-F238E27FC236}">
                <a16:creationId xmlns:a16="http://schemas.microsoft.com/office/drawing/2014/main" id="{C27A72B0-D9BC-4BE6-9A8C-051D8BD253DF}"/>
              </a:ext>
            </a:extLst>
          </p:cNvPr>
          <p:cNvPicPr>
            <a:picLocks noChangeAspect="1"/>
          </p:cNvPicPr>
          <p:nvPr/>
        </p:nvPicPr>
        <p:blipFill rotWithShape="1">
          <a:blip r:embed="rId2"/>
          <a:srcRect l="1260" r="2014" b="8906"/>
          <a:stretch/>
        </p:blipFill>
        <p:spPr>
          <a:xfrm>
            <a:off x="2409825" y="5283201"/>
            <a:ext cx="7315200" cy="1136650"/>
          </a:xfrm>
          <a:prstGeom prst="rect">
            <a:avLst/>
          </a:prstGeom>
        </p:spPr>
      </p:pic>
    </p:spTree>
    <p:extLst>
      <p:ext uri="{BB962C8B-B14F-4D97-AF65-F5344CB8AC3E}">
        <p14:creationId xmlns:p14="http://schemas.microsoft.com/office/powerpoint/2010/main" val="30013857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4EAE74-AC32-49E8-83C2-9615175F5BDB}"/>
              </a:ext>
            </a:extLst>
          </p:cNvPr>
          <p:cNvSpPr>
            <a:spLocks noGrp="1"/>
          </p:cNvSpPr>
          <p:nvPr>
            <p:ph type="title"/>
          </p:nvPr>
        </p:nvSpPr>
        <p:spPr/>
        <p:txBody>
          <a:bodyPr/>
          <a:lstStyle/>
          <a:p>
            <a:r>
              <a:rPr lang="en-GB" b="1" dirty="0"/>
              <a:t>Binding role of heterocycles</a:t>
            </a:r>
            <a:endParaRPr lang="en-GB" dirty="0"/>
          </a:p>
        </p:txBody>
      </p:sp>
      <p:sp>
        <p:nvSpPr>
          <p:cNvPr id="3" name="Content Placeholder 2">
            <a:extLst>
              <a:ext uri="{FF2B5EF4-FFF2-40B4-BE49-F238E27FC236}">
                <a16:creationId xmlns:a16="http://schemas.microsoft.com/office/drawing/2014/main" id="{12666629-1E40-4D12-8B7E-40491FB2E190}"/>
              </a:ext>
            </a:extLst>
          </p:cNvPr>
          <p:cNvSpPr>
            <a:spLocks noGrp="1"/>
          </p:cNvSpPr>
          <p:nvPr>
            <p:ph idx="1"/>
          </p:nvPr>
        </p:nvSpPr>
        <p:spPr/>
        <p:txBody>
          <a:bodyPr>
            <a:normAutofit/>
          </a:bodyPr>
          <a:lstStyle/>
          <a:p>
            <a:r>
              <a:rPr lang="en-GB" dirty="0"/>
              <a:t>Heterocycles are cyclic structures that contain</a:t>
            </a:r>
            <a:r>
              <a:rPr lang="ar-IQ" dirty="0"/>
              <a:t> </a:t>
            </a:r>
            <a:r>
              <a:rPr lang="en-GB" dirty="0"/>
              <a:t>one or more heteroatoms, such as oxygen, nitrogen,</a:t>
            </a:r>
            <a:r>
              <a:rPr lang="ar-IQ" dirty="0"/>
              <a:t> </a:t>
            </a:r>
            <a:r>
              <a:rPr lang="en-GB" dirty="0"/>
              <a:t>or sulphur.</a:t>
            </a:r>
          </a:p>
          <a:p>
            <a:r>
              <a:rPr lang="en-GB" dirty="0"/>
              <a:t>The heterocycles can be aliphatic or</a:t>
            </a:r>
            <a:r>
              <a:rPr lang="ar-IQ" dirty="0"/>
              <a:t> </a:t>
            </a:r>
            <a:r>
              <a:rPr lang="en-GB" dirty="0"/>
              <a:t>aromatic in character and have the potential to interact with binding sites through a variety of bonding forces.</a:t>
            </a:r>
          </a:p>
          <a:p>
            <a:r>
              <a:rPr lang="en-GB" dirty="0"/>
              <a:t>For example, the overall heterocycle can interact through van der Waals and hydrophobic interactions, while the individual heteroatoms present in the structure could interact by hydrogen bonding or ionic bonding.</a:t>
            </a:r>
          </a:p>
        </p:txBody>
      </p:sp>
    </p:spTree>
    <p:extLst>
      <p:ext uri="{BB962C8B-B14F-4D97-AF65-F5344CB8AC3E}">
        <p14:creationId xmlns:p14="http://schemas.microsoft.com/office/powerpoint/2010/main" val="4209864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304B9E-2027-4744-A6D8-7206400EC8A2}"/>
              </a:ext>
            </a:extLst>
          </p:cNvPr>
          <p:cNvSpPr>
            <a:spLocks noGrp="1"/>
          </p:cNvSpPr>
          <p:nvPr>
            <p:ph type="title"/>
          </p:nvPr>
        </p:nvSpPr>
        <p:spPr/>
        <p:txBody>
          <a:bodyPr/>
          <a:lstStyle/>
          <a:p>
            <a:r>
              <a:rPr lang="en-GB" b="1" dirty="0"/>
              <a:t>Binding role of heterocycles</a:t>
            </a:r>
            <a:endParaRPr lang="en-GB" dirty="0"/>
          </a:p>
        </p:txBody>
      </p:sp>
      <p:sp>
        <p:nvSpPr>
          <p:cNvPr id="3" name="Content Placeholder 2">
            <a:extLst>
              <a:ext uri="{FF2B5EF4-FFF2-40B4-BE49-F238E27FC236}">
                <a16:creationId xmlns:a16="http://schemas.microsoft.com/office/drawing/2014/main" id="{81A98416-DE30-4087-A7D2-C848D0958B44}"/>
              </a:ext>
            </a:extLst>
          </p:cNvPr>
          <p:cNvSpPr>
            <a:spLocks noGrp="1"/>
          </p:cNvSpPr>
          <p:nvPr>
            <p:ph idx="1"/>
          </p:nvPr>
        </p:nvSpPr>
        <p:spPr/>
        <p:txBody>
          <a:bodyPr>
            <a:normAutofit/>
          </a:bodyPr>
          <a:lstStyle/>
          <a:p>
            <a:r>
              <a:rPr lang="en-GB" dirty="0"/>
              <a:t>Th e position of the heteroatom in the ring and the orientation of the ring in the binding site can be crucial in determining whether or not a good interaction takes place. </a:t>
            </a:r>
          </a:p>
          <a:p>
            <a:r>
              <a:rPr lang="en-GB" dirty="0"/>
              <a:t>For example, adenine can take part in six hydrogen bonding interactions: three as a hydrogen bond donor and three as a hydrogen bond acceptor. </a:t>
            </a:r>
          </a:p>
          <a:p>
            <a:r>
              <a:rPr lang="en-GB" dirty="0"/>
              <a:t>Van der Waals interactions are also possible to regions of the binding site above and below the plane of the ring system.</a:t>
            </a:r>
          </a:p>
        </p:txBody>
      </p:sp>
    </p:spTree>
    <p:extLst>
      <p:ext uri="{BB962C8B-B14F-4D97-AF65-F5344CB8AC3E}">
        <p14:creationId xmlns:p14="http://schemas.microsoft.com/office/powerpoint/2010/main" val="34020111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49085-8747-4E44-8AEB-12257DAF4F27}"/>
              </a:ext>
            </a:extLst>
          </p:cNvPr>
          <p:cNvSpPr>
            <a:spLocks noGrp="1"/>
          </p:cNvSpPr>
          <p:nvPr>
            <p:ph type="title"/>
          </p:nvPr>
        </p:nvSpPr>
        <p:spPr/>
        <p:txBody>
          <a:bodyPr/>
          <a:lstStyle/>
          <a:p>
            <a:r>
              <a:rPr lang="en-GB" b="1" dirty="0"/>
              <a:t>Binding role of heterocycles</a:t>
            </a:r>
            <a:endParaRPr lang="en-GB" dirty="0"/>
          </a:p>
        </p:txBody>
      </p:sp>
      <p:sp>
        <p:nvSpPr>
          <p:cNvPr id="3" name="Content Placeholder 2">
            <a:extLst>
              <a:ext uri="{FF2B5EF4-FFF2-40B4-BE49-F238E27FC236}">
                <a16:creationId xmlns:a16="http://schemas.microsoft.com/office/drawing/2014/main" id="{90C99684-0682-4077-ACCD-2EEE1C39B297}"/>
              </a:ext>
            </a:extLst>
          </p:cNvPr>
          <p:cNvSpPr>
            <a:spLocks noGrp="1"/>
          </p:cNvSpPr>
          <p:nvPr>
            <p:ph idx="1"/>
          </p:nvPr>
        </p:nvSpPr>
        <p:spPr>
          <a:xfrm>
            <a:off x="838200" y="1825625"/>
            <a:ext cx="10515600" cy="4667250"/>
          </a:xfrm>
        </p:spPr>
        <p:txBody>
          <a:bodyPr>
            <a:normAutofit lnSpcReduction="10000"/>
          </a:bodyPr>
          <a:lstStyle/>
          <a:p>
            <a:endParaRPr lang="en-GB" dirty="0"/>
          </a:p>
          <a:p>
            <a:endParaRPr lang="en-GB" dirty="0"/>
          </a:p>
          <a:p>
            <a:endParaRPr lang="en-GB" dirty="0"/>
          </a:p>
          <a:p>
            <a:endParaRPr lang="en-GB" dirty="0"/>
          </a:p>
          <a:p>
            <a:endParaRPr lang="en-GB" dirty="0"/>
          </a:p>
          <a:p>
            <a:endParaRPr lang="en-GB" dirty="0"/>
          </a:p>
          <a:p>
            <a:r>
              <a:rPr lang="en-GB" dirty="0"/>
              <a:t>Heterocycles can be involved in quite intricate hydrogen bonding networks within a binding site. </a:t>
            </a:r>
          </a:p>
          <a:p>
            <a:r>
              <a:rPr lang="en-GB" dirty="0"/>
              <a:t>For example, the anticancer drug </a:t>
            </a:r>
            <a:r>
              <a:rPr lang="en-GB" b="1" dirty="0"/>
              <a:t>methotrexate </a:t>
            </a:r>
            <a:r>
              <a:rPr lang="en-GB" dirty="0"/>
              <a:t>contains a </a:t>
            </a:r>
            <a:r>
              <a:rPr lang="en-GB" dirty="0" err="1"/>
              <a:t>diaminopteridine</a:t>
            </a:r>
            <a:r>
              <a:rPr lang="en-GB" dirty="0"/>
              <a:t> ring system that interacts with its binding site</a:t>
            </a:r>
          </a:p>
        </p:txBody>
      </p:sp>
      <p:pic>
        <p:nvPicPr>
          <p:cNvPr id="4" name="Picture 3">
            <a:extLst>
              <a:ext uri="{FF2B5EF4-FFF2-40B4-BE49-F238E27FC236}">
                <a16:creationId xmlns:a16="http://schemas.microsoft.com/office/drawing/2014/main" id="{855A00F0-FD9F-4827-80C5-C37721FCA2E0}"/>
              </a:ext>
            </a:extLst>
          </p:cNvPr>
          <p:cNvPicPr>
            <a:picLocks noChangeAspect="1"/>
          </p:cNvPicPr>
          <p:nvPr/>
        </p:nvPicPr>
        <p:blipFill>
          <a:blip r:embed="rId2"/>
          <a:stretch>
            <a:fillRect/>
          </a:stretch>
        </p:blipFill>
        <p:spPr>
          <a:xfrm>
            <a:off x="3912133" y="1847850"/>
            <a:ext cx="4367734" cy="2713571"/>
          </a:xfrm>
          <a:prstGeom prst="rect">
            <a:avLst/>
          </a:prstGeom>
        </p:spPr>
      </p:pic>
    </p:spTree>
    <p:extLst>
      <p:ext uri="{BB962C8B-B14F-4D97-AF65-F5344CB8AC3E}">
        <p14:creationId xmlns:p14="http://schemas.microsoft.com/office/powerpoint/2010/main" val="17218348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103F26-366B-4F50-BB4F-BA88E668293A}"/>
              </a:ext>
            </a:extLst>
          </p:cNvPr>
          <p:cNvSpPr>
            <a:spLocks noGrp="1"/>
          </p:cNvSpPr>
          <p:nvPr>
            <p:ph type="title"/>
          </p:nvPr>
        </p:nvSpPr>
        <p:spPr/>
        <p:txBody>
          <a:bodyPr/>
          <a:lstStyle/>
          <a:p>
            <a:r>
              <a:rPr lang="en-GB" b="1" dirty="0"/>
              <a:t>Binding role of heterocycles</a:t>
            </a:r>
            <a:endParaRPr lang="en-GB" dirty="0"/>
          </a:p>
        </p:txBody>
      </p:sp>
      <p:sp>
        <p:nvSpPr>
          <p:cNvPr id="3" name="Content Placeholder 2">
            <a:extLst>
              <a:ext uri="{FF2B5EF4-FFF2-40B4-BE49-F238E27FC236}">
                <a16:creationId xmlns:a16="http://schemas.microsoft.com/office/drawing/2014/main" id="{08D3382D-8C17-4783-B7FF-42AD15F325E7}"/>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8E0EB972-C4B6-4F7D-B33D-735B2C6CAED0}"/>
              </a:ext>
            </a:extLst>
          </p:cNvPr>
          <p:cNvPicPr>
            <a:picLocks noChangeAspect="1"/>
          </p:cNvPicPr>
          <p:nvPr/>
        </p:nvPicPr>
        <p:blipFill>
          <a:blip r:embed="rId2"/>
          <a:stretch>
            <a:fillRect/>
          </a:stretch>
        </p:blipFill>
        <p:spPr>
          <a:xfrm>
            <a:off x="2362200" y="1663308"/>
            <a:ext cx="7491412" cy="4870842"/>
          </a:xfrm>
          <a:prstGeom prst="rect">
            <a:avLst/>
          </a:prstGeom>
        </p:spPr>
      </p:pic>
    </p:spTree>
    <p:extLst>
      <p:ext uri="{BB962C8B-B14F-4D97-AF65-F5344CB8AC3E}">
        <p14:creationId xmlns:p14="http://schemas.microsoft.com/office/powerpoint/2010/main" val="6450398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02E6B-337C-4B59-B0C7-38F825246699}"/>
              </a:ext>
            </a:extLst>
          </p:cNvPr>
          <p:cNvSpPr>
            <a:spLocks noGrp="1"/>
          </p:cNvSpPr>
          <p:nvPr>
            <p:ph type="title"/>
          </p:nvPr>
        </p:nvSpPr>
        <p:spPr/>
        <p:txBody>
          <a:bodyPr/>
          <a:lstStyle/>
          <a:p>
            <a:r>
              <a:rPr lang="en-GB" b="1" dirty="0"/>
              <a:t>Binding role of heterocycles</a:t>
            </a:r>
            <a:endParaRPr lang="en-GB" dirty="0"/>
          </a:p>
        </p:txBody>
      </p:sp>
      <p:sp>
        <p:nvSpPr>
          <p:cNvPr id="3" name="Content Placeholder 2">
            <a:extLst>
              <a:ext uri="{FF2B5EF4-FFF2-40B4-BE49-F238E27FC236}">
                <a16:creationId xmlns:a16="http://schemas.microsoft.com/office/drawing/2014/main" id="{E27F6659-0760-46DF-AA96-28317E80EC13}"/>
              </a:ext>
            </a:extLst>
          </p:cNvPr>
          <p:cNvSpPr>
            <a:spLocks noGrp="1"/>
          </p:cNvSpPr>
          <p:nvPr>
            <p:ph idx="1"/>
          </p:nvPr>
        </p:nvSpPr>
        <p:spPr/>
        <p:txBody>
          <a:bodyPr>
            <a:normAutofit fontScale="92500"/>
          </a:bodyPr>
          <a:lstStyle/>
          <a:p>
            <a:r>
              <a:rPr lang="en-GB" dirty="0"/>
              <a:t>If the lead compound contains a heterocyclic ring, it is worth synthesizing analogues containing a benzene ring or different heterocyclic rings to explore whether all the heteroatoms present are really necessary.</a:t>
            </a:r>
          </a:p>
          <a:p>
            <a:r>
              <a:rPr lang="en-GB" dirty="0"/>
              <a:t>A complication with heterocycles is the possibility of </a:t>
            </a:r>
            <a:r>
              <a:rPr lang="en-GB" b="1" dirty="0" err="1"/>
              <a:t>tautomers</a:t>
            </a:r>
            <a:r>
              <a:rPr lang="en-GB" b="1" dirty="0"/>
              <a:t> </a:t>
            </a:r>
            <a:r>
              <a:rPr lang="en-GB" dirty="0"/>
              <a:t>. </a:t>
            </a:r>
          </a:p>
          <a:p>
            <a:r>
              <a:rPr lang="en-GB" dirty="0"/>
              <a:t>This played an important role in determining the structure of DNA. </a:t>
            </a:r>
          </a:p>
          <a:p>
            <a:r>
              <a:rPr lang="en-GB" dirty="0"/>
              <a:t>The structure of DNA consists of a double helix with base-pairing between two sets of heterocyclic nucleic acid bases. </a:t>
            </a:r>
          </a:p>
          <a:p>
            <a:r>
              <a:rPr lang="en-GB" dirty="0"/>
              <a:t>Base-pairing involves three hydrogen bonds between the base pair guanine and cytosine, and two hydrogen bonds between the base pair adenine and thymine.</a:t>
            </a:r>
          </a:p>
        </p:txBody>
      </p:sp>
    </p:spTree>
    <p:extLst>
      <p:ext uri="{BB962C8B-B14F-4D97-AF65-F5344CB8AC3E}">
        <p14:creationId xmlns:p14="http://schemas.microsoft.com/office/powerpoint/2010/main" val="9402665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40CA34-1521-4DBF-B65E-D14114586526}"/>
              </a:ext>
            </a:extLst>
          </p:cNvPr>
          <p:cNvSpPr>
            <a:spLocks noGrp="1"/>
          </p:cNvSpPr>
          <p:nvPr>
            <p:ph type="title"/>
          </p:nvPr>
        </p:nvSpPr>
        <p:spPr/>
        <p:txBody>
          <a:bodyPr/>
          <a:lstStyle/>
          <a:p>
            <a:r>
              <a:rPr lang="en-GB" b="1" dirty="0"/>
              <a:t>The binding role of amides</a:t>
            </a:r>
            <a:endParaRPr lang="en-GB" dirty="0"/>
          </a:p>
        </p:txBody>
      </p:sp>
      <p:sp>
        <p:nvSpPr>
          <p:cNvPr id="3" name="Content Placeholder 2">
            <a:extLst>
              <a:ext uri="{FF2B5EF4-FFF2-40B4-BE49-F238E27FC236}">
                <a16:creationId xmlns:a16="http://schemas.microsoft.com/office/drawing/2014/main" id="{174F6E3B-D92F-4826-880D-D007B3B0B7FB}"/>
              </a:ext>
            </a:extLst>
          </p:cNvPr>
          <p:cNvSpPr>
            <a:spLocks noGrp="1"/>
          </p:cNvSpPr>
          <p:nvPr>
            <p:ph idx="1"/>
          </p:nvPr>
        </p:nvSpPr>
        <p:spPr/>
        <p:txBody>
          <a:bodyPr>
            <a:normAutofit lnSpcReduction="10000"/>
          </a:bodyPr>
          <a:lstStyle/>
          <a:p>
            <a:r>
              <a:rPr lang="en-GB" dirty="0"/>
              <a:t>The most common type of amide in peptide lead compounds is the secondary amide. </a:t>
            </a:r>
          </a:p>
          <a:p>
            <a:r>
              <a:rPr lang="en-GB" dirty="0"/>
              <a:t>Suitable analogues that could be prepared to test out possible binding interactions are shown below. </a:t>
            </a:r>
          </a:p>
          <a:p>
            <a:r>
              <a:rPr lang="en-GB" dirty="0"/>
              <a:t>All the analogues, except the primary and secondary amines, could be used to check whether the amide is acting as a hydrogen bond donor. </a:t>
            </a:r>
          </a:p>
          <a:p>
            <a:r>
              <a:rPr lang="en-GB" dirty="0"/>
              <a:t>The alkenes and amines could be tested to see whether the amide is acting as a hydrogen bond acceptor.</a:t>
            </a:r>
          </a:p>
          <a:p>
            <a:r>
              <a:rPr lang="en-GB" dirty="0"/>
              <a:t>The amide group is planar and does not rotate because of its partial double bond character.</a:t>
            </a:r>
          </a:p>
        </p:txBody>
      </p:sp>
    </p:spTree>
    <p:extLst>
      <p:ext uri="{BB962C8B-B14F-4D97-AF65-F5344CB8AC3E}">
        <p14:creationId xmlns:p14="http://schemas.microsoft.com/office/powerpoint/2010/main" val="15989056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AF3E5-A90A-4300-A98C-34B2D3446749}"/>
              </a:ext>
            </a:extLst>
          </p:cNvPr>
          <p:cNvSpPr>
            <a:spLocks noGrp="1"/>
          </p:cNvSpPr>
          <p:nvPr>
            <p:ph type="title"/>
          </p:nvPr>
        </p:nvSpPr>
        <p:spPr/>
        <p:txBody>
          <a:bodyPr/>
          <a:lstStyle/>
          <a:p>
            <a:r>
              <a:rPr lang="en-GB" b="1" dirty="0"/>
              <a:t>Binding role of heterocycles</a:t>
            </a:r>
            <a:endParaRPr lang="en-GB" dirty="0"/>
          </a:p>
        </p:txBody>
      </p:sp>
      <p:sp>
        <p:nvSpPr>
          <p:cNvPr id="3" name="Content Placeholder 2">
            <a:extLst>
              <a:ext uri="{FF2B5EF4-FFF2-40B4-BE49-F238E27FC236}">
                <a16:creationId xmlns:a16="http://schemas.microsoft.com/office/drawing/2014/main" id="{BC13F08E-898D-452F-BC07-AA78D1E3AC77}"/>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6E5DB4CB-91A2-4318-A66D-6F3A343256AB}"/>
              </a:ext>
            </a:extLst>
          </p:cNvPr>
          <p:cNvPicPr>
            <a:picLocks noChangeAspect="1"/>
          </p:cNvPicPr>
          <p:nvPr/>
        </p:nvPicPr>
        <p:blipFill>
          <a:blip r:embed="rId2"/>
          <a:stretch>
            <a:fillRect/>
          </a:stretch>
        </p:blipFill>
        <p:spPr>
          <a:xfrm>
            <a:off x="2057400" y="1800225"/>
            <a:ext cx="8077200" cy="4267200"/>
          </a:xfrm>
          <a:prstGeom prst="rect">
            <a:avLst/>
          </a:prstGeom>
        </p:spPr>
      </p:pic>
    </p:spTree>
    <p:extLst>
      <p:ext uri="{BB962C8B-B14F-4D97-AF65-F5344CB8AC3E}">
        <p14:creationId xmlns:p14="http://schemas.microsoft.com/office/powerpoint/2010/main" val="37964989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F3FDF-D70A-4DB4-ABC0-F7BEA6393286}"/>
              </a:ext>
            </a:extLst>
          </p:cNvPr>
          <p:cNvSpPr>
            <a:spLocks noGrp="1"/>
          </p:cNvSpPr>
          <p:nvPr>
            <p:ph type="title"/>
          </p:nvPr>
        </p:nvSpPr>
        <p:spPr/>
        <p:txBody>
          <a:bodyPr/>
          <a:lstStyle/>
          <a:p>
            <a:r>
              <a:rPr lang="en-GB" b="1" dirty="0"/>
              <a:t>Binding role of heterocycles</a:t>
            </a:r>
            <a:endParaRPr lang="en-GB" dirty="0"/>
          </a:p>
        </p:txBody>
      </p:sp>
      <p:sp>
        <p:nvSpPr>
          <p:cNvPr id="3" name="Content Placeholder 2">
            <a:extLst>
              <a:ext uri="{FF2B5EF4-FFF2-40B4-BE49-F238E27FC236}">
                <a16:creationId xmlns:a16="http://schemas.microsoft.com/office/drawing/2014/main" id="{BE953EC2-D44F-4FAF-8DC9-320CBF47193B}"/>
              </a:ext>
            </a:extLst>
          </p:cNvPr>
          <p:cNvSpPr>
            <a:spLocks noGrp="1"/>
          </p:cNvSpPr>
          <p:nvPr>
            <p:ph idx="1"/>
          </p:nvPr>
        </p:nvSpPr>
        <p:spPr>
          <a:xfrm>
            <a:off x="838200" y="1825625"/>
            <a:ext cx="10515600" cy="4667250"/>
          </a:xfrm>
        </p:spPr>
        <p:txBody>
          <a:bodyPr>
            <a:normAutofit lnSpcReduction="10000"/>
          </a:bodyPr>
          <a:lstStyle/>
          <a:p>
            <a:r>
              <a:rPr lang="en-GB" dirty="0"/>
              <a:t>The rings involved in the base-pairing are coplanar, allowing the optimum orientation for the hydrogen bond donors and hydrogen bond acceptors. </a:t>
            </a:r>
          </a:p>
          <a:p>
            <a:r>
              <a:rPr lang="en-GB" dirty="0"/>
              <a:t>This, in turn, means that the base pairs are stacked above each other allowing van der Waals interactions between the faces of each base pair.</a:t>
            </a:r>
          </a:p>
          <a:p>
            <a:r>
              <a:rPr lang="en-GB" dirty="0"/>
              <a:t>However, it was incorrectly assumed that the preferred </a:t>
            </a:r>
            <a:r>
              <a:rPr lang="en-GB" dirty="0" err="1"/>
              <a:t>tautomers</a:t>
            </a:r>
            <a:r>
              <a:rPr lang="en-GB" dirty="0"/>
              <a:t> for the nucleic acid bases were as shown in the right-hand part of above figure. </a:t>
            </a:r>
          </a:p>
          <a:p>
            <a:r>
              <a:rPr lang="en-GB" dirty="0"/>
              <a:t>With these </a:t>
            </a:r>
            <a:r>
              <a:rPr lang="en-GB" dirty="0" err="1"/>
              <a:t>tautomers</a:t>
            </a:r>
            <a:r>
              <a:rPr lang="en-GB" dirty="0"/>
              <a:t>, the required hydrogen bonding is not possible and would not explain the base-pairing observed in the structure of DNA.</a:t>
            </a:r>
          </a:p>
        </p:txBody>
      </p:sp>
    </p:spTree>
    <p:extLst>
      <p:ext uri="{BB962C8B-B14F-4D97-AF65-F5344CB8AC3E}">
        <p14:creationId xmlns:p14="http://schemas.microsoft.com/office/powerpoint/2010/main" val="12697762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495ECF-273F-4738-8D17-63FB0E1C6A8A}"/>
              </a:ext>
            </a:extLst>
          </p:cNvPr>
          <p:cNvSpPr>
            <a:spLocks noGrp="1"/>
          </p:cNvSpPr>
          <p:nvPr>
            <p:ph type="title"/>
          </p:nvPr>
        </p:nvSpPr>
        <p:spPr/>
        <p:txBody>
          <a:bodyPr/>
          <a:lstStyle/>
          <a:p>
            <a:r>
              <a:rPr lang="en-GB" b="1" dirty="0"/>
              <a:t>Binding role of heterocycles</a:t>
            </a:r>
            <a:endParaRPr lang="en-GB" dirty="0"/>
          </a:p>
        </p:txBody>
      </p:sp>
      <p:sp>
        <p:nvSpPr>
          <p:cNvPr id="3" name="Content Placeholder 2">
            <a:extLst>
              <a:ext uri="{FF2B5EF4-FFF2-40B4-BE49-F238E27FC236}">
                <a16:creationId xmlns:a16="http://schemas.microsoft.com/office/drawing/2014/main" id="{44A29C1B-1D5D-46A2-8771-A98573B02017}"/>
              </a:ext>
            </a:extLst>
          </p:cNvPr>
          <p:cNvSpPr>
            <a:spLocks noGrp="1"/>
          </p:cNvSpPr>
          <p:nvPr>
            <p:ph idx="1"/>
          </p:nvPr>
        </p:nvSpPr>
        <p:spPr/>
        <p:txBody>
          <a:bodyPr>
            <a:normAutofit/>
          </a:bodyPr>
          <a:lstStyle/>
          <a:p>
            <a:r>
              <a:rPr lang="en-GB" dirty="0"/>
              <a:t>With heterocyclic compounds, it is possible for a hydrogen bond donor and a hydrogen bond acceptor to be part of a conjugated system. </a:t>
            </a:r>
          </a:p>
          <a:p>
            <a:r>
              <a:rPr lang="en-GB" dirty="0"/>
              <a:t>Polarization of the electrons in the conjugated system permits π</a:t>
            </a:r>
            <a:r>
              <a:rPr lang="en-GB" b="1" dirty="0"/>
              <a:t>-bond cooperativity</a:t>
            </a:r>
            <a:r>
              <a:rPr lang="en-GB" dirty="0"/>
              <a:t>, where the strength of the hydrogen bond donor is enhanced by the hydrogen bond acceptor and </a:t>
            </a:r>
            <a:r>
              <a:rPr lang="en-GB" i="1" dirty="0"/>
              <a:t>vice versa</a:t>
            </a:r>
            <a:r>
              <a:rPr lang="en-GB" dirty="0"/>
              <a:t>.</a:t>
            </a:r>
          </a:p>
          <a:p>
            <a:r>
              <a:rPr lang="en-GB" dirty="0"/>
              <a:t>This has also been called </a:t>
            </a:r>
            <a:r>
              <a:rPr lang="en-GB" b="1" dirty="0"/>
              <a:t>resonance-assisted hydrogen bonding</a:t>
            </a:r>
            <a:r>
              <a:rPr lang="en-GB" dirty="0"/>
              <a:t>. </a:t>
            </a:r>
          </a:p>
          <a:p>
            <a:r>
              <a:rPr lang="en-GB" dirty="0"/>
              <a:t>This type of hydrogen bonding is possible for the hydrogen bond donors and acceptors for the nucleic acid base pairs</a:t>
            </a:r>
          </a:p>
        </p:txBody>
      </p:sp>
    </p:spTree>
    <p:extLst>
      <p:ext uri="{BB962C8B-B14F-4D97-AF65-F5344CB8AC3E}">
        <p14:creationId xmlns:p14="http://schemas.microsoft.com/office/powerpoint/2010/main" val="1645532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013273-475F-4F26-9895-E0F2D258134E}"/>
              </a:ext>
            </a:extLst>
          </p:cNvPr>
          <p:cNvSpPr>
            <a:spLocks noGrp="1"/>
          </p:cNvSpPr>
          <p:nvPr>
            <p:ph type="title"/>
          </p:nvPr>
        </p:nvSpPr>
        <p:spPr/>
        <p:txBody>
          <a:bodyPr/>
          <a:lstStyle/>
          <a:p>
            <a:r>
              <a:rPr lang="en-GB" b="1" dirty="0"/>
              <a:t>Binding role of heterocycles</a:t>
            </a:r>
            <a:endParaRPr lang="en-GB" dirty="0"/>
          </a:p>
        </p:txBody>
      </p:sp>
      <p:sp>
        <p:nvSpPr>
          <p:cNvPr id="3" name="Content Placeholder 2">
            <a:extLst>
              <a:ext uri="{FF2B5EF4-FFF2-40B4-BE49-F238E27FC236}">
                <a16:creationId xmlns:a16="http://schemas.microsoft.com/office/drawing/2014/main" id="{AE5011D4-8350-4996-B75A-7FA20B4922E0}"/>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59C90D03-B7B5-4D7D-88B5-9F6DCD244B08}"/>
              </a:ext>
            </a:extLst>
          </p:cNvPr>
          <p:cNvPicPr>
            <a:picLocks noChangeAspect="1"/>
          </p:cNvPicPr>
          <p:nvPr/>
        </p:nvPicPr>
        <p:blipFill>
          <a:blip r:embed="rId2"/>
          <a:stretch>
            <a:fillRect/>
          </a:stretch>
        </p:blipFill>
        <p:spPr>
          <a:xfrm>
            <a:off x="2233612" y="1804449"/>
            <a:ext cx="7724775" cy="4372514"/>
          </a:xfrm>
          <a:prstGeom prst="rect">
            <a:avLst/>
          </a:prstGeom>
        </p:spPr>
      </p:pic>
    </p:spTree>
    <p:extLst>
      <p:ext uri="{BB962C8B-B14F-4D97-AF65-F5344CB8AC3E}">
        <p14:creationId xmlns:p14="http://schemas.microsoft.com/office/powerpoint/2010/main" val="12227042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FB9071-9DB9-4AFA-8B33-916FAD943DC9}"/>
              </a:ext>
            </a:extLst>
          </p:cNvPr>
          <p:cNvSpPr>
            <a:spLocks noGrp="1"/>
          </p:cNvSpPr>
          <p:nvPr>
            <p:ph type="title"/>
          </p:nvPr>
        </p:nvSpPr>
        <p:spPr/>
        <p:txBody>
          <a:bodyPr/>
          <a:lstStyle/>
          <a:p>
            <a:r>
              <a:rPr lang="en-GB" b="1" dirty="0"/>
              <a:t>The binding role of amides</a:t>
            </a:r>
            <a:endParaRPr lang="en-GB" dirty="0"/>
          </a:p>
        </p:txBody>
      </p:sp>
      <p:pic>
        <p:nvPicPr>
          <p:cNvPr id="4" name="Content Placeholder 3">
            <a:extLst>
              <a:ext uri="{FF2B5EF4-FFF2-40B4-BE49-F238E27FC236}">
                <a16:creationId xmlns:a16="http://schemas.microsoft.com/office/drawing/2014/main" id="{AD6B9E68-E949-4F3F-A69C-82F33D149B49}"/>
              </a:ext>
            </a:extLst>
          </p:cNvPr>
          <p:cNvPicPr>
            <a:picLocks noGrp="1" noChangeAspect="1"/>
          </p:cNvPicPr>
          <p:nvPr>
            <p:ph idx="1"/>
          </p:nvPr>
        </p:nvPicPr>
        <p:blipFill>
          <a:blip r:embed="rId2"/>
          <a:stretch>
            <a:fillRect/>
          </a:stretch>
        </p:blipFill>
        <p:spPr>
          <a:xfrm>
            <a:off x="2238375" y="2215356"/>
            <a:ext cx="7715250" cy="3571875"/>
          </a:xfrm>
          <a:prstGeom prst="rect">
            <a:avLst/>
          </a:prstGeom>
        </p:spPr>
      </p:pic>
    </p:spTree>
    <p:extLst>
      <p:ext uri="{BB962C8B-B14F-4D97-AF65-F5344CB8AC3E}">
        <p14:creationId xmlns:p14="http://schemas.microsoft.com/office/powerpoint/2010/main" val="7527821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A8001-84F4-48C0-9997-DA3E249A25FA}"/>
              </a:ext>
            </a:extLst>
          </p:cNvPr>
          <p:cNvSpPr>
            <a:spLocks noGrp="1"/>
          </p:cNvSpPr>
          <p:nvPr>
            <p:ph type="title"/>
          </p:nvPr>
        </p:nvSpPr>
        <p:spPr/>
        <p:txBody>
          <a:bodyPr/>
          <a:lstStyle/>
          <a:p>
            <a:r>
              <a:rPr lang="en-GB" b="1" dirty="0"/>
              <a:t>The binding role of amides</a:t>
            </a:r>
            <a:endParaRPr lang="en-GB" dirty="0"/>
          </a:p>
        </p:txBody>
      </p:sp>
      <p:sp>
        <p:nvSpPr>
          <p:cNvPr id="3" name="Content Placeholder 2">
            <a:extLst>
              <a:ext uri="{FF2B5EF4-FFF2-40B4-BE49-F238E27FC236}">
                <a16:creationId xmlns:a16="http://schemas.microsoft.com/office/drawing/2014/main" id="{AD80A601-2C84-4005-BF60-CD57726EFC72}"/>
              </a:ext>
            </a:extLst>
          </p:cNvPr>
          <p:cNvSpPr>
            <a:spLocks noGrp="1"/>
          </p:cNvSpPr>
          <p:nvPr>
            <p:ph idx="1"/>
          </p:nvPr>
        </p:nvSpPr>
        <p:spPr/>
        <p:txBody>
          <a:bodyPr>
            <a:normAutofit/>
          </a:bodyPr>
          <a:lstStyle/>
          <a:p>
            <a:r>
              <a:rPr lang="en-GB" dirty="0"/>
              <a:t>The ketone, the secondary amine, and the tertiary amine analogues have a single bond at the equivalent position which </a:t>
            </a:r>
            <a:r>
              <a:rPr lang="en-GB" i="1" dirty="0"/>
              <a:t>can </a:t>
            </a:r>
            <a:r>
              <a:rPr lang="en-GB" dirty="0"/>
              <a:t>rotate. </a:t>
            </a:r>
          </a:p>
          <a:p>
            <a:r>
              <a:rPr lang="en-GB" dirty="0"/>
              <a:t>This would alter the relative positions of any binding groups on either side of the amide group and lead to a loss of binding, even if the amide itself was not involved in binding.</a:t>
            </a:r>
          </a:p>
          <a:p>
            <a:r>
              <a:rPr lang="en-GB" dirty="0"/>
              <a:t>Therefore, a loss of activity would not necessarily mean that the amide is important as a binding group. </a:t>
            </a:r>
          </a:p>
          <a:p>
            <a:r>
              <a:rPr lang="en-GB" dirty="0"/>
              <a:t>With these groups, it would only be safe to say that the amide group is not essential if activity is retained.</a:t>
            </a:r>
          </a:p>
        </p:txBody>
      </p:sp>
    </p:spTree>
    <p:extLst>
      <p:ext uri="{BB962C8B-B14F-4D97-AF65-F5344CB8AC3E}">
        <p14:creationId xmlns:p14="http://schemas.microsoft.com/office/powerpoint/2010/main" val="23257078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D83F1A-7440-4053-80F2-AB8F1D082A9C}"/>
              </a:ext>
            </a:extLst>
          </p:cNvPr>
          <p:cNvSpPr>
            <a:spLocks noGrp="1"/>
          </p:cNvSpPr>
          <p:nvPr>
            <p:ph type="title"/>
          </p:nvPr>
        </p:nvSpPr>
        <p:spPr/>
        <p:txBody>
          <a:bodyPr/>
          <a:lstStyle/>
          <a:p>
            <a:r>
              <a:rPr lang="en-GB" b="1" dirty="0"/>
              <a:t>The binding role of amides</a:t>
            </a:r>
            <a:endParaRPr lang="en-GB" dirty="0"/>
          </a:p>
        </p:txBody>
      </p:sp>
      <p:sp>
        <p:nvSpPr>
          <p:cNvPr id="3" name="Content Placeholder 2">
            <a:extLst>
              <a:ext uri="{FF2B5EF4-FFF2-40B4-BE49-F238E27FC236}">
                <a16:creationId xmlns:a16="http://schemas.microsoft.com/office/drawing/2014/main" id="{48DA7BFF-8204-44FF-B00D-61F5F15D8C28}"/>
              </a:ext>
            </a:extLst>
          </p:cNvPr>
          <p:cNvSpPr>
            <a:spLocks noGrp="1"/>
          </p:cNvSpPr>
          <p:nvPr>
            <p:ph idx="1"/>
          </p:nvPr>
        </p:nvSpPr>
        <p:spPr/>
        <p:txBody>
          <a:bodyPr>
            <a:normAutofit/>
          </a:bodyPr>
          <a:lstStyle/>
          <a:p>
            <a:r>
              <a:rPr lang="en-GB" dirty="0"/>
              <a:t>The primary amine and carboxylic acid may be found to have no activity, but this might be due to the loss of important binding groups in one half of the molecule. </a:t>
            </a:r>
          </a:p>
          <a:p>
            <a:r>
              <a:rPr lang="en-GB" dirty="0"/>
              <a:t>These particular analogues would only be worth considering if the amide group is peripheral to the molecule (e.g. R-</a:t>
            </a:r>
            <a:r>
              <a:rPr lang="en-GB" dirty="0" err="1"/>
              <a:t>NHCOMe</a:t>
            </a:r>
            <a:r>
              <a:rPr lang="en-GB" dirty="0"/>
              <a:t> or R-</a:t>
            </a:r>
            <a:r>
              <a:rPr lang="en-GB" dirty="0" err="1"/>
              <a:t>CONHMe</a:t>
            </a:r>
            <a:r>
              <a:rPr lang="en-GB" dirty="0"/>
              <a:t>) and not part of the main skeleton.</a:t>
            </a:r>
          </a:p>
          <a:p>
            <a:r>
              <a:rPr lang="en-GB" dirty="0"/>
              <a:t>The alkene would be a particularly useful analogue to test because it is planar, cannot rotate, and cannot act as a hydrogen bond donor or hydrogen bond acceptor.</a:t>
            </a:r>
          </a:p>
          <a:p>
            <a:r>
              <a:rPr lang="en-GB" dirty="0"/>
              <a:t>However, the synthesis of this analogue may not be simple. </a:t>
            </a:r>
          </a:p>
        </p:txBody>
      </p:sp>
    </p:spTree>
    <p:extLst>
      <p:ext uri="{BB962C8B-B14F-4D97-AF65-F5344CB8AC3E}">
        <p14:creationId xmlns:p14="http://schemas.microsoft.com/office/powerpoint/2010/main" val="3492010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8B4879-8028-4E08-9DFA-A02239781B8F}"/>
              </a:ext>
            </a:extLst>
          </p:cNvPr>
          <p:cNvSpPr>
            <a:spLocks noGrp="1"/>
          </p:cNvSpPr>
          <p:nvPr>
            <p:ph type="title"/>
          </p:nvPr>
        </p:nvSpPr>
        <p:spPr/>
        <p:txBody>
          <a:bodyPr/>
          <a:lstStyle/>
          <a:p>
            <a:r>
              <a:rPr lang="en-GB" b="1" dirty="0"/>
              <a:t>The binding role of amides</a:t>
            </a:r>
            <a:endParaRPr lang="en-GB" dirty="0"/>
          </a:p>
        </p:txBody>
      </p:sp>
      <p:sp>
        <p:nvSpPr>
          <p:cNvPr id="3" name="Content Placeholder 2">
            <a:extLst>
              <a:ext uri="{FF2B5EF4-FFF2-40B4-BE49-F238E27FC236}">
                <a16:creationId xmlns:a16="http://schemas.microsoft.com/office/drawing/2014/main" id="{B4CBF96C-A033-4E8E-94D8-87A85855B416}"/>
              </a:ext>
            </a:extLst>
          </p:cNvPr>
          <p:cNvSpPr>
            <a:spLocks noGrp="1"/>
          </p:cNvSpPr>
          <p:nvPr>
            <p:ph idx="1"/>
          </p:nvPr>
        </p:nvSpPr>
        <p:spPr/>
        <p:txBody>
          <a:bodyPr>
            <a:normAutofit lnSpcReduction="10000"/>
          </a:bodyPr>
          <a:lstStyle/>
          <a:p>
            <a:r>
              <a:rPr lang="en-GB" dirty="0"/>
              <a:t>In fact, it is likely that all the analogues described would have to be prepared using a full synthesis.</a:t>
            </a:r>
          </a:p>
          <a:p>
            <a:r>
              <a:rPr lang="en-GB" dirty="0"/>
              <a:t>Amides are relatively stable functional groups and, although several of the analogues described might be attainable directly from the lead compound, it is more likely that the lead compound would not survive the forcing conditions required.</a:t>
            </a:r>
          </a:p>
          <a:p>
            <a:r>
              <a:rPr lang="en-GB" dirty="0"/>
              <a:t>Amides which are within a ring system are called lactams which can form intermolecular hydrogen bonds.</a:t>
            </a:r>
          </a:p>
          <a:p>
            <a:r>
              <a:rPr lang="en-GB" dirty="0"/>
              <a:t>If the ring is small and suffers ring strain, the lactam can undergo a chemical reaction with the target leading to the formation of a covalent bond. </a:t>
            </a:r>
          </a:p>
          <a:p>
            <a:endParaRPr lang="en-GB" dirty="0"/>
          </a:p>
        </p:txBody>
      </p:sp>
    </p:spTree>
    <p:extLst>
      <p:ext uri="{BB962C8B-B14F-4D97-AF65-F5344CB8AC3E}">
        <p14:creationId xmlns:p14="http://schemas.microsoft.com/office/powerpoint/2010/main" val="3409137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1913F-B48F-403E-8163-A24E7C0DD291}"/>
              </a:ext>
            </a:extLst>
          </p:cNvPr>
          <p:cNvSpPr>
            <a:spLocks noGrp="1"/>
          </p:cNvSpPr>
          <p:nvPr>
            <p:ph type="title"/>
          </p:nvPr>
        </p:nvSpPr>
        <p:spPr/>
        <p:txBody>
          <a:bodyPr/>
          <a:lstStyle/>
          <a:p>
            <a:r>
              <a:rPr lang="en-GB" b="1" dirty="0"/>
              <a:t>The binding role of amides</a:t>
            </a:r>
            <a:endParaRPr lang="en-GB" dirty="0"/>
          </a:p>
        </p:txBody>
      </p:sp>
      <p:sp>
        <p:nvSpPr>
          <p:cNvPr id="3" name="Content Placeholder 2">
            <a:extLst>
              <a:ext uri="{FF2B5EF4-FFF2-40B4-BE49-F238E27FC236}">
                <a16:creationId xmlns:a16="http://schemas.microsoft.com/office/drawing/2014/main" id="{E10B5118-3A6D-4076-B190-B664FB7832CB}"/>
              </a:ext>
            </a:extLst>
          </p:cNvPr>
          <p:cNvSpPr>
            <a:spLocks noGrp="1"/>
          </p:cNvSpPr>
          <p:nvPr>
            <p:ph idx="1"/>
          </p:nvPr>
        </p:nvSpPr>
        <p:spPr/>
        <p:txBody>
          <a:bodyPr/>
          <a:lstStyle/>
          <a:p>
            <a:r>
              <a:rPr lang="en-GB" dirty="0"/>
              <a:t>The best examples of this are the </a:t>
            </a:r>
            <a:r>
              <a:rPr lang="en-GB" dirty="0" err="1"/>
              <a:t>penicillins</a:t>
            </a:r>
            <a:r>
              <a:rPr lang="en-GB" dirty="0"/>
              <a:t>, which contain a four-membered β-lactam ring. </a:t>
            </a:r>
          </a:p>
          <a:p>
            <a:r>
              <a:rPr lang="en-GB" dirty="0"/>
              <a:t>This acts as an acylating agent and irreversibly inhibits a bacterial enzyme by acylating a serine residue in the active site</a:t>
            </a:r>
          </a:p>
        </p:txBody>
      </p:sp>
      <p:pic>
        <p:nvPicPr>
          <p:cNvPr id="4" name="Picture 3">
            <a:extLst>
              <a:ext uri="{FF2B5EF4-FFF2-40B4-BE49-F238E27FC236}">
                <a16:creationId xmlns:a16="http://schemas.microsoft.com/office/drawing/2014/main" id="{644D46AC-B130-4222-919B-0AF1AD6D8C7E}"/>
              </a:ext>
            </a:extLst>
          </p:cNvPr>
          <p:cNvPicPr>
            <a:picLocks noChangeAspect="1"/>
          </p:cNvPicPr>
          <p:nvPr/>
        </p:nvPicPr>
        <p:blipFill>
          <a:blip r:embed="rId2"/>
          <a:stretch>
            <a:fillRect/>
          </a:stretch>
        </p:blipFill>
        <p:spPr>
          <a:xfrm>
            <a:off x="3733800" y="3643313"/>
            <a:ext cx="4724400" cy="2562225"/>
          </a:xfrm>
          <a:prstGeom prst="rect">
            <a:avLst/>
          </a:prstGeom>
        </p:spPr>
      </p:pic>
    </p:spTree>
    <p:extLst>
      <p:ext uri="{BB962C8B-B14F-4D97-AF65-F5344CB8AC3E}">
        <p14:creationId xmlns:p14="http://schemas.microsoft.com/office/powerpoint/2010/main" val="3332259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C30EB4-A4E5-49EF-9B83-24B14F3EB172}"/>
              </a:ext>
            </a:extLst>
          </p:cNvPr>
          <p:cNvSpPr>
            <a:spLocks noGrp="1"/>
          </p:cNvSpPr>
          <p:nvPr>
            <p:ph type="title"/>
          </p:nvPr>
        </p:nvSpPr>
        <p:spPr/>
        <p:txBody>
          <a:bodyPr/>
          <a:lstStyle/>
          <a:p>
            <a:r>
              <a:rPr lang="en-GB" b="1" dirty="0"/>
              <a:t>Binding role of quaternary ammonium salts</a:t>
            </a:r>
            <a:endParaRPr lang="en-GB" dirty="0"/>
          </a:p>
        </p:txBody>
      </p:sp>
      <p:sp>
        <p:nvSpPr>
          <p:cNvPr id="3" name="Content Placeholder 2">
            <a:extLst>
              <a:ext uri="{FF2B5EF4-FFF2-40B4-BE49-F238E27FC236}">
                <a16:creationId xmlns:a16="http://schemas.microsoft.com/office/drawing/2014/main" id="{AE7BE975-02D6-4B7B-9818-6326927D2E21}"/>
              </a:ext>
            </a:extLst>
          </p:cNvPr>
          <p:cNvSpPr>
            <a:spLocks noGrp="1"/>
          </p:cNvSpPr>
          <p:nvPr>
            <p:ph idx="1"/>
          </p:nvPr>
        </p:nvSpPr>
        <p:spPr/>
        <p:txBody>
          <a:bodyPr>
            <a:normAutofit/>
          </a:bodyPr>
          <a:lstStyle/>
          <a:p>
            <a:r>
              <a:rPr lang="en-GB" b="1" dirty="0"/>
              <a:t>Quaternary ammonium salts </a:t>
            </a:r>
            <a:r>
              <a:rPr lang="en-GB" dirty="0"/>
              <a:t>are ionized and can interact with carboxylate groups by ionic interactions. </a:t>
            </a:r>
          </a:p>
          <a:p>
            <a:r>
              <a:rPr lang="en-GB" dirty="0"/>
              <a:t>Another possibility is an </a:t>
            </a:r>
            <a:r>
              <a:rPr lang="en-GB" b="1" dirty="0"/>
              <a:t>induced dipole interaction </a:t>
            </a:r>
            <a:r>
              <a:rPr lang="en-GB" dirty="0"/>
              <a:t>between the quaternary ammonium ion and any aromatic rings in the binding site. The positively charged nitrogen can distort the π electrons of the aromatic ring such that a dipole is induced, whereby the face of the ring is slightly negative and the edges are slightly positive.</a:t>
            </a:r>
          </a:p>
          <a:p>
            <a:r>
              <a:rPr lang="en-GB" dirty="0"/>
              <a:t>This allows an interaction between the slightly negative faces of the aromatic rings and the positive charge of the quaternary ammonium ion. This is also known as a </a:t>
            </a:r>
            <a:r>
              <a:rPr lang="en-GB" b="1" dirty="0"/>
              <a:t>π–cation interaction</a:t>
            </a:r>
            <a:r>
              <a:rPr lang="en-GB" dirty="0"/>
              <a:t>.</a:t>
            </a:r>
          </a:p>
        </p:txBody>
      </p:sp>
    </p:spTree>
    <p:extLst>
      <p:ext uri="{BB962C8B-B14F-4D97-AF65-F5344CB8AC3E}">
        <p14:creationId xmlns:p14="http://schemas.microsoft.com/office/powerpoint/2010/main" val="26611789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2529</TotalTime>
  <Words>2186</Words>
  <Application>Microsoft Office PowerPoint</Application>
  <PresentationFormat>Widescreen</PresentationFormat>
  <Paragraphs>120</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The binding role of amides</vt:lpstr>
      <vt:lpstr>The binding role of amides</vt:lpstr>
      <vt:lpstr>The binding role of amides</vt:lpstr>
      <vt:lpstr>The binding role of amides</vt:lpstr>
      <vt:lpstr>The binding role of amides</vt:lpstr>
      <vt:lpstr>The binding role of amides</vt:lpstr>
      <vt:lpstr>The binding role of amides</vt:lpstr>
      <vt:lpstr>The binding role of amides</vt:lpstr>
      <vt:lpstr>Binding role of quaternary ammonium salts</vt:lpstr>
      <vt:lpstr>Binding role of quaternary ammonium salts</vt:lpstr>
      <vt:lpstr>Binding role of quaternary ammonium salts</vt:lpstr>
      <vt:lpstr>Binding role of carboxylic acids</vt:lpstr>
      <vt:lpstr>Binding role of carboxylic acids</vt:lpstr>
      <vt:lpstr>Binding role of carboxylic acids</vt:lpstr>
      <vt:lpstr>Binding role of carboxylic acids</vt:lpstr>
      <vt:lpstr>PowerPoint Presentation</vt:lpstr>
      <vt:lpstr>Binding role of esters</vt:lpstr>
      <vt:lpstr>Binding role of esters</vt:lpstr>
      <vt:lpstr>Binding role of esters</vt:lpstr>
      <vt:lpstr>Binding role of esters</vt:lpstr>
      <vt:lpstr>Binding role of esters</vt:lpstr>
      <vt:lpstr>Binding role of alkyl and aryl halides</vt:lpstr>
      <vt:lpstr>Binding role of alkyl and aryl halides</vt:lpstr>
      <vt:lpstr>Binding role of alkyl and aryl halides</vt:lpstr>
      <vt:lpstr>Binding role of heterocycles</vt:lpstr>
      <vt:lpstr>Binding role of heterocycles</vt:lpstr>
      <vt:lpstr>Binding role of heterocycles</vt:lpstr>
      <vt:lpstr>Binding role of heterocycles</vt:lpstr>
      <vt:lpstr>Binding role of heterocycles</vt:lpstr>
      <vt:lpstr>Binding role of heterocycles</vt:lpstr>
      <vt:lpstr>Binding role of heterocycles</vt:lpstr>
      <vt:lpstr>Binding role of heterocycles</vt:lpstr>
      <vt:lpstr>Binding role of heterocycles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ORGANIC PHARMACEUTICAL CHEMISTRY IV</dc:title>
  <dc:creator>Mohammed Al-Ameedee</dc:creator>
  <cp:lastModifiedBy>Mohammed Al-Ameedee</cp:lastModifiedBy>
  <cp:revision>116</cp:revision>
  <dcterms:created xsi:type="dcterms:W3CDTF">2018-09-27T17:17:11Z</dcterms:created>
  <dcterms:modified xsi:type="dcterms:W3CDTF">2020-02-18T20:14:57Z</dcterms:modified>
</cp:coreProperties>
</file>