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2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D8511-6DB7-4BF2-B328-A2412D8E9918}" type="datetimeFigureOut">
              <a:rPr lang="en-US" smtClean="0"/>
              <a:t>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EC38EB4-C6FC-4869-B271-3D8EBB94F6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640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D8511-6DB7-4BF2-B328-A2412D8E9918}" type="datetimeFigureOut">
              <a:rPr lang="en-US" smtClean="0"/>
              <a:t>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EC38EB4-C6FC-4869-B271-3D8EBB94F6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372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D8511-6DB7-4BF2-B328-A2412D8E9918}" type="datetimeFigureOut">
              <a:rPr lang="en-US" smtClean="0"/>
              <a:t>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EC38EB4-C6FC-4869-B271-3D8EBB94F6EB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919439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D8511-6DB7-4BF2-B328-A2412D8E9918}" type="datetimeFigureOut">
              <a:rPr lang="en-US" smtClean="0"/>
              <a:t>2/16/2020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EC38EB4-C6FC-4869-B271-3D8EBB94F6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653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D8511-6DB7-4BF2-B328-A2412D8E9918}" type="datetimeFigureOut">
              <a:rPr lang="en-US" smtClean="0"/>
              <a:t>2/16/2020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EC38EB4-C6FC-4869-B271-3D8EBB94F6EB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298494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D8511-6DB7-4BF2-B328-A2412D8E9918}" type="datetimeFigureOut">
              <a:rPr lang="en-US" smtClean="0"/>
              <a:t>2/16/2020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EC38EB4-C6FC-4869-B271-3D8EBB94F6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3269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D8511-6DB7-4BF2-B328-A2412D8E9918}" type="datetimeFigureOut">
              <a:rPr lang="en-US" smtClean="0"/>
              <a:t>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38EB4-C6FC-4869-B271-3D8EBB94F6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3198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D8511-6DB7-4BF2-B328-A2412D8E9918}" type="datetimeFigureOut">
              <a:rPr lang="en-US" smtClean="0"/>
              <a:t>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38EB4-C6FC-4869-B271-3D8EBB94F6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910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D8511-6DB7-4BF2-B328-A2412D8E9918}" type="datetimeFigureOut">
              <a:rPr lang="en-US" smtClean="0"/>
              <a:t>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38EB4-C6FC-4869-B271-3D8EBB94F6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259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D8511-6DB7-4BF2-B328-A2412D8E9918}" type="datetimeFigureOut">
              <a:rPr lang="en-US" smtClean="0"/>
              <a:t>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EC38EB4-C6FC-4869-B271-3D8EBB94F6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910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D8511-6DB7-4BF2-B328-A2412D8E9918}" type="datetimeFigureOut">
              <a:rPr lang="en-US" smtClean="0"/>
              <a:t>2/16/2020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EC38EB4-C6FC-4869-B271-3D8EBB94F6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774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D8511-6DB7-4BF2-B328-A2412D8E9918}" type="datetimeFigureOut">
              <a:rPr lang="en-US" smtClean="0"/>
              <a:t>2/16/2020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EC38EB4-C6FC-4869-B271-3D8EBB94F6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938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D8511-6DB7-4BF2-B328-A2412D8E9918}" type="datetimeFigureOut">
              <a:rPr lang="en-US" smtClean="0"/>
              <a:t>2/16/2020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38EB4-C6FC-4869-B271-3D8EBB94F6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007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D8511-6DB7-4BF2-B328-A2412D8E9918}" type="datetimeFigureOut">
              <a:rPr lang="en-US" smtClean="0"/>
              <a:t>2/16/2020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38EB4-C6FC-4869-B271-3D8EBB94F6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441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D8511-6DB7-4BF2-B328-A2412D8E9918}" type="datetimeFigureOut">
              <a:rPr lang="en-US" smtClean="0"/>
              <a:t>2/16/2020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38EB4-C6FC-4869-B271-3D8EBB94F6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152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D8511-6DB7-4BF2-B328-A2412D8E9918}" type="datetimeFigureOut">
              <a:rPr lang="en-US" smtClean="0"/>
              <a:t>2/16/2020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EC38EB4-C6FC-4869-B271-3D8EBB94F6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464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FD8511-6DB7-4BF2-B328-A2412D8E9918}" type="datetimeFigureOut">
              <a:rPr lang="en-US" smtClean="0"/>
              <a:t>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EC38EB4-C6FC-4869-B271-3D8EBB94F6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054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820616"/>
            <a:ext cx="8915399" cy="2485292"/>
          </a:xfrm>
        </p:spPr>
        <p:txBody>
          <a:bodyPr>
            <a:normAutofit/>
          </a:bodyPr>
          <a:lstStyle/>
          <a:p>
            <a:r>
              <a:rPr lang="en-US" sz="4800" dirty="0" smtClean="0">
                <a:latin typeface="Algerian" panose="04020705040A02060702" pitchFamily="82" charset="0"/>
              </a:rPr>
              <a:t>Experiment No (2):- Determination of Acetic Acid Content of Vinegar</a:t>
            </a:r>
            <a:endParaRPr lang="en-US" sz="4800" dirty="0">
              <a:latin typeface="Algerian" panose="04020705040A0206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35014" y="3610708"/>
            <a:ext cx="8932985" cy="2708030"/>
          </a:xfrm>
          <a:ln>
            <a:solidFill>
              <a:schemeClr val="bg1"/>
            </a:solidFill>
          </a:ln>
        </p:spPr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0031" y="4082927"/>
            <a:ext cx="5427784" cy="1931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4455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 smtClean="0">
                <a:latin typeface="Algerian" panose="04020705040A02060702" pitchFamily="82" charset="0"/>
              </a:rPr>
              <a:t>Theory</a:t>
            </a:r>
            <a:endParaRPr lang="en-US" sz="6000" b="1" dirty="0"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Acetic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acid: is a colorless liquid organic compound with the chemical formula CH3COOH (also written as CH</a:t>
            </a:r>
            <a:r>
              <a:rPr lang="en-US" sz="1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3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CO</a:t>
            </a:r>
            <a:r>
              <a:rPr lang="en-US" sz="1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2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H or C</a:t>
            </a:r>
            <a:r>
              <a:rPr lang="en-US" sz="1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2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H</a:t>
            </a:r>
            <a:r>
              <a:rPr lang="en-US" sz="1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4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O</a:t>
            </a:r>
            <a:r>
              <a:rPr lang="en-US" sz="1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2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). </a:t>
            </a:r>
            <a:endParaRPr lang="en-US" b="1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Liquid acetic acid is a hydrophilic (polar)</a:t>
            </a:r>
          </a:p>
          <a:p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Vinegar can have different strengths. Most popular are concentrations between 4% and 15% In case of such concentrated solutions it may be impossible to simply take a single sample for titration</a:t>
            </a:r>
            <a:endParaRPr lang="en-US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67436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8463" y="2133600"/>
            <a:ext cx="10128738" cy="3777622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   </a:t>
            </a:r>
            <a:r>
              <a:rPr lang="en-US" sz="4000" b="1" dirty="0" smtClean="0">
                <a:latin typeface="Algerian" panose="04020705040A02060702" pitchFamily="82" charset="0"/>
              </a:rPr>
              <a:t>CH</a:t>
            </a:r>
            <a:r>
              <a:rPr lang="en-US" sz="3600" b="1" dirty="0" smtClean="0">
                <a:latin typeface="Algerian" panose="04020705040A02060702" pitchFamily="82" charset="0"/>
              </a:rPr>
              <a:t>3</a:t>
            </a:r>
            <a:r>
              <a:rPr lang="en-US" sz="4000" b="1" dirty="0" smtClean="0">
                <a:latin typeface="Algerian" panose="04020705040A02060702" pitchFamily="82" charset="0"/>
              </a:rPr>
              <a:t>COOH + N</a:t>
            </a:r>
            <a:r>
              <a:rPr lang="en-US" sz="4000" b="1" dirty="0" smtClean="0"/>
              <a:t>a</a:t>
            </a:r>
            <a:r>
              <a:rPr lang="en-US" sz="4000" b="1" dirty="0" smtClean="0">
                <a:latin typeface="Algerian" panose="04020705040A02060702" pitchFamily="82" charset="0"/>
              </a:rPr>
              <a:t>OH → CH</a:t>
            </a:r>
            <a:r>
              <a:rPr lang="en-US" sz="3600" b="1" dirty="0" smtClean="0">
                <a:latin typeface="Algerian" panose="04020705040A02060702" pitchFamily="82" charset="0"/>
              </a:rPr>
              <a:t>3</a:t>
            </a:r>
            <a:r>
              <a:rPr lang="en-US" sz="4000" b="1" dirty="0" smtClean="0">
                <a:latin typeface="Algerian" panose="04020705040A02060702" pitchFamily="82" charset="0"/>
              </a:rPr>
              <a:t>COONa + H</a:t>
            </a:r>
            <a:r>
              <a:rPr lang="en-US" sz="3600" b="1" dirty="0" smtClean="0">
                <a:latin typeface="Algerian" panose="04020705040A02060702" pitchFamily="82" charset="0"/>
              </a:rPr>
              <a:t>2</a:t>
            </a:r>
            <a:r>
              <a:rPr lang="en-US" sz="4000" b="1" dirty="0" smtClean="0">
                <a:latin typeface="Algerian" panose="04020705040A02060702" pitchFamily="82" charset="0"/>
              </a:rPr>
              <a:t>O</a:t>
            </a:r>
          </a:p>
          <a:p>
            <a:pPr marL="0" indent="0">
              <a:buNone/>
            </a:pPr>
            <a:r>
              <a:rPr lang="en-US" sz="4000" b="1" dirty="0">
                <a:latin typeface="Algerian" panose="04020705040A02060702" pitchFamily="82" charset="0"/>
              </a:rPr>
              <a:t> </a:t>
            </a:r>
            <a:r>
              <a:rPr lang="en-US" sz="4000" b="1" dirty="0" smtClean="0">
                <a:latin typeface="Algerian" panose="04020705040A02060702" pitchFamily="82" charset="0"/>
              </a:rPr>
              <a:t>                Colorless         Red</a:t>
            </a:r>
            <a:endParaRPr lang="en-US" sz="4000" b="1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1388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>
                <a:latin typeface="Algerian" panose="04020705040A02060702" pitchFamily="82" charset="0"/>
              </a:rPr>
              <a:t>Uses acetic acid</a:t>
            </a:r>
            <a:endParaRPr lang="en-US" sz="6000" dirty="0"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352437"/>
          </a:xfrm>
        </p:spPr>
        <p:txBody>
          <a:bodyPr>
            <a:normAutofit/>
          </a:bodyPr>
          <a:lstStyle/>
          <a:p>
            <a:r>
              <a:rPr lang="en-US" dirty="0">
                <a:latin typeface="Algerian" panose="04020705040A02060702" pitchFamily="82" charset="0"/>
              </a:rPr>
              <a:t>Helps improve food digestion and prevents indigestion</a:t>
            </a:r>
            <a:r>
              <a:rPr lang="en-US" dirty="0" smtClean="0">
                <a:latin typeface="Algerian" panose="04020705040A02060702" pitchFamily="82" charset="0"/>
              </a:rPr>
              <a:t>.</a:t>
            </a:r>
            <a:endParaRPr lang="en-US" dirty="0">
              <a:latin typeface="Algerian" panose="04020705040A02060702" pitchFamily="82" charset="0"/>
            </a:endParaRPr>
          </a:p>
          <a:p>
            <a:r>
              <a:rPr lang="en-US" dirty="0">
                <a:latin typeface="Algerian" panose="04020705040A02060702" pitchFamily="82" charset="0"/>
              </a:rPr>
              <a:t>It strengthens the bones and keeps them healthy.</a:t>
            </a:r>
          </a:p>
          <a:p>
            <a:r>
              <a:rPr lang="en-US" dirty="0">
                <a:latin typeface="Algerian" panose="04020705040A02060702" pitchFamily="82" charset="0"/>
              </a:rPr>
              <a:t> Helps burn body fat and reduce body weight.</a:t>
            </a:r>
          </a:p>
          <a:p>
            <a:r>
              <a:rPr lang="en-US" dirty="0">
                <a:latin typeface="Algerian" panose="04020705040A02060702" pitchFamily="82" charset="0"/>
              </a:rPr>
              <a:t> Added to different food types to improve the taste.</a:t>
            </a:r>
          </a:p>
          <a:p>
            <a:r>
              <a:rPr lang="en-US" dirty="0">
                <a:latin typeface="Algerian" panose="04020705040A02060702" pitchFamily="82" charset="0"/>
              </a:rPr>
              <a:t> Speed up the process of leveling meat, chicken and fish.</a:t>
            </a:r>
          </a:p>
          <a:p>
            <a:r>
              <a:rPr lang="en-US" dirty="0">
                <a:latin typeface="Algerian" panose="04020705040A02060702" pitchFamily="82" charset="0"/>
              </a:rPr>
              <a:t> Prevents harmful high cholesterol in the blood.</a:t>
            </a:r>
          </a:p>
          <a:p>
            <a:r>
              <a:rPr lang="en-US" dirty="0">
                <a:latin typeface="Algerian" panose="04020705040A02060702" pitchFamily="82" charset="0"/>
              </a:rPr>
              <a:t> It strengthens the immune system and prevents many diseases.</a:t>
            </a:r>
          </a:p>
          <a:p>
            <a:r>
              <a:rPr lang="en-US" dirty="0">
                <a:latin typeface="Algerian" panose="04020705040A02060702" pitchFamily="82" charset="0"/>
              </a:rPr>
              <a:t> Relieves sore throat, chest and sinuses.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683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>
                <a:latin typeface="Algerian" panose="04020705040A02060702" pitchFamily="82" charset="0"/>
              </a:rPr>
              <a:t>Side effects of using acetic acid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>
              <a:latin typeface="Algerian" panose="04020705040A02060702" pitchFamily="82" charset="0"/>
            </a:endParaRPr>
          </a:p>
          <a:p>
            <a:r>
              <a:rPr lang="en-US" dirty="0" smtClean="0">
                <a:latin typeface="Algerian" panose="04020705040A02060702" pitchFamily="82" charset="0"/>
              </a:rPr>
              <a:t>Cause some allergic reactions in the body.</a:t>
            </a:r>
          </a:p>
          <a:p>
            <a:pPr marL="0" indent="0">
              <a:buNone/>
            </a:pPr>
            <a:endParaRPr lang="en-US" dirty="0" smtClean="0">
              <a:latin typeface="Algerian" panose="04020705040A02060702" pitchFamily="82" charset="0"/>
            </a:endParaRPr>
          </a:p>
          <a:p>
            <a:r>
              <a:rPr lang="en-US" dirty="0" smtClean="0">
                <a:latin typeface="Algerian" panose="04020705040A02060702" pitchFamily="82" charset="0"/>
              </a:rPr>
              <a:t>Sometimes it causes a hole in the ear when used to treat ear infections.</a:t>
            </a:r>
          </a:p>
          <a:p>
            <a:pPr marL="0" indent="0">
              <a:buNone/>
            </a:pPr>
            <a:endParaRPr lang="en-US" dirty="0" smtClean="0">
              <a:latin typeface="Algerian" panose="04020705040A02060702" pitchFamily="82" charset="0"/>
            </a:endParaRPr>
          </a:p>
          <a:p>
            <a:r>
              <a:rPr lang="en-US" dirty="0" smtClean="0">
                <a:latin typeface="Algerian" panose="04020705040A02060702" pitchFamily="82" charset="0"/>
              </a:rPr>
              <a:t>It causes some skin burns for some people.</a:t>
            </a:r>
            <a:endParaRPr lang="en-US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7802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6000" dirty="0" smtClean="0">
                <a:latin typeface="Algerian" panose="04020705040A02060702" pitchFamily="82" charset="0"/>
              </a:rPr>
              <a:t>Procedure</a:t>
            </a:r>
            <a:br>
              <a:rPr lang="en-US" sz="6000" dirty="0" smtClean="0">
                <a:latin typeface="Algerian" panose="04020705040A02060702" pitchFamily="82" charset="0"/>
              </a:rPr>
            </a:br>
            <a:endParaRPr lang="en-US" sz="6000" dirty="0"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lgerian" panose="04020705040A02060702" pitchFamily="82" charset="0"/>
              </a:rPr>
              <a:t>1. Weigh accurately 5 ml volume of the Vinegar solution</a:t>
            </a:r>
          </a:p>
          <a:p>
            <a:r>
              <a:rPr lang="en-US" dirty="0" smtClean="0">
                <a:latin typeface="Algerian" panose="04020705040A02060702" pitchFamily="82" charset="0"/>
              </a:rPr>
              <a:t>2. Transfer to 5 ml conical flask and add 5 ml  water(D.W) .</a:t>
            </a:r>
          </a:p>
          <a:p>
            <a:r>
              <a:rPr lang="en-US" dirty="0" smtClean="0">
                <a:latin typeface="Algerian" panose="04020705040A02060702" pitchFamily="82" charset="0"/>
              </a:rPr>
              <a:t>3. Add one or two drops of ph. ph. indicator to this solution.</a:t>
            </a:r>
          </a:p>
          <a:p>
            <a:r>
              <a:rPr lang="en-US" dirty="0" smtClean="0">
                <a:latin typeface="Algerian" panose="04020705040A02060702" pitchFamily="82" charset="0"/>
              </a:rPr>
              <a:t>4. Add 0.1 N N</a:t>
            </a:r>
            <a:r>
              <a:rPr lang="en-US" dirty="0" smtClean="0"/>
              <a:t>a</a:t>
            </a:r>
            <a:r>
              <a:rPr lang="en-US" dirty="0" smtClean="0">
                <a:latin typeface="Algerian" panose="04020705040A02060702" pitchFamily="82" charset="0"/>
              </a:rPr>
              <a:t>OH from the burette gradually with continuous swirling of the solution in the conical flask and near the end point, N</a:t>
            </a:r>
            <a:r>
              <a:rPr lang="en-US" dirty="0" smtClean="0"/>
              <a:t>a</a:t>
            </a:r>
            <a:r>
              <a:rPr lang="en-US" dirty="0" smtClean="0">
                <a:latin typeface="Algerian" panose="04020705040A02060702" pitchFamily="82" charset="0"/>
              </a:rPr>
              <a:t>OH is added drop by drop. Continue the addition of N</a:t>
            </a:r>
            <a:r>
              <a:rPr lang="en-US" dirty="0" smtClean="0"/>
              <a:t>a</a:t>
            </a:r>
            <a:r>
              <a:rPr lang="en-US" dirty="0" smtClean="0">
                <a:latin typeface="Algerian" panose="04020705040A02060702" pitchFamily="82" charset="0"/>
              </a:rPr>
              <a:t>OH until the color of the solution passes from Colorless to faint red /pink.</a:t>
            </a:r>
          </a:p>
          <a:p>
            <a:r>
              <a:rPr lang="en-US" dirty="0" smtClean="0">
                <a:latin typeface="Algerian" panose="04020705040A02060702" pitchFamily="82" charset="0"/>
              </a:rPr>
              <a:t>5. Repeat the experiment three times and tabulate your results then take the mean of the three readings</a:t>
            </a:r>
          </a:p>
          <a:p>
            <a:r>
              <a:rPr lang="en-US" dirty="0" smtClean="0">
                <a:latin typeface="Algerian" panose="04020705040A02060702" pitchFamily="82" charset="0"/>
              </a:rPr>
              <a:t>6. Calculations:- Calculate the rate of weighted percentages for Vinegar?</a:t>
            </a:r>
            <a:endParaRPr lang="en-US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02245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4154" y="3002243"/>
            <a:ext cx="8443692" cy="853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0704472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170</TotalTime>
  <Words>339</Words>
  <Application>Microsoft Office PowerPoint</Application>
  <PresentationFormat>Widescreen</PresentationFormat>
  <Paragraphs>33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Algerian</vt:lpstr>
      <vt:lpstr>Andalus</vt:lpstr>
      <vt:lpstr>Arial</vt:lpstr>
      <vt:lpstr>Century Gothic</vt:lpstr>
      <vt:lpstr>Wingdings 3</vt:lpstr>
      <vt:lpstr>Wisp</vt:lpstr>
      <vt:lpstr>Experiment No (2):- Determination of Acetic Acid Content of Vinegar</vt:lpstr>
      <vt:lpstr>Theory</vt:lpstr>
      <vt:lpstr>PowerPoint Presentation</vt:lpstr>
      <vt:lpstr>Uses acetic acid</vt:lpstr>
      <vt:lpstr>Side effects of using acetic acid</vt:lpstr>
      <vt:lpstr>Procedure </vt:lpstr>
      <vt:lpstr>PowerPoint Presentation</vt:lpstr>
    </vt:vector>
  </TitlesOfParts>
  <Company>Microsoft (C)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Experiment No (2):- Determination of Acetic Acid Content of Vinegar</dc:title>
  <dc:creator>DR.Ahmed Saker 2O14</dc:creator>
  <cp:lastModifiedBy>DR.Ahmed Saker 2O14</cp:lastModifiedBy>
  <cp:revision>11</cp:revision>
  <dcterms:created xsi:type="dcterms:W3CDTF">2020-02-16T16:33:17Z</dcterms:created>
  <dcterms:modified xsi:type="dcterms:W3CDTF">2020-02-16T19:23:22Z</dcterms:modified>
</cp:coreProperties>
</file>