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59" r:id="rId8"/>
    <p:sldId id="262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0066"/>
    <a:srgbClr val="003300"/>
    <a:srgbClr val="CC0000"/>
    <a:srgbClr val="6E5552"/>
    <a:srgbClr val="FF9933"/>
    <a:srgbClr val="62C53B"/>
    <a:srgbClr val="0C788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5016-8C33-4560-B1C3-B38F526583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67FA-4E20-49D9-93E8-200C19FE1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4253-2FE3-494D-9795-CE27DD36C5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5DE4-0DB0-42B3-9931-8EDDDB8EDE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2B7C-06D7-428B-98F2-BF9CA79ED6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4DBA-0534-4D34-A90C-6BAC9F29A9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55C3-C705-4834-835C-8D6808CF1A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A15E-F0C2-4F42-B0D3-64EB92C282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14D7-5BF6-42D1-82B8-6B95B46826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CE5C-D0DF-4084-BEB3-47FDE0BA5A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2F5D-C47A-401A-8C31-5AFAC1DF7A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15F456-0128-4D65-B73D-76474454A1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263" y="3645024"/>
            <a:ext cx="3497216" cy="2941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3573016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Identification of ester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08720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Organic chemistry lab.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763688" y="2564904"/>
            <a:ext cx="5904656" cy="142603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Procedure</a:t>
            </a:r>
            <a:endParaRPr kumimoji="0" lang="en-US" sz="6000" b="1" i="0" strike="noStrike" kern="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15596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05672"/>
            <a:ext cx="25922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8064" y="3160712"/>
            <a:ext cx="36724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In test tube , mix 2 ml of vegetable oil and 3 ml of ethanol.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20 drops of 50 %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NaOH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.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000" dirty="0" smtClean="0"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Heat the mixture, until it becomes a thick paste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then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cooled. Note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appearance of the</a:t>
            </a:r>
            <a:r>
              <a:rPr lang="en-US" sz="2000" dirty="0" smtClean="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product.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580112" y="2348880"/>
            <a:ext cx="316835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Saponification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916832"/>
            <a:ext cx="34563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In test tube add few drops of sample dissolved in methanol.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Add (1ml) of (</a:t>
            </a:r>
            <a:r>
              <a:rPr lang="en-US" sz="2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NaOH</a:t>
            </a:r>
            <a:r>
              <a:rPr lang="en-US" sz="2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30%) then (1ml) of hydroxyl </a:t>
            </a:r>
            <a:r>
              <a:rPr lang="en-US" sz="2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amine.HCl</a:t>
            </a:r>
            <a:endParaRPr lang="en-US" sz="2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MUST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the solution is basic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Heat in water bath for (2min) then cooled</a:t>
            </a: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Add (</a:t>
            </a:r>
            <a:r>
              <a:rPr lang="en-US" sz="2000" dirty="0" err="1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HCl</a:t>
            </a: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 dil.) until have acidic solution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FF3300"/>
                </a:solidFill>
                <a:latin typeface="Andalus" pitchFamily="18" charset="-78"/>
                <a:cs typeface="Andalus" pitchFamily="18" charset="-78"/>
              </a:rPr>
              <a:t>Add (2 drops) of FeCl3, note the result.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43608" y="1196752"/>
            <a:ext cx="25922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test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1340768"/>
            <a:ext cx="0" cy="551723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Ester-gener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733438" cy="21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aming+Esters+The+name+of+an+ester+contains+the+names+of.jpg"/>
          <p:cNvPicPr>
            <a:picLocks noChangeAspect="1"/>
          </p:cNvPicPr>
          <p:nvPr/>
        </p:nvPicPr>
        <p:blipFill>
          <a:blip r:embed="rId4" cstate="print"/>
          <a:srcRect t="6729" r="16076" b="14211"/>
          <a:stretch>
            <a:fillRect/>
          </a:stretch>
        </p:blipFill>
        <p:spPr>
          <a:xfrm>
            <a:off x="251520" y="3068960"/>
            <a:ext cx="5256584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8884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Organic compounds are derived from a carboxylic acid and an alcohol.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528" y="1124744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Esters:-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412776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Examples:-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2852936"/>
            <a:ext cx="820891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methyl acetate                      ethyl acetate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3347864" y="4509120"/>
          <a:ext cx="2732015" cy="141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4" imgW="1517904" imgH="749808" progId="">
                  <p:embed/>
                </p:oleObj>
              </mc:Choice>
              <mc:Fallback>
                <p:oleObj r:id="rId4" imgW="1517904" imgH="74980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2732015" cy="1410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63888" y="5949280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benzoate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header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77072"/>
            <a:ext cx="6120680" cy="1843261"/>
          </a:xfrm>
          <a:prstGeom prst="rect">
            <a:avLst/>
          </a:prstGeom>
        </p:spPr>
      </p:pic>
      <p:pic>
        <p:nvPicPr>
          <p:cNvPr id="5" name="Picture 4" descr="e4q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6445255" cy="2296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260648"/>
            <a:ext cx="81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Preparation of ester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 descr="3465109_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313184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59832" y="2204864"/>
            <a:ext cx="3312368" cy="337113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Uses of Ester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9492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Perfumes</a:t>
            </a:r>
            <a:endParaRPr lang="en-US" dirty="0"/>
          </a:p>
        </p:txBody>
      </p:sp>
      <p:pic>
        <p:nvPicPr>
          <p:cNvPr id="5" name="Picture 4" descr="500_F_162822263_yqVGK8uUCR7CBybwGKdK1E3bcwTVkN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85084"/>
            <a:ext cx="1800200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164288" y="580526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Flavoring </a:t>
            </a:r>
            <a:endParaRPr lang="en-US" dirty="0"/>
          </a:p>
        </p:txBody>
      </p:sp>
      <p:pic>
        <p:nvPicPr>
          <p:cNvPr id="7" name="Picture 6" descr="lorann-oils-flavouring-1-dram-strawberry-kiwi.jpg"/>
          <p:cNvPicPr>
            <a:picLocks noChangeAspect="1"/>
          </p:cNvPicPr>
          <p:nvPr/>
        </p:nvPicPr>
        <p:blipFill>
          <a:blip r:embed="rId3" cstate="print"/>
          <a:srcRect t="14300" b="11151"/>
          <a:stretch>
            <a:fillRect/>
          </a:stretch>
        </p:blipFill>
        <p:spPr>
          <a:xfrm>
            <a:off x="6660232" y="3933056"/>
            <a:ext cx="20162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 l="31862" t="26727" b="19819"/>
          <a:stretch>
            <a:fillRect/>
          </a:stretch>
        </p:blipFill>
        <p:spPr bwMode="auto">
          <a:xfrm>
            <a:off x="3491880" y="404664"/>
            <a:ext cx="244827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923928" y="148478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Detergents</a:t>
            </a:r>
            <a:endParaRPr lang="en-US" dirty="0"/>
          </a:p>
        </p:txBody>
      </p:sp>
      <p:pic>
        <p:nvPicPr>
          <p:cNvPr id="10" name="Picture 9" descr="rrw.jpg"/>
          <p:cNvPicPr>
            <a:picLocks noChangeAspect="1"/>
          </p:cNvPicPr>
          <p:nvPr/>
        </p:nvPicPr>
        <p:blipFill>
          <a:blip r:embed="rId5" cstate="print"/>
          <a:srcRect l="13579" b="7676"/>
          <a:stretch>
            <a:fillRect/>
          </a:stretch>
        </p:blipFill>
        <p:spPr>
          <a:xfrm>
            <a:off x="6876256" y="836712"/>
            <a:ext cx="1728192" cy="124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092280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1600" y="227687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1728192" cy="1359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stryset_dribb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761656"/>
            <a:ext cx="3096344" cy="309634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132856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Colorless</a:t>
            </a:r>
            <a:r>
              <a:rPr lang="en-US" sz="2400" dirty="0" smtClean="0">
                <a:latin typeface="Aharoni" pitchFamily="2" charset="-79"/>
                <a:ea typeface="Calibri" pitchFamily="34" charset="0"/>
                <a:cs typeface="Aharoni" pitchFamily="2" charset="-79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liquids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dirty="0" smtClean="0"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fruity aromas.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The aroma and flavor of many foods are due to of esters.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4088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C00000"/>
                </a:solidFill>
                <a:latin typeface="Arial"/>
                <a:cs typeface="Arial"/>
              </a:rPr>
              <a:t>Physical</a:t>
            </a:r>
            <a:r>
              <a:rPr lang="en-US" sz="28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4326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7030A0"/>
                </a:solidFill>
                <a:latin typeface="Arial"/>
                <a:cs typeface="Arial"/>
              </a:rPr>
              <a:t>Chemical</a:t>
            </a:r>
            <a:r>
              <a:rPr lang="en-US" sz="2800" b="1" spc="-2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9952" y="5229200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Soluble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in water , H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2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476672"/>
            <a:ext cx="51271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en-US" b="1" u="sng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General Test</a:t>
            </a:r>
            <a:endParaRPr lang="en-US" b="1" u="sng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70080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-</a:t>
            </a:r>
            <a:r>
              <a:rPr lang="en-US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Ferric </a:t>
            </a:r>
            <a:r>
              <a:rPr lang="en-US" sz="2400" dirty="0" err="1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hydroxamate</a:t>
            </a:r>
            <a:r>
              <a:rPr lang="en-US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test</a:t>
            </a:r>
          </a:p>
          <a:p>
            <a:endParaRPr lang="en-US" sz="1600" b="1" dirty="0" smtClean="0">
              <a:latin typeface="Comic Sans MS" pitchFamily="66" charset="0"/>
              <a:cs typeface="Consolas" pitchFamily="49" charset="0"/>
            </a:endParaRPr>
          </a:p>
          <a:p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- Reagent is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NH</a:t>
            </a:r>
            <a:r>
              <a:rPr lang="en-US" sz="2400" b="1" baseline="-25000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OH.HCl</a:t>
            </a:r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FeCl</a:t>
            </a:r>
            <a:r>
              <a:rPr lang="en-US" sz="2400" b="1" baseline="-25000" dirty="0" smtClean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3</a:t>
            </a:r>
          </a:p>
          <a:p>
            <a:endParaRPr lang="en-US" sz="1600" b="1" dirty="0" smtClean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Tx/>
              <a:buChar char="-"/>
            </a:pPr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hydroxyl amine hydrochloride react with ester under basic condition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to form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hydroxamic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acid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then addition (FeCl</a:t>
            </a:r>
            <a:r>
              <a:rPr lang="en-US" sz="2400" b="1" baseline="-25000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) under acidic condition</a:t>
            </a:r>
            <a:r>
              <a:rPr lang="en-US" sz="2400" b="1" dirty="0" smtClean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to form complex color.</a:t>
            </a:r>
          </a:p>
          <a:p>
            <a:pPr marL="237304" indent="-237304">
              <a:buFontTx/>
              <a:buChar char="-"/>
            </a:pPr>
            <a:endParaRPr lang="en-US" sz="1600" b="1" dirty="0" smtClean="0">
              <a:solidFill>
                <a:srgbClr val="CCFF33"/>
              </a:solidFill>
              <a:latin typeface="Comic Sans MS" pitchFamily="66" charset="0"/>
              <a:cs typeface="Consolas" pitchFamily="49" charset="0"/>
            </a:endParaRPr>
          </a:p>
          <a:p>
            <a:pPr marL="237304" indent="-237304"/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 - Produced</a:t>
            </a:r>
            <a:r>
              <a:rPr lang="en-US" sz="2400" b="1" dirty="0" smtClean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Comic Sans MS" pitchFamily="66" charset="0"/>
                <a:cs typeface="Consolas" pitchFamily="49" charset="0"/>
              </a:rPr>
              <a:t>deep red color.</a:t>
            </a:r>
          </a:p>
        </p:txBody>
      </p:sp>
      <p:pic>
        <p:nvPicPr>
          <p:cNvPr id="6" name="Picture 5" descr="50179086-illustration-of-medical-research-and-scientific-experi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653136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hols Screenshot 6-4-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8459381" cy="2219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988840"/>
            <a:ext cx="406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7030A0"/>
                </a:solidFill>
                <a:latin typeface="Arial"/>
                <a:cs typeface="Arial"/>
              </a:rPr>
              <a:t>Chemical equation</a:t>
            </a:r>
            <a:r>
              <a:rPr lang="en-US" sz="2800" b="1" dirty="0" smtClean="0">
                <a:solidFill>
                  <a:srgbClr val="7030A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" name="Picture 4" descr="lovefedf.png"/>
          <p:cNvPicPr>
            <a:picLocks noChangeAspect="1"/>
          </p:cNvPicPr>
          <p:nvPr/>
        </p:nvPicPr>
        <p:blipFill>
          <a:blip r:embed="rId4" cstate="print"/>
          <a:srcRect l="14916" r="14482"/>
          <a:stretch>
            <a:fillRect/>
          </a:stretch>
        </p:blipFill>
        <p:spPr>
          <a:xfrm>
            <a:off x="251520" y="4725144"/>
            <a:ext cx="2267744" cy="2132856"/>
          </a:xfrm>
          <a:prstGeom prst="rect">
            <a:avLst/>
          </a:prstGeom>
        </p:spPr>
      </p:pic>
      <p:pic>
        <p:nvPicPr>
          <p:cNvPr id="6" name="Picture 2" descr="Ferric Hydroxamate Test: negative result is dark orange solution, positive result is deep maroon or burgundy solution"/>
          <p:cNvPicPr>
            <a:picLocks noChangeAspect="1" noChangeArrowheads="1"/>
          </p:cNvPicPr>
          <p:nvPr/>
        </p:nvPicPr>
        <p:blipFill>
          <a:blip r:embed="rId5" cstate="print"/>
          <a:srcRect l="64175" t="27953"/>
          <a:stretch>
            <a:fillRect/>
          </a:stretch>
        </p:blipFill>
        <p:spPr bwMode="auto">
          <a:xfrm>
            <a:off x="5724128" y="5301208"/>
            <a:ext cx="2016224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260648"/>
            <a:ext cx="4427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 preparation of soap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Saponification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hangingPunct="0">
              <a:buFontTx/>
              <a:buChar char="-"/>
            </a:pPr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Soap is prepared by </a:t>
            </a:r>
            <a:r>
              <a:rPr lang="en-US" sz="2000" dirty="0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the hydrolysis of triglycerides in the presence of strong base like </a:t>
            </a:r>
            <a:r>
              <a:rPr lang="en-US" sz="2000" dirty="0" err="1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NaOH</a:t>
            </a:r>
            <a:r>
              <a:rPr lang="en-US" sz="2000" dirty="0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 or KOH.</a:t>
            </a:r>
          </a:p>
          <a:p>
            <a:pPr lvl="0" algn="justLow" eaLnBrk="0" hangingPunct="0">
              <a:buFontTx/>
              <a:buChar char="-"/>
            </a:pPr>
            <a:endParaRPr lang="en-US" sz="2000" dirty="0" smtClean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endParaRPr lang="en-US" sz="2000" dirty="0" smtClean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>
              <a:buFontTx/>
              <a:buChar char="-"/>
            </a:pPr>
            <a:endParaRPr lang="en-US" sz="2000" dirty="0" smtClean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- fatty acids salt as products of the hydrolysis. Then neutralized by the </a:t>
            </a:r>
            <a:r>
              <a:rPr lang="en-US" sz="2000" dirty="0" err="1" smtClean="0">
                <a:latin typeface="Kristen ITC" pitchFamily="66" charset="0"/>
                <a:ea typeface="Calibri" pitchFamily="34" charset="0"/>
                <a:cs typeface="Arial" pitchFamily="34" charset="0"/>
              </a:rPr>
              <a:t>NaOH</a:t>
            </a:r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 or KOH to form the soap (salt of a fatty acid).</a:t>
            </a:r>
            <a:endParaRPr lang="en-US" sz="1100" dirty="0" smtClean="0">
              <a:latin typeface="Kristen ITC" pitchFamily="66" charset="0"/>
              <a:cs typeface="Arial" pitchFamily="34" charset="0"/>
            </a:endParaRPr>
          </a:p>
          <a:p>
            <a:pPr lvl="0" algn="justLow" eaLnBrk="0" hangingPunct="0"/>
            <a:endParaRPr lang="en-US" sz="2000" dirty="0" smtClean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- The reaction that produces soap is called </a:t>
            </a:r>
            <a:r>
              <a:rPr lang="en-US" u="sng" dirty="0" err="1" smtClean="0">
                <a:solidFill>
                  <a:srgbClr val="FF0066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Saponification</a:t>
            </a:r>
            <a:endParaRPr lang="en-US" sz="1100" u="sng" dirty="0" smtClean="0">
              <a:solidFill>
                <a:srgbClr val="FF0066"/>
              </a:solidFill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1027" name="Picture 3" descr="Image result for saponification"/>
          <p:cNvPicPr>
            <a:picLocks noChangeAspect="1" noChangeArrowheads="1"/>
          </p:cNvPicPr>
          <p:nvPr/>
        </p:nvPicPr>
        <p:blipFill>
          <a:blip r:embed="rId2" cstate="print"/>
          <a:srcRect t="21467" b="14130"/>
          <a:stretch>
            <a:fillRect/>
          </a:stretch>
        </p:blipFill>
        <p:spPr bwMode="auto">
          <a:xfrm>
            <a:off x="6156176" y="1628800"/>
            <a:ext cx="266380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Image result for saponification"/>
          <p:cNvPicPr>
            <a:picLocks noChangeAspect="1" noChangeArrowheads="1"/>
          </p:cNvPicPr>
          <p:nvPr/>
        </p:nvPicPr>
        <p:blipFill>
          <a:blip r:embed="rId3" cstate="print"/>
          <a:srcRect t="17684" b="4507"/>
          <a:stretch>
            <a:fillRect/>
          </a:stretch>
        </p:blipFill>
        <p:spPr bwMode="auto">
          <a:xfrm>
            <a:off x="6012160" y="3573016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14263</TotalTime>
  <Words>313</Words>
  <Application>Microsoft Office PowerPoint</Application>
  <PresentationFormat>عرض على الشاشة (4:3)</PresentationFormat>
  <Paragraphs>54</Paragraphs>
  <Slides>11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11</vt:i4>
      </vt:variant>
    </vt:vector>
  </HeadingPairs>
  <TitlesOfParts>
    <vt:vector size="21" baseType="lpstr">
      <vt:lpstr>Aharoni</vt:lpstr>
      <vt:lpstr>Andalus</vt:lpstr>
      <vt:lpstr>Arial</vt:lpstr>
      <vt:lpstr>Arial Unicode MS</vt:lpstr>
      <vt:lpstr>Calibri</vt:lpstr>
      <vt:lpstr>Comic Sans MS</vt:lpstr>
      <vt:lpstr>Consolas</vt:lpstr>
      <vt:lpstr>Kristen ITC</vt:lpstr>
      <vt:lpstr>Wingdings</vt:lpstr>
      <vt:lpstr>Diseño predeterminado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General Test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lenovo</cp:lastModifiedBy>
  <cp:revision>889</cp:revision>
  <dcterms:created xsi:type="dcterms:W3CDTF">2010-05-23T14:28:12Z</dcterms:created>
  <dcterms:modified xsi:type="dcterms:W3CDTF">2020-02-01T10:42:25Z</dcterms:modified>
</cp:coreProperties>
</file>