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78" r:id="rId3"/>
    <p:sldId id="277" r:id="rId4"/>
    <p:sldId id="292" r:id="rId5"/>
    <p:sldId id="283" r:id="rId6"/>
    <p:sldId id="279" r:id="rId7"/>
    <p:sldId id="280" r:id="rId8"/>
    <p:sldId id="287" r:id="rId9"/>
    <p:sldId id="282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EA8AD-1E18-4D37-A60B-6FF1ECA631FB}" type="datetimeFigureOut">
              <a:rPr lang="en-US" smtClean="0"/>
              <a:t>31-Jan-20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0885-8A16-4666-8AFB-AE3EE267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16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ABBA29C9-0AE1-43D5-864B-A2EA31B5049C}" type="datetime1">
              <a:rPr lang="en-US" smtClean="0">
                <a:solidFill>
                  <a:srgbClr val="D2D2D2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D2D2D2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C021D21-33A5-4023-883B-6751603E5146}" type="slidenum">
              <a:rPr lang="en-US" smtClean="0">
                <a:solidFill>
                  <a:srgbClr val="D2D2D2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1C5E5-84EE-46B1-9AF3-DC65C10A3E37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52F07-5F84-43A0-B20E-3363BF56BEAD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E2F857-7448-4632-A439-B453676AEBD9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843A0-84A0-4150-911A-3D2F41D32B4D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2C073-E6AE-42EF-B5B4-3C03546C9489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56DDC-09B8-4FC5-8457-79EE51CA9078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1D55DE-D246-4180-B0F4-CBC4DA1E459D}" type="datetime1">
              <a:rPr lang="en-US" smtClean="0">
                <a:solidFill>
                  <a:srgbClr val="D2D2D2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D2D2D2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F8E2E-9AD5-4278-8242-D9272B682B4E}" type="slidenum">
              <a:rPr lang="en-US" smtClean="0">
                <a:solidFill>
                  <a:srgbClr val="D2D2D2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1877AA-214B-4778-967E-5BFD7E6C89A5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BE588-9800-4702-B2CC-0F98E3C43D39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E71EF3-1432-40CF-952D-31C2365E07E1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78DE6-5169-4636-878B-DA7D01A78B5E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1195E9-D798-4B3D-B325-BBFDB2AB874E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893B-DC48-461C-8F4C-E2CB1AD1A443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7ADAB-0ECD-45A7-96B9-FD4F1304FECF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CE42-66A1-43EF-931A-5FB12F8A3ADB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5D98ED-AB44-4622-AFA8-3EC6DC1CC55E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F37-4E59-4CCA-A5D0-5B121E68AB7A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7F94C0-0298-40B1-ACF5-AF62A54145A6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75B6C-54A1-4DC1-8D63-1FF19E817BC5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16FEB3-DE1C-4243-B2DE-C65C1E81B5D8}" type="datetime1">
              <a:rPr lang="en-US" smtClean="0">
                <a:solidFill>
                  <a:srgbClr val="666666">
                    <a:shade val="90000"/>
                  </a:srgbClr>
                </a:solidFill>
                <a:latin typeface="Arial" charset="0"/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666666">
                    <a:shade val="90000"/>
                  </a:srgbClr>
                </a:solidFill>
                <a:latin typeface="Arial" charset="0"/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EB646C-6630-49A9-8F89-C3611F965C17}" type="slidenum">
              <a:rPr lang="en-US" smtClean="0">
                <a:solidFill>
                  <a:srgbClr val="666666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javascript:modelesswin('imageViewer?doc='+parent.myTitle+'&amp;img=/uspnf/pub/images/v31262/c711-f1-pf311.gif',600,500);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458200" cy="2743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 smtClean="0"/>
              <a:t>Dissolution </a:t>
            </a:r>
            <a:r>
              <a:rPr lang="en-US" sz="6600" b="1" dirty="0" smtClean="0"/>
              <a:t>test </a:t>
            </a:r>
            <a:br>
              <a:rPr lang="en-US" sz="6600" b="1" dirty="0" smtClean="0"/>
            </a:br>
            <a:r>
              <a:rPr lang="en-US" sz="6600" b="1" dirty="0" smtClean="0"/>
              <a:t>(official test)</a:t>
            </a:r>
            <a:endParaRPr lang="en-US" sz="6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21D21-33A5-4023-883B-6751603E5146}" type="slidenum">
              <a:rPr lang="en-US" smtClean="0">
                <a:solidFill>
                  <a:srgbClr val="D2D2D2">
                    <a:shade val="90000"/>
                  </a:srgbClr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67200" y="5159514"/>
            <a:ext cx="4419600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 6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7301701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7ADAB-0ECD-45A7-96B9-FD4F1304FECF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CE42-66A1-43EF-931A-5FB12F8A3ADB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229600" cy="586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0981091"/>
      </p:ext>
    </p:extLst>
  </p:cSld>
  <p:clrMapOvr>
    <a:masterClrMapping/>
  </p:clrMapOvr>
  <p:transition spd="slow" advClick="0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Dissolution test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lvl="0" indent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sz="4000" b="1" dirty="0" smtClean="0">
                <a:solidFill>
                  <a:srgbClr val="00349E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Dissolution </a:t>
            </a:r>
            <a:r>
              <a:rPr lang="en-US" sz="4000" b="1" dirty="0">
                <a:solidFill>
                  <a:srgbClr val="00349E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Test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ACCFB4-9EF3-495D-877D-77943D5EC418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33600"/>
            <a:ext cx="5257799" cy="289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5105400"/>
            <a:ext cx="76200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complete assessment of a drug release from tablets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(in-vivo bioavailability should be accomplished)</a:t>
            </a:r>
            <a:r>
              <a:rPr lang="en-US" dirty="0" smtClean="0"/>
              <a:t> but its use is restricted, thus in-vitro dissolution test have been used and developed and it is un-direct measurement of drug availability.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 anchor="ctr"/>
          <a:lstStyle/>
          <a:p>
            <a:r>
              <a:rPr lang="en-US" u="sng" dirty="0" smtClean="0"/>
              <a:t>Why In-vitro dissolution studies?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0808"/>
            <a:ext cx="7924800" cy="4425355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14000"/>
              </a:lnSpc>
              <a:buFont typeface="+mj-lt"/>
              <a:buAutoNum type="arabicPeriod"/>
            </a:pPr>
            <a:r>
              <a:rPr lang="en-US" sz="2800" dirty="0" smtClean="0"/>
              <a:t>To show that the release of the drug from the tablet is as close to 100%.</a:t>
            </a:r>
          </a:p>
          <a:p>
            <a:pPr marL="514350" indent="-514350" algn="just">
              <a:lnSpc>
                <a:spcPct val="114000"/>
              </a:lnSpc>
              <a:buFont typeface="+mj-lt"/>
              <a:buAutoNum type="arabicPeriod"/>
            </a:pPr>
            <a:r>
              <a:rPr lang="en-US" sz="2800" dirty="0" smtClean="0"/>
              <a:t>To show that the rate of drug release is uniform batch to batch.</a:t>
            </a:r>
          </a:p>
          <a:p>
            <a:pPr marL="514350" indent="-514350" algn="just">
              <a:lnSpc>
                <a:spcPct val="114000"/>
              </a:lnSpc>
              <a:buFont typeface="+mj-lt"/>
              <a:buAutoNum type="arabicPeriod"/>
            </a:pPr>
            <a:r>
              <a:rPr lang="en-US" sz="2800" dirty="0" smtClean="0"/>
              <a:t>And to show that the release is equivalent to those batches proven to be bioavailable and clinically effective.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EA70FB-3C5F-4B8B-B35F-D47F38A502CF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4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gallery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dirty="0" smtClean="0"/>
              <a:t>USP/NF monograph specify: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391" y="2323652"/>
            <a:ext cx="7135009" cy="3508977"/>
          </a:xfrm>
        </p:spPr>
        <p:txBody>
          <a:bodyPr anchor="ctr"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dissolution test medium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Apparatus to be used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limits of the test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assay procedure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Volume (dissolution medium)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speed (rpm) of the test to be performed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2C073-E6AE-42EF-B5B4-3C03546C9489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56DDC-09B8-4FC5-8457-79EE51CA9078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05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9248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Dissolution test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dissolution tests used: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323652"/>
            <a:ext cx="7543800" cy="3924748"/>
          </a:xfrm>
        </p:spPr>
        <p:txBody>
          <a:bodyPr>
            <a:normAutofit fontScale="77500" lnSpcReduction="20000"/>
          </a:bodyPr>
          <a:lstStyle/>
          <a:p>
            <a:pPr marL="68580" indent="0">
              <a:lnSpc>
                <a:spcPct val="150000"/>
              </a:lnSpc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1. Basket method 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(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apparatus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I ) 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7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68580" indent="0" algn="just">
              <a:lnSpc>
                <a:spcPct val="150000"/>
              </a:lnSpc>
              <a:buNone/>
              <a:defRPr/>
            </a:pPr>
            <a:r>
              <a:rPr lang="en-US" dirty="0">
                <a:latin typeface="Constantia" pitchFamily="18" charset="0"/>
              </a:rPr>
              <a:t>A single tablet is placed in a small wire mesh basket attached to the bottom of the shaft connected to a variable speed motor. The basket is immersed in a dissolution medium (as specified in monograph) contained in a 1000 ml flask. The flask is cylindrical with a hemispherical bottom. The flask is maintained at 37 ± 0.5</a:t>
            </a:r>
            <a:r>
              <a:rPr lang="en-US" baseline="30000" dirty="0">
                <a:latin typeface="Constantia" pitchFamily="18" charset="0"/>
              </a:rPr>
              <a:t>0</a:t>
            </a:r>
            <a:r>
              <a:rPr lang="en-US" dirty="0">
                <a:latin typeface="Constantia" pitchFamily="18" charset="0"/>
              </a:rPr>
              <a:t>C by a constant temperature bath. The motor is adjusted to turn at the specified speed and sample of the fluid are withdrawn at intervals to determine the amount of drug in </a:t>
            </a:r>
            <a:r>
              <a:rPr lang="en-US" dirty="0" smtClean="0">
                <a:latin typeface="Constantia" pitchFamily="18" charset="0"/>
              </a:rPr>
              <a:t>solutions.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746395-3447-4710-8CA1-37D82F4D91BB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56DDC-09B8-4FC5-8457-79EE51CA9078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89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11759-10D4-4CFB-B0DE-B81D4A19414D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F37-4E59-4CCA-A5D0-5B121E68AB7A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838200"/>
            <a:ext cx="3581400" cy="5325533"/>
          </a:xfrm>
        </p:spPr>
        <p:txBody>
          <a:bodyPr>
            <a:normAutofit fontScale="92500" lnSpcReduction="10000"/>
          </a:bodyPr>
          <a:lstStyle/>
          <a:p>
            <a:endParaRPr lang="en-US" sz="2800" dirty="0" smtClean="0"/>
          </a:p>
          <a:p>
            <a:pPr marL="68580" indent="0">
              <a:buNone/>
            </a:pP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Notes:</a:t>
            </a: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2800" dirty="0" smtClean="0"/>
              <a:t>The most common rotation speed for basket method is 100 rpm.</a:t>
            </a:r>
          </a:p>
          <a:p>
            <a:pPr marL="68580" indent="0" algn="ctr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It is generally preferred for capsules and dosage forms that tend to float or disintegrate slowly.</a:t>
            </a:r>
          </a:p>
          <a:p>
            <a:pPr algn="just"/>
            <a:endParaRPr lang="en-US" sz="2800" dirty="0"/>
          </a:p>
        </p:txBody>
      </p:sp>
      <p:pic>
        <p:nvPicPr>
          <p:cNvPr id="16387" name="Picture 4" descr="Click to View Image">
            <a:hlinkClick r:id="rId2"/>
          </p:cNvPr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838200"/>
            <a:ext cx="3352800" cy="5105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77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C4521-E005-4C95-8EFF-C7A9A688AC52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F37-4E59-4CCA-A5D0-5B121E68AB7A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pic>
        <p:nvPicPr>
          <p:cNvPr id="18435" name="Picture 4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85800"/>
            <a:ext cx="3429000" cy="5315605"/>
          </a:xfrm>
          <a:noFill/>
        </p:spPr>
      </p:pic>
      <p:sp>
        <p:nvSpPr>
          <p:cNvPr id="4" name="TextBox 3"/>
          <p:cNvSpPr txBox="1"/>
          <p:nvPr/>
        </p:nvSpPr>
        <p:spPr>
          <a:xfrm>
            <a:off x="1066800" y="1600200"/>
            <a:ext cx="3276600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most common rotating speed is 50 rpm.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It is generally preferred for tablets.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It involves replacing basket with peddle (shaft and plate) as a stirring element. Then tablet is sunk at bottom of the flask before stirring. The results are plotting Conc. vs. time.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729959"/>
            <a:ext cx="3429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2. Peddle type (apparatus 2)</a:t>
            </a:r>
            <a:endParaRPr lang="en-US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89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838200"/>
            <a:ext cx="7696200" cy="5410200"/>
          </a:xfrm>
        </p:spPr>
        <p:txBody>
          <a:bodyPr anchor="ctr"/>
          <a:lstStyle/>
          <a:p>
            <a:pPr marL="68580" indent="0" algn="just">
              <a:buNone/>
            </a:pP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tolerance (Q)</a:t>
            </a:r>
          </a:p>
          <a:p>
            <a:pPr marL="68580" indent="0" algn="just">
              <a:buNone/>
            </a:pPr>
            <a:r>
              <a:rPr lang="en-US" b="1" dirty="0" smtClean="0"/>
              <a:t>Is expressed as a percentage of the labeled amount of the drug dissolved in the time limit .   </a:t>
            </a:r>
          </a:p>
          <a:p>
            <a:pPr marL="68580" indent="0" algn="just">
              <a:buNone/>
            </a:pPr>
            <a:endParaRPr lang="en-US" b="1" dirty="0" smtClean="0"/>
          </a:p>
          <a:p>
            <a:pPr marL="68580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  <a:r>
              <a:rPr lang="en-US" b="1" dirty="0" smtClean="0"/>
              <a:t> In methyldopa tablet, the dissolution test calls for a medium of 900 ml of 0.1 N HCL, apparatus 2 turning at 50 rpm and time limit 20 min. is not less than 80 % of the labeled amount of methyl </a:t>
            </a:r>
            <a:r>
              <a:rPr lang="en-US" b="1" dirty="0" err="1" smtClean="0"/>
              <a:t>dopa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861E1A-F103-4F5D-801B-1E7BBE55DD8E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31-Jan-20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56DDC-09B8-4FC5-8457-79EE51CA9078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7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erris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36072"/>
              </p:ext>
            </p:extLst>
          </p:nvPr>
        </p:nvGraphicFramePr>
        <p:xfrm>
          <a:off x="762001" y="1219200"/>
          <a:ext cx="7696199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013"/>
                <a:gridCol w="1332035"/>
                <a:gridCol w="1702044"/>
                <a:gridCol w="41441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S.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Quantity  Stage/level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tablets tested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Acceptance criteria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Each unit not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less than Q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+ 5 percent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Average of 12 units (S1 +S2) is equal to or greater than (&gt;)Q, and no unit is less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than Q - 15 percent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Average of 24 units (S1+S2+S3) is equal to or greater than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&gt;)Q, not more than 2 units are less than Q-15 percent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**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and no unit is less than Q-25 percent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086" name="TextBox 3"/>
          <p:cNvSpPr txBox="1">
            <a:spLocks noChangeArrowheads="1"/>
          </p:cNvSpPr>
          <p:nvPr/>
        </p:nvSpPr>
        <p:spPr bwMode="auto">
          <a:xfrm>
            <a:off x="625475" y="609600"/>
            <a:ext cx="691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Dissolution testing and interpretation IP standards </a:t>
            </a:r>
          </a:p>
        </p:txBody>
      </p:sp>
      <p:sp>
        <p:nvSpPr>
          <p:cNvPr id="45087" name="TextBox 4"/>
          <p:cNvSpPr txBox="1">
            <a:spLocks noChangeArrowheads="1"/>
          </p:cNvSpPr>
          <p:nvPr/>
        </p:nvSpPr>
        <p:spPr bwMode="auto">
          <a:xfrm>
            <a:off x="533400" y="5486400"/>
            <a:ext cx="8077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b="1" dirty="0" smtClean="0">
                <a:solidFill>
                  <a:srgbClr val="FF0000"/>
                </a:solidFill>
              </a:rPr>
              <a:t>*Q</a:t>
            </a:r>
            <a:r>
              <a:rPr lang="en-US" altLang="en-US" dirty="0" smtClean="0"/>
              <a:t> </a:t>
            </a:r>
            <a:r>
              <a:rPr lang="en-US" altLang="en-US" dirty="0"/>
              <a:t>is the amount of </a:t>
            </a:r>
            <a:r>
              <a:rPr lang="en-US" altLang="en-US" b="1" dirty="0"/>
              <a:t>dissolved active ingredient </a:t>
            </a:r>
            <a:r>
              <a:rPr lang="en-US" altLang="en-US" dirty="0"/>
              <a:t>specified in the individual monograph, expressed as a percentage of the labelled content. </a:t>
            </a:r>
          </a:p>
          <a:p>
            <a:pPr algn="just" eaLnBrk="1" hangingPunct="1"/>
            <a:r>
              <a:rPr lang="en-US" altLang="en-US" b="1" dirty="0">
                <a:solidFill>
                  <a:srgbClr val="FF0000"/>
                </a:solidFill>
              </a:rPr>
              <a:t>** 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Percentages of the labelled content.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CE42-66A1-43EF-931A-5FB12F8A3ADB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0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951</TotalTime>
  <Words>560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Dissolution test  (official test)</vt:lpstr>
      <vt:lpstr>Dissolution test</vt:lpstr>
      <vt:lpstr>Why In-vitro dissolution studies?</vt:lpstr>
      <vt:lpstr>USP/NF monograph specify:</vt:lpstr>
      <vt:lpstr>Dissolution test Types of dissolution tests used: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best</dc:creator>
  <cp:lastModifiedBy>User</cp:lastModifiedBy>
  <cp:revision>57</cp:revision>
  <dcterms:created xsi:type="dcterms:W3CDTF">2006-08-16T00:00:00Z</dcterms:created>
  <dcterms:modified xsi:type="dcterms:W3CDTF">2020-01-31T09:48:44Z</dcterms:modified>
</cp:coreProperties>
</file>