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292" r:id="rId2"/>
    <p:sldId id="399" r:id="rId3"/>
    <p:sldId id="400" r:id="rId4"/>
    <p:sldId id="428" r:id="rId5"/>
    <p:sldId id="401" r:id="rId6"/>
    <p:sldId id="429" r:id="rId7"/>
    <p:sldId id="402" r:id="rId8"/>
    <p:sldId id="430" r:id="rId9"/>
    <p:sldId id="403" r:id="rId10"/>
    <p:sldId id="404" r:id="rId11"/>
    <p:sldId id="431" r:id="rId12"/>
    <p:sldId id="405" r:id="rId13"/>
    <p:sldId id="406" r:id="rId14"/>
    <p:sldId id="432" r:id="rId15"/>
    <p:sldId id="407" r:id="rId16"/>
    <p:sldId id="408" r:id="rId17"/>
    <p:sldId id="409" r:id="rId18"/>
    <p:sldId id="433" r:id="rId19"/>
    <p:sldId id="410" r:id="rId20"/>
    <p:sldId id="41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96F1-F5DB-4F84-B0EA-14DB962E08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B98737-BF24-4ED0-9EF8-C97A3A8D1A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730BAB-4816-463B-8485-3B0A6567517C}"/>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5" name="Footer Placeholder 4">
            <a:extLst>
              <a:ext uri="{FF2B5EF4-FFF2-40B4-BE49-F238E27FC236}">
                <a16:creationId xmlns:a16="http://schemas.microsoft.com/office/drawing/2014/main" id="{3FBFDBA1-D195-4AA1-A9D8-4D85E04C02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C8376-BD88-4CAB-AD4C-97F1BDFA16C7}"/>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1418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3D1-282C-4616-8B75-4364755188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CE4170-D9B8-4E02-9EA0-4C344E7576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730ED9-51AC-42F7-A25D-967913C375B0}"/>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5" name="Footer Placeholder 4">
            <a:extLst>
              <a:ext uri="{FF2B5EF4-FFF2-40B4-BE49-F238E27FC236}">
                <a16:creationId xmlns:a16="http://schemas.microsoft.com/office/drawing/2014/main" id="{77440167-214B-4316-A50F-A3B7B19021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C94314-A568-4467-A19B-1C95BBEAD9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773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7398C-3343-4FDF-8793-FE1F31DC5A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99E320-04B1-4B6A-AA00-B8A7D762A6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19F2EC-D67E-4F68-AD46-54324207AD87}"/>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5" name="Footer Placeholder 4">
            <a:extLst>
              <a:ext uri="{FF2B5EF4-FFF2-40B4-BE49-F238E27FC236}">
                <a16:creationId xmlns:a16="http://schemas.microsoft.com/office/drawing/2014/main" id="{0CCAC749-285F-444F-8523-4912F5470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0C116-573C-412A-B6B5-FEC15888633F}"/>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23125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ECBDA-FA8B-4BFC-8C3A-DCF4211EE0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6F57E1-1042-45CC-8248-06DC27B6B9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C8AEB-F717-4061-8015-44A0FAFD47B2}"/>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5" name="Footer Placeholder 4">
            <a:extLst>
              <a:ext uri="{FF2B5EF4-FFF2-40B4-BE49-F238E27FC236}">
                <a16:creationId xmlns:a16="http://schemas.microsoft.com/office/drawing/2014/main" id="{ED22AC66-2F73-4FB6-8FFE-1405EDD24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5669-6EAE-41D0-A96A-E96A7663272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8457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9541-542C-42B6-AC8E-63CC260144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284725-E36B-4284-A8D9-747F12F580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3F79065-26BC-40BB-8354-371C20849E16}"/>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5" name="Footer Placeholder 4">
            <a:extLst>
              <a:ext uri="{FF2B5EF4-FFF2-40B4-BE49-F238E27FC236}">
                <a16:creationId xmlns:a16="http://schemas.microsoft.com/office/drawing/2014/main" id="{C765768C-225B-473E-98F3-C6031E71B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7D1DBC-16E5-4FA7-9E46-D40F0436C8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18847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43ADB-880F-41A5-BAF9-955C492AE4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E755BF-FFB4-40A1-94A6-10F6B3CCD8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42EDB3-8899-4AC8-9F61-C5D048110A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772709-7720-4F9B-BD4B-5C46C2264AF5}"/>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6" name="Footer Placeholder 5">
            <a:extLst>
              <a:ext uri="{FF2B5EF4-FFF2-40B4-BE49-F238E27FC236}">
                <a16:creationId xmlns:a16="http://schemas.microsoft.com/office/drawing/2014/main" id="{3CB7D2B5-E2F7-4BCD-8061-F108E612C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AE1E75-7FE3-4721-B9FC-989CA2F297D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40341797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BCFB-2F96-4B5C-9525-9ACBA73B46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0D5D1-FFF5-4FF3-A43B-FFE4BC230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0DB20C-96D2-4207-B342-CF228033742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D9988F-B842-4101-BBD2-FE648347EA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F46A32-68E6-4ED7-B01C-3507D0BFB9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19BA97-15E1-4E11-96DE-9EF5E31AC299}"/>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8" name="Footer Placeholder 7">
            <a:extLst>
              <a:ext uri="{FF2B5EF4-FFF2-40B4-BE49-F238E27FC236}">
                <a16:creationId xmlns:a16="http://schemas.microsoft.com/office/drawing/2014/main" id="{8F2C17A3-40BF-4C38-829D-F4658A09C50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E4E6C-090E-406B-912C-89E8ED3BDB31}"/>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15056180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DC96-9101-4463-A5F9-1E1936D5D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88AD36-C10E-43CA-868D-0C9EE7792674}"/>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4" name="Footer Placeholder 3">
            <a:extLst>
              <a:ext uri="{FF2B5EF4-FFF2-40B4-BE49-F238E27FC236}">
                <a16:creationId xmlns:a16="http://schemas.microsoft.com/office/drawing/2014/main" id="{C2BA8B59-091F-44BD-8A4C-1DFE4F703D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480803-2177-4EB1-9B34-E0D1285F4EE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2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A9E5E-1FB2-4BE7-A88B-922ABB08797F}"/>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3" name="Footer Placeholder 2">
            <a:extLst>
              <a:ext uri="{FF2B5EF4-FFF2-40B4-BE49-F238E27FC236}">
                <a16:creationId xmlns:a16="http://schemas.microsoft.com/office/drawing/2014/main" id="{FF11301A-ECC4-4545-820E-6C8E8BBC4C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BDB719-D9B5-435D-8AA3-39724845072B}"/>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051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768E-2210-4A16-89B4-953F619B7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7678B-82A7-4B14-B6AD-CBCFCE30EE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63FF36-894A-4031-AEBE-5455A6D9E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36C286-8A98-4F02-81F8-998FB949AE2F}"/>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6" name="Footer Placeholder 5">
            <a:extLst>
              <a:ext uri="{FF2B5EF4-FFF2-40B4-BE49-F238E27FC236}">
                <a16:creationId xmlns:a16="http://schemas.microsoft.com/office/drawing/2014/main" id="{89BF26FF-ECEA-4AFF-932C-18AE43B9E3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09AAB-7630-401E-A07E-428A3AE85E54}"/>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6391512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0114-E759-4F7C-8F95-96F3560D63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F821F4-564E-4277-8A33-B60147838A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58C032-55C0-4C78-B3A1-28B1C2653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38A91B-85CB-4F48-94CD-0BE17A7231D1}"/>
              </a:ext>
            </a:extLst>
          </p:cNvPr>
          <p:cNvSpPr>
            <a:spLocks noGrp="1"/>
          </p:cNvSpPr>
          <p:nvPr>
            <p:ph type="dt" sz="half" idx="10"/>
          </p:nvPr>
        </p:nvSpPr>
        <p:spPr/>
        <p:txBody>
          <a:bodyPr/>
          <a:lstStyle/>
          <a:p>
            <a:fld id="{26E6011F-AB32-4009-8A77-14E4080DC79D}" type="datetimeFigureOut">
              <a:rPr lang="en-GB" smtClean="0"/>
              <a:t>15/02/2020</a:t>
            </a:fld>
            <a:endParaRPr lang="en-GB"/>
          </a:p>
        </p:txBody>
      </p:sp>
      <p:sp>
        <p:nvSpPr>
          <p:cNvPr id="6" name="Footer Placeholder 5">
            <a:extLst>
              <a:ext uri="{FF2B5EF4-FFF2-40B4-BE49-F238E27FC236}">
                <a16:creationId xmlns:a16="http://schemas.microsoft.com/office/drawing/2014/main" id="{EF2B1571-49CB-4638-9F92-13A9151A29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1E152A-6B50-4C7B-8F5A-D0F655CB9FB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04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2591D-DB73-47A8-852B-9575666C4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670D64-5DAB-494F-9F29-05D50F566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17BB8-6BE9-481D-8B6F-DBB4654AAA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011F-AB32-4009-8A77-14E4080DC79D}" type="datetimeFigureOut">
              <a:rPr lang="en-GB" smtClean="0"/>
              <a:t>15/02/2020</a:t>
            </a:fld>
            <a:endParaRPr lang="en-GB"/>
          </a:p>
        </p:txBody>
      </p:sp>
      <p:sp>
        <p:nvSpPr>
          <p:cNvPr id="5" name="Footer Placeholder 4">
            <a:extLst>
              <a:ext uri="{FF2B5EF4-FFF2-40B4-BE49-F238E27FC236}">
                <a16:creationId xmlns:a16="http://schemas.microsoft.com/office/drawing/2014/main" id="{359A587A-6C2D-4DD9-8A0B-BBCF94DA6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A75F4E-A9BE-4873-B1A5-5A4A32348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3B7AE-EA54-4A4E-8AEA-B5D7A6C69E72}" type="slidenum">
              <a:rPr lang="en-GB" smtClean="0"/>
              <a:t>‹#›</a:t>
            </a:fld>
            <a:endParaRPr lang="en-GB"/>
          </a:p>
        </p:txBody>
      </p:sp>
    </p:spTree>
    <p:extLst>
      <p:ext uri="{BB962C8B-B14F-4D97-AF65-F5344CB8AC3E}">
        <p14:creationId xmlns:p14="http://schemas.microsoft.com/office/powerpoint/2010/main" val="282167129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312D3-052E-485A-87AC-31CF0619752B}"/>
              </a:ext>
            </a:extLst>
          </p:cNvPr>
          <p:cNvSpPr>
            <a:spLocks noGrp="1"/>
          </p:cNvSpPr>
          <p:nvPr>
            <p:ph type="title"/>
          </p:nvPr>
        </p:nvSpPr>
        <p:spPr/>
        <p:txBody>
          <a:bodyPr/>
          <a:lstStyle/>
          <a:p>
            <a:r>
              <a:rPr lang="en-GB" b="1" dirty="0"/>
              <a:t>Structure Activity Relationships</a:t>
            </a:r>
            <a:endParaRPr lang="en-GB" dirty="0"/>
          </a:p>
        </p:txBody>
      </p:sp>
      <p:sp>
        <p:nvSpPr>
          <p:cNvPr id="3" name="Content Placeholder 2">
            <a:extLst>
              <a:ext uri="{FF2B5EF4-FFF2-40B4-BE49-F238E27FC236}">
                <a16:creationId xmlns:a16="http://schemas.microsoft.com/office/drawing/2014/main" id="{7DA93C1A-88BA-4997-B746-79B0BD7CD7CF}"/>
              </a:ext>
            </a:extLst>
          </p:cNvPr>
          <p:cNvSpPr>
            <a:spLocks noGrp="1"/>
          </p:cNvSpPr>
          <p:nvPr>
            <p:ph idx="1"/>
          </p:nvPr>
        </p:nvSpPr>
        <p:spPr/>
        <p:txBody>
          <a:bodyPr>
            <a:normAutofit/>
          </a:bodyPr>
          <a:lstStyle/>
          <a:p>
            <a:r>
              <a:rPr lang="en-GB" dirty="0"/>
              <a:t>We have to identify which of these interactions take place actually</a:t>
            </a:r>
          </a:p>
          <a:p>
            <a:r>
              <a:rPr lang="en-GB" dirty="0"/>
              <a:t>By synthesizing analogues where one particular functional group of the molecule is removed or altered, it is possible to find out which groups are essential and which are not</a:t>
            </a:r>
          </a:p>
          <a:p>
            <a:r>
              <a:rPr lang="en-GB" dirty="0"/>
              <a:t>Th is involves testing all the analogues for biological activity and comparing them with the original compound</a:t>
            </a:r>
          </a:p>
          <a:p>
            <a:r>
              <a:rPr lang="en-GB" dirty="0"/>
              <a:t>If an analogue shows a significantly lowered activity, then the group that has been modified must have been important</a:t>
            </a:r>
          </a:p>
          <a:p>
            <a:r>
              <a:rPr lang="en-GB" dirty="0"/>
              <a:t>If the activity remains similar, then the group is not essential</a:t>
            </a:r>
          </a:p>
        </p:txBody>
      </p:sp>
    </p:spTree>
    <p:extLst>
      <p:ext uri="{BB962C8B-B14F-4D97-AF65-F5344CB8AC3E}">
        <p14:creationId xmlns:p14="http://schemas.microsoft.com/office/powerpoint/2010/main" val="2547715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F1415-7B3B-41D4-BC30-3A2B50135678}"/>
              </a:ext>
            </a:extLst>
          </p:cNvPr>
          <p:cNvSpPr>
            <a:spLocks noGrp="1"/>
          </p:cNvSpPr>
          <p:nvPr>
            <p:ph type="title"/>
          </p:nvPr>
        </p:nvSpPr>
        <p:spPr/>
        <p:txBody>
          <a:bodyPr/>
          <a:lstStyle/>
          <a:p>
            <a:r>
              <a:rPr lang="en-GB" b="1" dirty="0"/>
              <a:t>The binding role of ketones</a:t>
            </a:r>
            <a:r>
              <a:rPr lang="ar-IQ" b="1" dirty="0"/>
              <a:t> </a:t>
            </a:r>
            <a:r>
              <a:rPr lang="en-GB" b="1" dirty="0"/>
              <a:t>and aldehydes</a:t>
            </a:r>
            <a:endParaRPr lang="en-GB" dirty="0"/>
          </a:p>
        </p:txBody>
      </p:sp>
      <p:sp>
        <p:nvSpPr>
          <p:cNvPr id="3" name="Content Placeholder 2">
            <a:extLst>
              <a:ext uri="{FF2B5EF4-FFF2-40B4-BE49-F238E27FC236}">
                <a16:creationId xmlns:a16="http://schemas.microsoft.com/office/drawing/2014/main" id="{DC472B2E-23DE-4C7D-A595-C77B8E588B78}"/>
              </a:ext>
            </a:extLst>
          </p:cNvPr>
          <p:cNvSpPr>
            <a:spLocks noGrp="1"/>
          </p:cNvSpPr>
          <p:nvPr>
            <p:ph idx="1"/>
          </p:nvPr>
        </p:nvSpPr>
        <p:spPr>
          <a:xfrm>
            <a:off x="838200" y="1444625"/>
            <a:ext cx="10515600" cy="4351338"/>
          </a:xfrm>
        </p:spPr>
        <p:txBody>
          <a:bodyPr>
            <a:normAutofit/>
          </a:bodyPr>
          <a:lstStyle/>
          <a:p>
            <a:r>
              <a:rPr lang="en-GB" dirty="0"/>
              <a:t>A ketone group is a planar group that can interact with a binding site through hydrogen bonding where the carbonyl oxygen acts as a hydrogen bond acceptor.</a:t>
            </a:r>
          </a:p>
          <a:p>
            <a:r>
              <a:rPr lang="en-GB" dirty="0"/>
              <a:t>Two such interactions are possible, as two lone pairs of electrons are available on the carbonyl oxygen. </a:t>
            </a:r>
          </a:p>
          <a:p>
            <a:r>
              <a:rPr lang="en-GB" dirty="0"/>
              <a:t>The lone pairs are in sp</a:t>
            </a:r>
            <a:r>
              <a:rPr lang="en-GB" baseline="30000" dirty="0"/>
              <a:t>2</a:t>
            </a:r>
            <a:r>
              <a:rPr lang="en-GB" dirty="0"/>
              <a:t>-hybridized orbitals which are in the same plane as the functional group. </a:t>
            </a:r>
          </a:p>
          <a:p>
            <a:r>
              <a:rPr lang="en-GB" dirty="0"/>
              <a:t>The carbonyl group also has a significant dipole moment and so a dipole–dipole interaction with the binding site is also possible.</a:t>
            </a:r>
          </a:p>
        </p:txBody>
      </p:sp>
      <p:pic>
        <p:nvPicPr>
          <p:cNvPr id="5" name="Picture 4">
            <a:extLst>
              <a:ext uri="{FF2B5EF4-FFF2-40B4-BE49-F238E27FC236}">
                <a16:creationId xmlns:a16="http://schemas.microsoft.com/office/drawing/2014/main" id="{9EFFDE92-C6FD-485F-9A27-496F65B0CC9F}"/>
              </a:ext>
            </a:extLst>
          </p:cNvPr>
          <p:cNvPicPr>
            <a:picLocks noChangeAspect="1"/>
          </p:cNvPicPr>
          <p:nvPr/>
        </p:nvPicPr>
        <p:blipFill>
          <a:blip r:embed="rId2"/>
          <a:stretch>
            <a:fillRect/>
          </a:stretch>
        </p:blipFill>
        <p:spPr>
          <a:xfrm>
            <a:off x="3581400" y="5314950"/>
            <a:ext cx="5029200" cy="1438275"/>
          </a:xfrm>
          <a:prstGeom prst="rect">
            <a:avLst/>
          </a:prstGeom>
        </p:spPr>
      </p:pic>
    </p:spTree>
    <p:extLst>
      <p:ext uri="{BB962C8B-B14F-4D97-AF65-F5344CB8AC3E}">
        <p14:creationId xmlns:p14="http://schemas.microsoft.com/office/powerpoint/2010/main" val="2005509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E4808-2E28-4C8A-9972-085042820445}"/>
              </a:ext>
            </a:extLst>
          </p:cNvPr>
          <p:cNvSpPr>
            <a:spLocks noGrp="1"/>
          </p:cNvSpPr>
          <p:nvPr>
            <p:ph type="title"/>
          </p:nvPr>
        </p:nvSpPr>
        <p:spPr/>
        <p:txBody>
          <a:bodyPr/>
          <a:lstStyle/>
          <a:p>
            <a:r>
              <a:rPr lang="en-GB" b="1" dirty="0"/>
              <a:t>The binding role of ketones</a:t>
            </a:r>
            <a:r>
              <a:rPr lang="ar-IQ" b="1" dirty="0"/>
              <a:t> </a:t>
            </a:r>
            <a:r>
              <a:rPr lang="en-GB" b="1" dirty="0"/>
              <a:t>and aldehydes</a:t>
            </a:r>
            <a:endParaRPr lang="en-GB" dirty="0"/>
          </a:p>
        </p:txBody>
      </p:sp>
      <p:sp>
        <p:nvSpPr>
          <p:cNvPr id="3" name="Content Placeholder 2">
            <a:extLst>
              <a:ext uri="{FF2B5EF4-FFF2-40B4-BE49-F238E27FC236}">
                <a16:creationId xmlns:a16="http://schemas.microsoft.com/office/drawing/2014/main" id="{981F5C44-A174-43FD-8EAC-B7D8E4F8C435}"/>
              </a:ext>
            </a:extLst>
          </p:cNvPr>
          <p:cNvSpPr>
            <a:spLocks noGrp="1"/>
          </p:cNvSpPr>
          <p:nvPr>
            <p:ph idx="1"/>
          </p:nvPr>
        </p:nvSpPr>
        <p:spPr>
          <a:xfrm>
            <a:off x="838200" y="1825624"/>
            <a:ext cx="10515600" cy="4489451"/>
          </a:xfrm>
        </p:spPr>
        <p:txBody>
          <a:bodyPr>
            <a:normAutofit fontScale="92500" lnSpcReduction="10000"/>
          </a:bodyPr>
          <a:lstStyle/>
          <a:p>
            <a:r>
              <a:rPr lang="en-GB" dirty="0"/>
              <a:t>It is relatively easy to reduce a ketone to an alcohol and it may be possible to carry out this reaction directly on the lead compound. </a:t>
            </a:r>
          </a:p>
          <a:p>
            <a:r>
              <a:rPr lang="en-GB" dirty="0"/>
              <a:t>This significantly changes the geometry of the functional group from planar to tetrahedral. </a:t>
            </a:r>
          </a:p>
          <a:p>
            <a:r>
              <a:rPr lang="en-GB" dirty="0"/>
              <a:t>Such an alteration in geometry may well weaken any existing hydrogen bonding interactions and will certainly weaken any dipole–dipole interactions, as both the magnitude and orientation of the dipole moment will be altered</a:t>
            </a:r>
          </a:p>
          <a:p>
            <a:r>
              <a:rPr lang="en-GB" dirty="0"/>
              <a:t>Aldehydes are less common in drugs because they are more reactive and are susceptible to metabolic oxidation to carboxylic acids. </a:t>
            </a:r>
          </a:p>
          <a:p>
            <a:r>
              <a:rPr lang="en-GB" dirty="0"/>
              <a:t>They could interact in the same way as ketones, and similar analogues could be studied.</a:t>
            </a:r>
          </a:p>
          <a:p>
            <a:endParaRPr lang="en-GB" dirty="0"/>
          </a:p>
        </p:txBody>
      </p:sp>
    </p:spTree>
    <p:extLst>
      <p:ext uri="{BB962C8B-B14F-4D97-AF65-F5344CB8AC3E}">
        <p14:creationId xmlns:p14="http://schemas.microsoft.com/office/powerpoint/2010/main" val="957737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6A3E-51FA-401A-9E39-12124F3EBEC7}"/>
              </a:ext>
            </a:extLst>
          </p:cNvPr>
          <p:cNvSpPr>
            <a:spLocks noGrp="1"/>
          </p:cNvSpPr>
          <p:nvPr>
            <p:ph type="title"/>
          </p:nvPr>
        </p:nvSpPr>
        <p:spPr/>
        <p:txBody>
          <a:bodyPr/>
          <a:lstStyle/>
          <a:p>
            <a:r>
              <a:rPr lang="en-GB" b="1" dirty="0"/>
              <a:t>The binding role of ketones</a:t>
            </a:r>
            <a:r>
              <a:rPr lang="ar-IQ" b="1" dirty="0"/>
              <a:t> </a:t>
            </a:r>
            <a:r>
              <a:rPr lang="en-GB" b="1" dirty="0"/>
              <a:t>and aldehydes</a:t>
            </a:r>
            <a:endParaRPr lang="en-GB" dirty="0"/>
          </a:p>
        </p:txBody>
      </p:sp>
      <p:sp>
        <p:nvSpPr>
          <p:cNvPr id="3" name="Content Placeholder 2">
            <a:extLst>
              <a:ext uri="{FF2B5EF4-FFF2-40B4-BE49-F238E27FC236}">
                <a16:creationId xmlns:a16="http://schemas.microsoft.com/office/drawing/2014/main" id="{96334DA6-B2B9-4B09-9110-CC18EB8EF671}"/>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F7D7BE0B-2A7A-420B-9425-9C7D1D2E21B7}"/>
              </a:ext>
            </a:extLst>
          </p:cNvPr>
          <p:cNvPicPr>
            <a:picLocks noChangeAspect="1"/>
          </p:cNvPicPr>
          <p:nvPr/>
        </p:nvPicPr>
        <p:blipFill>
          <a:blip r:embed="rId2"/>
          <a:stretch>
            <a:fillRect/>
          </a:stretch>
        </p:blipFill>
        <p:spPr>
          <a:xfrm>
            <a:off x="1005152" y="1966912"/>
            <a:ext cx="10181695" cy="3843338"/>
          </a:xfrm>
          <a:prstGeom prst="rect">
            <a:avLst/>
          </a:prstGeom>
        </p:spPr>
      </p:pic>
    </p:spTree>
    <p:extLst>
      <p:ext uri="{BB962C8B-B14F-4D97-AF65-F5344CB8AC3E}">
        <p14:creationId xmlns:p14="http://schemas.microsoft.com/office/powerpoint/2010/main" val="2588347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59A2A-E90C-4E52-92AC-423145950B2A}"/>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0AE61AEC-FD98-4134-A1D5-C56FA0071D55}"/>
              </a:ext>
            </a:extLst>
          </p:cNvPr>
          <p:cNvSpPr>
            <a:spLocks noGrp="1"/>
          </p:cNvSpPr>
          <p:nvPr>
            <p:ph idx="1"/>
          </p:nvPr>
        </p:nvSpPr>
        <p:spPr/>
        <p:txBody>
          <a:bodyPr>
            <a:normAutofit fontScale="92500"/>
          </a:bodyPr>
          <a:lstStyle/>
          <a:p>
            <a:r>
              <a:rPr lang="en-GB" dirty="0"/>
              <a:t>Amines are extremely important functional and are present in many drugs.</a:t>
            </a:r>
          </a:p>
          <a:p>
            <a:r>
              <a:rPr lang="en-GB" dirty="0"/>
              <a:t>They may be involved in hydrogen bonding, either as a hydrogen bond acceptor or a hydrogen bond donor </a:t>
            </a:r>
          </a:p>
          <a:p>
            <a:r>
              <a:rPr lang="en-GB" dirty="0"/>
              <a:t>The nitrogen atom has one lone pair of electrons and can act as a hydrogen bond acceptor for one hydrogen bond. </a:t>
            </a:r>
          </a:p>
          <a:p>
            <a:r>
              <a:rPr lang="en-GB" dirty="0"/>
              <a:t>Primary and secondary amines have N–H groups and can act as hydrogen bond donors. </a:t>
            </a:r>
          </a:p>
          <a:p>
            <a:r>
              <a:rPr lang="en-GB" dirty="0"/>
              <a:t>Aromatic and heteroaromatic amines act only as hydrogen bond donors because the lone pair interacts with the aromatic or heteroaromatic ring.</a:t>
            </a:r>
          </a:p>
        </p:txBody>
      </p:sp>
    </p:spTree>
    <p:extLst>
      <p:ext uri="{BB962C8B-B14F-4D97-AF65-F5344CB8AC3E}">
        <p14:creationId xmlns:p14="http://schemas.microsoft.com/office/powerpoint/2010/main" val="1602781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EF27B-C670-4895-90E7-295C18B12BF6}"/>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27C9656A-320C-449A-9652-E35109BBCBC4}"/>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1EEDF8FB-DEC0-48D9-90FB-51A2FCD2C060}"/>
              </a:ext>
            </a:extLst>
          </p:cNvPr>
          <p:cNvPicPr>
            <a:picLocks noChangeAspect="1"/>
          </p:cNvPicPr>
          <p:nvPr/>
        </p:nvPicPr>
        <p:blipFill>
          <a:blip r:embed="rId2"/>
          <a:stretch>
            <a:fillRect/>
          </a:stretch>
        </p:blipFill>
        <p:spPr>
          <a:xfrm>
            <a:off x="3569218" y="1743075"/>
            <a:ext cx="5053564" cy="4433888"/>
          </a:xfrm>
          <a:prstGeom prst="rect">
            <a:avLst/>
          </a:prstGeom>
        </p:spPr>
      </p:pic>
    </p:spTree>
    <p:extLst>
      <p:ext uri="{BB962C8B-B14F-4D97-AF65-F5344CB8AC3E}">
        <p14:creationId xmlns:p14="http://schemas.microsoft.com/office/powerpoint/2010/main" val="846490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F86FC-CD73-4193-9009-CAAF73BBB404}"/>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0CFEBA1C-B0B5-4D2F-B44A-703E46DC2781}"/>
              </a:ext>
            </a:extLst>
          </p:cNvPr>
          <p:cNvSpPr>
            <a:spLocks noGrp="1"/>
          </p:cNvSpPr>
          <p:nvPr>
            <p:ph idx="1"/>
          </p:nvPr>
        </p:nvSpPr>
        <p:spPr/>
        <p:txBody>
          <a:bodyPr/>
          <a:lstStyle/>
          <a:p>
            <a:r>
              <a:rPr lang="en-GB" dirty="0"/>
              <a:t>In many cases, the amine may be protonated when it</a:t>
            </a:r>
            <a:r>
              <a:rPr lang="ar-IQ" dirty="0"/>
              <a:t> </a:t>
            </a:r>
            <a:r>
              <a:rPr lang="en-GB" dirty="0"/>
              <a:t>interacts with its target binding site, which means that it is ionized and cannot act as a hydrogen bond acceptor.</a:t>
            </a:r>
          </a:p>
          <a:p>
            <a:r>
              <a:rPr lang="en-GB" dirty="0"/>
              <a:t>However, it can still act as a hydrogen bond donor and will form stronger hydrogen bonds than if it was not ionized.</a:t>
            </a:r>
          </a:p>
          <a:p>
            <a:r>
              <a:rPr lang="en-GB" dirty="0"/>
              <a:t>Alternatively, a strong ionic interaction may take place with a carboxylate ion in the binding site</a:t>
            </a:r>
          </a:p>
        </p:txBody>
      </p:sp>
    </p:spTree>
    <p:extLst>
      <p:ext uri="{BB962C8B-B14F-4D97-AF65-F5344CB8AC3E}">
        <p14:creationId xmlns:p14="http://schemas.microsoft.com/office/powerpoint/2010/main" val="1266950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46519-4813-4691-B409-DEF067A219A9}"/>
              </a:ext>
            </a:extLst>
          </p:cNvPr>
          <p:cNvSpPr>
            <a:spLocks noGrp="1"/>
          </p:cNvSpPr>
          <p:nvPr>
            <p:ph type="title"/>
          </p:nvPr>
        </p:nvSpPr>
        <p:spPr/>
        <p:txBody>
          <a:bodyPr/>
          <a:lstStyle/>
          <a:p>
            <a:r>
              <a:rPr lang="en-GB" b="1" dirty="0"/>
              <a:t>The binding role of amines</a:t>
            </a:r>
            <a:endParaRPr lang="en-GB" dirty="0"/>
          </a:p>
        </p:txBody>
      </p:sp>
      <p:pic>
        <p:nvPicPr>
          <p:cNvPr id="5" name="Content Placeholder 4">
            <a:extLst>
              <a:ext uri="{FF2B5EF4-FFF2-40B4-BE49-F238E27FC236}">
                <a16:creationId xmlns:a16="http://schemas.microsoft.com/office/drawing/2014/main" id="{5987B34D-76F1-4822-8816-DBEE1A3B86C3}"/>
              </a:ext>
            </a:extLst>
          </p:cNvPr>
          <p:cNvPicPr>
            <a:picLocks noGrp="1" noChangeAspect="1"/>
          </p:cNvPicPr>
          <p:nvPr>
            <p:ph idx="1"/>
          </p:nvPr>
        </p:nvPicPr>
        <p:blipFill>
          <a:blip r:embed="rId2"/>
          <a:stretch>
            <a:fillRect/>
          </a:stretch>
        </p:blipFill>
        <p:spPr>
          <a:xfrm>
            <a:off x="7210425" y="2409825"/>
            <a:ext cx="3886200" cy="2676525"/>
          </a:xfrm>
          <a:prstGeom prst="rect">
            <a:avLst/>
          </a:prstGeom>
        </p:spPr>
      </p:pic>
      <p:pic>
        <p:nvPicPr>
          <p:cNvPr id="4" name="Picture 3">
            <a:extLst>
              <a:ext uri="{FF2B5EF4-FFF2-40B4-BE49-F238E27FC236}">
                <a16:creationId xmlns:a16="http://schemas.microsoft.com/office/drawing/2014/main" id="{27576E02-A42C-40A6-9664-95AFB28BA762}"/>
              </a:ext>
            </a:extLst>
          </p:cNvPr>
          <p:cNvPicPr>
            <a:picLocks noChangeAspect="1"/>
          </p:cNvPicPr>
          <p:nvPr/>
        </p:nvPicPr>
        <p:blipFill>
          <a:blip r:embed="rId3"/>
          <a:stretch>
            <a:fillRect/>
          </a:stretch>
        </p:blipFill>
        <p:spPr>
          <a:xfrm>
            <a:off x="838200" y="1943100"/>
            <a:ext cx="5057775" cy="3143250"/>
          </a:xfrm>
          <a:prstGeom prst="rect">
            <a:avLst/>
          </a:prstGeom>
        </p:spPr>
      </p:pic>
    </p:spTree>
    <p:extLst>
      <p:ext uri="{BB962C8B-B14F-4D97-AF65-F5344CB8AC3E}">
        <p14:creationId xmlns:p14="http://schemas.microsoft.com/office/powerpoint/2010/main" val="1999844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56B39-8D18-4AF8-98D4-7FB125D6A974}"/>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7748870B-741A-4D2B-8AD1-CEB0876FE218}"/>
              </a:ext>
            </a:extLst>
          </p:cNvPr>
          <p:cNvSpPr>
            <a:spLocks noGrp="1"/>
          </p:cNvSpPr>
          <p:nvPr>
            <p:ph idx="1"/>
          </p:nvPr>
        </p:nvSpPr>
        <p:spPr>
          <a:xfrm>
            <a:off x="838200" y="1787524"/>
            <a:ext cx="10515600" cy="4908551"/>
          </a:xfrm>
        </p:spPr>
        <p:txBody>
          <a:bodyPr>
            <a:normAutofit fontScale="92500" lnSpcReduction="10000"/>
          </a:bodyPr>
          <a:lstStyle/>
          <a:p>
            <a:r>
              <a:rPr lang="en-GB" dirty="0"/>
              <a:t>To test whether ionic or hydrogen bonding interactions are taking place, an amide analogue could be studied. </a:t>
            </a:r>
          </a:p>
          <a:p>
            <a:r>
              <a:rPr lang="en-GB" dirty="0"/>
              <a:t>This will prevent the nitrogen acting as a hydrogen bond acceptor, as the nitrogen’s lone pair will interact with the neighbouring carbonyl group.  </a:t>
            </a:r>
          </a:p>
          <a:p>
            <a:r>
              <a:rPr lang="en-GB" dirty="0"/>
              <a:t>This interaction also prevents protonation of the nitrogen and rules out the possibility of ionic interactions. </a:t>
            </a:r>
          </a:p>
          <a:p>
            <a:r>
              <a:rPr lang="en-GB" dirty="0"/>
              <a:t>You might argue that the right-hand structure in the figure below has a positive charge on the nitrogen and could still take part in an ionic interaction. </a:t>
            </a:r>
          </a:p>
          <a:p>
            <a:r>
              <a:rPr lang="en-GB" dirty="0"/>
              <a:t>However, this resonance structure represents one extreme and is never present as a distinct entity. </a:t>
            </a:r>
          </a:p>
          <a:p>
            <a:r>
              <a:rPr lang="en-GB" dirty="0"/>
              <a:t>The amide group as a whole is neutral, and so lacks the net positive charge required for ionic bonding.</a:t>
            </a:r>
          </a:p>
        </p:txBody>
      </p:sp>
    </p:spTree>
    <p:extLst>
      <p:ext uri="{BB962C8B-B14F-4D97-AF65-F5344CB8AC3E}">
        <p14:creationId xmlns:p14="http://schemas.microsoft.com/office/powerpoint/2010/main" val="307505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3C72-9E61-43AF-8F4F-2F7B004FDE12}"/>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3C83DD03-9882-4BB2-9EE1-A48E85D01999}"/>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2F780457-F231-4942-B87F-A6E2479E1D30}"/>
              </a:ext>
            </a:extLst>
          </p:cNvPr>
          <p:cNvPicPr>
            <a:picLocks noChangeAspect="1"/>
          </p:cNvPicPr>
          <p:nvPr/>
        </p:nvPicPr>
        <p:blipFill>
          <a:blip r:embed="rId2"/>
          <a:stretch>
            <a:fillRect/>
          </a:stretch>
        </p:blipFill>
        <p:spPr>
          <a:xfrm>
            <a:off x="699654" y="2066925"/>
            <a:ext cx="10792691" cy="3657600"/>
          </a:xfrm>
          <a:prstGeom prst="rect">
            <a:avLst/>
          </a:prstGeom>
        </p:spPr>
      </p:pic>
    </p:spTree>
    <p:extLst>
      <p:ext uri="{BB962C8B-B14F-4D97-AF65-F5344CB8AC3E}">
        <p14:creationId xmlns:p14="http://schemas.microsoft.com/office/powerpoint/2010/main" val="3067562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49CB8-EE2C-4CDD-AD1A-27F44F5B6259}"/>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1DB6AD27-8A20-410D-8CA5-01D95F2C99AC}"/>
              </a:ext>
            </a:extLst>
          </p:cNvPr>
          <p:cNvSpPr>
            <a:spLocks noGrp="1"/>
          </p:cNvSpPr>
          <p:nvPr>
            <p:ph idx="1"/>
          </p:nvPr>
        </p:nvSpPr>
        <p:spPr>
          <a:xfrm>
            <a:off x="838200" y="1825624"/>
            <a:ext cx="10515600" cy="4346576"/>
          </a:xfrm>
        </p:spPr>
        <p:txBody>
          <a:bodyPr>
            <a:normAutofit/>
          </a:bodyPr>
          <a:lstStyle/>
          <a:p>
            <a:r>
              <a:rPr lang="en-GB" dirty="0"/>
              <a:t>It is relatively easy to form secondary and tertiary amides from primary and secondary amines, respectively, and it may be possible to carry out this reaction directly on the lead compound. </a:t>
            </a:r>
          </a:p>
          <a:p>
            <a:r>
              <a:rPr lang="en-GB" dirty="0"/>
              <a:t>A tertiary amide lacks the N–H group of the original secondary amine and would test whether this is involved as a hydrogen bond donor. </a:t>
            </a:r>
          </a:p>
          <a:p>
            <a:r>
              <a:rPr lang="en-GB" dirty="0"/>
              <a:t>The secondary amide formed from a primary amine still has a N–H group present, but the steric bulk of the acyl group should hinder it acting as a hydrogen bond donor</a:t>
            </a:r>
          </a:p>
        </p:txBody>
      </p:sp>
    </p:spTree>
    <p:extLst>
      <p:ext uri="{BB962C8B-B14F-4D97-AF65-F5344CB8AC3E}">
        <p14:creationId xmlns:p14="http://schemas.microsoft.com/office/powerpoint/2010/main" val="1320445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7D370-DD23-43D4-99EA-F161CCFBC786}"/>
              </a:ext>
            </a:extLst>
          </p:cNvPr>
          <p:cNvSpPr>
            <a:spLocks noGrp="1"/>
          </p:cNvSpPr>
          <p:nvPr>
            <p:ph type="title"/>
          </p:nvPr>
        </p:nvSpPr>
        <p:spPr/>
        <p:txBody>
          <a:bodyPr/>
          <a:lstStyle/>
          <a:p>
            <a:r>
              <a:rPr lang="en-GB" b="1" dirty="0"/>
              <a:t>Binding role of alcohols and phenols</a:t>
            </a:r>
            <a:endParaRPr lang="en-GB" dirty="0"/>
          </a:p>
        </p:txBody>
      </p:sp>
      <p:sp>
        <p:nvSpPr>
          <p:cNvPr id="3" name="Content Placeholder 2">
            <a:extLst>
              <a:ext uri="{FF2B5EF4-FFF2-40B4-BE49-F238E27FC236}">
                <a16:creationId xmlns:a16="http://schemas.microsoft.com/office/drawing/2014/main" id="{40698288-B75E-4310-954B-4EF7F2926443}"/>
              </a:ext>
            </a:extLst>
          </p:cNvPr>
          <p:cNvSpPr>
            <a:spLocks noGrp="1"/>
          </p:cNvSpPr>
          <p:nvPr>
            <p:ph idx="1"/>
          </p:nvPr>
        </p:nvSpPr>
        <p:spPr/>
        <p:txBody>
          <a:bodyPr/>
          <a:lstStyle/>
          <a:p>
            <a:r>
              <a:rPr lang="en-GB" dirty="0"/>
              <a:t>Alcohols and phenols are functional groups which are commonly present in drugs and are often involved in hydrogen bonding. </a:t>
            </a:r>
          </a:p>
          <a:p>
            <a:r>
              <a:rPr lang="en-GB" dirty="0"/>
              <a:t>The oxygen can act as a hydrogen bond acceptor, and the hydrogen can act as a hydrogen bond donor</a:t>
            </a:r>
          </a:p>
          <a:p>
            <a:r>
              <a:rPr lang="en-GB" dirty="0"/>
              <a:t>Synthesizing a methyl ether or an ester analogue can disrupt the hydrogen bonding in both analogues</a:t>
            </a:r>
          </a:p>
          <a:p>
            <a:r>
              <a:rPr lang="en-GB" dirty="0"/>
              <a:t>There are two reasons why the ether might hinder or prevent the hydrogen bonding of the original alcohol or phenol.</a:t>
            </a:r>
          </a:p>
        </p:txBody>
      </p:sp>
    </p:spTree>
    <p:extLst>
      <p:ext uri="{BB962C8B-B14F-4D97-AF65-F5344CB8AC3E}">
        <p14:creationId xmlns:p14="http://schemas.microsoft.com/office/powerpoint/2010/main" val="378511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9C795-D951-427F-9142-8750E8CC4788}"/>
              </a:ext>
            </a:extLst>
          </p:cNvPr>
          <p:cNvSpPr>
            <a:spLocks noGrp="1"/>
          </p:cNvSpPr>
          <p:nvPr>
            <p:ph type="title"/>
          </p:nvPr>
        </p:nvSpPr>
        <p:spPr/>
        <p:txBody>
          <a:bodyPr/>
          <a:lstStyle/>
          <a:p>
            <a:r>
              <a:rPr lang="en-GB" b="1" dirty="0"/>
              <a:t>The binding role of amines</a:t>
            </a:r>
            <a:endParaRPr lang="en-GB" dirty="0"/>
          </a:p>
        </p:txBody>
      </p:sp>
      <p:sp>
        <p:nvSpPr>
          <p:cNvPr id="3" name="Content Placeholder 2">
            <a:extLst>
              <a:ext uri="{FF2B5EF4-FFF2-40B4-BE49-F238E27FC236}">
                <a16:creationId xmlns:a16="http://schemas.microsoft.com/office/drawing/2014/main" id="{87772697-FE2A-41D1-AA64-441B3B93AA16}"/>
              </a:ext>
            </a:extLst>
          </p:cNvPr>
          <p:cNvSpPr>
            <a:spLocks noGrp="1"/>
          </p:cNvSpPr>
          <p:nvPr>
            <p:ph idx="1"/>
          </p:nvPr>
        </p:nvSpPr>
        <p:spPr/>
        <p:txBody>
          <a:bodyPr/>
          <a:lstStyle/>
          <a:p>
            <a:r>
              <a:rPr lang="en-GB" dirty="0"/>
              <a:t>Tertiary amines cannot be converted directly to amides, but if one of the alkyl groups is a methyl group, it is often possible to remove it with </a:t>
            </a:r>
            <a:r>
              <a:rPr lang="en-GB" dirty="0" err="1"/>
              <a:t>vinyloxycarbonyl</a:t>
            </a:r>
            <a:r>
              <a:rPr lang="en-GB" dirty="0"/>
              <a:t> chloride (VOC-Cl) to form a secondary amine, which could then be converted to the amide.</a:t>
            </a:r>
          </a:p>
          <a:p>
            <a:r>
              <a:rPr lang="en-GB" dirty="0"/>
              <a:t> This demethylation reaction is extremely useful and has been used to good effect in the synthesis of morphine analogues</a:t>
            </a:r>
          </a:p>
        </p:txBody>
      </p:sp>
      <p:pic>
        <p:nvPicPr>
          <p:cNvPr id="4" name="Picture 3">
            <a:extLst>
              <a:ext uri="{FF2B5EF4-FFF2-40B4-BE49-F238E27FC236}">
                <a16:creationId xmlns:a16="http://schemas.microsoft.com/office/drawing/2014/main" id="{B8EE7025-B9A3-44A8-BBE1-B504D9EBF5E7}"/>
              </a:ext>
            </a:extLst>
          </p:cNvPr>
          <p:cNvPicPr>
            <a:picLocks noChangeAspect="1"/>
          </p:cNvPicPr>
          <p:nvPr/>
        </p:nvPicPr>
        <p:blipFill>
          <a:blip r:embed="rId2"/>
          <a:stretch>
            <a:fillRect/>
          </a:stretch>
        </p:blipFill>
        <p:spPr>
          <a:xfrm>
            <a:off x="1638300" y="4348163"/>
            <a:ext cx="8915400" cy="1828800"/>
          </a:xfrm>
          <a:prstGeom prst="rect">
            <a:avLst/>
          </a:prstGeom>
        </p:spPr>
      </p:pic>
    </p:spTree>
    <p:extLst>
      <p:ext uri="{BB962C8B-B14F-4D97-AF65-F5344CB8AC3E}">
        <p14:creationId xmlns:p14="http://schemas.microsoft.com/office/powerpoint/2010/main" val="2119233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D450-E2DC-4D50-AF49-5540415FCC27}"/>
              </a:ext>
            </a:extLst>
          </p:cNvPr>
          <p:cNvSpPr>
            <a:spLocks noGrp="1"/>
          </p:cNvSpPr>
          <p:nvPr>
            <p:ph type="title"/>
          </p:nvPr>
        </p:nvSpPr>
        <p:spPr/>
        <p:txBody>
          <a:bodyPr/>
          <a:lstStyle/>
          <a:p>
            <a:r>
              <a:rPr lang="en-GB" b="1" dirty="0"/>
              <a:t>Binding role of alcohols and phenols</a:t>
            </a:r>
            <a:endParaRPr lang="en-GB" dirty="0"/>
          </a:p>
        </p:txBody>
      </p:sp>
      <p:sp>
        <p:nvSpPr>
          <p:cNvPr id="3" name="Content Placeholder 2">
            <a:extLst>
              <a:ext uri="{FF2B5EF4-FFF2-40B4-BE49-F238E27FC236}">
                <a16:creationId xmlns:a16="http://schemas.microsoft.com/office/drawing/2014/main" id="{7AF6CA02-1741-42BF-9F3D-B32328BEE781}"/>
              </a:ext>
            </a:extLst>
          </p:cNvPr>
          <p:cNvSpPr>
            <a:spLocks noGrp="1"/>
          </p:cNvSpPr>
          <p:nvPr>
            <p:ph idx="1"/>
          </p:nvPr>
        </p:nvSpPr>
        <p:spPr>
          <a:xfrm>
            <a:off x="838200" y="1435100"/>
            <a:ext cx="10515600" cy="4351338"/>
          </a:xfrm>
        </p:spPr>
        <p:txBody>
          <a:bodyPr>
            <a:normAutofit/>
          </a:bodyPr>
          <a:lstStyle/>
          <a:p>
            <a:r>
              <a:rPr lang="en-GB" dirty="0"/>
              <a:t>The proton of the original hydroxyl group is involved as a hydrogen bond donor and, by removing it, the hydrogen bond is lost.</a:t>
            </a:r>
          </a:p>
          <a:p>
            <a:r>
              <a:rPr lang="en-GB" dirty="0"/>
              <a:t>However, suppose the oxygen atom is acting as a hydrogen bond acceptor.</a:t>
            </a:r>
          </a:p>
          <a:p>
            <a:r>
              <a:rPr lang="en-GB" dirty="0"/>
              <a:t>The oxygen is still present in the ether analogue but the extra bulk of the methyl group could prevent the close interaction which cause hydrogen bonding.</a:t>
            </a:r>
          </a:p>
        </p:txBody>
      </p:sp>
      <p:pic>
        <p:nvPicPr>
          <p:cNvPr id="4" name="Content Placeholder 3">
            <a:extLst>
              <a:ext uri="{FF2B5EF4-FFF2-40B4-BE49-F238E27FC236}">
                <a16:creationId xmlns:a16="http://schemas.microsoft.com/office/drawing/2014/main" id="{F4CEBD1D-ED86-42A2-80A4-B2022F5C5C28}"/>
              </a:ext>
            </a:extLst>
          </p:cNvPr>
          <p:cNvPicPr>
            <a:picLocks noChangeAspect="1"/>
          </p:cNvPicPr>
          <p:nvPr/>
        </p:nvPicPr>
        <p:blipFill>
          <a:blip r:embed="rId2"/>
          <a:stretch>
            <a:fillRect/>
          </a:stretch>
        </p:blipFill>
        <p:spPr>
          <a:xfrm>
            <a:off x="3757612" y="4229100"/>
            <a:ext cx="5102993" cy="2467769"/>
          </a:xfrm>
          <a:prstGeom prst="rect">
            <a:avLst/>
          </a:prstGeom>
        </p:spPr>
      </p:pic>
    </p:spTree>
    <p:extLst>
      <p:ext uri="{BB962C8B-B14F-4D97-AF65-F5344CB8AC3E}">
        <p14:creationId xmlns:p14="http://schemas.microsoft.com/office/powerpoint/2010/main" val="1627905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70679-C818-4210-B9B4-CB50110E130B}"/>
              </a:ext>
            </a:extLst>
          </p:cNvPr>
          <p:cNvSpPr>
            <a:spLocks noGrp="1"/>
          </p:cNvSpPr>
          <p:nvPr>
            <p:ph type="title"/>
          </p:nvPr>
        </p:nvSpPr>
        <p:spPr/>
        <p:txBody>
          <a:bodyPr/>
          <a:lstStyle/>
          <a:p>
            <a:r>
              <a:rPr lang="en-GB" b="1" dirty="0"/>
              <a:t>Binding role of alcohols and phenols</a:t>
            </a:r>
            <a:endParaRPr lang="en-GB" dirty="0"/>
          </a:p>
        </p:txBody>
      </p:sp>
      <p:pic>
        <p:nvPicPr>
          <p:cNvPr id="4" name="Content Placeholder 3">
            <a:extLst>
              <a:ext uri="{FF2B5EF4-FFF2-40B4-BE49-F238E27FC236}">
                <a16:creationId xmlns:a16="http://schemas.microsoft.com/office/drawing/2014/main" id="{83EA4083-317D-4156-B4A0-60B0C67EDADF}"/>
              </a:ext>
            </a:extLst>
          </p:cNvPr>
          <p:cNvPicPr>
            <a:picLocks noGrp="1" noChangeAspect="1"/>
          </p:cNvPicPr>
          <p:nvPr>
            <p:ph idx="1"/>
          </p:nvPr>
        </p:nvPicPr>
        <p:blipFill>
          <a:blip r:embed="rId2"/>
          <a:stretch>
            <a:fillRect/>
          </a:stretch>
        </p:blipFill>
        <p:spPr>
          <a:xfrm>
            <a:off x="3680590" y="1582744"/>
            <a:ext cx="4830820" cy="5275256"/>
          </a:xfrm>
          <a:prstGeom prst="rect">
            <a:avLst/>
          </a:prstGeom>
        </p:spPr>
      </p:pic>
    </p:spTree>
    <p:extLst>
      <p:ext uri="{BB962C8B-B14F-4D97-AF65-F5344CB8AC3E}">
        <p14:creationId xmlns:p14="http://schemas.microsoft.com/office/powerpoint/2010/main" val="1540369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B2713-2EFF-4C1E-ACF7-8F14E33EA5FA}"/>
              </a:ext>
            </a:extLst>
          </p:cNvPr>
          <p:cNvSpPr>
            <a:spLocks noGrp="1"/>
          </p:cNvSpPr>
          <p:nvPr>
            <p:ph type="title"/>
          </p:nvPr>
        </p:nvSpPr>
        <p:spPr/>
        <p:txBody>
          <a:bodyPr/>
          <a:lstStyle/>
          <a:p>
            <a:r>
              <a:rPr lang="en-GB" b="1" dirty="0"/>
              <a:t>Binding role of alcohols and phenols</a:t>
            </a:r>
            <a:endParaRPr lang="en-GB" dirty="0"/>
          </a:p>
        </p:txBody>
      </p:sp>
      <p:sp>
        <p:nvSpPr>
          <p:cNvPr id="3" name="Content Placeholder 2">
            <a:extLst>
              <a:ext uri="{FF2B5EF4-FFF2-40B4-BE49-F238E27FC236}">
                <a16:creationId xmlns:a16="http://schemas.microsoft.com/office/drawing/2014/main" id="{09D020B9-AD15-44A9-96EE-2E77624A81D3}"/>
              </a:ext>
            </a:extLst>
          </p:cNvPr>
          <p:cNvSpPr>
            <a:spLocks noGrp="1"/>
          </p:cNvSpPr>
          <p:nvPr>
            <p:ph idx="1"/>
          </p:nvPr>
        </p:nvSpPr>
        <p:spPr>
          <a:xfrm>
            <a:off x="838200" y="1885950"/>
            <a:ext cx="10515600" cy="4219575"/>
          </a:xfrm>
        </p:spPr>
        <p:txBody>
          <a:bodyPr>
            <a:normAutofit/>
          </a:bodyPr>
          <a:lstStyle/>
          <a:p>
            <a:r>
              <a:rPr lang="en-GB" dirty="0"/>
              <a:t>An ester analogue cannot act as a hydrogen bond donor.</a:t>
            </a:r>
          </a:p>
          <a:p>
            <a:r>
              <a:rPr lang="en-GB" dirty="0"/>
              <a:t>There is still the possibility of it acting as a hydrogen bond acceptor, but the extra bulk of the acyl group is greater than the methyl group of the ether, and this should hinder the original hydrogen bonding interaction. </a:t>
            </a:r>
          </a:p>
          <a:p>
            <a:r>
              <a:rPr lang="en-GB" dirty="0"/>
              <a:t>There is also a difference between the electronic properties of an ester and an alcohol. </a:t>
            </a:r>
          </a:p>
          <a:p>
            <a:r>
              <a:rPr lang="en-GB" dirty="0"/>
              <a:t>The carboxyl group has a weak pull on the electrons from the neighbouring oxygen, giving the resonance structure.</a:t>
            </a:r>
          </a:p>
        </p:txBody>
      </p:sp>
    </p:spTree>
    <p:extLst>
      <p:ext uri="{BB962C8B-B14F-4D97-AF65-F5344CB8AC3E}">
        <p14:creationId xmlns:p14="http://schemas.microsoft.com/office/powerpoint/2010/main" val="1465876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B0957-4372-4974-B3B5-C7106D15FB0D}"/>
              </a:ext>
            </a:extLst>
          </p:cNvPr>
          <p:cNvSpPr>
            <a:spLocks noGrp="1"/>
          </p:cNvSpPr>
          <p:nvPr>
            <p:ph type="title"/>
          </p:nvPr>
        </p:nvSpPr>
        <p:spPr/>
        <p:txBody>
          <a:bodyPr/>
          <a:lstStyle/>
          <a:p>
            <a:r>
              <a:rPr lang="en-GB" b="1" dirty="0"/>
              <a:t>Binding role of alcohols and phenols</a:t>
            </a:r>
            <a:endParaRPr lang="en-GB" dirty="0"/>
          </a:p>
        </p:txBody>
      </p:sp>
      <p:sp>
        <p:nvSpPr>
          <p:cNvPr id="3" name="Content Placeholder 2">
            <a:extLst>
              <a:ext uri="{FF2B5EF4-FFF2-40B4-BE49-F238E27FC236}">
                <a16:creationId xmlns:a16="http://schemas.microsoft.com/office/drawing/2014/main" id="{F00CDA82-027F-4E53-B1E2-66CFA07D2E78}"/>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B03DB12F-1511-4247-96ED-D29432AEEBFE}"/>
              </a:ext>
            </a:extLst>
          </p:cNvPr>
          <p:cNvPicPr>
            <a:picLocks noChangeAspect="1"/>
          </p:cNvPicPr>
          <p:nvPr/>
        </p:nvPicPr>
        <p:blipFill>
          <a:blip r:embed="rId2"/>
          <a:stretch>
            <a:fillRect/>
          </a:stretch>
        </p:blipFill>
        <p:spPr>
          <a:xfrm>
            <a:off x="1034034" y="2243931"/>
            <a:ext cx="9700641" cy="3514725"/>
          </a:xfrm>
          <a:prstGeom prst="rect">
            <a:avLst/>
          </a:prstGeom>
        </p:spPr>
      </p:pic>
    </p:spTree>
    <p:extLst>
      <p:ext uri="{BB962C8B-B14F-4D97-AF65-F5344CB8AC3E}">
        <p14:creationId xmlns:p14="http://schemas.microsoft.com/office/powerpoint/2010/main" val="741737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481B2-E9AA-4F8F-975D-AB6BAABBDA9C}"/>
              </a:ext>
            </a:extLst>
          </p:cNvPr>
          <p:cNvSpPr>
            <a:spLocks noGrp="1"/>
          </p:cNvSpPr>
          <p:nvPr>
            <p:ph type="title"/>
          </p:nvPr>
        </p:nvSpPr>
        <p:spPr/>
        <p:txBody>
          <a:bodyPr/>
          <a:lstStyle/>
          <a:p>
            <a:r>
              <a:rPr lang="en-GB" b="1" dirty="0"/>
              <a:t>Binding role of alcohols and phenols</a:t>
            </a:r>
            <a:endParaRPr lang="en-GB" dirty="0"/>
          </a:p>
        </p:txBody>
      </p:sp>
      <p:sp>
        <p:nvSpPr>
          <p:cNvPr id="3" name="Content Placeholder 2">
            <a:extLst>
              <a:ext uri="{FF2B5EF4-FFF2-40B4-BE49-F238E27FC236}">
                <a16:creationId xmlns:a16="http://schemas.microsoft.com/office/drawing/2014/main" id="{38CA9F98-FE87-4AB9-85A5-7E5E652A1B55}"/>
              </a:ext>
            </a:extLst>
          </p:cNvPr>
          <p:cNvSpPr>
            <a:spLocks noGrp="1"/>
          </p:cNvSpPr>
          <p:nvPr>
            <p:ph idx="1"/>
          </p:nvPr>
        </p:nvSpPr>
        <p:spPr>
          <a:xfrm>
            <a:off x="838200" y="1825625"/>
            <a:ext cx="10515600" cy="3784600"/>
          </a:xfrm>
        </p:spPr>
        <p:txBody>
          <a:bodyPr/>
          <a:lstStyle/>
          <a:p>
            <a:r>
              <a:rPr lang="en-GB" dirty="0"/>
              <a:t>Because the lone pair is involved in such an interaction, it will be less effective as a hydrogen bond acceptor</a:t>
            </a:r>
          </a:p>
          <a:p>
            <a:r>
              <a:rPr lang="en-GB" dirty="0"/>
              <a:t>One could then argue that the carbonyl oxygen is potentially a more effective hydrogen bond acceptor but it is in a different position relative to the rest of the molecule and may be poorly positioned to form an effective hydrogen bond interaction with the target binding region.</a:t>
            </a:r>
          </a:p>
        </p:txBody>
      </p:sp>
    </p:spTree>
    <p:extLst>
      <p:ext uri="{BB962C8B-B14F-4D97-AF65-F5344CB8AC3E}">
        <p14:creationId xmlns:p14="http://schemas.microsoft.com/office/powerpoint/2010/main" val="734182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33D1B-30EB-43BE-B6EC-4885D5FF1C4E}"/>
              </a:ext>
            </a:extLst>
          </p:cNvPr>
          <p:cNvSpPr>
            <a:spLocks noGrp="1"/>
          </p:cNvSpPr>
          <p:nvPr>
            <p:ph type="title"/>
          </p:nvPr>
        </p:nvSpPr>
        <p:spPr/>
        <p:txBody>
          <a:bodyPr/>
          <a:lstStyle/>
          <a:p>
            <a:r>
              <a:rPr lang="en-GB" b="1" dirty="0"/>
              <a:t>Binding role of aromatic rings</a:t>
            </a:r>
            <a:endParaRPr lang="en-GB" dirty="0"/>
          </a:p>
        </p:txBody>
      </p:sp>
      <p:sp>
        <p:nvSpPr>
          <p:cNvPr id="3" name="Content Placeholder 2">
            <a:extLst>
              <a:ext uri="{FF2B5EF4-FFF2-40B4-BE49-F238E27FC236}">
                <a16:creationId xmlns:a16="http://schemas.microsoft.com/office/drawing/2014/main" id="{2E537DEC-C1B7-4B53-B487-4FA3F68BA099}"/>
              </a:ext>
            </a:extLst>
          </p:cNvPr>
          <p:cNvSpPr>
            <a:spLocks noGrp="1"/>
          </p:cNvSpPr>
          <p:nvPr>
            <p:ph idx="1"/>
          </p:nvPr>
        </p:nvSpPr>
        <p:spPr>
          <a:xfrm>
            <a:off x="838200" y="1825625"/>
            <a:ext cx="10629900" cy="4351338"/>
          </a:xfrm>
        </p:spPr>
        <p:txBody>
          <a:bodyPr>
            <a:normAutofit fontScale="92500"/>
          </a:bodyPr>
          <a:lstStyle/>
          <a:p>
            <a:r>
              <a:rPr lang="en-GB" dirty="0"/>
              <a:t>Aromatic rings are planar, hydrophobic structures, commonly involved in van der Waals interactions with flat hydrophobic regions of the binding site. </a:t>
            </a:r>
          </a:p>
          <a:p>
            <a:r>
              <a:rPr lang="en-GB" dirty="0"/>
              <a:t>An analogue containing a cyclohexane ring in place of the aromatic ring is less likely to bind so well, as the ring is no longer flat. </a:t>
            </a:r>
          </a:p>
          <a:p>
            <a:r>
              <a:rPr lang="en-GB" dirty="0"/>
              <a:t>The axial protons can interact weakly, but they also serve as buffers to keep the rest of the cyclohexane ring at a distance.</a:t>
            </a:r>
          </a:p>
          <a:p>
            <a:r>
              <a:rPr lang="en-GB" dirty="0"/>
              <a:t>Th e binding region for the aromatic ring may also be a narrow slot rather than a planar surface. </a:t>
            </a:r>
          </a:p>
          <a:p>
            <a:r>
              <a:rPr lang="en-GB" dirty="0"/>
              <a:t>In that scenario, the cyclohexane ring would be incapable of fitting into it, because it is a bulkier structure.</a:t>
            </a:r>
          </a:p>
        </p:txBody>
      </p:sp>
    </p:spTree>
    <p:extLst>
      <p:ext uri="{BB962C8B-B14F-4D97-AF65-F5344CB8AC3E}">
        <p14:creationId xmlns:p14="http://schemas.microsoft.com/office/powerpoint/2010/main" val="3503140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AF8B1-9605-4DA9-BD13-B29C86385EFD}"/>
              </a:ext>
            </a:extLst>
          </p:cNvPr>
          <p:cNvSpPr>
            <a:spLocks noGrp="1"/>
          </p:cNvSpPr>
          <p:nvPr>
            <p:ph type="title"/>
          </p:nvPr>
        </p:nvSpPr>
        <p:spPr/>
        <p:txBody>
          <a:bodyPr/>
          <a:lstStyle/>
          <a:p>
            <a:r>
              <a:rPr lang="en-GB" b="1" dirty="0"/>
              <a:t>Binding role of aromatic rings</a:t>
            </a:r>
            <a:endParaRPr lang="en-GB" dirty="0"/>
          </a:p>
        </p:txBody>
      </p:sp>
      <p:sp>
        <p:nvSpPr>
          <p:cNvPr id="6" name="Content Placeholder 5">
            <a:extLst>
              <a:ext uri="{FF2B5EF4-FFF2-40B4-BE49-F238E27FC236}">
                <a16:creationId xmlns:a16="http://schemas.microsoft.com/office/drawing/2014/main" id="{38F4FACC-5224-4B15-8599-D1EFFF88E21C}"/>
              </a:ext>
            </a:extLst>
          </p:cNvPr>
          <p:cNvSpPr>
            <a:spLocks noGrp="1"/>
          </p:cNvSpPr>
          <p:nvPr>
            <p:ph idx="1"/>
          </p:nvPr>
        </p:nvSpPr>
        <p:spPr/>
        <p:txBody>
          <a:bodyPr/>
          <a:lstStyle/>
          <a:p>
            <a:endParaRPr lang="en-GB" dirty="0"/>
          </a:p>
        </p:txBody>
      </p:sp>
      <p:pic>
        <p:nvPicPr>
          <p:cNvPr id="7" name="Picture 6">
            <a:extLst>
              <a:ext uri="{FF2B5EF4-FFF2-40B4-BE49-F238E27FC236}">
                <a16:creationId xmlns:a16="http://schemas.microsoft.com/office/drawing/2014/main" id="{68D8752B-BEB7-4720-A68E-87D930B8BC7A}"/>
              </a:ext>
            </a:extLst>
          </p:cNvPr>
          <p:cNvPicPr>
            <a:picLocks noChangeAspect="1"/>
          </p:cNvPicPr>
          <p:nvPr/>
        </p:nvPicPr>
        <p:blipFill>
          <a:blip r:embed="rId2"/>
          <a:stretch>
            <a:fillRect/>
          </a:stretch>
        </p:blipFill>
        <p:spPr>
          <a:xfrm>
            <a:off x="4029075" y="1263650"/>
            <a:ext cx="4133850" cy="5229225"/>
          </a:xfrm>
          <a:prstGeom prst="rect">
            <a:avLst/>
          </a:prstGeom>
        </p:spPr>
      </p:pic>
    </p:spTree>
    <p:extLst>
      <p:ext uri="{BB962C8B-B14F-4D97-AF65-F5344CB8AC3E}">
        <p14:creationId xmlns:p14="http://schemas.microsoft.com/office/powerpoint/2010/main" val="1365881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2278</TotalTime>
  <Words>1282</Words>
  <Application>Microsoft Office PowerPoint</Application>
  <PresentationFormat>Widescreen</PresentationFormat>
  <Paragraphs>71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Structure Activity Relationships</vt:lpstr>
      <vt:lpstr>Binding role of alcohols and phenols</vt:lpstr>
      <vt:lpstr>Binding role of alcohols and phenols</vt:lpstr>
      <vt:lpstr>Binding role of alcohols and phenols</vt:lpstr>
      <vt:lpstr>Binding role of alcohols and phenols</vt:lpstr>
      <vt:lpstr>Binding role of alcohols and phenols</vt:lpstr>
      <vt:lpstr>Binding role of alcohols and phenols</vt:lpstr>
      <vt:lpstr>Binding role of aromatic rings</vt:lpstr>
      <vt:lpstr>Binding role of aromatic rings</vt:lpstr>
      <vt:lpstr>The binding role of ketones and aldehydes</vt:lpstr>
      <vt:lpstr>The binding role of ketones and aldehydes</vt:lpstr>
      <vt:lpstr>The binding role of ketones and aldehydes</vt:lpstr>
      <vt:lpstr>The binding role of amines</vt:lpstr>
      <vt:lpstr>The binding role of amines</vt:lpstr>
      <vt:lpstr>The binding role of amines</vt:lpstr>
      <vt:lpstr>The binding role of amines</vt:lpstr>
      <vt:lpstr>The binding role of amines</vt:lpstr>
      <vt:lpstr>The binding role of amines</vt:lpstr>
      <vt:lpstr>The binding role of amines</vt:lpstr>
      <vt:lpstr>The binding role of amines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PHARMACEUTICAL CHEMISTRY IV</dc:title>
  <dc:creator>Mohammed Al-Ameedee</dc:creator>
  <cp:lastModifiedBy>Mohammed Al-Ameedee</cp:lastModifiedBy>
  <cp:revision>104</cp:revision>
  <dcterms:created xsi:type="dcterms:W3CDTF">2018-09-27T17:17:11Z</dcterms:created>
  <dcterms:modified xsi:type="dcterms:W3CDTF">2020-02-15T19:09:16Z</dcterms:modified>
</cp:coreProperties>
</file>