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66" r:id="rId3"/>
    <p:sldId id="267" r:id="rId4"/>
    <p:sldId id="257" r:id="rId5"/>
    <p:sldId id="258" r:id="rId6"/>
    <p:sldId id="280" r:id="rId7"/>
    <p:sldId id="259" r:id="rId8"/>
    <p:sldId id="260" r:id="rId9"/>
    <p:sldId id="271" r:id="rId10"/>
    <p:sldId id="281" r:id="rId11"/>
    <p:sldId id="261" r:id="rId12"/>
    <p:sldId id="269" r:id="rId13"/>
    <p:sldId id="263" r:id="rId14"/>
    <p:sldId id="264" r:id="rId15"/>
    <p:sldId id="265" r:id="rId16"/>
    <p:sldId id="287" r:id="rId17"/>
    <p:sldId id="273" r:id="rId18"/>
    <p:sldId id="276" r:id="rId19"/>
    <p:sldId id="272" r:id="rId20"/>
    <p:sldId id="275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>
      <p:cViewPr varScale="1">
        <p:scale>
          <a:sx n="63" d="100"/>
          <a:sy n="63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700C3B4-307D-4FC6-A2E6-003DCF680A50}" type="datetimeFigureOut">
              <a:rPr lang="ar-IQ" smtClean="0"/>
              <a:pPr/>
              <a:t>09/06/1441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36C10-E0F4-4670-9EA1-982BE6F8EA5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43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99DDE-269B-4978-9C3C-A17D3E65098F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From F. Brescia </a:t>
            </a:r>
            <a:r>
              <a:rPr lang="en-US" i="1" smtClean="0">
                <a:latin typeface="Arial" pitchFamily="34" charset="0"/>
              </a:rPr>
              <a:t>et al</a:t>
            </a:r>
            <a:r>
              <a:rPr lang="en-US" smtClean="0">
                <a:latin typeface="Arial" pitchFamily="34" charset="0"/>
              </a:rPr>
              <a:t>., </a:t>
            </a:r>
            <a:r>
              <a:rPr lang="en-US" i="1" smtClean="0">
                <a:latin typeface="Arial" pitchFamily="34" charset="0"/>
              </a:rPr>
              <a:t>Chemistry:  A Modern Introduction</a:t>
            </a:r>
            <a:r>
              <a:rPr lang="en-US" smtClean="0">
                <a:latin typeface="Arial" pitchFamily="34" charset="0"/>
              </a:rPr>
              <a:t>, W. B. Saunders Co., 1978.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Adapted from R. Bates, </a:t>
            </a:r>
            <a:r>
              <a:rPr lang="en-US" i="1" smtClean="0">
                <a:latin typeface="Arial" pitchFamily="34" charset="0"/>
              </a:rPr>
              <a:t>Determination of pH, Theory and Practice</a:t>
            </a:r>
            <a:r>
              <a:rPr lang="en-US" smtClean="0">
                <a:latin typeface="Arial" pitchFamily="34" charset="0"/>
              </a:rPr>
              <a:t>, John Wiley &amp; Sons, Inc., New York, 1964.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  <a:p>
            <a:pPr eaLnBrk="1" hangingPunct="1"/>
            <a:r>
              <a:rPr lang="en-US" sz="1400" smtClean="0">
                <a:latin typeface="Arial" pitchFamily="34" charset="0"/>
                <a:sym typeface="Symbol" pitchFamily="18" charset="2"/>
              </a:rPr>
              <a:t>Choosing the correct indicator for an acid-base titration</a:t>
            </a:r>
          </a:p>
          <a:p>
            <a:pPr eaLnBrk="1" hangingPunct="1"/>
            <a:endParaRPr lang="en-US" sz="5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1. For titrations of strong acids and strong bases (and vice versa), any indicator with a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between 4 and 10 will do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2. For the titration of a weak acid, the pH at the equivalence point is greater than 7, and an indicator such as phenolphthalein or thymol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&gt; 7, should be used</a:t>
            </a:r>
            <a:endParaRPr lang="en-US" sz="400" smtClean="0">
              <a:latin typeface="Arial" pitchFamily="34" charset="0"/>
              <a:sym typeface="Symbol" pitchFamily="18" charset="2"/>
            </a:endParaRPr>
          </a:p>
          <a:p>
            <a:pPr lvl="1" eaLnBrk="1" hangingPunct="1"/>
            <a:r>
              <a:rPr lang="en-US" smtClean="0">
                <a:latin typeface="Arial" pitchFamily="34" charset="0"/>
                <a:sym typeface="Symbol" pitchFamily="18" charset="2"/>
              </a:rPr>
              <a:t>    3. For the titration of a weak base, where the pH at the equivalence point is less than 7, an indicator such as methyl red or bromcresol blue, with pK</a:t>
            </a:r>
            <a:r>
              <a:rPr lang="en-US" baseline="-25000" smtClean="0">
                <a:latin typeface="Arial" pitchFamily="34" charset="0"/>
                <a:sym typeface="Symbol" pitchFamily="18" charset="2"/>
              </a:rPr>
              <a:t>in </a:t>
            </a:r>
            <a:r>
              <a:rPr lang="en-US" smtClean="0">
                <a:latin typeface="Arial" pitchFamily="34" charset="0"/>
                <a:sym typeface="Symbol" pitchFamily="18" charset="2"/>
              </a:rPr>
              <a:t>&lt; 7, should be used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9B228A-81F2-4111-83C8-BA5CE49E283B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ar-IQ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93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75000"/>
              </a:scheme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</a:rPr>
              <a:t>Buffer solutions </a:t>
            </a:r>
            <a:endParaRPr lang="ar-IQ" sz="6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854696" cy="3071834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endParaRPr lang="en-US" sz="5100" b="1" dirty="0" smtClean="0">
              <a:ln/>
              <a:solidFill>
                <a:srgbClr val="FFFF00"/>
              </a:solidFill>
            </a:endParaRPr>
          </a:p>
          <a:p>
            <a:pPr algn="l"/>
            <a:r>
              <a:rPr lang="en-US" sz="5100" b="1" dirty="0" smtClean="0">
                <a:ln/>
                <a:solidFill>
                  <a:schemeClr val="bg1"/>
                </a:solidFill>
              </a:rPr>
              <a:t>Lab</a:t>
            </a:r>
            <a:r>
              <a:rPr lang="en-US" sz="4400" b="1" i="1" dirty="0" smtClean="0">
                <a:ln/>
                <a:solidFill>
                  <a:schemeClr val="bg1"/>
                </a:solidFill>
              </a:rPr>
              <a:t>.6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Done By:</a:t>
            </a: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Assistant Lecturer </a:t>
            </a:r>
            <a:r>
              <a:rPr lang="en-US" sz="4400" dirty="0" err="1" smtClean="0">
                <a:solidFill>
                  <a:schemeClr val="bg1"/>
                </a:solidFill>
              </a:rPr>
              <a:t>Zeina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Dawood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Assistant Lecturer </a:t>
            </a:r>
            <a:r>
              <a:rPr lang="en-US" sz="4400" dirty="0" err="1" smtClean="0">
                <a:solidFill>
                  <a:schemeClr val="bg1"/>
                </a:solidFill>
              </a:rPr>
              <a:t>Sura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Zuhair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l">
              <a:buClr>
                <a:srgbClr val="000000"/>
              </a:buClr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Assistant Lecturer </a:t>
            </a:r>
            <a:r>
              <a:rPr lang="en-US" sz="4400" dirty="0" err="1" smtClean="0">
                <a:solidFill>
                  <a:schemeClr val="bg1"/>
                </a:solidFill>
              </a:rPr>
              <a:t>Hiba</a:t>
            </a:r>
            <a:r>
              <a:rPr lang="en-US" sz="4400" dirty="0" smtClean="0">
                <a:solidFill>
                  <a:schemeClr val="bg1"/>
                </a:solidFill>
              </a:rPr>
              <a:t> Sabah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pH-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pH of the buffer solution can be measured by: </a:t>
            </a:r>
          </a:p>
          <a:p>
            <a:pPr algn="l" rtl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1- Colorimetric method:                      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a)chemical indicator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b) paper indicators</a:t>
            </a:r>
          </a:p>
          <a:p>
            <a:pPr algn="l" rtl="0"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2- Electrometric method (pH meter).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en-US" dirty="0" smtClean="0"/>
              <a:t>pH Indicators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Colorimetric method (chemical indicator):   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/>
              <a:t>may be considered as weak acids or weak bases that act like buffers and also exhibit color changes as their degree of dissociation varies with </a:t>
            </a:r>
            <a:r>
              <a:rPr lang="en-US" dirty="0" err="1" smtClean="0"/>
              <a:t>pH.</a:t>
            </a:r>
            <a:endParaRPr lang="en-US" i="1" dirty="0" smtClean="0"/>
          </a:p>
          <a:p>
            <a:pPr algn="l" rtl="0"/>
            <a:r>
              <a:rPr lang="en-US" dirty="0" smtClean="0"/>
              <a:t>For example, methyl red shows its full alkaline color, yellow, at a pH of about 6 and its full acid color, red, at about pH 3.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133600" y="4267200"/>
            <a:ext cx="4114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2895600"/>
            <a:ext cx="35052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133600" y="3352800"/>
            <a:ext cx="40386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133600" y="3798888"/>
            <a:ext cx="3429000" cy="3048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3366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553200" y="4724400"/>
            <a:ext cx="2209800" cy="3048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33600" y="4724400"/>
            <a:ext cx="4648200" cy="3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737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04800" y="1676400"/>
            <a:ext cx="8534400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905000" y="609600"/>
            <a:ext cx="5278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Range and Color Changes of Some</a:t>
            </a:r>
          </a:p>
          <a:p>
            <a:pPr algn="ctr"/>
            <a:r>
              <a:rPr lang="en-US" sz="2400" b="1"/>
              <a:t>Common Acid-Base Indicators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69925" y="22240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Indicators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057400" y="2492375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2667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2286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048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3429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191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810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5720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791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410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029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6172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V="1">
            <a:off x="7315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V="1">
            <a:off x="6553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6934200" y="2339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3994150" y="1690688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pH Scale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16764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551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932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313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4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6576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5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4075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6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4561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7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913313" y="20574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8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257800" y="205740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9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638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019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11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400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12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6781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13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162800" y="205740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14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65125" y="2906713"/>
            <a:ext cx="52054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Methyl orange                 red        3.1 – 4.4                         yellow</a:t>
            </a: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5638800" y="3048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flipH="1">
            <a:off x="3886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7432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H="1">
            <a:off x="22098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81000" y="3352800"/>
            <a:ext cx="5746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Methyl red                             </a:t>
            </a:r>
            <a:r>
              <a:rPr lang="en-US" sz="1400" dirty="0" err="1"/>
              <a:t>red</a:t>
            </a:r>
            <a:r>
              <a:rPr lang="en-US" sz="1400" dirty="0"/>
              <a:t>          4.4          6.2                      yellow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22098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3810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>
            <a:off x="61722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H="1">
            <a:off x="4572000" y="3429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365125" y="3810000"/>
            <a:ext cx="519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Bromthymol blue                 yellow                      6.2    7.6     blue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381000" y="4267200"/>
            <a:ext cx="589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Neutral red                                  red                     6.8      8.0            yellow</a:t>
            </a:r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2209800" y="3951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3200400" y="39512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562600" y="395128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 flipH="1">
            <a:off x="49530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495800" y="39512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4572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H="1">
            <a:off x="5105400" y="4419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3352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H="1">
            <a:off x="2209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62484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3048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7" name="Text Box 65"/>
          <p:cNvSpPr txBox="1">
            <a:spLocks noChangeArrowheads="1"/>
          </p:cNvSpPr>
          <p:nvPr/>
        </p:nvSpPr>
        <p:spPr bwMode="auto">
          <a:xfrm>
            <a:off x="381000" y="4724400"/>
            <a:ext cx="8416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Phenolphthalein                            colorless                     8.0         10.0            red     colorless beyond 13.0</a:t>
            </a:r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51816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>
            <a:off x="3810000" y="4572000"/>
            <a:ext cx="106680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0" name="Line 68"/>
          <p:cNvSpPr>
            <a:spLocks noChangeShapeType="1"/>
          </p:cNvSpPr>
          <p:nvPr/>
        </p:nvSpPr>
        <p:spPr bwMode="auto">
          <a:xfrm flipH="1">
            <a:off x="22098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1" name="Line 69"/>
          <p:cNvSpPr>
            <a:spLocks noChangeShapeType="1"/>
          </p:cNvSpPr>
          <p:nvPr/>
        </p:nvSpPr>
        <p:spPr bwMode="auto">
          <a:xfrm flipH="1">
            <a:off x="59436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2" name="Line 70"/>
          <p:cNvSpPr>
            <a:spLocks noChangeShapeType="1"/>
          </p:cNvSpPr>
          <p:nvPr/>
        </p:nvSpPr>
        <p:spPr bwMode="auto">
          <a:xfrm>
            <a:off x="67818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3" name="Line 71"/>
          <p:cNvSpPr>
            <a:spLocks noChangeShapeType="1"/>
          </p:cNvSpPr>
          <p:nvPr/>
        </p:nvSpPr>
        <p:spPr bwMode="auto">
          <a:xfrm>
            <a:off x="304800" y="2743200"/>
            <a:ext cx="853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8264" name="Rectangle 72"/>
          <p:cNvSpPr>
            <a:spLocks noChangeArrowheads="1"/>
          </p:cNvSpPr>
          <p:nvPr/>
        </p:nvSpPr>
        <p:spPr bwMode="auto">
          <a:xfrm>
            <a:off x="4876800" y="2971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8265" name="AutoShape 7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2006600" y="5621338"/>
            <a:ext cx="492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 err="1" smtClean="0"/>
              <a:t>Bromthymol</a:t>
            </a:r>
            <a:r>
              <a:rPr lang="en-US" sz="1000" dirty="0" smtClean="0"/>
              <a:t> </a:t>
            </a:r>
            <a:r>
              <a:rPr lang="en-US" sz="1000" dirty="0"/>
              <a:t>blue indicator would be used in titrating a strong acid with a strong base.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2022475" y="5927725"/>
            <a:ext cx="4756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 err="1"/>
              <a:t>Phenolpthalein</a:t>
            </a:r>
            <a:r>
              <a:rPr lang="en-US" sz="1000" dirty="0"/>
              <a:t> indicator would be used in titrating a weak acid with a strong base.</a:t>
            </a:r>
          </a:p>
        </p:txBody>
      </p:sp>
      <p:sp>
        <p:nvSpPr>
          <p:cNvPr id="46156" name="Text Box 76"/>
          <p:cNvSpPr txBox="1">
            <a:spLocks noChangeArrowheads="1"/>
          </p:cNvSpPr>
          <p:nvPr/>
        </p:nvSpPr>
        <p:spPr bwMode="auto">
          <a:xfrm>
            <a:off x="2022475" y="6248400"/>
            <a:ext cx="47228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Methyl orange indicator would be used in titrating a strong acid with a weak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54" grpId="0"/>
      <p:bldP spid="46155" grpId="0"/>
      <p:bldP spid="46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7543800" cy="1763233"/>
          </a:xfrm>
        </p:spPr>
        <p:txBody>
          <a:bodyPr>
            <a:normAutofit/>
          </a:bodyPr>
          <a:lstStyle/>
          <a:p>
            <a:pPr algn="l" rtl="0"/>
            <a:r>
              <a:rPr lang="en-US" i="1" dirty="0" smtClean="0"/>
              <a:t>The </a:t>
            </a:r>
            <a:r>
              <a:rPr lang="en-US" i="1" dirty="0" err="1" smtClean="0"/>
              <a:t>colour</a:t>
            </a:r>
            <a:r>
              <a:rPr lang="en-US" i="1" dirty="0" smtClean="0"/>
              <a:t> of an indicator is a function of the pH of the solution.</a:t>
            </a:r>
          </a:p>
          <a:p>
            <a:pPr algn="l" rtl="0"/>
            <a:r>
              <a:rPr lang="en-US" i="1" dirty="0" smtClean="0"/>
              <a:t> The dissociation of an acidic indicator is given in simplified form as:</a:t>
            </a:r>
          </a:p>
          <a:p>
            <a:pPr algn="l" rtl="0">
              <a:buNone/>
            </a:pPr>
            <a:endParaRPr lang="ar-IQ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8282661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 algn="l" rtl="0"/>
            <a:r>
              <a:rPr lang="en-US" dirty="0" err="1" smtClean="0"/>
              <a:t>HIn</a:t>
            </a:r>
            <a:r>
              <a:rPr lang="en-US" dirty="0" smtClean="0"/>
              <a:t> is the un-ionized form of the indicator, which gives the acid color, and In- is the ionized form, which produces the basic color.</a:t>
            </a:r>
          </a:p>
          <a:p>
            <a:pPr algn="l" rtl="0"/>
            <a:r>
              <a:rPr lang="en-US" dirty="0" smtClean="0"/>
              <a:t>If an acid is added to a solution of the indicator, the hydrogen ion concentration term on the right-hand side of equation is increased, and the ionization is repressed by the common ion effect. The indicator is then </a:t>
            </a:r>
            <a:r>
              <a:rPr lang="en-US" b="1" dirty="0" smtClean="0">
                <a:solidFill>
                  <a:srgbClr val="FF0000"/>
                </a:solidFill>
              </a:rPr>
              <a:t>predominantly</a:t>
            </a:r>
            <a:r>
              <a:rPr lang="en-US" dirty="0" smtClean="0"/>
              <a:t> in the form of </a:t>
            </a:r>
            <a:r>
              <a:rPr lang="en-US" b="1" dirty="0" err="1" smtClean="0">
                <a:solidFill>
                  <a:srgbClr val="FF0000"/>
                </a:solidFill>
              </a:rPr>
              <a:t>HIn</a:t>
            </a:r>
            <a:r>
              <a:rPr lang="en-US" b="1" dirty="0" smtClean="0">
                <a:solidFill>
                  <a:srgbClr val="FF0000"/>
                </a:solidFill>
              </a:rPr>
              <a:t>, the acid color. 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If base is added, [H3O+] is reduced by reaction of the acid with the base, reaction proceeds to the right, yielding </a:t>
            </a:r>
            <a:r>
              <a:rPr lang="en-US" b="1" dirty="0" smtClean="0">
                <a:solidFill>
                  <a:srgbClr val="FF0000"/>
                </a:solidFill>
              </a:rPr>
              <a:t>more ionized indicator In-, and the base color is predominate.</a:t>
            </a:r>
          </a:p>
          <a:p>
            <a:pPr algn="l" rtl="0"/>
            <a:r>
              <a:rPr lang="en-US" dirty="0" smtClean="0"/>
              <a:t>Several indicators can be combined to yield so-called universal indicators just as buffers can be mixed to cover a wide pH range</a:t>
            </a:r>
            <a:r>
              <a:rPr lang="en-US" b="1" dirty="0" smtClean="0">
                <a:solidFill>
                  <a:srgbClr val="FF0000"/>
                </a:solidFill>
              </a:rPr>
              <a:t>(1-12)</a:t>
            </a:r>
            <a:r>
              <a:rPr lang="en-US" dirty="0" smtClean="0"/>
              <a:t> .</a:t>
            </a:r>
          </a:p>
          <a:p>
            <a:pPr algn="l" rtl="0"/>
            <a:r>
              <a:rPr lang="en-US" dirty="0" smtClean="0"/>
              <a:t>Example of universal indicator is a mixture of methyl yellow, methyl red, </a:t>
            </a:r>
            <a:r>
              <a:rPr lang="en-US" dirty="0" err="1" smtClean="0"/>
              <a:t>bromothymol</a:t>
            </a:r>
            <a:r>
              <a:rPr lang="en-US" dirty="0" smtClean="0"/>
              <a:t> blue ,</a:t>
            </a:r>
            <a:r>
              <a:rPr lang="en-US" dirty="0" err="1" smtClean="0"/>
              <a:t>thymol</a:t>
            </a:r>
            <a:r>
              <a:rPr lang="en-US" dirty="0" smtClean="0"/>
              <a:t> blue &amp; phenolphthalein which </a:t>
            </a:r>
            <a:r>
              <a:rPr lang="en-US" smtClean="0"/>
              <a:t>covers </a:t>
            </a:r>
            <a:r>
              <a:rPr lang="en-US" smtClean="0"/>
              <a:t>pH </a:t>
            </a:r>
            <a:r>
              <a:rPr lang="en-US" dirty="0" smtClean="0"/>
              <a:t>range 1-11.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434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Phenolphthalein Indicator</a:t>
            </a:r>
          </a:p>
        </p:txBody>
      </p:sp>
      <p:pic>
        <p:nvPicPr>
          <p:cNvPr id="18435" name="Picture 3" descr="phenolthalein indicator"/>
          <p:cNvPicPr>
            <a:picLocks noChangeAspect="1" noChangeArrowheads="1"/>
          </p:cNvPicPr>
          <p:nvPr/>
        </p:nvPicPr>
        <p:blipFill>
          <a:blip r:embed="rId3" cstate="print">
            <a:lum bright="4000" contrast="12000"/>
          </a:blip>
          <a:srcRect/>
          <a:stretch>
            <a:fillRect/>
          </a:stretch>
        </p:blipFill>
        <p:spPr bwMode="auto">
          <a:xfrm>
            <a:off x="4419600" y="354013"/>
            <a:ext cx="453390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943600" y="2743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Colorless = Acidic pH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48400" y="617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Pink = Basic pH</a:t>
            </a:r>
          </a:p>
        </p:txBody>
      </p:sp>
      <p:sp>
        <p:nvSpPr>
          <p:cNvPr id="64519" name="Freeform 7"/>
          <p:cNvSpPr>
            <a:spLocks/>
          </p:cNvSpPr>
          <p:nvPr/>
        </p:nvSpPr>
        <p:spPr bwMode="auto">
          <a:xfrm>
            <a:off x="8110538" y="354013"/>
            <a:ext cx="403225" cy="363537"/>
          </a:xfrm>
          <a:custGeom>
            <a:avLst/>
            <a:gdLst>
              <a:gd name="T0" fmla="*/ 176410938 w 254"/>
              <a:gd name="T1" fmla="*/ 0 h 229"/>
              <a:gd name="T2" fmla="*/ 78125638 w 254"/>
              <a:gd name="T3" fmla="*/ 478829029 h 229"/>
              <a:gd name="T4" fmla="*/ 640119688 w 254"/>
              <a:gd name="T5" fmla="*/ 577114194 h 2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" h="229">
                <a:moveTo>
                  <a:pt x="70" y="0"/>
                </a:moveTo>
                <a:cubicBezTo>
                  <a:pt x="35" y="76"/>
                  <a:pt x="0" y="152"/>
                  <a:pt x="31" y="190"/>
                </a:cubicBezTo>
                <a:cubicBezTo>
                  <a:pt x="62" y="228"/>
                  <a:pt x="158" y="228"/>
                  <a:pt x="254" y="229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8542338" y="503238"/>
            <a:ext cx="411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decel="100000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19" grpId="1" animBg="1"/>
      <p:bldP spid="64520" grpId="0"/>
      <p:bldP spid="6452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01"/>
          <a:stretch/>
        </p:blipFill>
        <p:spPr bwMode="auto">
          <a:xfrm>
            <a:off x="179512" y="154360"/>
            <a:ext cx="870713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81400" y="4114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ΔB : small increment in gram equivalents/Liter of </a:t>
            </a:r>
            <a:r>
              <a:rPr lang="en-US" sz="2400" dirty="0" smtClean="0"/>
              <a:t>strong(base ) </a:t>
            </a:r>
            <a:r>
              <a:rPr lang="en-US" sz="2400" dirty="0"/>
              <a:t>added to the buffer </a:t>
            </a:r>
            <a:r>
              <a:rPr lang="en-US" sz="2400" dirty="0" smtClean="0"/>
              <a:t>sol. </a:t>
            </a:r>
            <a:r>
              <a:rPr lang="en-US" sz="2400" dirty="0"/>
              <a:t>to produce a pH change of </a:t>
            </a:r>
            <a:r>
              <a:rPr lang="en-US" sz="2400" dirty="0" err="1" smtClean="0"/>
              <a:t>ΔpH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4849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Factors affecting on buffer capacity:-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i="1" dirty="0" smtClean="0"/>
              <a:t>   </a:t>
            </a:r>
          </a:p>
          <a:p>
            <a:pPr algn="l" rtl="0"/>
            <a:r>
              <a:rPr lang="en-US" i="1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1- value of the ratio  salt  / acid   increasing as the value approaches unity 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ar-IQ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2-the magnitude of individual conc. of the buffer component , the buffer becoming more efficient as the salt &amp; acid conc. Increased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of greater acid &amp; alkaline reserve.</a:t>
            </a:r>
          </a:p>
          <a:p>
            <a:pPr algn="l" rtl="0"/>
            <a:r>
              <a:rPr lang="en-US" sz="2400" dirty="0" smtClean="0">
                <a:latin typeface="Arial" pitchFamily="34" charset="0"/>
                <a:cs typeface="Arial" pitchFamily="34" charset="0"/>
              </a:rPr>
              <a:t>3- depends on the amount of strong base added ,  with addition of more base  buffer capacity decreases rapidly&amp; when sufficient base is added the acid converts  completely to sodium &amp; acetate ions, the solution is no longer act as acid reserve.( i.e. max.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before any base is added ) 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40552"/>
          </a:xfrm>
        </p:spPr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/>
            <a:endParaRPr lang="en-US" sz="3200" dirty="0"/>
          </a:p>
          <a:p>
            <a:pPr algn="just" rtl="0"/>
            <a:r>
              <a:rPr lang="en-US" sz="3200" b="1" u="sng" dirty="0" smtClean="0"/>
              <a:t>Buffers</a:t>
            </a:r>
            <a:r>
              <a:rPr lang="en-US" sz="3200" u="sng" dirty="0" smtClean="0"/>
              <a:t>:</a:t>
            </a:r>
            <a:r>
              <a:rPr lang="en-US" sz="3200" dirty="0" smtClean="0"/>
              <a:t> are </a:t>
            </a:r>
            <a:r>
              <a:rPr lang="en-US" sz="3200" dirty="0"/>
              <a:t>compounds or mixtures of compounds that, by their presence in solution, resist changes </a:t>
            </a:r>
            <a:r>
              <a:rPr lang="en-US" sz="3200" dirty="0" smtClean="0"/>
              <a:t>in pH </a:t>
            </a:r>
            <a:r>
              <a:rPr lang="en-US" sz="3200" dirty="0"/>
              <a:t>upon the addition of small quantities of acid or alkali. </a:t>
            </a:r>
            <a:endParaRPr lang="en-US" sz="3200" dirty="0" smtClean="0"/>
          </a:p>
          <a:p>
            <a:pPr algn="just" rtl="0"/>
            <a:endParaRPr lang="en-US" sz="3200" b="1" u="sng" dirty="0" smtClean="0"/>
          </a:p>
          <a:p>
            <a:pPr algn="just" rtl="0"/>
            <a:r>
              <a:rPr lang="en-US" sz="3200" b="1" u="sng" dirty="0" smtClean="0"/>
              <a:t>buffer action :</a:t>
            </a:r>
            <a:r>
              <a:rPr lang="en-US" sz="3200" b="1" dirty="0" smtClean="0"/>
              <a:t> </a:t>
            </a:r>
            <a:r>
              <a:rPr lang="en-US" sz="3200" dirty="0" smtClean="0"/>
              <a:t>The </a:t>
            </a:r>
            <a:r>
              <a:rPr lang="en-US" sz="3200" dirty="0"/>
              <a:t>resistance to a change in pH </a:t>
            </a:r>
            <a:r>
              <a:rPr lang="en-US" sz="3200" dirty="0" smtClean="0"/>
              <a:t>.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98671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/>
              <a:t>Various buffer systems have been suggested for different pharmaceutical solutions</a:t>
            </a:r>
            <a:r>
              <a:rPr lang="en-US" sz="3200" i="1" dirty="0" smtClean="0"/>
              <a:t>: </a:t>
            </a:r>
            <a:endParaRPr lang="ar-IQ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1" dirty="0" smtClean="0"/>
              <a:t> Sorensen phosphate </a:t>
            </a:r>
          </a:p>
          <a:p>
            <a:pPr algn="l" rtl="0"/>
            <a:r>
              <a:rPr lang="en-US" i="1" dirty="0" smtClean="0"/>
              <a:t> Acetate buffer </a:t>
            </a:r>
          </a:p>
          <a:p>
            <a:pPr algn="r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Experimental work </a:t>
            </a:r>
            <a:br>
              <a:rPr lang="en-US" i="1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l: prepare </a:t>
            </a:r>
          </a:p>
          <a:p>
            <a:pPr algn="l" rtl="0"/>
            <a:r>
              <a:rPr lang="en-US" i="1" dirty="0" smtClean="0"/>
              <a:t> 0.2 M HAC, </a:t>
            </a:r>
            <a:r>
              <a:rPr lang="en-US" i="1" dirty="0" smtClean="0">
                <a:solidFill>
                  <a:srgbClr val="FF0000"/>
                </a:solidFill>
              </a:rPr>
              <a:t>( solution A)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0.2 M </a:t>
            </a:r>
            <a:r>
              <a:rPr lang="en-US" i="1" dirty="0" err="1" smtClean="0"/>
              <a:t>NaAC</a:t>
            </a:r>
            <a:r>
              <a:rPr lang="en-US" i="1" dirty="0" smtClean="0"/>
              <a:t>  </a:t>
            </a:r>
            <a:r>
              <a:rPr lang="en-US" i="1" dirty="0" smtClean="0">
                <a:solidFill>
                  <a:srgbClr val="FF0000"/>
                </a:solidFill>
              </a:rPr>
              <a:t>(Solution B)</a:t>
            </a:r>
          </a:p>
          <a:p>
            <a:pPr algn="l" rtl="0"/>
            <a:r>
              <a:rPr lang="en-US" i="1" dirty="0" smtClean="0"/>
              <a:t> 0.1 M </a:t>
            </a:r>
            <a:r>
              <a:rPr lang="en-US" i="1" dirty="0" err="1" smtClean="0"/>
              <a:t>NaOH</a:t>
            </a:r>
            <a:r>
              <a:rPr lang="en-US" i="1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i="1" dirty="0" smtClean="0"/>
              <a:t>Part III</a:t>
            </a:r>
          </a:p>
          <a:p>
            <a:pPr algn="l" rtl="0"/>
            <a:r>
              <a:rPr lang="en-US" i="1" dirty="0" smtClean="0"/>
              <a:t>measuring the pH, using pH meter: Put the electrode of the pH meter in the buffer solution &amp; read the </a:t>
            </a:r>
            <a:r>
              <a:rPr lang="en-US" i="1" dirty="0" err="1" smtClean="0"/>
              <a:t>pH.</a:t>
            </a:r>
            <a:r>
              <a:rPr lang="en-US" i="1" dirty="0" smtClean="0"/>
              <a:t> </a:t>
            </a:r>
          </a:p>
          <a:p>
            <a:pPr algn="l" rtl="0"/>
            <a:r>
              <a:rPr lang="en-US" i="1" dirty="0" smtClean="0"/>
              <a:t> Take a certain volume of acetate buffer solution; add 0.0004 M sodium hydroxide portions (0.1 ml of 0.1 M) to it. Then, measure the pH and calculate the buffer capacity. </a:t>
            </a:r>
          </a:p>
          <a:p>
            <a:pPr algn="l" rtl="0"/>
            <a:endParaRPr lang="en-US" i="1" dirty="0" smtClean="0"/>
          </a:p>
          <a:p>
            <a:pPr algn="l" rtl="0"/>
            <a:endParaRPr lang="en-US" i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a Buffer?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combination of a weak acid and </a:t>
            </a:r>
            <a:r>
              <a:rPr lang="en-US" sz="3200" dirty="0" smtClean="0"/>
              <a:t>its conjugate </a:t>
            </a:r>
            <a:r>
              <a:rPr lang="en-US" sz="3200" dirty="0"/>
              <a:t>base (i.e., its salt) or 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 rtl="0"/>
            <a:r>
              <a:rPr lang="en-US" sz="3200" dirty="0" smtClean="0"/>
              <a:t>a </a:t>
            </a:r>
            <a:r>
              <a:rPr lang="en-US" sz="3200" dirty="0"/>
              <a:t>weak base and its conjugate acid </a:t>
            </a:r>
            <a:r>
              <a:rPr lang="en-US" sz="3200" dirty="0" smtClean="0"/>
              <a:t>.</a:t>
            </a: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4891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Consider a buffer solution that includes of a weak acid and its salt such as the acetate buffer:  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CH3COOH</a:t>
            </a:r>
            <a:r>
              <a:rPr lang="en-US" b="1" dirty="0" smtClean="0"/>
              <a:t> ↔ H3O</a:t>
            </a:r>
            <a:r>
              <a:rPr lang="en-US" b="1" baseline="30000" dirty="0" smtClean="0"/>
              <a:t>+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FF0000"/>
                </a:solidFill>
              </a:rPr>
              <a:t>CH3COO</a:t>
            </a:r>
            <a:r>
              <a:rPr lang="en-US" b="1" baseline="30000" dirty="0" smtClean="0">
                <a:solidFill>
                  <a:srgbClr val="FF0000"/>
                </a:solidFill>
              </a:rPr>
              <a:t>−</a:t>
            </a:r>
            <a:r>
              <a:rPr lang="en-US" b="1" dirty="0" smtClean="0">
                <a:solidFill>
                  <a:srgbClr val="FF0000"/>
                </a:solidFill>
              </a:rPr>
              <a:t>      (incomplete 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CH3COOK</a:t>
            </a:r>
            <a:r>
              <a:rPr lang="en-US" b="1" dirty="0" smtClean="0"/>
              <a:t> → K</a:t>
            </a:r>
            <a:r>
              <a:rPr lang="en-US" b="1" baseline="30000" dirty="0" smtClean="0"/>
              <a:t>+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FF0000"/>
                </a:solidFill>
              </a:rPr>
              <a:t>CH3COO</a:t>
            </a:r>
            <a:r>
              <a:rPr lang="en-US" b="1" baseline="30000" dirty="0" smtClean="0">
                <a:solidFill>
                  <a:srgbClr val="FF0000"/>
                </a:solidFill>
              </a:rPr>
              <a:t>−</a:t>
            </a:r>
            <a:r>
              <a:rPr lang="en-US" b="1" dirty="0" smtClean="0"/>
              <a:t>             </a:t>
            </a:r>
            <a:r>
              <a:rPr lang="en-US" b="1" dirty="0" smtClean="0">
                <a:solidFill>
                  <a:srgbClr val="FF0000"/>
                </a:solidFill>
              </a:rPr>
              <a:t>(complete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                                     dissociation)  </a:t>
            </a:r>
          </a:p>
          <a:p>
            <a:pPr algn="l" rtl="0">
              <a:buNone/>
            </a:pPr>
            <a:r>
              <a:rPr lang="en-US" b="1" dirty="0" smtClean="0"/>
              <a:t> </a:t>
            </a: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1200136"/>
          </a:xfrm>
        </p:spPr>
        <p:txBody>
          <a:bodyPr>
            <a:noAutofit/>
          </a:bodyPr>
          <a:lstStyle/>
          <a:p>
            <a:r>
              <a:rPr lang="en-US" sz="4400" dirty="0" smtClean="0"/>
              <a:t>How can you differentiate between buffer system &amp;   non-buffer system?</a:t>
            </a:r>
            <a:endParaRPr lang="ar-IQ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If  1ml of </a:t>
            </a:r>
            <a:r>
              <a:rPr lang="en-US" sz="3600" dirty="0" smtClean="0"/>
              <a:t>0.1 </a:t>
            </a:r>
            <a:r>
              <a:rPr lang="en-US" dirty="0" smtClean="0"/>
              <a:t>N HCl solution is added to </a:t>
            </a:r>
            <a:r>
              <a:rPr lang="en-US" sz="2800" dirty="0" smtClean="0"/>
              <a:t>100</a:t>
            </a:r>
            <a:r>
              <a:rPr lang="en-US" dirty="0" smtClean="0"/>
              <a:t>ml of pure water the pH is reduced from 7 to 3.</a:t>
            </a:r>
          </a:p>
          <a:p>
            <a:pPr algn="l" rtl="0"/>
            <a:r>
              <a:rPr lang="en-US" dirty="0" smtClean="0"/>
              <a:t>When strong acid is added to </a:t>
            </a:r>
            <a:r>
              <a:rPr lang="en-US" sz="2800" dirty="0" smtClean="0"/>
              <a:t>0.01 </a:t>
            </a:r>
            <a:r>
              <a:rPr lang="en-US" dirty="0" smtClean="0"/>
              <a:t>M solution containing equal quantities of acetic acid &amp; sodium acetate the </a:t>
            </a:r>
            <a:r>
              <a:rPr lang="en-US" dirty="0"/>
              <a:t>p</a:t>
            </a:r>
            <a:r>
              <a:rPr lang="en-US" dirty="0" smtClean="0"/>
              <a:t>H change only by </a:t>
            </a:r>
            <a:r>
              <a:rPr lang="en-US" sz="2800" dirty="0" smtClean="0"/>
              <a:t>0.09</a:t>
            </a:r>
            <a:r>
              <a:rPr lang="en-US" dirty="0" smtClean="0"/>
              <a:t> units </a:t>
            </a:r>
            <a:r>
              <a:rPr lang="en-US" dirty="0" err="1" smtClean="0"/>
              <a:t>bec</a:t>
            </a:r>
            <a:r>
              <a:rPr lang="en-US" dirty="0" smtClean="0"/>
              <a:t>. The base AC‾ ties up the H⁺ ion according to the following equation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r>
              <a:rPr lang="en-US" sz="3200" dirty="0" smtClean="0"/>
              <a:t> AC‾  +   H₃O </a:t>
            </a:r>
            <a:r>
              <a:rPr lang="en-US" sz="3600" dirty="0" smtClean="0"/>
              <a:t>→</a:t>
            </a:r>
            <a:r>
              <a:rPr lang="en-US" sz="3200" dirty="0" smtClean="0"/>
              <a:t>   HAC   +  H₂O                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500042"/>
            <a:ext cx="8153400" cy="559595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3800" dirty="0" smtClean="0"/>
              <a:t>To illustrate the way that buffer resist pH change lets take acetate buffer as example:</a:t>
            </a:r>
          </a:p>
          <a:p>
            <a:pPr algn="l" rtl="0">
              <a:buNone/>
            </a:pPr>
            <a:r>
              <a:rPr lang="en-US" sz="3800" dirty="0" smtClean="0"/>
              <a:t>      </a:t>
            </a:r>
            <a:r>
              <a:rPr lang="en-US" sz="3300" dirty="0" smtClean="0">
                <a:cs typeface="+mj-cs"/>
              </a:rPr>
              <a:t>HAC   +  H₂O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↔</a:t>
            </a:r>
            <a:r>
              <a:rPr lang="en-US" sz="3300" dirty="0" smtClean="0">
                <a:cs typeface="+mj-cs"/>
              </a:rPr>
              <a:t>  AC⁻ +  H₃O⁺</a:t>
            </a:r>
          </a:p>
          <a:p>
            <a:pPr algn="l" rtl="0">
              <a:buNone/>
            </a:pPr>
            <a:r>
              <a:rPr lang="en-US" sz="3300" dirty="0" smtClean="0">
                <a:cs typeface="+mj-cs"/>
              </a:rPr>
              <a:t>                  </a:t>
            </a:r>
            <a:r>
              <a:rPr lang="en-US" sz="3300" dirty="0" err="1" smtClean="0">
                <a:cs typeface="+mj-cs"/>
              </a:rPr>
              <a:t>NaAC</a:t>
            </a:r>
            <a:r>
              <a:rPr lang="en-US" sz="3300" dirty="0" smtClean="0">
                <a:cs typeface="+mj-cs"/>
              </a:rPr>
              <a:t>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AC⁻  +  Na⁺</a:t>
            </a:r>
          </a:p>
          <a:p>
            <a:pPr algn="l" rtl="0"/>
            <a:r>
              <a:rPr lang="en-US" sz="3300" dirty="0" smtClean="0">
                <a:cs typeface="+mj-cs"/>
              </a:rPr>
              <a:t> if strong acid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H₃O⁺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shifts the equation to the left so ties up the H₃O⁺ ion.</a:t>
            </a:r>
          </a:p>
          <a:p>
            <a:pPr algn="l" rtl="0"/>
            <a:r>
              <a:rPr lang="en-US" sz="3300" dirty="0" smtClean="0">
                <a:cs typeface="+mj-cs"/>
              </a:rPr>
              <a:t>If strong base added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  OH⁻ </a:t>
            </a:r>
            <a:r>
              <a:rPr lang="en-US" sz="3300" dirty="0" smtClean="0">
                <a:solidFill>
                  <a:srgbClr val="FF0000"/>
                </a:solidFill>
                <a:cs typeface="+mj-cs"/>
              </a:rPr>
              <a:t>→</a:t>
            </a:r>
            <a:r>
              <a:rPr lang="en-US" sz="3300" dirty="0" smtClean="0">
                <a:cs typeface="+mj-cs"/>
              </a:rPr>
              <a:t> shifts the equation to the right so ties up OH⁻ ion .</a:t>
            </a: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180017" y="353536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H="1" flipV="1">
            <a:off x="5180017" y="5035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35480"/>
            <a:ext cx="8784976" cy="438912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When a strong base, such as KOH is added, the following occurs: 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KOH → OH− + K+ 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CH3COOH ↔ H3O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 + CH3COO</a:t>
            </a:r>
            <a:r>
              <a:rPr lang="en-US" b="1" baseline="30000" dirty="0" smtClean="0">
                <a:solidFill>
                  <a:srgbClr val="FF0000"/>
                </a:solidFill>
              </a:rPr>
              <a:t>−</a:t>
            </a:r>
            <a:r>
              <a:rPr lang="en-US" b="1" dirty="0" smtClean="0">
                <a:solidFill>
                  <a:srgbClr val="FF0000"/>
                </a:solidFill>
              </a:rPr>
              <a:t> (shifts to the  right) 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CH3COOK → K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 + CH3COO</a:t>
            </a:r>
            <a:r>
              <a:rPr lang="en-US" b="1" baseline="30000" dirty="0" smtClean="0">
                <a:solidFill>
                  <a:srgbClr val="FF0000"/>
                </a:solidFill>
              </a:rPr>
              <a:t>−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 algn="l" rtl="0">
              <a:buNone/>
            </a:pPr>
            <a:r>
              <a:rPr lang="en-US" dirty="0" smtClean="0"/>
              <a:t>  The added OH− ions react with the H3O+ ions to form H2O  </a:t>
            </a:r>
          </a:p>
          <a:p>
            <a:pPr algn="l" rtl="0">
              <a:buNone/>
            </a:pPr>
            <a:r>
              <a:rPr lang="en-US" dirty="0" smtClean="0"/>
              <a:t>  The decrease in [H3O+] causes a shift to the right and more CH3COO− is formed.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82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4716016" y="3573016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Indicators</a:t>
            </a:r>
            <a:endParaRPr lang="ar-IQ" dirty="0"/>
          </a:p>
        </p:txBody>
      </p:sp>
      <p:pic>
        <p:nvPicPr>
          <p:cNvPr id="4" name="Picture 2" descr="Lemon is shown to be an acid with litmus paper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3780" y="1935163"/>
            <a:ext cx="609644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1123</Words>
  <Application>Microsoft Office PowerPoint</Application>
  <PresentationFormat>On-screen Show (4:3)</PresentationFormat>
  <Paragraphs>118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Buffer solutions </vt:lpstr>
      <vt:lpstr>PowerPoint Presentation</vt:lpstr>
      <vt:lpstr>What is a Buffer? </vt:lpstr>
      <vt:lpstr>PowerPoint Presentation</vt:lpstr>
      <vt:lpstr>How can you differentiate between buffer system &amp;   non-buffer system?</vt:lpstr>
      <vt:lpstr>PowerPoint Presentation</vt:lpstr>
      <vt:lpstr>PowerPoint Presentation</vt:lpstr>
      <vt:lpstr>PowerPoint Presentation</vt:lpstr>
      <vt:lpstr>pH Indicators</vt:lpstr>
      <vt:lpstr>pH- indicators</vt:lpstr>
      <vt:lpstr> pH Indicators  </vt:lpstr>
      <vt:lpstr>PowerPoint Presentation</vt:lpstr>
      <vt:lpstr>PowerPoint Presentation</vt:lpstr>
      <vt:lpstr>PowerPoint Presentation</vt:lpstr>
      <vt:lpstr>PowerPoint Presentation</vt:lpstr>
      <vt:lpstr>Phenolphthalein Indicator</vt:lpstr>
      <vt:lpstr>PowerPoint Presentation</vt:lpstr>
      <vt:lpstr>PowerPoint Presentation</vt:lpstr>
      <vt:lpstr>Factors affecting on buffer capacity:-  </vt:lpstr>
      <vt:lpstr>Various buffer systems have been suggested for different pharmaceutical solutions: </vt:lpstr>
      <vt:lpstr>Experimental work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solutions</dc:title>
  <dc:creator>Ameera</dc:creator>
  <cp:lastModifiedBy>Mohanad alrawi</cp:lastModifiedBy>
  <cp:revision>38</cp:revision>
  <dcterms:created xsi:type="dcterms:W3CDTF">2006-08-16T00:00:00Z</dcterms:created>
  <dcterms:modified xsi:type="dcterms:W3CDTF">2020-02-03T20:00:02Z</dcterms:modified>
</cp:coreProperties>
</file>