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1" d="100"/>
          <a:sy n="81" d="100"/>
        </p:scale>
        <p:origin x="27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0A7A5CF-BAB8-4291-BAF6-3EBF9A95DD98}" type="datetimeFigureOut">
              <a:rPr lang="en-US" smtClean="0"/>
              <a:t>2/2/2020</a:t>
            </a:fld>
            <a:endParaRPr lang="en-US"/>
          </a:p>
        </p:txBody>
      </p:sp>
      <p:sp>
        <p:nvSpPr>
          <p:cNvPr id="5" name="Footer Placeholder 4"/>
          <p:cNvSpPr>
            <a:spLocks noGrp="1"/>
          </p:cNvSpPr>
          <p:nvPr>
            <p:ph type="ftr" sz="quarter" idx="11"/>
          </p:nvPr>
        </p:nvSpPr>
        <p:spPr>
          <a:xfrm>
            <a:off x="5332412" y="5883275"/>
            <a:ext cx="4324044" cy="365125"/>
          </a:xfrm>
        </p:spPr>
        <p:txBody>
          <a:bodyPr/>
          <a:lstStyle/>
          <a:p>
            <a:endParaRPr lang="en-US"/>
          </a:p>
        </p:txBody>
      </p:sp>
      <p:sp>
        <p:nvSpPr>
          <p:cNvPr id="6" name="Slide Number Placeholder 5"/>
          <p:cNvSpPr>
            <a:spLocks noGrp="1"/>
          </p:cNvSpPr>
          <p:nvPr>
            <p:ph type="sldNum" sz="quarter" idx="12"/>
          </p:nvPr>
        </p:nvSpPr>
        <p:spPr/>
        <p:txBody>
          <a:bodyPr/>
          <a:lstStyle/>
          <a:p>
            <a:fld id="{3CFC1220-76FF-400E-B649-0D439CF29B1C}" type="slidenum">
              <a:rPr lang="en-US" smtClean="0"/>
              <a:t>‹#›</a:t>
            </a:fld>
            <a:endParaRPr lang="en-US"/>
          </a:p>
        </p:txBody>
      </p:sp>
    </p:spTree>
    <p:extLst>
      <p:ext uri="{BB962C8B-B14F-4D97-AF65-F5344CB8AC3E}">
        <p14:creationId xmlns:p14="http://schemas.microsoft.com/office/powerpoint/2010/main" val="11774386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0A7A5CF-BAB8-4291-BAF6-3EBF9A95DD98}" type="datetimeFigureOut">
              <a:rPr lang="en-US" smtClean="0"/>
              <a:t>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FC1220-76FF-400E-B649-0D439CF29B1C}" type="slidenum">
              <a:rPr lang="en-US" smtClean="0"/>
              <a:t>‹#›</a:t>
            </a:fld>
            <a:endParaRPr lang="en-US"/>
          </a:p>
        </p:txBody>
      </p:sp>
    </p:spTree>
    <p:extLst>
      <p:ext uri="{BB962C8B-B14F-4D97-AF65-F5344CB8AC3E}">
        <p14:creationId xmlns:p14="http://schemas.microsoft.com/office/powerpoint/2010/main" val="42493717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0A7A5CF-BAB8-4291-BAF6-3EBF9A95DD98}" type="datetimeFigureOut">
              <a:rPr lang="en-US" smtClean="0"/>
              <a:t>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FC1220-76FF-400E-B649-0D439CF29B1C}" type="slidenum">
              <a:rPr lang="en-US" smtClean="0"/>
              <a:t>‹#›</a:t>
            </a:fld>
            <a:endParaRPr lang="en-US"/>
          </a:p>
        </p:txBody>
      </p:sp>
    </p:spTree>
    <p:extLst>
      <p:ext uri="{BB962C8B-B14F-4D97-AF65-F5344CB8AC3E}">
        <p14:creationId xmlns:p14="http://schemas.microsoft.com/office/powerpoint/2010/main" val="37880964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0A7A5CF-BAB8-4291-BAF6-3EBF9A95DD98}" type="datetimeFigureOut">
              <a:rPr lang="en-US" smtClean="0"/>
              <a:t>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FC1220-76FF-400E-B649-0D439CF29B1C}" type="slidenum">
              <a:rPr lang="en-US" smtClean="0"/>
              <a:t>‹#›</a:t>
            </a:fld>
            <a:endParaRPr lang="en-US"/>
          </a:p>
        </p:txBody>
      </p:sp>
    </p:spTree>
    <p:extLst>
      <p:ext uri="{BB962C8B-B14F-4D97-AF65-F5344CB8AC3E}">
        <p14:creationId xmlns:p14="http://schemas.microsoft.com/office/powerpoint/2010/main" val="6790043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0A7A5CF-BAB8-4291-BAF6-3EBF9A95DD98}" type="datetimeFigureOut">
              <a:rPr lang="en-US" smtClean="0"/>
              <a:t>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FC1220-76FF-400E-B649-0D439CF29B1C}" type="slidenum">
              <a:rPr lang="en-US" smtClean="0"/>
              <a:t>‹#›</a:t>
            </a:fld>
            <a:endParaRPr lang="en-US"/>
          </a:p>
        </p:txBody>
      </p:sp>
    </p:spTree>
    <p:extLst>
      <p:ext uri="{BB962C8B-B14F-4D97-AF65-F5344CB8AC3E}">
        <p14:creationId xmlns:p14="http://schemas.microsoft.com/office/powerpoint/2010/main" val="212593816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0A7A5CF-BAB8-4291-BAF6-3EBF9A95DD98}" type="datetimeFigureOut">
              <a:rPr lang="en-US" smtClean="0"/>
              <a:t>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FC1220-76FF-400E-B649-0D439CF29B1C}" type="slidenum">
              <a:rPr lang="en-US" smtClean="0"/>
              <a:t>‹#›</a:t>
            </a:fld>
            <a:endParaRPr lang="en-US"/>
          </a:p>
        </p:txBody>
      </p:sp>
    </p:spTree>
    <p:extLst>
      <p:ext uri="{BB962C8B-B14F-4D97-AF65-F5344CB8AC3E}">
        <p14:creationId xmlns:p14="http://schemas.microsoft.com/office/powerpoint/2010/main" val="381610526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0A7A5CF-BAB8-4291-BAF6-3EBF9A95DD98}" type="datetimeFigureOut">
              <a:rPr lang="en-US" smtClean="0"/>
              <a:t>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FC1220-76FF-400E-B649-0D439CF29B1C}" type="slidenum">
              <a:rPr lang="en-US" smtClean="0"/>
              <a:t>‹#›</a:t>
            </a:fld>
            <a:endParaRPr lang="en-US"/>
          </a:p>
        </p:txBody>
      </p:sp>
    </p:spTree>
    <p:extLst>
      <p:ext uri="{BB962C8B-B14F-4D97-AF65-F5344CB8AC3E}">
        <p14:creationId xmlns:p14="http://schemas.microsoft.com/office/powerpoint/2010/main" val="385266268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0A7A5CF-BAB8-4291-BAF6-3EBF9A95DD98}" type="datetimeFigureOut">
              <a:rPr lang="en-US" smtClean="0"/>
              <a:t>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FC1220-76FF-400E-B649-0D439CF29B1C}" type="slidenum">
              <a:rPr lang="en-US" smtClean="0"/>
              <a:t>‹#›</a:t>
            </a:fld>
            <a:endParaRPr lang="en-US"/>
          </a:p>
        </p:txBody>
      </p:sp>
    </p:spTree>
    <p:extLst>
      <p:ext uri="{BB962C8B-B14F-4D97-AF65-F5344CB8AC3E}">
        <p14:creationId xmlns:p14="http://schemas.microsoft.com/office/powerpoint/2010/main" val="366283874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0A7A5CF-BAB8-4291-BAF6-3EBF9A95DD98}" type="datetimeFigureOut">
              <a:rPr lang="en-US" smtClean="0"/>
              <a:t>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FC1220-76FF-400E-B649-0D439CF29B1C}" type="slidenum">
              <a:rPr lang="en-US" smtClean="0"/>
              <a:t>‹#›</a:t>
            </a:fld>
            <a:endParaRPr lang="en-US"/>
          </a:p>
        </p:txBody>
      </p:sp>
    </p:spTree>
    <p:extLst>
      <p:ext uri="{BB962C8B-B14F-4D97-AF65-F5344CB8AC3E}">
        <p14:creationId xmlns:p14="http://schemas.microsoft.com/office/powerpoint/2010/main" val="28929804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0A7A5CF-BAB8-4291-BAF6-3EBF9A95DD98}" type="datetimeFigureOut">
              <a:rPr lang="en-US" smtClean="0"/>
              <a:t>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10951856" y="5867131"/>
            <a:ext cx="551167" cy="365125"/>
          </a:xfrm>
        </p:spPr>
        <p:txBody>
          <a:bodyPr/>
          <a:lstStyle/>
          <a:p>
            <a:fld id="{3CFC1220-76FF-400E-B649-0D439CF29B1C}" type="slidenum">
              <a:rPr lang="en-US" smtClean="0"/>
              <a:t>‹#›</a:t>
            </a:fld>
            <a:endParaRPr lang="en-US"/>
          </a:p>
        </p:txBody>
      </p:sp>
    </p:spTree>
    <p:extLst>
      <p:ext uri="{BB962C8B-B14F-4D97-AF65-F5344CB8AC3E}">
        <p14:creationId xmlns:p14="http://schemas.microsoft.com/office/powerpoint/2010/main" val="25294838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0A7A5CF-BAB8-4291-BAF6-3EBF9A95DD98}" type="datetimeFigureOut">
              <a:rPr lang="en-US" smtClean="0"/>
              <a:t>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FC1220-76FF-400E-B649-0D439CF29B1C}" type="slidenum">
              <a:rPr lang="en-US" smtClean="0"/>
              <a:t>‹#›</a:t>
            </a:fld>
            <a:endParaRPr lang="en-US"/>
          </a:p>
        </p:txBody>
      </p:sp>
    </p:spTree>
    <p:extLst>
      <p:ext uri="{BB962C8B-B14F-4D97-AF65-F5344CB8AC3E}">
        <p14:creationId xmlns:p14="http://schemas.microsoft.com/office/powerpoint/2010/main" val="3529932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0A7A5CF-BAB8-4291-BAF6-3EBF9A95DD98}" type="datetimeFigureOut">
              <a:rPr lang="en-US" smtClean="0"/>
              <a:t>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FC1220-76FF-400E-B649-0D439CF29B1C}" type="slidenum">
              <a:rPr lang="en-US" smtClean="0"/>
              <a:t>‹#›</a:t>
            </a:fld>
            <a:endParaRPr lang="en-US"/>
          </a:p>
        </p:txBody>
      </p:sp>
    </p:spTree>
    <p:extLst>
      <p:ext uri="{BB962C8B-B14F-4D97-AF65-F5344CB8AC3E}">
        <p14:creationId xmlns:p14="http://schemas.microsoft.com/office/powerpoint/2010/main" val="34945067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0A7A5CF-BAB8-4291-BAF6-3EBF9A95DD98}" type="datetimeFigureOut">
              <a:rPr lang="en-US" smtClean="0"/>
              <a:t>2/2/2020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CFC1220-76FF-400E-B649-0D439CF29B1C}" type="slidenum">
              <a:rPr lang="en-US" smtClean="0"/>
              <a:t>‹#›</a:t>
            </a:fld>
            <a:endParaRPr lang="en-US"/>
          </a:p>
        </p:txBody>
      </p:sp>
    </p:spTree>
    <p:extLst>
      <p:ext uri="{BB962C8B-B14F-4D97-AF65-F5344CB8AC3E}">
        <p14:creationId xmlns:p14="http://schemas.microsoft.com/office/powerpoint/2010/main" val="3451533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0A7A5CF-BAB8-4291-BAF6-3EBF9A95DD98}" type="datetimeFigureOut">
              <a:rPr lang="en-US" smtClean="0"/>
              <a:t>2/2/2020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CFC1220-76FF-400E-B649-0D439CF29B1C}" type="slidenum">
              <a:rPr lang="en-US" smtClean="0"/>
              <a:t>‹#›</a:t>
            </a:fld>
            <a:endParaRPr lang="en-US"/>
          </a:p>
        </p:txBody>
      </p:sp>
    </p:spTree>
    <p:extLst>
      <p:ext uri="{BB962C8B-B14F-4D97-AF65-F5344CB8AC3E}">
        <p14:creationId xmlns:p14="http://schemas.microsoft.com/office/powerpoint/2010/main" val="38175438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0A7A5CF-BAB8-4291-BAF6-3EBF9A95DD98}" type="datetimeFigureOut">
              <a:rPr lang="en-US" smtClean="0"/>
              <a:t>2/2/2020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CFC1220-76FF-400E-B649-0D439CF29B1C}" type="slidenum">
              <a:rPr lang="en-US" smtClean="0"/>
              <a:t>‹#›</a:t>
            </a:fld>
            <a:endParaRPr lang="en-US"/>
          </a:p>
        </p:txBody>
      </p:sp>
    </p:spTree>
    <p:extLst>
      <p:ext uri="{BB962C8B-B14F-4D97-AF65-F5344CB8AC3E}">
        <p14:creationId xmlns:p14="http://schemas.microsoft.com/office/powerpoint/2010/main" val="21076034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0A7A5CF-BAB8-4291-BAF6-3EBF9A95DD98}" type="datetimeFigureOut">
              <a:rPr lang="en-US" smtClean="0"/>
              <a:t>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FC1220-76FF-400E-B649-0D439CF29B1C}" type="slidenum">
              <a:rPr lang="en-US" smtClean="0"/>
              <a:t>‹#›</a:t>
            </a:fld>
            <a:endParaRPr lang="en-US"/>
          </a:p>
        </p:txBody>
      </p:sp>
    </p:spTree>
    <p:extLst>
      <p:ext uri="{BB962C8B-B14F-4D97-AF65-F5344CB8AC3E}">
        <p14:creationId xmlns:p14="http://schemas.microsoft.com/office/powerpoint/2010/main" val="40456400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n-US" smtClean="0"/>
              <a:t>Click to edit Master title style</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0A7A5CF-BAB8-4291-BAF6-3EBF9A95DD98}" type="datetimeFigureOut">
              <a:rPr lang="en-US" smtClean="0"/>
              <a:t>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FC1220-76FF-400E-B649-0D439CF29B1C}" type="slidenum">
              <a:rPr lang="en-US" smtClean="0"/>
              <a:t>‹#›</a:t>
            </a:fld>
            <a:endParaRPr lang="en-US"/>
          </a:p>
        </p:txBody>
      </p:sp>
    </p:spTree>
    <p:extLst>
      <p:ext uri="{BB962C8B-B14F-4D97-AF65-F5344CB8AC3E}">
        <p14:creationId xmlns:p14="http://schemas.microsoft.com/office/powerpoint/2010/main" val="8827776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10A7A5CF-BAB8-4291-BAF6-3EBF9A95DD98}" type="datetimeFigureOut">
              <a:rPr lang="en-US" smtClean="0"/>
              <a:t>2/2/2020</a:t>
            </a:fld>
            <a:endParaRPr lang="en-US"/>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3CFC1220-76FF-400E-B649-0D439CF29B1C}" type="slidenum">
              <a:rPr lang="en-US" smtClean="0"/>
              <a:t>‹#›</a:t>
            </a:fld>
            <a:endParaRPr lang="en-US"/>
          </a:p>
        </p:txBody>
      </p:sp>
    </p:spTree>
    <p:extLst>
      <p:ext uri="{BB962C8B-B14F-4D97-AF65-F5344CB8AC3E}">
        <p14:creationId xmlns:p14="http://schemas.microsoft.com/office/powerpoint/2010/main" val="240333853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latin typeface="Algerian" panose="04020705040A02060702" pitchFamily="82" charset="0"/>
              </a:rPr>
              <a:t>Experiment No.(1) </a:t>
            </a:r>
            <a:endParaRPr lang="en-US" b="1" dirty="0">
              <a:latin typeface="Algerian" panose="04020705040A02060702" pitchFamily="82" charset="0"/>
            </a:endParaRPr>
          </a:p>
        </p:txBody>
      </p:sp>
      <p:sp>
        <p:nvSpPr>
          <p:cNvPr id="3" name="Subtitle 2"/>
          <p:cNvSpPr>
            <a:spLocks noGrp="1"/>
          </p:cNvSpPr>
          <p:nvPr>
            <p:ph type="subTitle" idx="1"/>
          </p:nvPr>
        </p:nvSpPr>
        <p:spPr/>
        <p:txBody>
          <a:bodyPr>
            <a:normAutofit fontScale="92500" lnSpcReduction="20000"/>
          </a:bodyPr>
          <a:lstStyle/>
          <a:p>
            <a:r>
              <a:rPr lang="en-US" sz="3600" b="1" dirty="0" smtClean="0">
                <a:solidFill>
                  <a:srgbClr val="FF0000"/>
                </a:solidFill>
                <a:latin typeface="Arial" panose="020B0604020202020204" pitchFamily="34" charset="0"/>
                <a:cs typeface="Arial" panose="020B0604020202020204" pitchFamily="34" charset="0"/>
              </a:rPr>
              <a:t>Preparation and standardization </a:t>
            </a:r>
            <a:r>
              <a:rPr lang="en-US" sz="3600" b="1" dirty="0">
                <a:solidFill>
                  <a:srgbClr val="FF0000"/>
                </a:solidFill>
                <a:latin typeface="Arial" panose="020B0604020202020204" pitchFamily="34" charset="0"/>
                <a:cs typeface="Arial" panose="020B0604020202020204" pitchFamily="34" charset="0"/>
              </a:rPr>
              <a:t>of </a:t>
            </a:r>
            <a:r>
              <a:rPr lang="en-US" sz="3600" b="1" dirty="0" smtClean="0">
                <a:solidFill>
                  <a:srgbClr val="FF0000"/>
                </a:solidFill>
                <a:latin typeface="Arial" panose="020B0604020202020204" pitchFamily="34" charset="0"/>
                <a:cs typeface="Arial" panose="020B0604020202020204" pitchFamily="34" charset="0"/>
              </a:rPr>
              <a:t>Approximately 0.1 M(</a:t>
            </a:r>
            <a:r>
              <a:rPr lang="en-US" sz="3600" b="1" dirty="0" err="1" smtClean="0">
                <a:solidFill>
                  <a:srgbClr val="FF0000"/>
                </a:solidFill>
                <a:latin typeface="Arial" panose="020B0604020202020204" pitchFamily="34" charset="0"/>
                <a:cs typeface="Arial" panose="020B0604020202020204" pitchFamily="34" charset="0"/>
              </a:rPr>
              <a:t>HCl</a:t>
            </a:r>
            <a:r>
              <a:rPr lang="en-US" sz="3600" b="1" dirty="0" smtClean="0">
                <a:solidFill>
                  <a:srgbClr val="FF0000"/>
                </a:solidFill>
                <a:latin typeface="Arial" panose="020B0604020202020204" pitchFamily="34" charset="0"/>
                <a:cs typeface="Arial" panose="020B0604020202020204" pitchFamily="34" charset="0"/>
              </a:rPr>
              <a:t>) hydrochloric acid solution </a:t>
            </a:r>
            <a:endParaRPr lang="en-US" sz="3600" b="1"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870833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8000" b="1" dirty="0" smtClean="0">
                <a:latin typeface="Algerian" panose="04020705040A02060702" pitchFamily="82" charset="0"/>
              </a:rPr>
              <a:t>Discussion</a:t>
            </a:r>
            <a:endParaRPr lang="en-US" sz="8000" b="1" dirty="0">
              <a:latin typeface="Algerian" panose="04020705040A02060702" pitchFamily="82" charset="0"/>
            </a:endParaRPr>
          </a:p>
        </p:txBody>
      </p:sp>
      <p:sp>
        <p:nvSpPr>
          <p:cNvPr id="3" name="Content Placeholder 2"/>
          <p:cNvSpPr>
            <a:spLocks noGrp="1"/>
          </p:cNvSpPr>
          <p:nvPr>
            <p:ph idx="1"/>
          </p:nvPr>
        </p:nvSpPr>
        <p:spPr/>
        <p:txBody>
          <a:bodyPr>
            <a:normAutofit lnSpcReduction="10000"/>
          </a:bodyPr>
          <a:lstStyle/>
          <a:p>
            <a:pPr marL="0" indent="0" algn="just">
              <a:buNone/>
            </a:pPr>
            <a:r>
              <a:rPr lang="en-US" dirty="0" smtClean="0"/>
              <a:t>1.What </a:t>
            </a:r>
            <a:r>
              <a:rPr lang="en-US" dirty="0"/>
              <a:t>the difference between primary and secondary standard substances? 2.Calculate the volume of conc. </a:t>
            </a:r>
            <a:r>
              <a:rPr lang="en-US" dirty="0" err="1"/>
              <a:t>HCl</a:t>
            </a:r>
            <a:r>
              <a:rPr lang="en-US" dirty="0"/>
              <a:t> required for preparing 250 ml 0.1 M? 3.Calculate the weight of Na2CO3 required for preparing 100 ml 0.1 M? </a:t>
            </a:r>
          </a:p>
          <a:p>
            <a:pPr marL="0" indent="0" algn="just">
              <a:buNone/>
            </a:pPr>
            <a:r>
              <a:rPr lang="en-US" dirty="0" smtClean="0"/>
              <a:t>4.Why </a:t>
            </a:r>
            <a:r>
              <a:rPr lang="en-US" dirty="0"/>
              <a:t>is sodium carbonate primary solution? </a:t>
            </a:r>
            <a:endParaRPr lang="en-US" dirty="0" smtClean="0"/>
          </a:p>
          <a:p>
            <a:pPr marL="0" indent="0" algn="just">
              <a:buNone/>
            </a:pPr>
            <a:r>
              <a:rPr lang="en-US" dirty="0" smtClean="0"/>
              <a:t>5.Why </a:t>
            </a:r>
            <a:r>
              <a:rPr lang="en-US" dirty="0"/>
              <a:t>standard solution should be colorless</a:t>
            </a:r>
            <a:r>
              <a:rPr lang="en-US" dirty="0" smtClean="0"/>
              <a:t>?</a:t>
            </a:r>
          </a:p>
          <a:p>
            <a:pPr marL="0" indent="0" algn="just">
              <a:buNone/>
            </a:pPr>
            <a:r>
              <a:rPr lang="en-US" dirty="0" smtClean="0"/>
              <a:t> </a:t>
            </a:r>
            <a:r>
              <a:rPr lang="en-US" dirty="0"/>
              <a:t>6.Why is </a:t>
            </a:r>
            <a:r>
              <a:rPr lang="en-US" dirty="0" err="1"/>
              <a:t>HCl</a:t>
            </a:r>
            <a:r>
              <a:rPr lang="en-US" dirty="0"/>
              <a:t> not primary solution</a:t>
            </a:r>
            <a:r>
              <a:rPr lang="en-US" dirty="0" smtClean="0"/>
              <a:t>?</a:t>
            </a:r>
          </a:p>
          <a:p>
            <a:pPr marL="0" indent="0" algn="just">
              <a:buNone/>
            </a:pPr>
            <a:r>
              <a:rPr lang="en-US" dirty="0" smtClean="0"/>
              <a:t> </a:t>
            </a:r>
            <a:r>
              <a:rPr lang="en-US" dirty="0"/>
              <a:t>7.What is the titration?</a:t>
            </a:r>
          </a:p>
        </p:txBody>
      </p:sp>
    </p:spTree>
    <p:extLst>
      <p:ext uri="{BB962C8B-B14F-4D97-AF65-F5344CB8AC3E}">
        <p14:creationId xmlns:p14="http://schemas.microsoft.com/office/powerpoint/2010/main" val="339217937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84310" y="984739"/>
            <a:ext cx="10018713" cy="4806462"/>
          </a:xfrm>
        </p:spPr>
        <p:txBody>
          <a:bodyPr>
            <a:normAutofit/>
          </a:bodyPr>
          <a:lstStyle/>
          <a:p>
            <a:pPr marL="0" indent="0">
              <a:buNone/>
            </a:pPr>
            <a:r>
              <a:rPr lang="en-US" sz="3200" dirty="0" smtClean="0">
                <a:latin typeface="Algerian" panose="04020705040A02060702" pitchFamily="82" charset="0"/>
              </a:rPr>
              <a:t>       Lecture . Mohammed abdullah ahmed </a:t>
            </a:r>
            <a:endParaRPr lang="en-US" sz="3200" dirty="0">
              <a:latin typeface="Algerian" panose="04020705040A02060702" pitchFamily="82" charset="0"/>
            </a:endParaRPr>
          </a:p>
        </p:txBody>
      </p:sp>
    </p:spTree>
    <p:extLst>
      <p:ext uri="{BB962C8B-B14F-4D97-AF65-F5344CB8AC3E}">
        <p14:creationId xmlns:p14="http://schemas.microsoft.com/office/powerpoint/2010/main" val="317703358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smtClean="0">
                <a:latin typeface="Algerian" panose="04020705040A02060702" pitchFamily="82" charset="0"/>
              </a:rPr>
              <a:t>Theory</a:t>
            </a:r>
            <a:endParaRPr lang="en-US" dirty="0">
              <a:latin typeface="Algerian" panose="04020705040A02060702" pitchFamily="82" charset="0"/>
            </a:endParaRPr>
          </a:p>
        </p:txBody>
      </p:sp>
      <p:sp>
        <p:nvSpPr>
          <p:cNvPr id="3" name="Content Placeholder 2"/>
          <p:cNvSpPr>
            <a:spLocks noGrp="1"/>
          </p:cNvSpPr>
          <p:nvPr>
            <p:ph idx="1"/>
          </p:nvPr>
        </p:nvSpPr>
        <p:spPr/>
        <p:txBody>
          <a:bodyPr>
            <a:normAutofit lnSpcReduction="10000"/>
          </a:bodyPr>
          <a:lstStyle/>
          <a:p>
            <a:r>
              <a:rPr lang="en-US" dirty="0"/>
              <a:t>Hydrochloric acid is produced in solutions up to 38% </a:t>
            </a:r>
            <a:r>
              <a:rPr lang="en-US" dirty="0" err="1"/>
              <a:t>HCl</a:t>
            </a:r>
            <a:r>
              <a:rPr lang="en-US" dirty="0"/>
              <a:t> (concentrated grade). Higher concentrations up to just over 40% are chemically possible, but the evaporation rate is then so high that storage and handling need extra precautions, such as pressure and low temperature. Laboratory grade hydrochloric acid is not sufficiently pure to be used as a primary standard, because it evaporates easily. In this experiment, a standard solution of sodium carbonate is used to determine the exact concentration of a hydrochloric acid solution. The neutralization reaction that occurs is as follows: </a:t>
            </a:r>
          </a:p>
        </p:txBody>
      </p:sp>
    </p:spTree>
    <p:extLst>
      <p:ext uri="{BB962C8B-B14F-4D97-AF65-F5344CB8AC3E}">
        <p14:creationId xmlns:p14="http://schemas.microsoft.com/office/powerpoint/2010/main" val="24843518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a:t>Na2CO3 + 2HCl </a:t>
            </a:r>
            <a:r>
              <a:rPr lang="en-US" dirty="0" smtClean="0"/>
              <a:t>=</a:t>
            </a:r>
            <a:r>
              <a:rPr lang="pl-PL" dirty="0" smtClean="0"/>
              <a:t> </a:t>
            </a:r>
            <a:r>
              <a:rPr lang="pl-PL" dirty="0"/>
              <a:t>2NaCl + H2 CO3 </a:t>
            </a:r>
            <a:endParaRPr lang="en-US" dirty="0"/>
          </a:p>
        </p:txBody>
      </p:sp>
      <p:sp>
        <p:nvSpPr>
          <p:cNvPr id="3" name="Text Placeholder 2"/>
          <p:cNvSpPr>
            <a:spLocks noGrp="1"/>
          </p:cNvSpPr>
          <p:nvPr>
            <p:ph type="body" idx="1"/>
          </p:nvPr>
        </p:nvSpPr>
        <p:spPr/>
        <p:txBody>
          <a:bodyPr/>
          <a:lstStyle/>
          <a:p>
            <a:pPr algn="ctr"/>
            <a:r>
              <a:rPr lang="pl-PL" dirty="0"/>
              <a:t>Na2CO3</a:t>
            </a:r>
            <a:endParaRPr lang="en-US" dirty="0"/>
          </a:p>
        </p:txBody>
      </p:sp>
      <p:pic>
        <p:nvPicPr>
          <p:cNvPr id="8" name="Content Placeholder 7"/>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2520463" y="3454929"/>
            <a:ext cx="3012830" cy="2336271"/>
          </a:xfrm>
        </p:spPr>
      </p:pic>
      <p:sp>
        <p:nvSpPr>
          <p:cNvPr id="5" name="Text Placeholder 4"/>
          <p:cNvSpPr>
            <a:spLocks noGrp="1"/>
          </p:cNvSpPr>
          <p:nvPr>
            <p:ph type="body" sz="quarter" idx="3"/>
          </p:nvPr>
        </p:nvSpPr>
        <p:spPr/>
        <p:txBody>
          <a:bodyPr/>
          <a:lstStyle/>
          <a:p>
            <a:pPr algn="ctr"/>
            <a:r>
              <a:rPr lang="en-US" dirty="0" smtClean="0"/>
              <a:t>HCL</a:t>
            </a:r>
            <a:endParaRPr lang="en-US" dirty="0"/>
          </a:p>
        </p:txBody>
      </p:sp>
      <p:pic>
        <p:nvPicPr>
          <p:cNvPr id="7" name="Content Placeholder 6"/>
          <p:cNvPicPr>
            <a:picLocks noGrp="1" noChangeAspect="1"/>
          </p:cNvPicPr>
          <p:nvPr>
            <p:ph sz="quarter" idx="4"/>
          </p:nvPr>
        </p:nvPicPr>
        <p:blipFill>
          <a:blip r:embed="rId3">
            <a:extLst>
              <a:ext uri="{28A0092B-C50C-407E-A947-70E740481C1C}">
                <a14:useLocalDpi xmlns:a14="http://schemas.microsoft.com/office/drawing/2010/main" val="0"/>
              </a:ext>
            </a:extLst>
          </a:blip>
          <a:stretch>
            <a:fillRect/>
          </a:stretch>
        </p:blipFill>
        <p:spPr>
          <a:xfrm>
            <a:off x="7350368" y="3454928"/>
            <a:ext cx="3141785" cy="2336271"/>
          </a:xfrm>
        </p:spPr>
      </p:pic>
    </p:spTree>
    <p:extLst>
      <p:ext uri="{BB962C8B-B14F-4D97-AF65-F5344CB8AC3E}">
        <p14:creationId xmlns:p14="http://schemas.microsoft.com/office/powerpoint/2010/main" val="27178941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Algerian" panose="04020705040A02060702" pitchFamily="82" charset="0"/>
              </a:rPr>
              <a:t>primary and secondary standards</a:t>
            </a:r>
            <a:endParaRPr lang="en-US" dirty="0"/>
          </a:p>
        </p:txBody>
      </p:sp>
      <p:sp>
        <p:nvSpPr>
          <p:cNvPr id="3" name="Text Placeholder 2"/>
          <p:cNvSpPr>
            <a:spLocks noGrp="1"/>
          </p:cNvSpPr>
          <p:nvPr>
            <p:ph type="body" idx="1"/>
          </p:nvPr>
        </p:nvSpPr>
        <p:spPr/>
        <p:txBody>
          <a:bodyPr/>
          <a:lstStyle/>
          <a:p>
            <a:pPr algn="ctr"/>
            <a:r>
              <a:rPr lang="en-US" b="1" dirty="0">
                <a:latin typeface="Algerian" panose="04020705040A02060702" pitchFamily="82" charset="0"/>
              </a:rPr>
              <a:t>primary</a:t>
            </a:r>
            <a:endParaRPr lang="en-US" dirty="0"/>
          </a:p>
        </p:txBody>
      </p:sp>
      <p:sp>
        <p:nvSpPr>
          <p:cNvPr id="4" name="Content Placeholder 3"/>
          <p:cNvSpPr>
            <a:spLocks noGrp="1"/>
          </p:cNvSpPr>
          <p:nvPr>
            <p:ph sz="half" idx="2"/>
          </p:nvPr>
        </p:nvSpPr>
        <p:spPr/>
        <p:txBody>
          <a:bodyPr>
            <a:normAutofit lnSpcReduction="10000"/>
          </a:bodyPr>
          <a:lstStyle/>
          <a:p>
            <a:r>
              <a:rPr lang="en-US" b="1" dirty="0" smtClean="0"/>
              <a:t>Primary stander solution  are  solution made out of primary stander substances .</a:t>
            </a:r>
          </a:p>
          <a:p>
            <a:r>
              <a:rPr lang="en-US" b="1" dirty="0" smtClean="0"/>
              <a:t>Extremely pure (about 99.9 %).</a:t>
            </a:r>
          </a:p>
          <a:p>
            <a:r>
              <a:rPr lang="en-US" b="1" dirty="0" smtClean="0"/>
              <a:t>Less or not  reactive .</a:t>
            </a:r>
          </a:p>
          <a:p>
            <a:r>
              <a:rPr lang="en-US" b="1" dirty="0" smtClean="0"/>
              <a:t>Not hygroscopic .</a:t>
            </a:r>
          </a:p>
          <a:p>
            <a:r>
              <a:rPr lang="en-US" b="1" dirty="0" smtClean="0"/>
              <a:t>Used standardize secondary standards and other reagent   </a:t>
            </a:r>
            <a:endParaRPr lang="en-US" b="1" dirty="0"/>
          </a:p>
        </p:txBody>
      </p:sp>
      <p:sp>
        <p:nvSpPr>
          <p:cNvPr id="5" name="Text Placeholder 4"/>
          <p:cNvSpPr>
            <a:spLocks noGrp="1"/>
          </p:cNvSpPr>
          <p:nvPr>
            <p:ph type="body" sz="quarter" idx="3"/>
          </p:nvPr>
        </p:nvSpPr>
        <p:spPr/>
        <p:txBody>
          <a:bodyPr/>
          <a:lstStyle/>
          <a:p>
            <a:pPr algn="ctr"/>
            <a:r>
              <a:rPr lang="en-US" b="1" dirty="0">
                <a:latin typeface="Algerian" panose="04020705040A02060702" pitchFamily="82" charset="0"/>
              </a:rPr>
              <a:t>secondary</a:t>
            </a:r>
            <a:endParaRPr lang="en-US" dirty="0"/>
          </a:p>
        </p:txBody>
      </p:sp>
      <p:sp>
        <p:nvSpPr>
          <p:cNvPr id="6" name="Content Placeholder 5"/>
          <p:cNvSpPr>
            <a:spLocks noGrp="1"/>
          </p:cNvSpPr>
          <p:nvPr>
            <p:ph sz="quarter" idx="4"/>
          </p:nvPr>
        </p:nvSpPr>
        <p:spPr/>
        <p:txBody>
          <a:bodyPr/>
          <a:lstStyle/>
          <a:p>
            <a:r>
              <a:rPr lang="en-US" b="1" dirty="0" smtClean="0"/>
              <a:t>Secondary stander solution </a:t>
            </a:r>
            <a:r>
              <a:rPr lang="en-US" b="1" dirty="0"/>
              <a:t>are  solution made </a:t>
            </a:r>
            <a:r>
              <a:rPr lang="en-US" b="1" dirty="0" smtClean="0"/>
              <a:t>specifically for a certain analysis . </a:t>
            </a:r>
          </a:p>
          <a:p>
            <a:r>
              <a:rPr lang="en-US" b="1" dirty="0" smtClean="0"/>
              <a:t>Not very pure .</a:t>
            </a:r>
          </a:p>
          <a:p>
            <a:r>
              <a:rPr lang="en-US" b="1" dirty="0" smtClean="0"/>
              <a:t>Comparatively more reactive .</a:t>
            </a:r>
          </a:p>
          <a:p>
            <a:r>
              <a:rPr lang="en-US" b="1" dirty="0" smtClean="0"/>
              <a:t>Somewhat hygroscopic.</a:t>
            </a:r>
          </a:p>
          <a:p>
            <a:r>
              <a:rPr lang="en-US" b="1" dirty="0" smtClean="0"/>
              <a:t>Used for specific analytical  experiments   </a:t>
            </a:r>
            <a:endParaRPr lang="en-US" b="1" dirty="0"/>
          </a:p>
          <a:p>
            <a:endParaRPr lang="en-US" dirty="0"/>
          </a:p>
        </p:txBody>
      </p:sp>
    </p:spTree>
    <p:extLst>
      <p:ext uri="{BB962C8B-B14F-4D97-AF65-F5344CB8AC3E}">
        <p14:creationId xmlns:p14="http://schemas.microsoft.com/office/powerpoint/2010/main" val="363516999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8000" b="1" dirty="0">
                <a:latin typeface="Algerian" panose="04020705040A02060702" pitchFamily="82" charset="0"/>
              </a:rPr>
              <a:t>Procedure</a:t>
            </a:r>
            <a:endParaRPr lang="en-US" dirty="0">
              <a:latin typeface="Algerian" panose="04020705040A02060702" pitchFamily="82" charset="0"/>
            </a:endParaRPr>
          </a:p>
        </p:txBody>
      </p:sp>
      <p:sp>
        <p:nvSpPr>
          <p:cNvPr id="3" name="Content Placeholder 2"/>
          <p:cNvSpPr>
            <a:spLocks noGrp="1"/>
          </p:cNvSpPr>
          <p:nvPr>
            <p:ph idx="1"/>
          </p:nvPr>
        </p:nvSpPr>
        <p:spPr/>
        <p:txBody>
          <a:bodyPr>
            <a:normAutofit lnSpcReduction="10000"/>
          </a:bodyPr>
          <a:lstStyle/>
          <a:p>
            <a:r>
              <a:rPr lang="en-US" dirty="0"/>
              <a:t>. Preparing (</a:t>
            </a:r>
            <a:r>
              <a:rPr lang="en-US" dirty="0" smtClean="0"/>
              <a:t>50 ml) 0.1  </a:t>
            </a:r>
            <a:r>
              <a:rPr lang="en-US" dirty="0"/>
              <a:t>M </a:t>
            </a:r>
            <a:r>
              <a:rPr lang="en-US" dirty="0" err="1"/>
              <a:t>HCl</a:t>
            </a:r>
            <a:r>
              <a:rPr lang="en-US" dirty="0"/>
              <a:t> </a:t>
            </a:r>
            <a:r>
              <a:rPr lang="en-US" dirty="0" smtClean="0"/>
              <a:t>Solution:38 </a:t>
            </a:r>
            <a:r>
              <a:rPr lang="en-US" dirty="0"/>
              <a:t>% HCL shows density 1.19 g/mL and we can find M by next Just an example : </a:t>
            </a:r>
            <a:r>
              <a:rPr lang="en-US" dirty="0" smtClean="0"/>
              <a:t>-</a:t>
            </a:r>
          </a:p>
          <a:p>
            <a:r>
              <a:rPr lang="en-US" dirty="0"/>
              <a:t>M = sp.gr * % * </a:t>
            </a:r>
            <a:r>
              <a:rPr lang="en-US" dirty="0" smtClean="0"/>
              <a:t>1000</a:t>
            </a:r>
          </a:p>
          <a:p>
            <a:pPr marL="0" indent="0">
              <a:buNone/>
            </a:pPr>
            <a:r>
              <a:rPr lang="en-US" dirty="0" smtClean="0"/>
              <a:t>                      </a:t>
            </a:r>
            <a:r>
              <a:rPr lang="en-US" dirty="0" err="1" smtClean="0"/>
              <a:t>M.wt</a:t>
            </a:r>
            <a:endParaRPr lang="en-US" dirty="0" smtClean="0"/>
          </a:p>
          <a:p>
            <a:r>
              <a:rPr lang="en-US" dirty="0" smtClean="0"/>
              <a:t> </a:t>
            </a:r>
            <a:r>
              <a:rPr lang="en-US" dirty="0"/>
              <a:t>Calculate the volume of </a:t>
            </a:r>
            <a:r>
              <a:rPr lang="en-US" dirty="0" err="1"/>
              <a:t>HCl</a:t>
            </a:r>
            <a:r>
              <a:rPr lang="en-US" dirty="0"/>
              <a:t> (conc.):- We must dilute it to preparing 0.1 M </a:t>
            </a:r>
            <a:r>
              <a:rPr lang="en-US" dirty="0" err="1"/>
              <a:t>HCl</a:t>
            </a:r>
            <a:r>
              <a:rPr lang="en-US" dirty="0"/>
              <a:t> in </a:t>
            </a:r>
            <a:r>
              <a:rPr lang="en-US" dirty="0" smtClean="0"/>
              <a:t>50 </a:t>
            </a:r>
            <a:r>
              <a:rPr lang="en-US" dirty="0"/>
              <a:t>ml from next: </a:t>
            </a:r>
            <a:endParaRPr lang="en-US" dirty="0" smtClean="0"/>
          </a:p>
          <a:p>
            <a:pPr marL="0" indent="0" algn="ctr">
              <a:buNone/>
            </a:pPr>
            <a:r>
              <a:rPr lang="en-US" dirty="0" smtClean="0"/>
              <a:t>(</a:t>
            </a:r>
            <a:r>
              <a:rPr lang="en-US" dirty="0"/>
              <a:t>N* V) conc. = (N * V) dilute</a:t>
            </a:r>
          </a:p>
        </p:txBody>
      </p:sp>
    </p:spTree>
    <p:extLst>
      <p:ext uri="{BB962C8B-B14F-4D97-AF65-F5344CB8AC3E}">
        <p14:creationId xmlns:p14="http://schemas.microsoft.com/office/powerpoint/2010/main" val="415701680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8000" b="1" dirty="0">
                <a:latin typeface="Algerian" panose="04020705040A02060702" pitchFamily="82" charset="0"/>
              </a:rPr>
              <a:t>Procedure</a:t>
            </a:r>
            <a:endParaRPr lang="en-US" dirty="0">
              <a:latin typeface="Algerian" panose="04020705040A02060702" pitchFamily="82" charset="0"/>
            </a:endParaRPr>
          </a:p>
        </p:txBody>
      </p:sp>
      <p:sp>
        <p:nvSpPr>
          <p:cNvPr id="3" name="Content Placeholder 2"/>
          <p:cNvSpPr>
            <a:spLocks noGrp="1"/>
          </p:cNvSpPr>
          <p:nvPr>
            <p:ph idx="1"/>
          </p:nvPr>
        </p:nvSpPr>
        <p:spPr/>
        <p:txBody>
          <a:bodyPr/>
          <a:lstStyle/>
          <a:p>
            <a:pPr marL="0" indent="0">
              <a:buNone/>
            </a:pPr>
            <a:r>
              <a:rPr lang="en-US" dirty="0" smtClean="0"/>
              <a:t>1- Preparing </a:t>
            </a:r>
            <a:r>
              <a:rPr lang="en-US" dirty="0"/>
              <a:t>(50 ml) 0.1 M Na2CO3 Solution:-calculate amount from sodium</a:t>
            </a:r>
          </a:p>
          <a:p>
            <a:pPr marL="0" indent="0">
              <a:buNone/>
            </a:pPr>
            <a:r>
              <a:rPr lang="en-US" dirty="0"/>
              <a:t>carbonate for prepare 0.1 M in 50 ml </a:t>
            </a:r>
            <a:r>
              <a:rPr lang="en-US" dirty="0" smtClean="0"/>
              <a:t>–</a:t>
            </a:r>
          </a:p>
          <a:p>
            <a:pPr marL="0" indent="0">
              <a:buNone/>
            </a:pPr>
            <a:r>
              <a:rPr lang="en-US" dirty="0"/>
              <a:t>M = Wt.(</a:t>
            </a:r>
            <a:r>
              <a:rPr lang="en-US" dirty="0" err="1"/>
              <a:t>gm</a:t>
            </a:r>
            <a:r>
              <a:rPr lang="en-US" dirty="0"/>
              <a:t>) </a:t>
            </a:r>
            <a:r>
              <a:rPr lang="en-US" dirty="0" smtClean="0"/>
              <a:t>/M.Wt.* 1000 /V(ml)</a:t>
            </a:r>
          </a:p>
          <a:p>
            <a:pPr marL="0" indent="0">
              <a:buNone/>
            </a:pPr>
            <a:r>
              <a:rPr lang="en-US" dirty="0" smtClean="0"/>
              <a:t> </a:t>
            </a:r>
            <a:r>
              <a:rPr lang="en-US" dirty="0"/>
              <a:t>0.1 = Wt.(</a:t>
            </a:r>
            <a:r>
              <a:rPr lang="en-US" dirty="0" err="1"/>
              <a:t>gm</a:t>
            </a:r>
            <a:r>
              <a:rPr lang="en-US" dirty="0"/>
              <a:t>) 1000 106 50 * </a:t>
            </a:r>
            <a:endParaRPr lang="en-US" dirty="0" smtClean="0"/>
          </a:p>
          <a:p>
            <a:pPr marL="0" indent="0">
              <a:buNone/>
            </a:pPr>
            <a:r>
              <a:rPr lang="en-US" dirty="0" smtClean="0"/>
              <a:t>Wt</a:t>
            </a:r>
            <a:r>
              <a:rPr lang="en-US" dirty="0"/>
              <a:t>. =0.53 </a:t>
            </a:r>
            <a:r>
              <a:rPr lang="en-US" dirty="0" err="1"/>
              <a:t>gm</a:t>
            </a:r>
            <a:endParaRPr lang="en-US" dirty="0"/>
          </a:p>
        </p:txBody>
      </p:sp>
    </p:spTree>
    <p:extLst>
      <p:ext uri="{BB962C8B-B14F-4D97-AF65-F5344CB8AC3E}">
        <p14:creationId xmlns:p14="http://schemas.microsoft.com/office/powerpoint/2010/main" val="131521587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1"/>
            <a:ext cx="10018713" cy="1377462"/>
          </a:xfrm>
        </p:spPr>
        <p:txBody>
          <a:bodyPr>
            <a:normAutofit fontScale="90000"/>
          </a:bodyPr>
          <a:lstStyle/>
          <a:p>
            <a:r>
              <a:rPr lang="en-US" b="1" dirty="0" smtClean="0">
                <a:latin typeface="Algerian" panose="04020705040A02060702" pitchFamily="82" charset="0"/>
              </a:rPr>
              <a:t/>
            </a:r>
            <a:br>
              <a:rPr lang="en-US" b="1" dirty="0" smtClean="0">
                <a:latin typeface="Algerian" panose="04020705040A02060702" pitchFamily="82" charset="0"/>
              </a:rPr>
            </a:br>
            <a:r>
              <a:rPr lang="en-US" b="1" dirty="0">
                <a:latin typeface="Algerian" panose="04020705040A02060702" pitchFamily="82" charset="0"/>
              </a:rPr>
              <a:t/>
            </a:r>
            <a:br>
              <a:rPr lang="en-US" b="1" dirty="0">
                <a:latin typeface="Algerian" panose="04020705040A02060702" pitchFamily="82" charset="0"/>
              </a:rPr>
            </a:br>
            <a:r>
              <a:rPr lang="en-US" sz="8900" b="1" dirty="0" smtClean="0">
                <a:latin typeface="Algerian" panose="04020705040A02060702" pitchFamily="82" charset="0"/>
              </a:rPr>
              <a:t>Procedure</a:t>
            </a:r>
            <a:r>
              <a:rPr lang="en-US" dirty="0" smtClean="0"/>
              <a:t/>
            </a:r>
            <a:br>
              <a:rPr lang="en-US" dirty="0" smtClean="0"/>
            </a:br>
            <a:r>
              <a:rPr lang="en-US" dirty="0"/>
              <a:t/>
            </a:r>
            <a:br>
              <a:rPr lang="en-US" dirty="0"/>
            </a:br>
            <a:endParaRPr lang="en-US" dirty="0"/>
          </a:p>
        </p:txBody>
      </p:sp>
      <p:sp>
        <p:nvSpPr>
          <p:cNvPr id="3" name="Content Placeholder 2"/>
          <p:cNvSpPr>
            <a:spLocks noGrp="1"/>
          </p:cNvSpPr>
          <p:nvPr>
            <p:ph idx="1"/>
          </p:nvPr>
        </p:nvSpPr>
        <p:spPr>
          <a:xfrm>
            <a:off x="1484310" y="1922586"/>
            <a:ext cx="10018714" cy="3552092"/>
          </a:xfrm>
        </p:spPr>
        <p:txBody>
          <a:bodyPr>
            <a:normAutofit/>
          </a:bodyPr>
          <a:lstStyle/>
          <a:p>
            <a:r>
              <a:rPr lang="en-US" dirty="0" smtClean="0"/>
              <a:t>2- Preparing </a:t>
            </a:r>
            <a:r>
              <a:rPr lang="en-US" dirty="0"/>
              <a:t>(50 ml) 0.1 M Na2CO3 Solution:-calculate amount from sodium carbonate for prepare 0.1 M in 50 ml </a:t>
            </a:r>
            <a:r>
              <a:rPr lang="en-US" dirty="0" smtClean="0"/>
              <a:t>–</a:t>
            </a:r>
            <a:endParaRPr lang="en-US" dirty="0"/>
          </a:p>
          <a:p>
            <a:r>
              <a:rPr lang="en-US" dirty="0"/>
              <a:t>M = Wt.(</a:t>
            </a:r>
            <a:r>
              <a:rPr lang="en-US" dirty="0" err="1"/>
              <a:t>gm</a:t>
            </a:r>
            <a:r>
              <a:rPr lang="en-US" dirty="0"/>
              <a:t>) </a:t>
            </a:r>
            <a:r>
              <a:rPr lang="en-US" dirty="0" smtClean="0"/>
              <a:t>/M.Wt.* 1000/ </a:t>
            </a:r>
            <a:r>
              <a:rPr lang="en-US" dirty="0"/>
              <a:t>V(ml</a:t>
            </a:r>
            <a:r>
              <a:rPr lang="en-US" dirty="0" smtClean="0"/>
              <a:t>)</a:t>
            </a:r>
          </a:p>
          <a:p>
            <a:r>
              <a:rPr lang="en-US" dirty="0" smtClean="0"/>
              <a:t>0.1 </a:t>
            </a:r>
            <a:r>
              <a:rPr lang="en-US" dirty="0"/>
              <a:t>= Wt.(</a:t>
            </a:r>
            <a:r>
              <a:rPr lang="en-US" dirty="0" err="1"/>
              <a:t>gm</a:t>
            </a:r>
            <a:r>
              <a:rPr lang="en-US" dirty="0" smtClean="0"/>
              <a:t>)* </a:t>
            </a:r>
            <a:r>
              <a:rPr lang="en-US" dirty="0"/>
              <a:t>1000 </a:t>
            </a:r>
            <a:r>
              <a:rPr lang="en-US" dirty="0" smtClean="0"/>
              <a:t>/10</a:t>
            </a:r>
            <a:r>
              <a:rPr lang="en-US" sz="1900" b="1" dirty="0" smtClean="0"/>
              <a:t>6</a:t>
            </a:r>
            <a:r>
              <a:rPr lang="en-US" dirty="0" smtClean="0"/>
              <a:t>* </a:t>
            </a:r>
            <a:r>
              <a:rPr lang="en-US" sz="2200" b="1" dirty="0" smtClean="0"/>
              <a:t>5</a:t>
            </a:r>
            <a:r>
              <a:rPr lang="en-US" dirty="0" smtClean="0"/>
              <a:t>0</a:t>
            </a:r>
          </a:p>
          <a:p>
            <a:r>
              <a:rPr lang="en-US" dirty="0" smtClean="0"/>
              <a:t> </a:t>
            </a:r>
            <a:r>
              <a:rPr lang="en-US" dirty="0"/>
              <a:t>Wt. =0.53 </a:t>
            </a:r>
            <a:r>
              <a:rPr lang="en-US" dirty="0" err="1" smtClean="0"/>
              <a:t>gm</a:t>
            </a:r>
            <a:endParaRPr lang="en-US" dirty="0" smtClean="0"/>
          </a:p>
          <a:p>
            <a:pPr marL="0" indent="0">
              <a:buNone/>
            </a:pPr>
            <a:endParaRPr lang="en-US" dirty="0"/>
          </a:p>
        </p:txBody>
      </p:sp>
    </p:spTree>
    <p:extLst>
      <p:ext uri="{BB962C8B-B14F-4D97-AF65-F5344CB8AC3E}">
        <p14:creationId xmlns:p14="http://schemas.microsoft.com/office/powerpoint/2010/main" val="383127296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8000" b="1" dirty="0">
                <a:latin typeface="Algerian" panose="04020705040A02060702" pitchFamily="82" charset="0"/>
              </a:rPr>
              <a:t>Procedure</a:t>
            </a:r>
            <a:endParaRPr lang="en-US" dirty="0">
              <a:latin typeface="Algerian" panose="04020705040A02060702" pitchFamily="82" charset="0"/>
            </a:endParaRPr>
          </a:p>
        </p:txBody>
      </p:sp>
      <p:sp>
        <p:nvSpPr>
          <p:cNvPr id="3" name="Content Placeholder 2"/>
          <p:cNvSpPr>
            <a:spLocks noGrp="1"/>
          </p:cNvSpPr>
          <p:nvPr>
            <p:ph idx="1"/>
          </p:nvPr>
        </p:nvSpPr>
        <p:spPr/>
        <p:txBody>
          <a:bodyPr/>
          <a:lstStyle/>
          <a:p>
            <a:pPr marL="0" indent="0">
              <a:buNone/>
            </a:pPr>
            <a:r>
              <a:rPr lang="en-US" dirty="0"/>
              <a:t>Weigh 0.53 gm. from Na2CO3 in clean and dry beaker and dilute in 30 ml D.W, transfer solution to volumetric flask capacity 50 ml and complete the volume to the mark by D.W</a:t>
            </a:r>
            <a:r>
              <a:rPr lang="en-US" dirty="0" smtClean="0"/>
              <a:t>.</a:t>
            </a:r>
          </a:p>
          <a:p>
            <a:pPr marL="0" indent="0">
              <a:buNone/>
            </a:pPr>
            <a:r>
              <a:rPr lang="en-US" dirty="0" smtClean="0"/>
              <a:t> </a:t>
            </a:r>
            <a:r>
              <a:rPr lang="en-US" dirty="0"/>
              <a:t>3. Transfer known volume of 5 ml the sodium carbonate solution, with a pipette, to a conical flask then add one or two drops of methyl orange to this solution. </a:t>
            </a:r>
          </a:p>
        </p:txBody>
      </p:sp>
    </p:spTree>
    <p:extLst>
      <p:ext uri="{BB962C8B-B14F-4D97-AF65-F5344CB8AC3E}">
        <p14:creationId xmlns:p14="http://schemas.microsoft.com/office/powerpoint/2010/main" val="374902922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8000" b="1" dirty="0">
                <a:latin typeface="Algerian" panose="04020705040A02060702" pitchFamily="82" charset="0"/>
              </a:rPr>
              <a:t>Procedure</a:t>
            </a:r>
            <a:endParaRPr lang="en-US" dirty="0"/>
          </a:p>
        </p:txBody>
      </p:sp>
      <p:sp>
        <p:nvSpPr>
          <p:cNvPr id="3" name="Content Placeholder 2"/>
          <p:cNvSpPr>
            <a:spLocks noGrp="1"/>
          </p:cNvSpPr>
          <p:nvPr>
            <p:ph idx="1"/>
          </p:nvPr>
        </p:nvSpPr>
        <p:spPr/>
        <p:txBody>
          <a:bodyPr/>
          <a:lstStyle/>
          <a:p>
            <a:pPr marL="0" indent="0">
              <a:buNone/>
            </a:pPr>
            <a:r>
              <a:rPr lang="en-US" dirty="0"/>
              <a:t>4. Add the acid unknown solution from the burette gradually with continuous swirling of the solution in the conical flask and near the end point, the acid is added drop by drop. Continue the addition of the acid until the color of the solution passes from yellow to faint red. </a:t>
            </a:r>
            <a:endParaRPr lang="en-US" dirty="0" smtClean="0"/>
          </a:p>
          <a:p>
            <a:pPr marL="0" indent="0">
              <a:buNone/>
            </a:pPr>
            <a:r>
              <a:rPr lang="en-US" dirty="0" smtClean="0"/>
              <a:t>5.Repeat </a:t>
            </a:r>
            <a:r>
              <a:rPr lang="en-US" dirty="0"/>
              <a:t>the experiment three times and tabulate your results then take the mean of the three readings.</a:t>
            </a:r>
          </a:p>
        </p:txBody>
      </p:sp>
    </p:spTree>
    <p:extLst>
      <p:ext uri="{BB962C8B-B14F-4D97-AF65-F5344CB8AC3E}">
        <p14:creationId xmlns:p14="http://schemas.microsoft.com/office/powerpoint/2010/main" val="58056536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docProps/app.xml><?xml version="1.0" encoding="utf-8"?>
<Properties xmlns="http://schemas.openxmlformats.org/officeDocument/2006/extended-properties" xmlns:vt="http://schemas.openxmlformats.org/officeDocument/2006/docPropsVTypes">
  <Template>TM03457496[[fn=Parallax]]</Template>
  <TotalTime>151</TotalTime>
  <Words>599</Words>
  <Application>Microsoft Office PowerPoint</Application>
  <PresentationFormat>Widescreen</PresentationFormat>
  <Paragraphs>50</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Algerian</vt:lpstr>
      <vt:lpstr>Arial</vt:lpstr>
      <vt:lpstr>Corbel</vt:lpstr>
      <vt:lpstr>Parallax</vt:lpstr>
      <vt:lpstr>Experiment No.(1) </vt:lpstr>
      <vt:lpstr>Theory</vt:lpstr>
      <vt:lpstr>Na2CO3 + 2HCl = 2NaCl + H2 CO3 </vt:lpstr>
      <vt:lpstr>primary and secondary standards</vt:lpstr>
      <vt:lpstr>Procedure</vt:lpstr>
      <vt:lpstr>Procedure</vt:lpstr>
      <vt:lpstr>  Procedure  </vt:lpstr>
      <vt:lpstr>Procedure</vt:lpstr>
      <vt:lpstr>Procedure</vt:lpstr>
      <vt:lpstr>Discussion</vt:lpstr>
      <vt:lpstr>PowerPoint Presentation</vt:lpstr>
    </vt:vector>
  </TitlesOfParts>
  <Company>Microsoft (C)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Experiment No.(1) </dc:title>
  <dc:creator>DR.Ahmed Saker 2O14</dc:creator>
  <cp:lastModifiedBy>DR.Ahmed Saker 2O14</cp:lastModifiedBy>
  <cp:revision>17</cp:revision>
  <dcterms:created xsi:type="dcterms:W3CDTF">2020-02-02T13:57:00Z</dcterms:created>
  <dcterms:modified xsi:type="dcterms:W3CDTF">2020-02-02T16:28:11Z</dcterms:modified>
</cp:coreProperties>
</file>