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6"/>
  </p:notesMasterIdLst>
  <p:sldIdLst>
    <p:sldId id="256" r:id="rId2"/>
    <p:sldId id="266" r:id="rId3"/>
    <p:sldId id="267" r:id="rId4"/>
    <p:sldId id="257" r:id="rId5"/>
    <p:sldId id="258" r:id="rId6"/>
    <p:sldId id="280" r:id="rId7"/>
    <p:sldId id="259" r:id="rId8"/>
    <p:sldId id="260" r:id="rId9"/>
    <p:sldId id="271" r:id="rId10"/>
    <p:sldId id="281" r:id="rId11"/>
    <p:sldId id="261" r:id="rId12"/>
    <p:sldId id="269" r:id="rId13"/>
    <p:sldId id="263" r:id="rId14"/>
    <p:sldId id="264" r:id="rId15"/>
    <p:sldId id="265" r:id="rId16"/>
    <p:sldId id="286" r:id="rId17"/>
    <p:sldId id="287" r:id="rId18"/>
    <p:sldId id="273" r:id="rId19"/>
    <p:sldId id="276" r:id="rId20"/>
    <p:sldId id="272" r:id="rId21"/>
    <p:sldId id="275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4" autoAdjust="0"/>
    <p:restoredTop sz="94660"/>
  </p:normalViewPr>
  <p:slideViewPr>
    <p:cSldViewPr>
      <p:cViewPr varScale="1">
        <p:scale>
          <a:sx n="64" d="100"/>
          <a:sy n="64" d="100"/>
        </p:scale>
        <p:origin x="-157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700C3B4-307D-4FC6-A2E6-003DCF680A50}" type="datetimeFigureOut">
              <a:rPr lang="ar-IQ" smtClean="0"/>
              <a:pPr/>
              <a:t>10/06/1441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3F36C10-E0F4-4670-9EA1-982BE6F8EA53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01432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CF99DDE-269B-4978-9C3C-A17D3E65098F}" type="slidenum">
              <a:rPr lang="en-US" smtClean="0">
                <a:latin typeface="Arial" pitchFamily="34" charset="0"/>
              </a:rPr>
              <a:pPr/>
              <a:t>12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>
                <a:latin typeface="Arial" pitchFamily="34" charset="0"/>
              </a:rPr>
              <a:t>From F. Brescia </a:t>
            </a:r>
            <a:r>
              <a:rPr lang="en-US" i="1" smtClean="0">
                <a:latin typeface="Arial" pitchFamily="34" charset="0"/>
              </a:rPr>
              <a:t>et al</a:t>
            </a:r>
            <a:r>
              <a:rPr lang="en-US" smtClean="0">
                <a:latin typeface="Arial" pitchFamily="34" charset="0"/>
              </a:rPr>
              <a:t>., </a:t>
            </a:r>
            <a:r>
              <a:rPr lang="en-US" i="1" smtClean="0">
                <a:latin typeface="Arial" pitchFamily="34" charset="0"/>
              </a:rPr>
              <a:t>Chemistry:  A Modern Introduction</a:t>
            </a:r>
            <a:r>
              <a:rPr lang="en-US" smtClean="0">
                <a:latin typeface="Arial" pitchFamily="34" charset="0"/>
              </a:rPr>
              <a:t>, W. B. Saunders Co., 1978.</a:t>
            </a:r>
          </a:p>
          <a:p>
            <a:pPr eaLnBrk="1" hangingPunct="1"/>
            <a:r>
              <a:rPr lang="en-US" smtClean="0">
                <a:latin typeface="Arial" pitchFamily="34" charset="0"/>
              </a:rPr>
              <a:t>Adapted from R. Bates, </a:t>
            </a:r>
            <a:r>
              <a:rPr lang="en-US" i="1" smtClean="0">
                <a:latin typeface="Arial" pitchFamily="34" charset="0"/>
              </a:rPr>
              <a:t>Determination of pH, Theory and Practice</a:t>
            </a:r>
            <a:r>
              <a:rPr lang="en-US" smtClean="0">
                <a:latin typeface="Arial" pitchFamily="34" charset="0"/>
              </a:rPr>
              <a:t>, John Wiley &amp; Sons, Inc., New York, 1964.</a:t>
            </a:r>
          </a:p>
          <a:p>
            <a:pPr eaLnBrk="1" hangingPunct="1"/>
            <a:endParaRPr lang="en-US" smtClean="0">
              <a:latin typeface="Arial" pitchFamily="34" charset="0"/>
            </a:endParaRPr>
          </a:p>
          <a:p>
            <a:pPr eaLnBrk="1" hangingPunct="1"/>
            <a:r>
              <a:rPr lang="en-US" sz="1400" smtClean="0">
                <a:latin typeface="Arial" pitchFamily="34" charset="0"/>
                <a:sym typeface="Symbol" pitchFamily="18" charset="2"/>
              </a:rPr>
              <a:t>Choosing the correct indicator for an acid-base titration</a:t>
            </a:r>
          </a:p>
          <a:p>
            <a:pPr eaLnBrk="1" hangingPunct="1"/>
            <a:endParaRPr lang="en-US" sz="500" smtClean="0">
              <a:latin typeface="Arial" pitchFamily="34" charset="0"/>
              <a:sym typeface="Symbol" pitchFamily="18" charset="2"/>
            </a:endParaRPr>
          </a:p>
          <a:p>
            <a:pPr lvl="1" eaLnBrk="1" hangingPunct="1"/>
            <a:r>
              <a:rPr lang="en-US" smtClean="0">
                <a:latin typeface="Arial" pitchFamily="34" charset="0"/>
                <a:sym typeface="Symbol" pitchFamily="18" charset="2"/>
              </a:rPr>
              <a:t>    1. For titrations of strong acids and strong bases (and vice versa), any indicator with a pK</a:t>
            </a:r>
            <a:r>
              <a:rPr lang="en-US" baseline="-25000" smtClean="0">
                <a:latin typeface="Arial" pitchFamily="34" charset="0"/>
                <a:sym typeface="Symbol" pitchFamily="18" charset="2"/>
              </a:rPr>
              <a:t>in </a:t>
            </a:r>
            <a:r>
              <a:rPr lang="en-US" smtClean="0">
                <a:latin typeface="Arial" pitchFamily="34" charset="0"/>
                <a:sym typeface="Symbol" pitchFamily="18" charset="2"/>
              </a:rPr>
              <a:t>between 4 and 10 will do</a:t>
            </a:r>
            <a:endParaRPr lang="en-US" sz="400" smtClean="0">
              <a:latin typeface="Arial" pitchFamily="34" charset="0"/>
              <a:sym typeface="Symbol" pitchFamily="18" charset="2"/>
            </a:endParaRPr>
          </a:p>
          <a:p>
            <a:pPr lvl="1" eaLnBrk="1" hangingPunct="1"/>
            <a:r>
              <a:rPr lang="en-US" smtClean="0">
                <a:latin typeface="Arial" pitchFamily="34" charset="0"/>
                <a:sym typeface="Symbol" pitchFamily="18" charset="2"/>
              </a:rPr>
              <a:t>    2. For the titration of a weak acid, the pH at the equivalence point is greater than 7, and an indicator such as phenolphthalein or thymol blue, with pK</a:t>
            </a:r>
            <a:r>
              <a:rPr lang="en-US" baseline="-25000" smtClean="0">
                <a:latin typeface="Arial" pitchFamily="34" charset="0"/>
                <a:sym typeface="Symbol" pitchFamily="18" charset="2"/>
              </a:rPr>
              <a:t>in </a:t>
            </a:r>
            <a:r>
              <a:rPr lang="en-US" smtClean="0">
                <a:latin typeface="Arial" pitchFamily="34" charset="0"/>
                <a:sym typeface="Symbol" pitchFamily="18" charset="2"/>
              </a:rPr>
              <a:t>&gt; 7, should be used</a:t>
            </a:r>
            <a:endParaRPr lang="en-US" sz="400" smtClean="0">
              <a:latin typeface="Arial" pitchFamily="34" charset="0"/>
              <a:sym typeface="Symbol" pitchFamily="18" charset="2"/>
            </a:endParaRPr>
          </a:p>
          <a:p>
            <a:pPr lvl="1" eaLnBrk="1" hangingPunct="1"/>
            <a:r>
              <a:rPr lang="en-US" smtClean="0">
                <a:latin typeface="Arial" pitchFamily="34" charset="0"/>
                <a:sym typeface="Symbol" pitchFamily="18" charset="2"/>
              </a:rPr>
              <a:t>    3. For the titration of a weak base, where the pH at the equivalence point is less than 7, an indicator such as methyl red or bromcresol blue, with pK</a:t>
            </a:r>
            <a:r>
              <a:rPr lang="en-US" baseline="-25000" smtClean="0">
                <a:latin typeface="Arial" pitchFamily="34" charset="0"/>
                <a:sym typeface="Symbol" pitchFamily="18" charset="2"/>
              </a:rPr>
              <a:t>in </a:t>
            </a:r>
            <a:r>
              <a:rPr lang="en-US" smtClean="0">
                <a:latin typeface="Arial" pitchFamily="34" charset="0"/>
                <a:sym typeface="Symbol" pitchFamily="18" charset="2"/>
              </a:rPr>
              <a:t>&lt; 7, should be used</a:t>
            </a:r>
          </a:p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44321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CF99DDE-269B-4978-9C3C-A17D3E65098F}" type="slidenum">
              <a:rPr lang="en-US" smtClean="0">
                <a:latin typeface="Arial" pitchFamily="34" charset="0"/>
              </a:rPr>
              <a:pPr/>
              <a:t>16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>
                <a:latin typeface="Arial" pitchFamily="34" charset="0"/>
              </a:rPr>
              <a:t>From F. Brescia </a:t>
            </a:r>
            <a:r>
              <a:rPr lang="en-US" i="1" smtClean="0">
                <a:latin typeface="Arial" pitchFamily="34" charset="0"/>
              </a:rPr>
              <a:t>et al</a:t>
            </a:r>
            <a:r>
              <a:rPr lang="en-US" smtClean="0">
                <a:latin typeface="Arial" pitchFamily="34" charset="0"/>
              </a:rPr>
              <a:t>., </a:t>
            </a:r>
            <a:r>
              <a:rPr lang="en-US" i="1" smtClean="0">
                <a:latin typeface="Arial" pitchFamily="34" charset="0"/>
              </a:rPr>
              <a:t>Chemistry:  A Modern Introduction</a:t>
            </a:r>
            <a:r>
              <a:rPr lang="en-US" smtClean="0">
                <a:latin typeface="Arial" pitchFamily="34" charset="0"/>
              </a:rPr>
              <a:t>, W. B. Saunders Co., 1978.</a:t>
            </a:r>
          </a:p>
          <a:p>
            <a:pPr eaLnBrk="1" hangingPunct="1"/>
            <a:r>
              <a:rPr lang="en-US" smtClean="0">
                <a:latin typeface="Arial" pitchFamily="34" charset="0"/>
              </a:rPr>
              <a:t>Adapted from R. Bates, </a:t>
            </a:r>
            <a:r>
              <a:rPr lang="en-US" i="1" smtClean="0">
                <a:latin typeface="Arial" pitchFamily="34" charset="0"/>
              </a:rPr>
              <a:t>Determination of pH, Theory and Practice</a:t>
            </a:r>
            <a:r>
              <a:rPr lang="en-US" smtClean="0">
                <a:latin typeface="Arial" pitchFamily="34" charset="0"/>
              </a:rPr>
              <a:t>, John Wiley &amp; Sons, Inc., New York, 1964.</a:t>
            </a:r>
          </a:p>
          <a:p>
            <a:pPr eaLnBrk="1" hangingPunct="1"/>
            <a:endParaRPr lang="en-US" smtClean="0">
              <a:latin typeface="Arial" pitchFamily="34" charset="0"/>
            </a:endParaRPr>
          </a:p>
          <a:p>
            <a:pPr eaLnBrk="1" hangingPunct="1"/>
            <a:r>
              <a:rPr lang="en-US" sz="1400" smtClean="0">
                <a:latin typeface="Arial" pitchFamily="34" charset="0"/>
                <a:sym typeface="Symbol" pitchFamily="18" charset="2"/>
              </a:rPr>
              <a:t>Choosing the correct indicator for an acid-base titration</a:t>
            </a:r>
          </a:p>
          <a:p>
            <a:pPr eaLnBrk="1" hangingPunct="1"/>
            <a:endParaRPr lang="en-US" sz="500" smtClean="0">
              <a:latin typeface="Arial" pitchFamily="34" charset="0"/>
              <a:sym typeface="Symbol" pitchFamily="18" charset="2"/>
            </a:endParaRPr>
          </a:p>
          <a:p>
            <a:pPr lvl="1" eaLnBrk="1" hangingPunct="1"/>
            <a:r>
              <a:rPr lang="en-US" smtClean="0">
                <a:latin typeface="Arial" pitchFamily="34" charset="0"/>
                <a:sym typeface="Symbol" pitchFamily="18" charset="2"/>
              </a:rPr>
              <a:t>    1. For titrations of strong acids and strong bases (and vice versa), any indicator with a pK</a:t>
            </a:r>
            <a:r>
              <a:rPr lang="en-US" baseline="-25000" smtClean="0">
                <a:latin typeface="Arial" pitchFamily="34" charset="0"/>
                <a:sym typeface="Symbol" pitchFamily="18" charset="2"/>
              </a:rPr>
              <a:t>in </a:t>
            </a:r>
            <a:r>
              <a:rPr lang="en-US" smtClean="0">
                <a:latin typeface="Arial" pitchFamily="34" charset="0"/>
                <a:sym typeface="Symbol" pitchFamily="18" charset="2"/>
              </a:rPr>
              <a:t>between 4 and 10 will do</a:t>
            </a:r>
            <a:endParaRPr lang="en-US" sz="400" smtClean="0">
              <a:latin typeface="Arial" pitchFamily="34" charset="0"/>
              <a:sym typeface="Symbol" pitchFamily="18" charset="2"/>
            </a:endParaRPr>
          </a:p>
          <a:p>
            <a:pPr lvl="1" eaLnBrk="1" hangingPunct="1"/>
            <a:r>
              <a:rPr lang="en-US" smtClean="0">
                <a:latin typeface="Arial" pitchFamily="34" charset="0"/>
                <a:sym typeface="Symbol" pitchFamily="18" charset="2"/>
              </a:rPr>
              <a:t>    2. For the titration of a weak acid, the pH at the equivalence point is greater than 7, and an indicator such as phenolphthalein or thymol blue, with pK</a:t>
            </a:r>
            <a:r>
              <a:rPr lang="en-US" baseline="-25000" smtClean="0">
                <a:latin typeface="Arial" pitchFamily="34" charset="0"/>
                <a:sym typeface="Symbol" pitchFamily="18" charset="2"/>
              </a:rPr>
              <a:t>in </a:t>
            </a:r>
            <a:r>
              <a:rPr lang="en-US" smtClean="0">
                <a:latin typeface="Arial" pitchFamily="34" charset="0"/>
                <a:sym typeface="Symbol" pitchFamily="18" charset="2"/>
              </a:rPr>
              <a:t>&gt; 7, should be used</a:t>
            </a:r>
            <a:endParaRPr lang="en-US" sz="400" smtClean="0">
              <a:latin typeface="Arial" pitchFamily="34" charset="0"/>
              <a:sym typeface="Symbol" pitchFamily="18" charset="2"/>
            </a:endParaRPr>
          </a:p>
          <a:p>
            <a:pPr lvl="1" eaLnBrk="1" hangingPunct="1"/>
            <a:r>
              <a:rPr lang="en-US" smtClean="0">
                <a:latin typeface="Arial" pitchFamily="34" charset="0"/>
                <a:sym typeface="Symbol" pitchFamily="18" charset="2"/>
              </a:rPr>
              <a:t>    3. For the titration of a weak base, where the pH at the equivalence point is less than 7, an indicator such as methyl red or bromcresol blue, with pK</a:t>
            </a:r>
            <a:r>
              <a:rPr lang="en-US" baseline="-25000" smtClean="0">
                <a:latin typeface="Arial" pitchFamily="34" charset="0"/>
                <a:sym typeface="Symbol" pitchFamily="18" charset="2"/>
              </a:rPr>
              <a:t>in </a:t>
            </a:r>
            <a:r>
              <a:rPr lang="en-US" smtClean="0">
                <a:latin typeface="Arial" pitchFamily="34" charset="0"/>
                <a:sym typeface="Symbol" pitchFamily="18" charset="2"/>
              </a:rPr>
              <a:t>&lt; 7, should be used</a:t>
            </a:r>
          </a:p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44321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59B228A-81F2-4111-83C8-BA5CE49E283B}" type="slidenum">
              <a:rPr lang="en-US" smtClean="0">
                <a:latin typeface="Arial" pitchFamily="34" charset="0"/>
              </a:rPr>
              <a:pPr/>
              <a:t>17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ar-IQ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1935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2/4/2020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>
                <a:solidFill>
                  <a:srgbClr val="C00000"/>
                </a:solidFill>
              </a:rPr>
              <a:t>Buffer solutions </a:t>
            </a:r>
            <a:endParaRPr lang="ar-IQ" sz="6000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034" y="3286124"/>
            <a:ext cx="7854696" cy="3071834"/>
          </a:xfrm>
        </p:spPr>
        <p:txBody>
          <a:bodyPr>
            <a:normAutofit fontScale="55000" lnSpcReduction="20000"/>
          </a:bodyPr>
          <a:lstStyle/>
          <a:p>
            <a:pPr algn="l"/>
            <a:endParaRPr lang="en-US" sz="5100" b="1" dirty="0" smtClean="0">
              <a:ln/>
              <a:solidFill>
                <a:srgbClr val="FFFF00"/>
              </a:solidFill>
            </a:endParaRPr>
          </a:p>
          <a:p>
            <a:pPr algn="l"/>
            <a:endParaRPr lang="en-US" sz="5100" b="1" dirty="0" smtClean="0">
              <a:ln/>
              <a:solidFill>
                <a:srgbClr val="FFFF00"/>
              </a:solidFill>
            </a:endParaRPr>
          </a:p>
          <a:p>
            <a:pPr algn="l"/>
            <a:r>
              <a:rPr lang="en-US" sz="5100" b="1" dirty="0" smtClean="0">
                <a:ln/>
                <a:solidFill>
                  <a:srgbClr val="FFFF00"/>
                </a:solidFill>
              </a:rPr>
              <a:t>Lab</a:t>
            </a:r>
            <a:r>
              <a:rPr lang="en-US" sz="4400" b="1" i="1" dirty="0" smtClean="0">
                <a:ln/>
                <a:solidFill>
                  <a:srgbClr val="FFFF00"/>
                </a:solidFill>
              </a:rPr>
              <a:t>.6</a:t>
            </a:r>
          </a:p>
          <a:p>
            <a:pPr algn="l">
              <a:buClr>
                <a:srgbClr val="000000"/>
              </a:buClr>
              <a:defRPr/>
            </a:pPr>
            <a:r>
              <a:rPr lang="en-US" sz="4400" dirty="0" smtClean="0">
                <a:solidFill>
                  <a:srgbClr val="FFFF00"/>
                </a:solidFill>
              </a:rPr>
              <a:t>Done By:</a:t>
            </a:r>
          </a:p>
          <a:p>
            <a:pPr algn="l">
              <a:buClr>
                <a:srgbClr val="000000"/>
              </a:buClr>
              <a:defRPr/>
            </a:pPr>
            <a:r>
              <a:rPr lang="en-US" sz="4400" dirty="0" smtClean="0">
                <a:solidFill>
                  <a:srgbClr val="FFFF00"/>
                </a:solidFill>
              </a:rPr>
              <a:t>Assistant Lecturer </a:t>
            </a:r>
            <a:r>
              <a:rPr lang="en-US" sz="4400" dirty="0" err="1" smtClean="0">
                <a:solidFill>
                  <a:srgbClr val="FFFF00"/>
                </a:solidFill>
              </a:rPr>
              <a:t>Zeina</a:t>
            </a:r>
            <a:r>
              <a:rPr lang="en-US" sz="4400" dirty="0" smtClean="0">
                <a:solidFill>
                  <a:srgbClr val="FFFF00"/>
                </a:solidFill>
              </a:rPr>
              <a:t> </a:t>
            </a:r>
            <a:r>
              <a:rPr lang="en-US" sz="4400" dirty="0" err="1" smtClean="0">
                <a:solidFill>
                  <a:srgbClr val="FFFF00"/>
                </a:solidFill>
              </a:rPr>
              <a:t>Dawood</a:t>
            </a:r>
            <a:endParaRPr lang="en-US" sz="4400" dirty="0" smtClean="0">
              <a:solidFill>
                <a:srgbClr val="FFFF00"/>
              </a:solidFill>
            </a:endParaRPr>
          </a:p>
          <a:p>
            <a:pPr algn="l">
              <a:buClr>
                <a:srgbClr val="000000"/>
              </a:buClr>
              <a:defRPr/>
            </a:pPr>
            <a:r>
              <a:rPr lang="en-US" sz="4400" dirty="0" smtClean="0">
                <a:solidFill>
                  <a:srgbClr val="FFFF00"/>
                </a:solidFill>
              </a:rPr>
              <a:t>Assistant Lecturer </a:t>
            </a:r>
            <a:r>
              <a:rPr lang="en-US" sz="4400" dirty="0" err="1" smtClean="0">
                <a:solidFill>
                  <a:srgbClr val="FFFF00"/>
                </a:solidFill>
              </a:rPr>
              <a:t>Sura</a:t>
            </a:r>
            <a:r>
              <a:rPr lang="en-US" sz="4400" dirty="0" smtClean="0">
                <a:solidFill>
                  <a:srgbClr val="FFFF00"/>
                </a:solidFill>
              </a:rPr>
              <a:t> </a:t>
            </a:r>
            <a:r>
              <a:rPr lang="en-US" sz="4400" dirty="0" err="1" smtClean="0">
                <a:solidFill>
                  <a:srgbClr val="FFFF00"/>
                </a:solidFill>
              </a:rPr>
              <a:t>Zuhair</a:t>
            </a:r>
            <a:endParaRPr lang="en-US" sz="4400" dirty="0" smtClean="0">
              <a:solidFill>
                <a:srgbClr val="FFFF00"/>
              </a:solidFill>
            </a:endParaRPr>
          </a:p>
          <a:p>
            <a:pPr algn="l">
              <a:buClr>
                <a:srgbClr val="000000"/>
              </a:buClr>
              <a:defRPr/>
            </a:pPr>
            <a:r>
              <a:rPr lang="en-US" sz="4400" dirty="0" smtClean="0">
                <a:solidFill>
                  <a:srgbClr val="FFFF00"/>
                </a:solidFill>
              </a:rPr>
              <a:t>Assistant Lecturer </a:t>
            </a:r>
            <a:r>
              <a:rPr lang="en-US" sz="4400" dirty="0" err="1" smtClean="0">
                <a:solidFill>
                  <a:srgbClr val="FFFF00"/>
                </a:solidFill>
              </a:rPr>
              <a:t>Hiba</a:t>
            </a:r>
            <a:r>
              <a:rPr lang="en-US" sz="4400" dirty="0" smtClean="0">
                <a:solidFill>
                  <a:srgbClr val="FFFF00"/>
                </a:solidFill>
              </a:rPr>
              <a:t> Sabah</a:t>
            </a:r>
          </a:p>
          <a:p>
            <a:endParaRPr lang="ar-IQ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PH- indicators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buNone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the PH of the buffer solution can be measured by: </a:t>
            </a:r>
          </a:p>
          <a:p>
            <a:pPr algn="l" rtl="0">
              <a:buNone/>
            </a:pPr>
            <a:endParaRPr lang="en-US" sz="1800" b="1" dirty="0" smtClean="0">
              <a:latin typeface="Arial" pitchFamily="34" charset="0"/>
              <a:cs typeface="Arial" pitchFamily="34" charset="0"/>
            </a:endParaRPr>
          </a:p>
          <a:p>
            <a:pPr algn="l" rtl="0">
              <a:buNone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1- Colorimetric method:                      </a:t>
            </a:r>
          </a:p>
          <a:p>
            <a:pPr algn="l" rtl="0">
              <a:buNone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   a)chemical indicator</a:t>
            </a:r>
          </a:p>
          <a:p>
            <a:pPr algn="l" rtl="0">
              <a:buNone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   b) paper indicators</a:t>
            </a:r>
          </a:p>
          <a:p>
            <a:pPr algn="l" rtl="0">
              <a:buNone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2- Electrometric method (PH meter).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/>
              <a:t/>
            </a:r>
            <a:br>
              <a:rPr lang="ar-IQ" dirty="0" smtClean="0"/>
            </a:br>
            <a:r>
              <a:rPr lang="en-US" dirty="0" smtClean="0"/>
              <a:t>PH Indicators </a:t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buNone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Colorimetric method (chemical indicator):    </a:t>
            </a:r>
          </a:p>
          <a:p>
            <a:pPr algn="l" rtl="0">
              <a:buFont typeface="Wingdings" pitchFamily="2" charset="2"/>
              <a:buChar char="q"/>
            </a:pPr>
            <a:r>
              <a:rPr lang="en-US" dirty="0" smtClean="0"/>
              <a:t>may be considered as weak acids or weak bases that act like buffers and also exhibit color changes as their degree of dissociation varies with </a:t>
            </a:r>
            <a:r>
              <a:rPr lang="en-US" dirty="0" err="1" smtClean="0"/>
              <a:t>pH.</a:t>
            </a:r>
            <a:endParaRPr lang="en-US" i="1" dirty="0" smtClean="0"/>
          </a:p>
          <a:p>
            <a:pPr algn="l" rtl="0"/>
            <a:r>
              <a:rPr lang="en-US" dirty="0" smtClean="0"/>
              <a:t>For example, methyl red shows its full alkaline color, yellow, at a pH of about 6 and its full acid color, red, at about pH 3.</a:t>
            </a:r>
            <a:endParaRPr lang="ar-IQ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2133600" y="4267200"/>
            <a:ext cx="4114800" cy="304800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2133600" y="2895600"/>
            <a:ext cx="3505200" cy="304800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133600" y="3352800"/>
            <a:ext cx="4038600" cy="304800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133600" y="3798888"/>
            <a:ext cx="3429000" cy="3048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3366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6553200" y="4724400"/>
            <a:ext cx="2209800" cy="304800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2133600" y="4724400"/>
            <a:ext cx="4648200" cy="304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3737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304800" y="1676400"/>
            <a:ext cx="8534400" cy="3505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1905000" y="609600"/>
            <a:ext cx="52784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/>
              <a:t>Range and Color Changes of Some</a:t>
            </a:r>
          </a:p>
          <a:p>
            <a:pPr algn="ctr"/>
            <a:r>
              <a:rPr lang="en-US" sz="2400" b="1"/>
              <a:t>Common Acid-Base Indicators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669925" y="2224088"/>
            <a:ext cx="1276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Indicators</a:t>
            </a:r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>
            <a:off x="2057400" y="2492375"/>
            <a:ext cx="5562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 flipV="1">
            <a:off x="26670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V="1">
            <a:off x="22860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 flipV="1">
            <a:off x="30480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 flipV="1">
            <a:off x="34290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 flipV="1">
            <a:off x="41910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V="1">
            <a:off x="38100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 flipV="1">
            <a:off x="45720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 flipV="1">
            <a:off x="57912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12" name="Line 20"/>
          <p:cNvSpPr>
            <a:spLocks noChangeShapeType="1"/>
          </p:cNvSpPr>
          <p:nvPr/>
        </p:nvSpPr>
        <p:spPr bwMode="auto">
          <a:xfrm flipV="1">
            <a:off x="54102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13" name="Line 21"/>
          <p:cNvSpPr>
            <a:spLocks noChangeShapeType="1"/>
          </p:cNvSpPr>
          <p:nvPr/>
        </p:nvSpPr>
        <p:spPr bwMode="auto">
          <a:xfrm flipV="1">
            <a:off x="50292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14" name="Line 22"/>
          <p:cNvSpPr>
            <a:spLocks noChangeShapeType="1"/>
          </p:cNvSpPr>
          <p:nvPr/>
        </p:nvSpPr>
        <p:spPr bwMode="auto">
          <a:xfrm flipV="1">
            <a:off x="61722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15" name="Line 23"/>
          <p:cNvSpPr>
            <a:spLocks noChangeShapeType="1"/>
          </p:cNvSpPr>
          <p:nvPr/>
        </p:nvSpPr>
        <p:spPr bwMode="auto">
          <a:xfrm flipV="1">
            <a:off x="73152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16" name="Line 24"/>
          <p:cNvSpPr>
            <a:spLocks noChangeShapeType="1"/>
          </p:cNvSpPr>
          <p:nvPr/>
        </p:nvSpPr>
        <p:spPr bwMode="auto">
          <a:xfrm flipV="1">
            <a:off x="65532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17" name="Line 25"/>
          <p:cNvSpPr>
            <a:spLocks noChangeShapeType="1"/>
          </p:cNvSpPr>
          <p:nvPr/>
        </p:nvSpPr>
        <p:spPr bwMode="auto">
          <a:xfrm flipV="1">
            <a:off x="69342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18" name="Text Box 26"/>
          <p:cNvSpPr txBox="1">
            <a:spLocks noChangeArrowheads="1"/>
          </p:cNvSpPr>
          <p:nvPr/>
        </p:nvSpPr>
        <p:spPr bwMode="auto">
          <a:xfrm>
            <a:off x="3994150" y="1690688"/>
            <a:ext cx="1149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pH Scale</a:t>
            </a:r>
          </a:p>
        </p:txBody>
      </p:sp>
      <p:sp>
        <p:nvSpPr>
          <p:cNvPr id="8219" name="Line 27"/>
          <p:cNvSpPr>
            <a:spLocks noChangeShapeType="1"/>
          </p:cNvSpPr>
          <p:nvPr/>
        </p:nvSpPr>
        <p:spPr bwMode="auto">
          <a:xfrm>
            <a:off x="533400" y="1676400"/>
            <a:ext cx="769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20" name="Text Box 28"/>
          <p:cNvSpPr txBox="1">
            <a:spLocks noChangeArrowheads="1"/>
          </p:cNvSpPr>
          <p:nvPr/>
        </p:nvSpPr>
        <p:spPr bwMode="auto">
          <a:xfrm>
            <a:off x="2133600" y="2057400"/>
            <a:ext cx="2682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1</a:t>
            </a:r>
          </a:p>
        </p:txBody>
      </p:sp>
      <p:sp>
        <p:nvSpPr>
          <p:cNvPr id="8221" name="Text Box 29"/>
          <p:cNvSpPr txBox="1">
            <a:spLocks noChangeArrowheads="1"/>
          </p:cNvSpPr>
          <p:nvPr/>
        </p:nvSpPr>
        <p:spPr bwMode="auto">
          <a:xfrm>
            <a:off x="2551113" y="2057400"/>
            <a:ext cx="268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2</a:t>
            </a:r>
          </a:p>
        </p:txBody>
      </p:sp>
      <p:sp>
        <p:nvSpPr>
          <p:cNvPr id="8222" name="Text Box 30"/>
          <p:cNvSpPr txBox="1">
            <a:spLocks noChangeArrowheads="1"/>
          </p:cNvSpPr>
          <p:nvPr/>
        </p:nvSpPr>
        <p:spPr bwMode="auto">
          <a:xfrm>
            <a:off x="2932113" y="2057400"/>
            <a:ext cx="268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3</a:t>
            </a:r>
          </a:p>
        </p:txBody>
      </p:sp>
      <p:sp>
        <p:nvSpPr>
          <p:cNvPr id="8223" name="Text Box 31"/>
          <p:cNvSpPr txBox="1">
            <a:spLocks noChangeArrowheads="1"/>
          </p:cNvSpPr>
          <p:nvPr/>
        </p:nvSpPr>
        <p:spPr bwMode="auto">
          <a:xfrm>
            <a:off x="3313113" y="2057400"/>
            <a:ext cx="268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4</a:t>
            </a:r>
          </a:p>
        </p:txBody>
      </p:sp>
      <p:sp>
        <p:nvSpPr>
          <p:cNvPr id="8224" name="Text Box 32"/>
          <p:cNvSpPr txBox="1">
            <a:spLocks noChangeArrowheads="1"/>
          </p:cNvSpPr>
          <p:nvPr/>
        </p:nvSpPr>
        <p:spPr bwMode="auto">
          <a:xfrm>
            <a:off x="3657600" y="2057400"/>
            <a:ext cx="2682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5</a:t>
            </a:r>
          </a:p>
        </p:txBody>
      </p:sp>
      <p:sp>
        <p:nvSpPr>
          <p:cNvPr id="8225" name="Text Box 33"/>
          <p:cNvSpPr txBox="1">
            <a:spLocks noChangeArrowheads="1"/>
          </p:cNvSpPr>
          <p:nvPr/>
        </p:nvSpPr>
        <p:spPr bwMode="auto">
          <a:xfrm>
            <a:off x="4075113" y="2057400"/>
            <a:ext cx="268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6</a:t>
            </a:r>
          </a:p>
        </p:txBody>
      </p:sp>
      <p:sp>
        <p:nvSpPr>
          <p:cNvPr id="8226" name="Text Box 34"/>
          <p:cNvSpPr txBox="1">
            <a:spLocks noChangeArrowheads="1"/>
          </p:cNvSpPr>
          <p:nvPr/>
        </p:nvSpPr>
        <p:spPr bwMode="auto">
          <a:xfrm>
            <a:off x="4456113" y="2057400"/>
            <a:ext cx="268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7</a:t>
            </a:r>
          </a:p>
        </p:txBody>
      </p:sp>
      <p:sp>
        <p:nvSpPr>
          <p:cNvPr id="8227" name="Text Box 35"/>
          <p:cNvSpPr txBox="1">
            <a:spLocks noChangeArrowheads="1"/>
          </p:cNvSpPr>
          <p:nvPr/>
        </p:nvSpPr>
        <p:spPr bwMode="auto">
          <a:xfrm>
            <a:off x="4913313" y="2057400"/>
            <a:ext cx="268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8</a:t>
            </a:r>
          </a:p>
        </p:txBody>
      </p:sp>
      <p:sp>
        <p:nvSpPr>
          <p:cNvPr id="8228" name="Text Box 36"/>
          <p:cNvSpPr txBox="1">
            <a:spLocks noChangeArrowheads="1"/>
          </p:cNvSpPr>
          <p:nvPr/>
        </p:nvSpPr>
        <p:spPr bwMode="auto">
          <a:xfrm>
            <a:off x="5257800" y="2057400"/>
            <a:ext cx="2682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9</a:t>
            </a:r>
          </a:p>
        </p:txBody>
      </p:sp>
      <p:sp>
        <p:nvSpPr>
          <p:cNvPr id="8229" name="Text Box 37"/>
          <p:cNvSpPr txBox="1">
            <a:spLocks noChangeArrowheads="1"/>
          </p:cNvSpPr>
          <p:nvPr/>
        </p:nvSpPr>
        <p:spPr bwMode="auto">
          <a:xfrm>
            <a:off x="5638800" y="2057400"/>
            <a:ext cx="352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10</a:t>
            </a:r>
          </a:p>
        </p:txBody>
      </p:sp>
      <p:sp>
        <p:nvSpPr>
          <p:cNvPr id="8230" name="Text Box 38"/>
          <p:cNvSpPr txBox="1">
            <a:spLocks noChangeArrowheads="1"/>
          </p:cNvSpPr>
          <p:nvPr/>
        </p:nvSpPr>
        <p:spPr bwMode="auto">
          <a:xfrm>
            <a:off x="6019800" y="2057400"/>
            <a:ext cx="352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11</a:t>
            </a:r>
          </a:p>
        </p:txBody>
      </p:sp>
      <p:sp>
        <p:nvSpPr>
          <p:cNvPr id="8231" name="Text Box 39"/>
          <p:cNvSpPr txBox="1">
            <a:spLocks noChangeArrowheads="1"/>
          </p:cNvSpPr>
          <p:nvPr/>
        </p:nvSpPr>
        <p:spPr bwMode="auto">
          <a:xfrm>
            <a:off x="6400800" y="2057400"/>
            <a:ext cx="352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12</a:t>
            </a:r>
          </a:p>
        </p:txBody>
      </p:sp>
      <p:sp>
        <p:nvSpPr>
          <p:cNvPr id="8232" name="Text Box 40"/>
          <p:cNvSpPr txBox="1">
            <a:spLocks noChangeArrowheads="1"/>
          </p:cNvSpPr>
          <p:nvPr/>
        </p:nvSpPr>
        <p:spPr bwMode="auto">
          <a:xfrm>
            <a:off x="6781800" y="2057400"/>
            <a:ext cx="352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13</a:t>
            </a:r>
          </a:p>
        </p:txBody>
      </p:sp>
      <p:sp>
        <p:nvSpPr>
          <p:cNvPr id="8233" name="Text Box 41"/>
          <p:cNvSpPr txBox="1">
            <a:spLocks noChangeArrowheads="1"/>
          </p:cNvSpPr>
          <p:nvPr/>
        </p:nvSpPr>
        <p:spPr bwMode="auto">
          <a:xfrm>
            <a:off x="7162800" y="2057400"/>
            <a:ext cx="352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14</a:t>
            </a:r>
          </a:p>
        </p:txBody>
      </p:sp>
      <p:sp>
        <p:nvSpPr>
          <p:cNvPr id="8234" name="Text Box 42"/>
          <p:cNvSpPr txBox="1">
            <a:spLocks noChangeArrowheads="1"/>
          </p:cNvSpPr>
          <p:nvPr/>
        </p:nvSpPr>
        <p:spPr bwMode="auto">
          <a:xfrm>
            <a:off x="365125" y="2906713"/>
            <a:ext cx="52054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Methyl orange                 red        3.1 – 4.4                         yellow</a:t>
            </a:r>
          </a:p>
        </p:txBody>
      </p:sp>
      <p:sp>
        <p:nvSpPr>
          <p:cNvPr id="8235" name="Line 43"/>
          <p:cNvSpPr>
            <a:spLocks noChangeShapeType="1"/>
          </p:cNvSpPr>
          <p:nvPr/>
        </p:nvSpPr>
        <p:spPr bwMode="auto">
          <a:xfrm>
            <a:off x="5638800" y="3048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36" name="Line 44"/>
          <p:cNvSpPr>
            <a:spLocks noChangeShapeType="1"/>
          </p:cNvSpPr>
          <p:nvPr/>
        </p:nvSpPr>
        <p:spPr bwMode="auto">
          <a:xfrm flipH="1">
            <a:off x="3886200" y="3048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37" name="Line 45"/>
          <p:cNvSpPr>
            <a:spLocks noChangeShapeType="1"/>
          </p:cNvSpPr>
          <p:nvPr/>
        </p:nvSpPr>
        <p:spPr bwMode="auto">
          <a:xfrm>
            <a:off x="2743200" y="3048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38" name="Line 46"/>
          <p:cNvSpPr>
            <a:spLocks noChangeShapeType="1"/>
          </p:cNvSpPr>
          <p:nvPr/>
        </p:nvSpPr>
        <p:spPr bwMode="auto">
          <a:xfrm flipH="1">
            <a:off x="2209800" y="3048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39" name="Text Box 47"/>
          <p:cNvSpPr txBox="1">
            <a:spLocks noChangeArrowheads="1"/>
          </p:cNvSpPr>
          <p:nvPr/>
        </p:nvSpPr>
        <p:spPr bwMode="auto">
          <a:xfrm>
            <a:off x="381000" y="3352800"/>
            <a:ext cx="5746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/>
              <a:t>Methyl red                             </a:t>
            </a:r>
            <a:r>
              <a:rPr lang="en-US" sz="1400" dirty="0" err="1"/>
              <a:t>red</a:t>
            </a:r>
            <a:r>
              <a:rPr lang="en-US" sz="1400" dirty="0"/>
              <a:t>          4.4          6.2                      yellow</a:t>
            </a:r>
          </a:p>
        </p:txBody>
      </p:sp>
      <p:sp>
        <p:nvSpPr>
          <p:cNvPr id="8240" name="Line 48"/>
          <p:cNvSpPr>
            <a:spLocks noChangeShapeType="1"/>
          </p:cNvSpPr>
          <p:nvPr/>
        </p:nvSpPr>
        <p:spPr bwMode="auto">
          <a:xfrm flipH="1">
            <a:off x="2209800" y="3429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41" name="Line 49"/>
          <p:cNvSpPr>
            <a:spLocks noChangeShapeType="1"/>
          </p:cNvSpPr>
          <p:nvPr/>
        </p:nvSpPr>
        <p:spPr bwMode="auto">
          <a:xfrm>
            <a:off x="3810000" y="3429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42" name="Line 50"/>
          <p:cNvSpPr>
            <a:spLocks noChangeShapeType="1"/>
          </p:cNvSpPr>
          <p:nvPr/>
        </p:nvSpPr>
        <p:spPr bwMode="auto">
          <a:xfrm>
            <a:off x="6172200" y="3429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43" name="Line 51"/>
          <p:cNvSpPr>
            <a:spLocks noChangeShapeType="1"/>
          </p:cNvSpPr>
          <p:nvPr/>
        </p:nvSpPr>
        <p:spPr bwMode="auto">
          <a:xfrm flipH="1">
            <a:off x="4572000" y="3429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44" name="Text Box 52"/>
          <p:cNvSpPr txBox="1">
            <a:spLocks noChangeArrowheads="1"/>
          </p:cNvSpPr>
          <p:nvPr/>
        </p:nvSpPr>
        <p:spPr bwMode="auto">
          <a:xfrm>
            <a:off x="365125" y="3810000"/>
            <a:ext cx="5197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Bromthymol blue                 yellow                      6.2    7.6     blue</a:t>
            </a:r>
          </a:p>
        </p:txBody>
      </p:sp>
      <p:sp>
        <p:nvSpPr>
          <p:cNvPr id="8245" name="Text Box 53"/>
          <p:cNvSpPr txBox="1">
            <a:spLocks noChangeArrowheads="1"/>
          </p:cNvSpPr>
          <p:nvPr/>
        </p:nvSpPr>
        <p:spPr bwMode="auto">
          <a:xfrm>
            <a:off x="381000" y="4267200"/>
            <a:ext cx="58943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Neutral red                                  red                     6.8      8.0            yellow</a:t>
            </a:r>
          </a:p>
        </p:txBody>
      </p:sp>
      <p:sp>
        <p:nvSpPr>
          <p:cNvPr id="8246" name="Line 54"/>
          <p:cNvSpPr>
            <a:spLocks noChangeShapeType="1"/>
          </p:cNvSpPr>
          <p:nvPr/>
        </p:nvSpPr>
        <p:spPr bwMode="auto">
          <a:xfrm flipH="1">
            <a:off x="2209800" y="39512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47" name="Line 55"/>
          <p:cNvSpPr>
            <a:spLocks noChangeShapeType="1"/>
          </p:cNvSpPr>
          <p:nvPr/>
        </p:nvSpPr>
        <p:spPr bwMode="auto">
          <a:xfrm>
            <a:off x="3200400" y="3951288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48" name="Line 56"/>
          <p:cNvSpPr>
            <a:spLocks noChangeShapeType="1"/>
          </p:cNvSpPr>
          <p:nvPr/>
        </p:nvSpPr>
        <p:spPr bwMode="auto">
          <a:xfrm>
            <a:off x="5562600" y="3951288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49" name="Line 57"/>
          <p:cNvSpPr>
            <a:spLocks noChangeShapeType="1"/>
          </p:cNvSpPr>
          <p:nvPr/>
        </p:nvSpPr>
        <p:spPr bwMode="auto">
          <a:xfrm flipH="1">
            <a:off x="4953000" y="3951288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50" name="Line 58"/>
          <p:cNvSpPr>
            <a:spLocks noChangeShapeType="1"/>
          </p:cNvSpPr>
          <p:nvPr/>
        </p:nvSpPr>
        <p:spPr bwMode="auto">
          <a:xfrm>
            <a:off x="4495800" y="3951288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51" name="Line 59"/>
          <p:cNvSpPr>
            <a:spLocks noChangeShapeType="1"/>
          </p:cNvSpPr>
          <p:nvPr/>
        </p:nvSpPr>
        <p:spPr bwMode="auto">
          <a:xfrm>
            <a:off x="4572000" y="4419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52" name="Line 60"/>
          <p:cNvSpPr>
            <a:spLocks noChangeShapeType="1"/>
          </p:cNvSpPr>
          <p:nvPr/>
        </p:nvSpPr>
        <p:spPr bwMode="auto">
          <a:xfrm flipH="1">
            <a:off x="5105400" y="4419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53" name="Line 61"/>
          <p:cNvSpPr>
            <a:spLocks noChangeShapeType="1"/>
          </p:cNvSpPr>
          <p:nvPr/>
        </p:nvSpPr>
        <p:spPr bwMode="auto">
          <a:xfrm>
            <a:off x="3352800" y="4419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54" name="Line 62"/>
          <p:cNvSpPr>
            <a:spLocks noChangeShapeType="1"/>
          </p:cNvSpPr>
          <p:nvPr/>
        </p:nvSpPr>
        <p:spPr bwMode="auto">
          <a:xfrm flipH="1">
            <a:off x="2209800" y="4419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55" name="Line 63"/>
          <p:cNvSpPr>
            <a:spLocks noChangeShapeType="1"/>
          </p:cNvSpPr>
          <p:nvPr/>
        </p:nvSpPr>
        <p:spPr bwMode="auto">
          <a:xfrm>
            <a:off x="6248400" y="4419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56" name="Line 64"/>
          <p:cNvSpPr>
            <a:spLocks noChangeShapeType="1"/>
          </p:cNvSpPr>
          <p:nvPr/>
        </p:nvSpPr>
        <p:spPr bwMode="auto">
          <a:xfrm>
            <a:off x="3048000" y="3429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57" name="Text Box 65"/>
          <p:cNvSpPr txBox="1">
            <a:spLocks noChangeArrowheads="1"/>
          </p:cNvSpPr>
          <p:nvPr/>
        </p:nvSpPr>
        <p:spPr bwMode="auto">
          <a:xfrm>
            <a:off x="381000" y="4724400"/>
            <a:ext cx="8416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Phenolphthalein                            colorless                     8.0         10.0            red     colorless beyond 13.0</a:t>
            </a:r>
          </a:p>
        </p:txBody>
      </p:sp>
      <p:sp>
        <p:nvSpPr>
          <p:cNvPr id="8258" name="Line 66"/>
          <p:cNvSpPr>
            <a:spLocks noChangeShapeType="1"/>
          </p:cNvSpPr>
          <p:nvPr/>
        </p:nvSpPr>
        <p:spPr bwMode="auto">
          <a:xfrm>
            <a:off x="5181600" y="4876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59" name="Line 67"/>
          <p:cNvSpPr>
            <a:spLocks noChangeShapeType="1"/>
          </p:cNvSpPr>
          <p:nvPr/>
        </p:nvSpPr>
        <p:spPr bwMode="auto">
          <a:xfrm>
            <a:off x="3810000" y="4572000"/>
            <a:ext cx="1066800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60" name="Line 68"/>
          <p:cNvSpPr>
            <a:spLocks noChangeShapeType="1"/>
          </p:cNvSpPr>
          <p:nvPr/>
        </p:nvSpPr>
        <p:spPr bwMode="auto">
          <a:xfrm flipH="1">
            <a:off x="2209800" y="4876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61" name="Line 69"/>
          <p:cNvSpPr>
            <a:spLocks noChangeShapeType="1"/>
          </p:cNvSpPr>
          <p:nvPr/>
        </p:nvSpPr>
        <p:spPr bwMode="auto">
          <a:xfrm flipH="1">
            <a:off x="5943600" y="4876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62" name="Line 70"/>
          <p:cNvSpPr>
            <a:spLocks noChangeShapeType="1"/>
          </p:cNvSpPr>
          <p:nvPr/>
        </p:nvSpPr>
        <p:spPr bwMode="auto">
          <a:xfrm>
            <a:off x="6781800" y="4876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63" name="Line 71"/>
          <p:cNvSpPr>
            <a:spLocks noChangeShapeType="1"/>
          </p:cNvSpPr>
          <p:nvPr/>
        </p:nvSpPr>
        <p:spPr bwMode="auto">
          <a:xfrm>
            <a:off x="304800" y="2743200"/>
            <a:ext cx="85344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64" name="Rectangle 72"/>
          <p:cNvSpPr>
            <a:spLocks noChangeArrowheads="1"/>
          </p:cNvSpPr>
          <p:nvPr/>
        </p:nvSpPr>
        <p:spPr bwMode="auto">
          <a:xfrm>
            <a:off x="4876800" y="2971800"/>
            <a:ext cx="68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8265" name="AutoShape 7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6119813"/>
            <a:ext cx="609600" cy="357187"/>
          </a:xfrm>
          <a:prstGeom prst="actionButtonBeginning">
            <a:avLst/>
          </a:prstGeom>
          <a:solidFill>
            <a:schemeClr val="bg1">
              <a:alpha val="50195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46154" name="Text Box 74"/>
          <p:cNvSpPr txBox="1">
            <a:spLocks noChangeArrowheads="1"/>
          </p:cNvSpPr>
          <p:nvPr/>
        </p:nvSpPr>
        <p:spPr bwMode="auto">
          <a:xfrm>
            <a:off x="2006600" y="5621338"/>
            <a:ext cx="4927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Bromthymol blue indicator would be used in titrating a strong acid with a strong base.</a:t>
            </a:r>
          </a:p>
        </p:txBody>
      </p:sp>
      <p:sp>
        <p:nvSpPr>
          <p:cNvPr id="46155" name="Text Box 75"/>
          <p:cNvSpPr txBox="1">
            <a:spLocks noChangeArrowheads="1"/>
          </p:cNvSpPr>
          <p:nvPr/>
        </p:nvSpPr>
        <p:spPr bwMode="auto">
          <a:xfrm>
            <a:off x="2022475" y="5927725"/>
            <a:ext cx="4756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Phenolpthalein indicator would be used in titrating a weak acid with a strong base.</a:t>
            </a:r>
          </a:p>
        </p:txBody>
      </p:sp>
      <p:sp>
        <p:nvSpPr>
          <p:cNvPr id="46156" name="Text Box 76"/>
          <p:cNvSpPr txBox="1">
            <a:spLocks noChangeArrowheads="1"/>
          </p:cNvSpPr>
          <p:nvPr/>
        </p:nvSpPr>
        <p:spPr bwMode="auto">
          <a:xfrm>
            <a:off x="2022475" y="6248400"/>
            <a:ext cx="47228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Methyl orange indicator would be used in titrating a strong acid with a weak base.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54" grpId="0"/>
      <p:bldP spid="46155" grpId="0"/>
      <p:bldP spid="4615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89567"/>
            <a:ext cx="7543800" cy="1763233"/>
          </a:xfrm>
        </p:spPr>
        <p:txBody>
          <a:bodyPr>
            <a:normAutofit/>
          </a:bodyPr>
          <a:lstStyle/>
          <a:p>
            <a:pPr algn="l" rtl="0"/>
            <a:r>
              <a:rPr lang="en-US" i="1" dirty="0" smtClean="0"/>
              <a:t>The </a:t>
            </a:r>
            <a:r>
              <a:rPr lang="en-US" i="1" dirty="0" err="1" smtClean="0"/>
              <a:t>colour</a:t>
            </a:r>
            <a:r>
              <a:rPr lang="en-US" i="1" dirty="0" smtClean="0"/>
              <a:t> of an indicator is a function of the pH of the solution.</a:t>
            </a:r>
          </a:p>
          <a:p>
            <a:pPr algn="l" rtl="0"/>
            <a:r>
              <a:rPr lang="en-US" i="1" dirty="0" smtClean="0"/>
              <a:t> The dissociation of an acidic indicator is given in simplified form as:</a:t>
            </a:r>
          </a:p>
          <a:p>
            <a:pPr algn="l" rtl="0">
              <a:buNone/>
            </a:pPr>
            <a:endParaRPr lang="ar-IQ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52800"/>
            <a:ext cx="8282661" cy="1456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/>
          </a:bodyPr>
          <a:lstStyle/>
          <a:p>
            <a:pPr algn="l" rtl="0"/>
            <a:r>
              <a:rPr lang="en-US" dirty="0" err="1" smtClean="0"/>
              <a:t>HIn</a:t>
            </a:r>
            <a:r>
              <a:rPr lang="en-US" dirty="0" smtClean="0"/>
              <a:t> is the un-ionized form of the indicator, which gives the acid color, and In- is the ionized form, which produces the basic color.</a:t>
            </a:r>
          </a:p>
          <a:p>
            <a:pPr algn="l" rtl="0"/>
            <a:r>
              <a:rPr lang="en-US" dirty="0" smtClean="0"/>
              <a:t>If an acid is added to a solution of the indicator, the hydrogen ion concentration term on the right-hand side of equation is increased, and the ionization is repressed by the common ion effect. The indicator is then </a:t>
            </a:r>
            <a:r>
              <a:rPr lang="en-US" b="1" dirty="0" smtClean="0">
                <a:solidFill>
                  <a:srgbClr val="FF0000"/>
                </a:solidFill>
              </a:rPr>
              <a:t>predominantly</a:t>
            </a:r>
            <a:r>
              <a:rPr lang="en-US" dirty="0" smtClean="0"/>
              <a:t> in the form of </a:t>
            </a:r>
            <a:r>
              <a:rPr lang="en-US" b="1" dirty="0" err="1" smtClean="0">
                <a:solidFill>
                  <a:srgbClr val="FF0000"/>
                </a:solidFill>
              </a:rPr>
              <a:t>HIn</a:t>
            </a:r>
            <a:r>
              <a:rPr lang="en-US" b="1" dirty="0" smtClean="0">
                <a:solidFill>
                  <a:srgbClr val="FF0000"/>
                </a:solidFill>
              </a:rPr>
              <a:t>, the acid color. </a:t>
            </a:r>
            <a:endParaRPr lang="ar-IQ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If base is added, [H3O+] is reduced by reaction of the acid with the base, reaction proceeds to the right, yielding </a:t>
            </a:r>
            <a:r>
              <a:rPr lang="en-US" b="1" dirty="0" smtClean="0">
                <a:solidFill>
                  <a:srgbClr val="FF0000"/>
                </a:solidFill>
              </a:rPr>
              <a:t>more ionized indicator In-, and the base color is predominate.</a:t>
            </a:r>
          </a:p>
          <a:p>
            <a:pPr algn="l" rtl="0"/>
            <a:r>
              <a:rPr lang="en-US" dirty="0" smtClean="0"/>
              <a:t>Several indicators can be combined to yield so-called universal indicators just as buffers can be mixed to cover a wide pH range</a:t>
            </a:r>
            <a:r>
              <a:rPr lang="en-US" b="1" dirty="0" smtClean="0">
                <a:solidFill>
                  <a:srgbClr val="FF0000"/>
                </a:solidFill>
              </a:rPr>
              <a:t>(1-12)</a:t>
            </a:r>
            <a:r>
              <a:rPr lang="en-US" dirty="0" smtClean="0"/>
              <a:t> .</a:t>
            </a:r>
          </a:p>
          <a:p>
            <a:pPr algn="l" rtl="0"/>
            <a:r>
              <a:rPr lang="en-US" dirty="0" smtClean="0"/>
              <a:t>Example of universal indicator is a mixture of methyl yellow, methyl red, </a:t>
            </a:r>
            <a:r>
              <a:rPr lang="en-US" dirty="0" err="1" smtClean="0"/>
              <a:t>bromothymol</a:t>
            </a:r>
            <a:r>
              <a:rPr lang="en-US" dirty="0" smtClean="0"/>
              <a:t> blue ,</a:t>
            </a:r>
            <a:r>
              <a:rPr lang="en-US" dirty="0" err="1" smtClean="0"/>
              <a:t>thymol</a:t>
            </a:r>
            <a:r>
              <a:rPr lang="en-US" dirty="0" smtClean="0"/>
              <a:t> blue &amp; phenolphthalein which covers PH range 1-11.</a:t>
            </a:r>
          </a:p>
          <a:p>
            <a:pPr algn="l" rtl="0"/>
            <a:endParaRPr lang="ar-IQ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2133600" y="4267200"/>
            <a:ext cx="4114800" cy="304800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2133600" y="2895600"/>
            <a:ext cx="3505200" cy="304800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133600" y="3352800"/>
            <a:ext cx="4038600" cy="304800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133600" y="3798888"/>
            <a:ext cx="3429000" cy="3048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3366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6553200" y="4724400"/>
            <a:ext cx="2209800" cy="304800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2133600" y="4724400"/>
            <a:ext cx="4648200" cy="304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3737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304800" y="1676400"/>
            <a:ext cx="8534400" cy="3505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1905000" y="609600"/>
            <a:ext cx="52784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/>
              <a:t>Range and Color Changes of Some</a:t>
            </a:r>
          </a:p>
          <a:p>
            <a:pPr algn="ctr"/>
            <a:r>
              <a:rPr lang="en-US" sz="2400" b="1"/>
              <a:t>Common Acid-Base Indicators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669925" y="2224088"/>
            <a:ext cx="1276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Indicators</a:t>
            </a:r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>
            <a:off x="2057400" y="2492375"/>
            <a:ext cx="5562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 flipV="1">
            <a:off x="26670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V="1">
            <a:off x="22860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 flipV="1">
            <a:off x="30480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 flipV="1">
            <a:off x="34290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 flipV="1">
            <a:off x="41910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V="1">
            <a:off x="38100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 flipV="1">
            <a:off x="45720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 flipV="1">
            <a:off x="57912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12" name="Line 20"/>
          <p:cNvSpPr>
            <a:spLocks noChangeShapeType="1"/>
          </p:cNvSpPr>
          <p:nvPr/>
        </p:nvSpPr>
        <p:spPr bwMode="auto">
          <a:xfrm flipV="1">
            <a:off x="54102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13" name="Line 21"/>
          <p:cNvSpPr>
            <a:spLocks noChangeShapeType="1"/>
          </p:cNvSpPr>
          <p:nvPr/>
        </p:nvSpPr>
        <p:spPr bwMode="auto">
          <a:xfrm flipV="1">
            <a:off x="50292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14" name="Line 22"/>
          <p:cNvSpPr>
            <a:spLocks noChangeShapeType="1"/>
          </p:cNvSpPr>
          <p:nvPr/>
        </p:nvSpPr>
        <p:spPr bwMode="auto">
          <a:xfrm flipV="1">
            <a:off x="61722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15" name="Line 23"/>
          <p:cNvSpPr>
            <a:spLocks noChangeShapeType="1"/>
          </p:cNvSpPr>
          <p:nvPr/>
        </p:nvSpPr>
        <p:spPr bwMode="auto">
          <a:xfrm flipV="1">
            <a:off x="73152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16" name="Line 24"/>
          <p:cNvSpPr>
            <a:spLocks noChangeShapeType="1"/>
          </p:cNvSpPr>
          <p:nvPr/>
        </p:nvSpPr>
        <p:spPr bwMode="auto">
          <a:xfrm flipV="1">
            <a:off x="65532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17" name="Line 25"/>
          <p:cNvSpPr>
            <a:spLocks noChangeShapeType="1"/>
          </p:cNvSpPr>
          <p:nvPr/>
        </p:nvSpPr>
        <p:spPr bwMode="auto">
          <a:xfrm flipV="1">
            <a:off x="69342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18" name="Text Box 26"/>
          <p:cNvSpPr txBox="1">
            <a:spLocks noChangeArrowheads="1"/>
          </p:cNvSpPr>
          <p:nvPr/>
        </p:nvSpPr>
        <p:spPr bwMode="auto">
          <a:xfrm>
            <a:off x="3994150" y="1690688"/>
            <a:ext cx="1149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pH Scale</a:t>
            </a:r>
          </a:p>
        </p:txBody>
      </p:sp>
      <p:sp>
        <p:nvSpPr>
          <p:cNvPr id="8219" name="Line 27"/>
          <p:cNvSpPr>
            <a:spLocks noChangeShapeType="1"/>
          </p:cNvSpPr>
          <p:nvPr/>
        </p:nvSpPr>
        <p:spPr bwMode="auto">
          <a:xfrm>
            <a:off x="533400" y="1676400"/>
            <a:ext cx="769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20" name="Text Box 28"/>
          <p:cNvSpPr txBox="1">
            <a:spLocks noChangeArrowheads="1"/>
          </p:cNvSpPr>
          <p:nvPr/>
        </p:nvSpPr>
        <p:spPr bwMode="auto">
          <a:xfrm>
            <a:off x="2133600" y="2057400"/>
            <a:ext cx="2682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1</a:t>
            </a:r>
          </a:p>
        </p:txBody>
      </p:sp>
      <p:sp>
        <p:nvSpPr>
          <p:cNvPr id="8221" name="Text Box 29"/>
          <p:cNvSpPr txBox="1">
            <a:spLocks noChangeArrowheads="1"/>
          </p:cNvSpPr>
          <p:nvPr/>
        </p:nvSpPr>
        <p:spPr bwMode="auto">
          <a:xfrm>
            <a:off x="2551113" y="2057400"/>
            <a:ext cx="268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2</a:t>
            </a:r>
          </a:p>
        </p:txBody>
      </p:sp>
      <p:sp>
        <p:nvSpPr>
          <p:cNvPr id="8222" name="Text Box 30"/>
          <p:cNvSpPr txBox="1">
            <a:spLocks noChangeArrowheads="1"/>
          </p:cNvSpPr>
          <p:nvPr/>
        </p:nvSpPr>
        <p:spPr bwMode="auto">
          <a:xfrm>
            <a:off x="2932113" y="2057400"/>
            <a:ext cx="268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3</a:t>
            </a:r>
          </a:p>
        </p:txBody>
      </p:sp>
      <p:sp>
        <p:nvSpPr>
          <p:cNvPr id="8223" name="Text Box 31"/>
          <p:cNvSpPr txBox="1">
            <a:spLocks noChangeArrowheads="1"/>
          </p:cNvSpPr>
          <p:nvPr/>
        </p:nvSpPr>
        <p:spPr bwMode="auto">
          <a:xfrm>
            <a:off x="3313113" y="2057400"/>
            <a:ext cx="268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4</a:t>
            </a:r>
          </a:p>
        </p:txBody>
      </p:sp>
      <p:sp>
        <p:nvSpPr>
          <p:cNvPr id="8224" name="Text Box 32"/>
          <p:cNvSpPr txBox="1">
            <a:spLocks noChangeArrowheads="1"/>
          </p:cNvSpPr>
          <p:nvPr/>
        </p:nvSpPr>
        <p:spPr bwMode="auto">
          <a:xfrm>
            <a:off x="3657600" y="2057400"/>
            <a:ext cx="2682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5</a:t>
            </a:r>
          </a:p>
        </p:txBody>
      </p:sp>
      <p:sp>
        <p:nvSpPr>
          <p:cNvPr id="8225" name="Text Box 33"/>
          <p:cNvSpPr txBox="1">
            <a:spLocks noChangeArrowheads="1"/>
          </p:cNvSpPr>
          <p:nvPr/>
        </p:nvSpPr>
        <p:spPr bwMode="auto">
          <a:xfrm>
            <a:off x="4075113" y="2057400"/>
            <a:ext cx="268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6</a:t>
            </a:r>
          </a:p>
        </p:txBody>
      </p:sp>
      <p:sp>
        <p:nvSpPr>
          <p:cNvPr id="8226" name="Text Box 34"/>
          <p:cNvSpPr txBox="1">
            <a:spLocks noChangeArrowheads="1"/>
          </p:cNvSpPr>
          <p:nvPr/>
        </p:nvSpPr>
        <p:spPr bwMode="auto">
          <a:xfrm>
            <a:off x="4456113" y="2057400"/>
            <a:ext cx="268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7</a:t>
            </a:r>
          </a:p>
        </p:txBody>
      </p:sp>
      <p:sp>
        <p:nvSpPr>
          <p:cNvPr id="8227" name="Text Box 35"/>
          <p:cNvSpPr txBox="1">
            <a:spLocks noChangeArrowheads="1"/>
          </p:cNvSpPr>
          <p:nvPr/>
        </p:nvSpPr>
        <p:spPr bwMode="auto">
          <a:xfrm>
            <a:off x="4913313" y="2057400"/>
            <a:ext cx="268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8</a:t>
            </a:r>
          </a:p>
        </p:txBody>
      </p:sp>
      <p:sp>
        <p:nvSpPr>
          <p:cNvPr id="8228" name="Text Box 36"/>
          <p:cNvSpPr txBox="1">
            <a:spLocks noChangeArrowheads="1"/>
          </p:cNvSpPr>
          <p:nvPr/>
        </p:nvSpPr>
        <p:spPr bwMode="auto">
          <a:xfrm>
            <a:off x="5257800" y="2057400"/>
            <a:ext cx="2682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9</a:t>
            </a:r>
          </a:p>
        </p:txBody>
      </p:sp>
      <p:sp>
        <p:nvSpPr>
          <p:cNvPr id="8229" name="Text Box 37"/>
          <p:cNvSpPr txBox="1">
            <a:spLocks noChangeArrowheads="1"/>
          </p:cNvSpPr>
          <p:nvPr/>
        </p:nvSpPr>
        <p:spPr bwMode="auto">
          <a:xfrm>
            <a:off x="5638800" y="2057400"/>
            <a:ext cx="352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10</a:t>
            </a:r>
          </a:p>
        </p:txBody>
      </p:sp>
      <p:sp>
        <p:nvSpPr>
          <p:cNvPr id="8230" name="Text Box 38"/>
          <p:cNvSpPr txBox="1">
            <a:spLocks noChangeArrowheads="1"/>
          </p:cNvSpPr>
          <p:nvPr/>
        </p:nvSpPr>
        <p:spPr bwMode="auto">
          <a:xfrm>
            <a:off x="6019800" y="2057400"/>
            <a:ext cx="352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11</a:t>
            </a:r>
          </a:p>
        </p:txBody>
      </p:sp>
      <p:sp>
        <p:nvSpPr>
          <p:cNvPr id="8231" name="Text Box 39"/>
          <p:cNvSpPr txBox="1">
            <a:spLocks noChangeArrowheads="1"/>
          </p:cNvSpPr>
          <p:nvPr/>
        </p:nvSpPr>
        <p:spPr bwMode="auto">
          <a:xfrm>
            <a:off x="6400800" y="2057400"/>
            <a:ext cx="352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12</a:t>
            </a:r>
          </a:p>
        </p:txBody>
      </p:sp>
      <p:sp>
        <p:nvSpPr>
          <p:cNvPr id="8232" name="Text Box 40"/>
          <p:cNvSpPr txBox="1">
            <a:spLocks noChangeArrowheads="1"/>
          </p:cNvSpPr>
          <p:nvPr/>
        </p:nvSpPr>
        <p:spPr bwMode="auto">
          <a:xfrm>
            <a:off x="6781800" y="2057400"/>
            <a:ext cx="352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13</a:t>
            </a:r>
          </a:p>
        </p:txBody>
      </p:sp>
      <p:sp>
        <p:nvSpPr>
          <p:cNvPr id="8233" name="Text Box 41"/>
          <p:cNvSpPr txBox="1">
            <a:spLocks noChangeArrowheads="1"/>
          </p:cNvSpPr>
          <p:nvPr/>
        </p:nvSpPr>
        <p:spPr bwMode="auto">
          <a:xfrm>
            <a:off x="7162800" y="2057400"/>
            <a:ext cx="352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14</a:t>
            </a:r>
          </a:p>
        </p:txBody>
      </p:sp>
      <p:sp>
        <p:nvSpPr>
          <p:cNvPr id="8234" name="Text Box 42"/>
          <p:cNvSpPr txBox="1">
            <a:spLocks noChangeArrowheads="1"/>
          </p:cNvSpPr>
          <p:nvPr/>
        </p:nvSpPr>
        <p:spPr bwMode="auto">
          <a:xfrm>
            <a:off x="365125" y="2906713"/>
            <a:ext cx="52054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Methyl orange                 red        3.1 – 4.4                         yellow</a:t>
            </a:r>
          </a:p>
        </p:txBody>
      </p:sp>
      <p:sp>
        <p:nvSpPr>
          <p:cNvPr id="8235" name="Line 43"/>
          <p:cNvSpPr>
            <a:spLocks noChangeShapeType="1"/>
          </p:cNvSpPr>
          <p:nvPr/>
        </p:nvSpPr>
        <p:spPr bwMode="auto">
          <a:xfrm>
            <a:off x="5638800" y="3048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36" name="Line 44"/>
          <p:cNvSpPr>
            <a:spLocks noChangeShapeType="1"/>
          </p:cNvSpPr>
          <p:nvPr/>
        </p:nvSpPr>
        <p:spPr bwMode="auto">
          <a:xfrm flipH="1">
            <a:off x="3886200" y="3048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37" name="Line 45"/>
          <p:cNvSpPr>
            <a:spLocks noChangeShapeType="1"/>
          </p:cNvSpPr>
          <p:nvPr/>
        </p:nvSpPr>
        <p:spPr bwMode="auto">
          <a:xfrm>
            <a:off x="2743200" y="3048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38" name="Line 46"/>
          <p:cNvSpPr>
            <a:spLocks noChangeShapeType="1"/>
          </p:cNvSpPr>
          <p:nvPr/>
        </p:nvSpPr>
        <p:spPr bwMode="auto">
          <a:xfrm flipH="1">
            <a:off x="2209800" y="3048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39" name="Text Box 47"/>
          <p:cNvSpPr txBox="1">
            <a:spLocks noChangeArrowheads="1"/>
          </p:cNvSpPr>
          <p:nvPr/>
        </p:nvSpPr>
        <p:spPr bwMode="auto">
          <a:xfrm>
            <a:off x="381000" y="3352800"/>
            <a:ext cx="5746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/>
              <a:t>Methyl red                             </a:t>
            </a:r>
            <a:r>
              <a:rPr lang="en-US" sz="1400" dirty="0" err="1"/>
              <a:t>red</a:t>
            </a:r>
            <a:r>
              <a:rPr lang="en-US" sz="1400" dirty="0"/>
              <a:t>          4.4          6.2                      yellow</a:t>
            </a:r>
          </a:p>
        </p:txBody>
      </p:sp>
      <p:sp>
        <p:nvSpPr>
          <p:cNvPr id="8240" name="Line 48"/>
          <p:cNvSpPr>
            <a:spLocks noChangeShapeType="1"/>
          </p:cNvSpPr>
          <p:nvPr/>
        </p:nvSpPr>
        <p:spPr bwMode="auto">
          <a:xfrm flipH="1">
            <a:off x="2209800" y="3429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41" name="Line 49"/>
          <p:cNvSpPr>
            <a:spLocks noChangeShapeType="1"/>
          </p:cNvSpPr>
          <p:nvPr/>
        </p:nvSpPr>
        <p:spPr bwMode="auto">
          <a:xfrm>
            <a:off x="3810000" y="3429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42" name="Line 50"/>
          <p:cNvSpPr>
            <a:spLocks noChangeShapeType="1"/>
          </p:cNvSpPr>
          <p:nvPr/>
        </p:nvSpPr>
        <p:spPr bwMode="auto">
          <a:xfrm>
            <a:off x="6172200" y="3429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43" name="Line 51"/>
          <p:cNvSpPr>
            <a:spLocks noChangeShapeType="1"/>
          </p:cNvSpPr>
          <p:nvPr/>
        </p:nvSpPr>
        <p:spPr bwMode="auto">
          <a:xfrm flipH="1">
            <a:off x="4572000" y="3429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44" name="Text Box 52"/>
          <p:cNvSpPr txBox="1">
            <a:spLocks noChangeArrowheads="1"/>
          </p:cNvSpPr>
          <p:nvPr/>
        </p:nvSpPr>
        <p:spPr bwMode="auto">
          <a:xfrm>
            <a:off x="365125" y="3810000"/>
            <a:ext cx="5197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Bromthymol blue                 yellow                      6.2    7.6     blue</a:t>
            </a:r>
          </a:p>
        </p:txBody>
      </p:sp>
      <p:sp>
        <p:nvSpPr>
          <p:cNvPr id="8245" name="Text Box 53"/>
          <p:cNvSpPr txBox="1">
            <a:spLocks noChangeArrowheads="1"/>
          </p:cNvSpPr>
          <p:nvPr/>
        </p:nvSpPr>
        <p:spPr bwMode="auto">
          <a:xfrm>
            <a:off x="381000" y="4267200"/>
            <a:ext cx="58943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Neutral red                                  red                     6.8      8.0            yellow</a:t>
            </a:r>
          </a:p>
        </p:txBody>
      </p:sp>
      <p:sp>
        <p:nvSpPr>
          <p:cNvPr id="8246" name="Line 54"/>
          <p:cNvSpPr>
            <a:spLocks noChangeShapeType="1"/>
          </p:cNvSpPr>
          <p:nvPr/>
        </p:nvSpPr>
        <p:spPr bwMode="auto">
          <a:xfrm flipH="1">
            <a:off x="2209800" y="39512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47" name="Line 55"/>
          <p:cNvSpPr>
            <a:spLocks noChangeShapeType="1"/>
          </p:cNvSpPr>
          <p:nvPr/>
        </p:nvSpPr>
        <p:spPr bwMode="auto">
          <a:xfrm>
            <a:off x="3200400" y="3951288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48" name="Line 56"/>
          <p:cNvSpPr>
            <a:spLocks noChangeShapeType="1"/>
          </p:cNvSpPr>
          <p:nvPr/>
        </p:nvSpPr>
        <p:spPr bwMode="auto">
          <a:xfrm>
            <a:off x="5562600" y="3951288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49" name="Line 57"/>
          <p:cNvSpPr>
            <a:spLocks noChangeShapeType="1"/>
          </p:cNvSpPr>
          <p:nvPr/>
        </p:nvSpPr>
        <p:spPr bwMode="auto">
          <a:xfrm flipH="1">
            <a:off x="4953000" y="3951288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50" name="Line 58"/>
          <p:cNvSpPr>
            <a:spLocks noChangeShapeType="1"/>
          </p:cNvSpPr>
          <p:nvPr/>
        </p:nvSpPr>
        <p:spPr bwMode="auto">
          <a:xfrm>
            <a:off x="4495800" y="3951288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51" name="Line 59"/>
          <p:cNvSpPr>
            <a:spLocks noChangeShapeType="1"/>
          </p:cNvSpPr>
          <p:nvPr/>
        </p:nvSpPr>
        <p:spPr bwMode="auto">
          <a:xfrm>
            <a:off x="4572000" y="4419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52" name="Line 60"/>
          <p:cNvSpPr>
            <a:spLocks noChangeShapeType="1"/>
          </p:cNvSpPr>
          <p:nvPr/>
        </p:nvSpPr>
        <p:spPr bwMode="auto">
          <a:xfrm flipH="1">
            <a:off x="5105400" y="4419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53" name="Line 61"/>
          <p:cNvSpPr>
            <a:spLocks noChangeShapeType="1"/>
          </p:cNvSpPr>
          <p:nvPr/>
        </p:nvSpPr>
        <p:spPr bwMode="auto">
          <a:xfrm>
            <a:off x="3352800" y="4419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54" name="Line 62"/>
          <p:cNvSpPr>
            <a:spLocks noChangeShapeType="1"/>
          </p:cNvSpPr>
          <p:nvPr/>
        </p:nvSpPr>
        <p:spPr bwMode="auto">
          <a:xfrm flipH="1">
            <a:off x="2209800" y="4419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55" name="Line 63"/>
          <p:cNvSpPr>
            <a:spLocks noChangeShapeType="1"/>
          </p:cNvSpPr>
          <p:nvPr/>
        </p:nvSpPr>
        <p:spPr bwMode="auto">
          <a:xfrm>
            <a:off x="6248400" y="4419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56" name="Line 64"/>
          <p:cNvSpPr>
            <a:spLocks noChangeShapeType="1"/>
          </p:cNvSpPr>
          <p:nvPr/>
        </p:nvSpPr>
        <p:spPr bwMode="auto">
          <a:xfrm>
            <a:off x="3048000" y="3429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57" name="Text Box 65"/>
          <p:cNvSpPr txBox="1">
            <a:spLocks noChangeArrowheads="1"/>
          </p:cNvSpPr>
          <p:nvPr/>
        </p:nvSpPr>
        <p:spPr bwMode="auto">
          <a:xfrm>
            <a:off x="381000" y="4724400"/>
            <a:ext cx="8416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Phenolphthalein                            colorless                     8.0         10.0            red     colorless beyond 13.0</a:t>
            </a:r>
          </a:p>
        </p:txBody>
      </p:sp>
      <p:sp>
        <p:nvSpPr>
          <p:cNvPr id="8258" name="Line 66"/>
          <p:cNvSpPr>
            <a:spLocks noChangeShapeType="1"/>
          </p:cNvSpPr>
          <p:nvPr/>
        </p:nvSpPr>
        <p:spPr bwMode="auto">
          <a:xfrm>
            <a:off x="5181600" y="4876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59" name="Line 67"/>
          <p:cNvSpPr>
            <a:spLocks noChangeShapeType="1"/>
          </p:cNvSpPr>
          <p:nvPr/>
        </p:nvSpPr>
        <p:spPr bwMode="auto">
          <a:xfrm>
            <a:off x="3810000" y="4572000"/>
            <a:ext cx="1066800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60" name="Line 68"/>
          <p:cNvSpPr>
            <a:spLocks noChangeShapeType="1"/>
          </p:cNvSpPr>
          <p:nvPr/>
        </p:nvSpPr>
        <p:spPr bwMode="auto">
          <a:xfrm flipH="1">
            <a:off x="2209800" y="4876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61" name="Line 69"/>
          <p:cNvSpPr>
            <a:spLocks noChangeShapeType="1"/>
          </p:cNvSpPr>
          <p:nvPr/>
        </p:nvSpPr>
        <p:spPr bwMode="auto">
          <a:xfrm flipH="1">
            <a:off x="5943600" y="4876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62" name="Line 70"/>
          <p:cNvSpPr>
            <a:spLocks noChangeShapeType="1"/>
          </p:cNvSpPr>
          <p:nvPr/>
        </p:nvSpPr>
        <p:spPr bwMode="auto">
          <a:xfrm>
            <a:off x="6781800" y="4876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63" name="Line 71"/>
          <p:cNvSpPr>
            <a:spLocks noChangeShapeType="1"/>
          </p:cNvSpPr>
          <p:nvPr/>
        </p:nvSpPr>
        <p:spPr bwMode="auto">
          <a:xfrm>
            <a:off x="304800" y="2743200"/>
            <a:ext cx="85344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64" name="Rectangle 72"/>
          <p:cNvSpPr>
            <a:spLocks noChangeArrowheads="1"/>
          </p:cNvSpPr>
          <p:nvPr/>
        </p:nvSpPr>
        <p:spPr bwMode="auto">
          <a:xfrm>
            <a:off x="4876800" y="2971800"/>
            <a:ext cx="68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8265" name="AutoShape 7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6119813"/>
            <a:ext cx="609600" cy="357187"/>
          </a:xfrm>
          <a:prstGeom prst="actionButtonBeginning">
            <a:avLst/>
          </a:prstGeom>
          <a:solidFill>
            <a:schemeClr val="bg1">
              <a:alpha val="50195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46154" name="Text Box 74"/>
          <p:cNvSpPr txBox="1">
            <a:spLocks noChangeArrowheads="1"/>
          </p:cNvSpPr>
          <p:nvPr/>
        </p:nvSpPr>
        <p:spPr bwMode="auto">
          <a:xfrm>
            <a:off x="2006600" y="5621338"/>
            <a:ext cx="4927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Bromthymol blue indicator would be used in titrating a strong acid with a strong base.</a:t>
            </a:r>
          </a:p>
        </p:txBody>
      </p:sp>
      <p:sp>
        <p:nvSpPr>
          <p:cNvPr id="46155" name="Text Box 75"/>
          <p:cNvSpPr txBox="1">
            <a:spLocks noChangeArrowheads="1"/>
          </p:cNvSpPr>
          <p:nvPr/>
        </p:nvSpPr>
        <p:spPr bwMode="auto">
          <a:xfrm>
            <a:off x="2022475" y="5927725"/>
            <a:ext cx="4756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Phenolpthalein indicator would be used in titrating a weak acid with a strong base.</a:t>
            </a:r>
          </a:p>
        </p:txBody>
      </p:sp>
      <p:sp>
        <p:nvSpPr>
          <p:cNvPr id="46156" name="Text Box 76"/>
          <p:cNvSpPr txBox="1">
            <a:spLocks noChangeArrowheads="1"/>
          </p:cNvSpPr>
          <p:nvPr/>
        </p:nvSpPr>
        <p:spPr bwMode="auto">
          <a:xfrm>
            <a:off x="2022475" y="6248400"/>
            <a:ext cx="47228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Methyl orange indicator would be used in titrating a strong acid with a weak base.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54" grpId="0"/>
      <p:bldP spid="46155" grpId="0"/>
      <p:bldP spid="4615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371600"/>
            <a:ext cx="4343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Phenolphthalein Indicator</a:t>
            </a:r>
          </a:p>
        </p:txBody>
      </p:sp>
      <p:pic>
        <p:nvPicPr>
          <p:cNvPr id="18435" name="Picture 3" descr="phenolthalein indicator"/>
          <p:cNvPicPr>
            <a:picLocks noChangeAspect="1" noChangeArrowheads="1"/>
          </p:cNvPicPr>
          <p:nvPr/>
        </p:nvPicPr>
        <p:blipFill>
          <a:blip r:embed="rId3" cstate="print">
            <a:lum bright="4000" contrast="12000"/>
          </a:blip>
          <a:srcRect/>
          <a:stretch>
            <a:fillRect/>
          </a:stretch>
        </p:blipFill>
        <p:spPr bwMode="auto">
          <a:xfrm>
            <a:off x="4419600" y="0"/>
            <a:ext cx="4297363" cy="656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AutoShape 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6119813"/>
            <a:ext cx="609600" cy="357187"/>
          </a:xfrm>
          <a:prstGeom prst="actionButtonBeginning">
            <a:avLst/>
          </a:prstGeom>
          <a:solidFill>
            <a:schemeClr val="bg1">
              <a:alpha val="50195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5943600" y="2743200"/>
            <a:ext cx="2362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Colorless = Acidic pH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6248400" y="6172200"/>
            <a:ext cx="198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Pink = Basic pH</a:t>
            </a:r>
          </a:p>
        </p:txBody>
      </p:sp>
      <p:sp>
        <p:nvSpPr>
          <p:cNvPr id="64519" name="Freeform 7"/>
          <p:cNvSpPr>
            <a:spLocks/>
          </p:cNvSpPr>
          <p:nvPr/>
        </p:nvSpPr>
        <p:spPr bwMode="auto">
          <a:xfrm>
            <a:off x="8110538" y="354013"/>
            <a:ext cx="403225" cy="363537"/>
          </a:xfrm>
          <a:custGeom>
            <a:avLst/>
            <a:gdLst>
              <a:gd name="T0" fmla="*/ 176410938 w 254"/>
              <a:gd name="T1" fmla="*/ 0 h 229"/>
              <a:gd name="T2" fmla="*/ 78125638 w 254"/>
              <a:gd name="T3" fmla="*/ 478829029 h 229"/>
              <a:gd name="T4" fmla="*/ 640119688 w 254"/>
              <a:gd name="T5" fmla="*/ 577114194 h 22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54" h="229">
                <a:moveTo>
                  <a:pt x="70" y="0"/>
                </a:moveTo>
                <a:cubicBezTo>
                  <a:pt x="35" y="76"/>
                  <a:pt x="0" y="152"/>
                  <a:pt x="31" y="190"/>
                </a:cubicBezTo>
                <a:cubicBezTo>
                  <a:pt x="62" y="228"/>
                  <a:pt x="158" y="228"/>
                  <a:pt x="254" y="229"/>
                </a:cubicBezTo>
              </a:path>
            </a:pathLst>
          </a:custGeom>
          <a:noFill/>
          <a:ln w="15875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64520" name="Text Box 8"/>
          <p:cNvSpPr txBox="1">
            <a:spLocks noChangeArrowheads="1"/>
          </p:cNvSpPr>
          <p:nvPr/>
        </p:nvSpPr>
        <p:spPr bwMode="auto">
          <a:xfrm>
            <a:off x="8542338" y="503238"/>
            <a:ext cx="4111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H</a:t>
            </a:r>
            <a:r>
              <a:rPr lang="en-US" sz="1600" baseline="30000"/>
              <a:t>+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4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645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decel="100000"/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645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64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decel="100000"/>
                                        <p:tgtEl>
                                          <p:spTgt spid="64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9" grpId="0" animBg="1"/>
      <p:bldP spid="64519" grpId="1" animBg="1"/>
      <p:bldP spid="64520" grpId="0"/>
      <p:bldP spid="64520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501"/>
          <a:stretch/>
        </p:blipFill>
        <p:spPr bwMode="auto">
          <a:xfrm>
            <a:off x="55870" y="149853"/>
            <a:ext cx="8707130" cy="47623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581400" y="4114800"/>
            <a:ext cx="396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/>
              <a:t>ΔB : small increment in gram equivalents/Liter of </a:t>
            </a:r>
            <a:r>
              <a:rPr lang="en-US" sz="2400" dirty="0" smtClean="0"/>
              <a:t>strong(base ) </a:t>
            </a:r>
            <a:r>
              <a:rPr lang="en-US" sz="2400" dirty="0"/>
              <a:t>added to the buffer soln. to produce a pH change of </a:t>
            </a:r>
            <a:r>
              <a:rPr lang="en-US" sz="2400" dirty="0" err="1" smtClean="0"/>
              <a:t>ΔpH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548494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7772400" cy="5940552"/>
          </a:xfrm>
        </p:spPr>
        <p:txBody>
          <a:bodyPr>
            <a:normAutofit/>
          </a:bodyPr>
          <a:lstStyle/>
          <a:p>
            <a:pPr algn="just"/>
            <a:endParaRPr lang="en-US" sz="3200" dirty="0" smtClean="0"/>
          </a:p>
          <a:p>
            <a:pPr algn="just"/>
            <a:endParaRPr lang="en-US" sz="3200" dirty="0"/>
          </a:p>
          <a:p>
            <a:pPr algn="just" rtl="0"/>
            <a:r>
              <a:rPr lang="en-US" sz="3200" b="1" u="sng" dirty="0" smtClean="0"/>
              <a:t>Buffers</a:t>
            </a:r>
            <a:r>
              <a:rPr lang="en-US" sz="3200" u="sng" dirty="0" smtClean="0"/>
              <a:t>:</a:t>
            </a:r>
            <a:r>
              <a:rPr lang="en-US" sz="3200" dirty="0" smtClean="0"/>
              <a:t> are </a:t>
            </a:r>
            <a:r>
              <a:rPr lang="en-US" sz="3200" dirty="0"/>
              <a:t>compounds or mixtures of compounds that, by their presence in solution, resist changes </a:t>
            </a:r>
            <a:r>
              <a:rPr lang="en-US" sz="3200" dirty="0" smtClean="0"/>
              <a:t>in pH </a:t>
            </a:r>
            <a:r>
              <a:rPr lang="en-US" sz="3200" dirty="0"/>
              <a:t>upon the addition of small quantities of acid or alkali. </a:t>
            </a:r>
            <a:endParaRPr lang="en-US" sz="3200" dirty="0" smtClean="0"/>
          </a:p>
          <a:p>
            <a:pPr algn="just" rtl="0"/>
            <a:endParaRPr lang="en-US" sz="3200" b="1" u="sng" dirty="0" smtClean="0"/>
          </a:p>
          <a:p>
            <a:pPr algn="just" rtl="0"/>
            <a:r>
              <a:rPr lang="en-US" sz="3200" b="1" u="sng" dirty="0" smtClean="0"/>
              <a:t>buffer action :</a:t>
            </a:r>
            <a:r>
              <a:rPr lang="en-US" sz="3200" b="1" dirty="0" smtClean="0"/>
              <a:t> </a:t>
            </a:r>
            <a:r>
              <a:rPr lang="en-US" sz="3200" dirty="0" smtClean="0"/>
              <a:t>The </a:t>
            </a:r>
            <a:r>
              <a:rPr lang="en-US" sz="3200" dirty="0"/>
              <a:t>resistance to a change in pH </a:t>
            </a:r>
            <a:r>
              <a:rPr lang="en-US" sz="3200" dirty="0" smtClean="0"/>
              <a:t>.</a:t>
            </a:r>
            <a:endParaRPr lang="en-US" sz="3200" b="1" u="sng" dirty="0"/>
          </a:p>
        </p:txBody>
      </p:sp>
    </p:spTree>
    <p:extLst>
      <p:ext uri="{BB962C8B-B14F-4D97-AF65-F5344CB8AC3E}">
        <p14:creationId xmlns:p14="http://schemas.microsoft.com/office/powerpoint/2010/main" val="39867155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/>
              <a:t>Factors affecting on buffer capacity:- </a:t>
            </a:r>
            <a:br>
              <a:rPr lang="en-US" i="1" dirty="0" smtClean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38740"/>
          </a:xfrm>
        </p:spPr>
        <p:txBody>
          <a:bodyPr>
            <a:normAutofit lnSpcReduction="10000"/>
          </a:bodyPr>
          <a:lstStyle/>
          <a:p>
            <a:pPr algn="l" rtl="0">
              <a:buNone/>
            </a:pPr>
            <a:r>
              <a:rPr lang="en-US" i="1" dirty="0" smtClean="0"/>
              <a:t>   </a:t>
            </a:r>
          </a:p>
          <a:p>
            <a:pPr algn="l" rtl="0"/>
            <a:r>
              <a:rPr lang="en-US" i="1" dirty="0" smtClean="0"/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1- value of the ratio  salt  / acid   increasing as the value approaches unity .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ar-IQ" sz="2400" dirty="0" smtClean="0">
                <a:latin typeface="Arial" pitchFamily="34" charset="0"/>
                <a:cs typeface="Arial" pitchFamily="34" charset="0"/>
              </a:rPr>
              <a:t> 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sz="2400" dirty="0" smtClean="0">
                <a:latin typeface="Arial" pitchFamily="34" charset="0"/>
                <a:cs typeface="Arial" pitchFamily="34" charset="0"/>
              </a:rPr>
              <a:t>2-the magnitude of individual conc. of the buffer component , the buffer becoming more efficient as the salt &amp; acid conc. Increased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of greater acid &amp; alkaline reserve.</a:t>
            </a:r>
          </a:p>
          <a:p>
            <a:pPr algn="l" rtl="0"/>
            <a:r>
              <a:rPr lang="en-US" sz="2400" dirty="0" smtClean="0">
                <a:latin typeface="Arial" pitchFamily="34" charset="0"/>
                <a:cs typeface="Arial" pitchFamily="34" charset="0"/>
              </a:rPr>
              <a:t>3- depends on the amount of strong base added ,  with addition of more base  buffer capacity decreases rapidly&amp; when sufficient base is added the acid converts  completely to sodium &amp; acetate ions, the solution is no longer act as acid reserve.( i.e. max.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β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before any base is added ) </a:t>
            </a:r>
          </a:p>
          <a:p>
            <a:pPr algn="l" rtl="0"/>
            <a:endParaRPr lang="ar-IQ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i="1" dirty="0" smtClean="0"/>
              <a:t>Various buffer systems have been suggested for different pharmaceutical solutions</a:t>
            </a:r>
            <a:r>
              <a:rPr lang="en-US" sz="3200" i="1" dirty="0" smtClean="0"/>
              <a:t>: </a:t>
            </a:r>
            <a:endParaRPr lang="ar-IQ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i="1" dirty="0" smtClean="0"/>
              <a:t> Sorensen phosphate </a:t>
            </a:r>
          </a:p>
          <a:p>
            <a:pPr algn="l" rtl="0"/>
            <a:r>
              <a:rPr lang="en-US" i="1" dirty="0" smtClean="0"/>
              <a:t> Acetate buffer </a:t>
            </a:r>
          </a:p>
          <a:p>
            <a:pPr algn="r" rtl="0"/>
            <a:endParaRPr lang="ar-IQ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/>
              <a:t>Experimental work </a:t>
            </a:r>
            <a:br>
              <a:rPr lang="en-US" i="1" dirty="0" smtClean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i="1" dirty="0" smtClean="0"/>
              <a:t>Part l: prepare </a:t>
            </a:r>
          </a:p>
          <a:p>
            <a:pPr algn="l" rtl="0"/>
            <a:r>
              <a:rPr lang="en-US" i="1" dirty="0" smtClean="0"/>
              <a:t> 0.2 M HAC, </a:t>
            </a:r>
            <a:r>
              <a:rPr lang="en-US" i="1" dirty="0" smtClean="0">
                <a:solidFill>
                  <a:srgbClr val="FF0000"/>
                </a:solidFill>
              </a:rPr>
              <a:t>( solution A)</a:t>
            </a:r>
            <a:r>
              <a:rPr lang="en-US" i="1" dirty="0" smtClean="0"/>
              <a:t> </a:t>
            </a:r>
          </a:p>
          <a:p>
            <a:pPr algn="l" rtl="0"/>
            <a:r>
              <a:rPr lang="en-US" i="1" dirty="0" smtClean="0"/>
              <a:t>0.2 M </a:t>
            </a:r>
            <a:r>
              <a:rPr lang="en-US" i="1" dirty="0" err="1" smtClean="0"/>
              <a:t>NaAC</a:t>
            </a:r>
            <a:r>
              <a:rPr lang="en-US" i="1" dirty="0" smtClean="0"/>
              <a:t>  </a:t>
            </a:r>
            <a:r>
              <a:rPr lang="en-US" i="1" dirty="0" smtClean="0">
                <a:solidFill>
                  <a:srgbClr val="FF0000"/>
                </a:solidFill>
              </a:rPr>
              <a:t>(Solution B)</a:t>
            </a:r>
          </a:p>
          <a:p>
            <a:pPr algn="l" rtl="0"/>
            <a:r>
              <a:rPr lang="en-US" i="1" dirty="0" smtClean="0"/>
              <a:t> 0.1 M </a:t>
            </a:r>
            <a:r>
              <a:rPr lang="en-US" i="1" dirty="0" err="1" smtClean="0"/>
              <a:t>NaOH</a:t>
            </a:r>
            <a:r>
              <a:rPr lang="en-US" i="1" dirty="0" smtClean="0"/>
              <a:t>. </a:t>
            </a:r>
            <a:endParaRPr lang="ar-IQ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i="1" dirty="0" smtClean="0"/>
              <a:t>Part III</a:t>
            </a:r>
          </a:p>
          <a:p>
            <a:pPr algn="l" rtl="0"/>
            <a:r>
              <a:rPr lang="en-US" i="1" dirty="0" smtClean="0"/>
              <a:t>measuring the pH, using PH meter: Put the electrode of the PH meter in the buffer solution &amp; read the PH. </a:t>
            </a:r>
          </a:p>
          <a:p>
            <a:pPr algn="l" rtl="0"/>
            <a:r>
              <a:rPr lang="en-US" i="1" dirty="0" smtClean="0"/>
              <a:t> Take a certain volume of acetate buffer solution; add 0.0004 M sodium hydroxide portions (0.1 ml of 0.1 M) to it. Then, measure the PH and calculate the buffer capacity. </a:t>
            </a:r>
          </a:p>
          <a:p>
            <a:pPr algn="l" rtl="0"/>
            <a:endParaRPr lang="en-US" i="1" dirty="0" smtClean="0"/>
          </a:p>
          <a:p>
            <a:pPr algn="l" rtl="0"/>
            <a:endParaRPr lang="en-US" i="1" dirty="0" smtClean="0"/>
          </a:p>
          <a:p>
            <a:pPr algn="l" rtl="0"/>
            <a:endParaRPr lang="ar-IQ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What is a Buffer?</a:t>
            </a:r>
            <a:br>
              <a:rPr lang="en-US" sz="3200" b="1" dirty="0">
                <a:solidFill>
                  <a:schemeClr val="tx1"/>
                </a:solidFill>
              </a:rPr>
            </a:b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US" sz="3200" dirty="0" smtClean="0"/>
          </a:p>
          <a:p>
            <a:pPr algn="just" rtl="0"/>
            <a:r>
              <a:rPr lang="en-US" sz="3200" dirty="0" smtClean="0"/>
              <a:t>A </a:t>
            </a:r>
            <a:r>
              <a:rPr lang="en-US" sz="3200" dirty="0"/>
              <a:t>combination of a weak acid and </a:t>
            </a:r>
            <a:r>
              <a:rPr lang="en-US" sz="3200" dirty="0" smtClean="0"/>
              <a:t>its conjugate </a:t>
            </a:r>
            <a:r>
              <a:rPr lang="en-US" sz="3200" dirty="0"/>
              <a:t>base (i.e., its salt) or </a:t>
            </a:r>
            <a:endParaRPr lang="en-US" sz="3200" dirty="0" smtClean="0"/>
          </a:p>
          <a:p>
            <a:pPr algn="just"/>
            <a:endParaRPr lang="en-US" sz="3200" dirty="0" smtClean="0"/>
          </a:p>
          <a:p>
            <a:pPr algn="just" rtl="0"/>
            <a:r>
              <a:rPr lang="en-US" sz="3200" dirty="0" smtClean="0"/>
              <a:t>a </a:t>
            </a:r>
            <a:r>
              <a:rPr lang="en-US" sz="3200" dirty="0"/>
              <a:t>weak base and its conjugate acid </a:t>
            </a:r>
            <a:r>
              <a:rPr lang="en-US" sz="3200" dirty="0" smtClean="0"/>
              <a:t>.</a:t>
            </a:r>
            <a:endParaRPr lang="en-US" sz="3200" dirty="0"/>
          </a:p>
          <a:p>
            <a:pPr algn="just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48915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dirty="0" smtClean="0"/>
              <a:t>Consider a buffer solution that includes of a weak acid and its salt such as the acetate buffer:  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CH3COOH</a:t>
            </a:r>
            <a:r>
              <a:rPr lang="en-US" dirty="0" smtClean="0"/>
              <a:t> ↔ H3O</a:t>
            </a:r>
            <a:r>
              <a:rPr lang="en-US" baseline="30000" dirty="0" smtClean="0"/>
              <a:t>+</a:t>
            </a:r>
            <a:r>
              <a:rPr lang="en-US" dirty="0" smtClean="0"/>
              <a:t> + </a:t>
            </a:r>
            <a:r>
              <a:rPr lang="en-US" dirty="0" smtClean="0">
                <a:solidFill>
                  <a:srgbClr val="FF0000"/>
                </a:solidFill>
              </a:rPr>
              <a:t>CH3COO</a:t>
            </a:r>
            <a:r>
              <a:rPr lang="en-US" baseline="30000" dirty="0" smtClean="0">
                <a:solidFill>
                  <a:srgbClr val="FF0000"/>
                </a:solidFill>
              </a:rPr>
              <a:t>−</a:t>
            </a:r>
            <a:r>
              <a:rPr lang="en-US" dirty="0" smtClean="0">
                <a:solidFill>
                  <a:srgbClr val="FF0000"/>
                </a:solidFill>
              </a:rPr>
              <a:t>      (incomplete </a:t>
            </a:r>
          </a:p>
          <a:p>
            <a:pPr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                                               dissociation)  </a:t>
            </a:r>
          </a:p>
          <a:p>
            <a:pPr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CH3COOK</a:t>
            </a:r>
            <a:r>
              <a:rPr lang="en-US" dirty="0" smtClean="0"/>
              <a:t> → K</a:t>
            </a:r>
            <a:r>
              <a:rPr lang="en-US" baseline="30000" dirty="0" smtClean="0"/>
              <a:t>+</a:t>
            </a:r>
            <a:r>
              <a:rPr lang="en-US" dirty="0" smtClean="0"/>
              <a:t> + </a:t>
            </a:r>
            <a:r>
              <a:rPr lang="en-US" dirty="0" smtClean="0">
                <a:solidFill>
                  <a:srgbClr val="FF0000"/>
                </a:solidFill>
              </a:rPr>
              <a:t>CH3COO</a:t>
            </a:r>
            <a:r>
              <a:rPr lang="en-US" baseline="30000" dirty="0" smtClean="0">
                <a:solidFill>
                  <a:srgbClr val="FF0000"/>
                </a:solidFill>
              </a:rPr>
              <a:t>−</a:t>
            </a:r>
            <a:r>
              <a:rPr lang="en-US" dirty="0" smtClean="0"/>
              <a:t>             </a:t>
            </a:r>
            <a:r>
              <a:rPr lang="en-US" dirty="0" smtClean="0">
                <a:solidFill>
                  <a:srgbClr val="FF0000"/>
                </a:solidFill>
              </a:rPr>
              <a:t>(complete</a:t>
            </a:r>
          </a:p>
          <a:p>
            <a:pPr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                                               dissociation)  </a:t>
            </a:r>
          </a:p>
          <a:p>
            <a:pPr algn="l" rtl="0">
              <a:buNone/>
            </a:pPr>
            <a:r>
              <a:rPr lang="en-US" dirty="0" smtClean="0"/>
              <a:t> </a:t>
            </a:r>
            <a:endParaRPr lang="ar-IQ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228600"/>
            <a:ext cx="8480328" cy="120013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can you differentiate between buffer system &amp;   non-buffer system?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043510"/>
          </a:xfrm>
        </p:spPr>
        <p:txBody>
          <a:bodyPr>
            <a:normAutofit/>
          </a:bodyPr>
          <a:lstStyle/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If  1ml of </a:t>
            </a:r>
            <a:r>
              <a:rPr lang="en-US" sz="3600" dirty="0" smtClean="0"/>
              <a:t>0.1 </a:t>
            </a:r>
            <a:r>
              <a:rPr lang="en-US" dirty="0" smtClean="0"/>
              <a:t>N </a:t>
            </a:r>
            <a:r>
              <a:rPr lang="en-US" dirty="0" err="1" smtClean="0"/>
              <a:t>HCl</a:t>
            </a:r>
            <a:r>
              <a:rPr lang="en-US" dirty="0" smtClean="0"/>
              <a:t> solution is added to </a:t>
            </a:r>
            <a:r>
              <a:rPr lang="en-US" sz="2800" dirty="0" smtClean="0"/>
              <a:t>100</a:t>
            </a:r>
            <a:r>
              <a:rPr lang="en-US" dirty="0" smtClean="0"/>
              <a:t>ml of pure water the </a:t>
            </a:r>
            <a:r>
              <a:rPr lang="en-US" dirty="0" smtClean="0"/>
              <a:t>pH </a:t>
            </a:r>
            <a:r>
              <a:rPr lang="en-US" dirty="0" smtClean="0"/>
              <a:t>is reduced from 7 to 3.</a:t>
            </a:r>
          </a:p>
          <a:p>
            <a:pPr algn="l" rtl="0"/>
            <a:r>
              <a:rPr lang="en-US" dirty="0" smtClean="0"/>
              <a:t>When strong acid is added to </a:t>
            </a:r>
            <a:r>
              <a:rPr lang="en-US" sz="2800" dirty="0" smtClean="0"/>
              <a:t>0.01 </a:t>
            </a:r>
            <a:r>
              <a:rPr lang="en-US" dirty="0" smtClean="0"/>
              <a:t>M solution containing equal quantities of acetic acid &amp; sodium acetate the </a:t>
            </a:r>
            <a:r>
              <a:rPr lang="en-US" dirty="0" smtClean="0"/>
              <a:t>pH </a:t>
            </a:r>
            <a:r>
              <a:rPr lang="en-US" dirty="0" smtClean="0"/>
              <a:t>change only by </a:t>
            </a:r>
            <a:r>
              <a:rPr lang="en-US" sz="2800" dirty="0" smtClean="0"/>
              <a:t>0.09</a:t>
            </a:r>
            <a:r>
              <a:rPr lang="en-US" dirty="0" smtClean="0"/>
              <a:t> units </a:t>
            </a:r>
            <a:r>
              <a:rPr lang="en-US" dirty="0" err="1" smtClean="0"/>
              <a:t>bec</a:t>
            </a:r>
            <a:r>
              <a:rPr lang="en-US" dirty="0" smtClean="0"/>
              <a:t>. The base AC‾ ties up the H⁺ ion according to the following equation</a:t>
            </a:r>
          </a:p>
          <a:p>
            <a:pPr algn="l" rtl="0">
              <a:buNone/>
            </a:pPr>
            <a:r>
              <a:rPr lang="en-US" dirty="0" smtClean="0"/>
              <a:t>  </a:t>
            </a:r>
            <a:r>
              <a:rPr lang="en-US" sz="3200" dirty="0" smtClean="0"/>
              <a:t> AC‾  +   H₃O </a:t>
            </a:r>
            <a:r>
              <a:rPr lang="en-US" sz="3600" dirty="0" smtClean="0"/>
              <a:t>→</a:t>
            </a:r>
            <a:r>
              <a:rPr lang="en-US" sz="3200" dirty="0" smtClean="0"/>
              <a:t>   HAC   +  H₂O                </a:t>
            </a:r>
            <a:endParaRPr lang="en-US" sz="3200" b="1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500042"/>
            <a:ext cx="8153400" cy="5595958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sz="3800" dirty="0" smtClean="0"/>
              <a:t>To illustrate the way that buffer resist </a:t>
            </a:r>
            <a:r>
              <a:rPr lang="en-US" sz="3800" dirty="0" smtClean="0"/>
              <a:t>pH </a:t>
            </a:r>
            <a:r>
              <a:rPr lang="en-US" sz="3800" dirty="0" smtClean="0"/>
              <a:t>change lets take acetate buffer as example:</a:t>
            </a:r>
          </a:p>
          <a:p>
            <a:pPr algn="l" rtl="0">
              <a:buNone/>
            </a:pPr>
            <a:r>
              <a:rPr lang="en-US" sz="3800" dirty="0" smtClean="0"/>
              <a:t>      </a:t>
            </a:r>
            <a:r>
              <a:rPr lang="en-US" sz="3300" dirty="0" smtClean="0">
                <a:cs typeface="+mj-cs"/>
              </a:rPr>
              <a:t>HAC   +  H₂O </a:t>
            </a:r>
            <a:r>
              <a:rPr lang="en-US" sz="3300" dirty="0" smtClean="0">
                <a:solidFill>
                  <a:srgbClr val="FF0000"/>
                </a:solidFill>
                <a:cs typeface="+mj-cs"/>
              </a:rPr>
              <a:t>↔</a:t>
            </a:r>
            <a:r>
              <a:rPr lang="en-US" sz="3300" dirty="0" smtClean="0">
                <a:cs typeface="+mj-cs"/>
              </a:rPr>
              <a:t>  AC⁻ +  H₃O⁺</a:t>
            </a:r>
          </a:p>
          <a:p>
            <a:pPr algn="l" rtl="0">
              <a:buNone/>
            </a:pPr>
            <a:r>
              <a:rPr lang="en-US" sz="3300" dirty="0" smtClean="0">
                <a:cs typeface="+mj-cs"/>
              </a:rPr>
              <a:t>                  </a:t>
            </a:r>
            <a:r>
              <a:rPr lang="en-US" sz="3300" dirty="0" err="1" smtClean="0">
                <a:cs typeface="+mj-cs"/>
              </a:rPr>
              <a:t>NaAC</a:t>
            </a:r>
            <a:r>
              <a:rPr lang="en-US" sz="3300" dirty="0" smtClean="0">
                <a:cs typeface="+mj-cs"/>
              </a:rPr>
              <a:t> </a:t>
            </a:r>
            <a:r>
              <a:rPr lang="en-US" sz="3300" dirty="0" smtClean="0">
                <a:solidFill>
                  <a:srgbClr val="FF0000"/>
                </a:solidFill>
                <a:cs typeface="+mj-cs"/>
              </a:rPr>
              <a:t>→</a:t>
            </a:r>
            <a:r>
              <a:rPr lang="en-US" sz="3300" dirty="0" smtClean="0">
                <a:cs typeface="+mj-cs"/>
              </a:rPr>
              <a:t>  AC⁻  +  Na⁺</a:t>
            </a:r>
          </a:p>
          <a:p>
            <a:pPr algn="l" rtl="0"/>
            <a:r>
              <a:rPr lang="en-US" sz="3300" dirty="0" smtClean="0">
                <a:cs typeface="+mj-cs"/>
              </a:rPr>
              <a:t> if strong acid added </a:t>
            </a:r>
            <a:r>
              <a:rPr lang="en-US" sz="3300" dirty="0" smtClean="0">
                <a:solidFill>
                  <a:srgbClr val="FF0000"/>
                </a:solidFill>
                <a:cs typeface="+mj-cs"/>
              </a:rPr>
              <a:t>→</a:t>
            </a:r>
            <a:r>
              <a:rPr lang="en-US" sz="3300" dirty="0" smtClean="0">
                <a:cs typeface="+mj-cs"/>
              </a:rPr>
              <a:t>   H₃O⁺ </a:t>
            </a:r>
            <a:r>
              <a:rPr lang="en-US" sz="3300" dirty="0" smtClean="0">
                <a:solidFill>
                  <a:srgbClr val="FF0000"/>
                </a:solidFill>
                <a:cs typeface="+mj-cs"/>
              </a:rPr>
              <a:t>→</a:t>
            </a:r>
            <a:r>
              <a:rPr lang="en-US" sz="3300" dirty="0" smtClean="0">
                <a:cs typeface="+mj-cs"/>
              </a:rPr>
              <a:t>   shifts the equation to the left so ties up the H₃O⁺ ion.</a:t>
            </a:r>
          </a:p>
          <a:p>
            <a:pPr algn="l" rtl="0"/>
            <a:r>
              <a:rPr lang="en-US" sz="3300" dirty="0" smtClean="0">
                <a:cs typeface="+mj-cs"/>
              </a:rPr>
              <a:t>If strong base added </a:t>
            </a:r>
            <a:r>
              <a:rPr lang="en-US" sz="3300" dirty="0" smtClean="0">
                <a:solidFill>
                  <a:srgbClr val="FF0000"/>
                </a:solidFill>
                <a:cs typeface="+mj-cs"/>
              </a:rPr>
              <a:t>→</a:t>
            </a:r>
            <a:r>
              <a:rPr lang="en-US" sz="3300" dirty="0" smtClean="0">
                <a:cs typeface="+mj-cs"/>
              </a:rPr>
              <a:t>   OH⁻ </a:t>
            </a:r>
            <a:r>
              <a:rPr lang="en-US" sz="3300" dirty="0" smtClean="0">
                <a:solidFill>
                  <a:srgbClr val="FF0000"/>
                </a:solidFill>
                <a:cs typeface="+mj-cs"/>
              </a:rPr>
              <a:t>→</a:t>
            </a:r>
            <a:r>
              <a:rPr lang="en-US" sz="3300" dirty="0" smtClean="0">
                <a:cs typeface="+mj-cs"/>
              </a:rPr>
              <a:t> shifts the equation to the right so ties up OH⁻ ion .</a:t>
            </a:r>
          </a:p>
          <a:p>
            <a:pPr algn="l"/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rot="5400000" flipH="1" flipV="1">
            <a:off x="5180017" y="3535363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5400000" flipH="1" flipV="1">
            <a:off x="5180017" y="5035561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l" rtl="0"/>
            <a:r>
              <a:rPr lang="en-US" dirty="0" smtClean="0"/>
              <a:t>When a strong base, such as KOH is added, the following occurs:  </a:t>
            </a:r>
          </a:p>
          <a:p>
            <a:pPr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 KOH → OH</a:t>
            </a:r>
            <a:r>
              <a:rPr lang="en-US" sz="2400" baseline="30000" dirty="0" smtClean="0">
                <a:solidFill>
                  <a:srgbClr val="FF0000"/>
                </a:solidFill>
              </a:rPr>
              <a:t>−</a:t>
            </a:r>
            <a:r>
              <a:rPr lang="en-US" dirty="0" smtClean="0">
                <a:solidFill>
                  <a:srgbClr val="FF0000"/>
                </a:solidFill>
              </a:rPr>
              <a:t> + K</a:t>
            </a:r>
            <a:r>
              <a:rPr lang="en-US" baseline="30000" dirty="0" smtClean="0">
                <a:solidFill>
                  <a:srgbClr val="FF0000"/>
                </a:solidFill>
              </a:rPr>
              <a:t>+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 smtClean="0">
              <a:solidFill>
                <a:srgbClr val="FF0000"/>
              </a:solidFill>
            </a:endParaRPr>
          </a:p>
          <a:p>
            <a:pPr algn="l" rtl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 CH3COOH ↔ H3O</a:t>
            </a:r>
            <a:r>
              <a:rPr lang="en-US" baseline="30000" dirty="0" smtClean="0">
                <a:solidFill>
                  <a:srgbClr val="FF0000"/>
                </a:solidFill>
              </a:rPr>
              <a:t>+</a:t>
            </a:r>
            <a:r>
              <a:rPr lang="en-US" dirty="0" smtClean="0">
                <a:solidFill>
                  <a:srgbClr val="FF0000"/>
                </a:solidFill>
              </a:rPr>
              <a:t> + CH3COO</a:t>
            </a:r>
            <a:r>
              <a:rPr lang="en-US" baseline="30000" dirty="0" smtClean="0">
                <a:solidFill>
                  <a:srgbClr val="FF0000"/>
                </a:solidFill>
              </a:rPr>
              <a:t>−</a:t>
            </a:r>
            <a:r>
              <a:rPr lang="en-US" dirty="0" smtClean="0">
                <a:solidFill>
                  <a:srgbClr val="FF0000"/>
                </a:solidFill>
              </a:rPr>
              <a:t> (shifts to </a:t>
            </a:r>
            <a:r>
              <a:rPr lang="en-US" dirty="0" smtClean="0">
                <a:solidFill>
                  <a:srgbClr val="FF0000"/>
                </a:solidFill>
              </a:rPr>
              <a:t>the                                                                                     </a:t>
            </a:r>
            <a:r>
              <a:rPr lang="en-US" dirty="0" smtClean="0">
                <a:solidFill>
                  <a:srgbClr val="FF0000"/>
                </a:solidFill>
              </a:rPr>
              <a:t>right) </a:t>
            </a:r>
            <a:r>
              <a:rPr lang="en-US" dirty="0" smtClean="0">
                <a:solidFill>
                  <a:srgbClr val="FF0000"/>
                </a:solidFill>
              </a:rPr>
              <a:t>                                                   </a:t>
            </a:r>
            <a:endParaRPr lang="en-US" dirty="0" smtClean="0">
              <a:solidFill>
                <a:srgbClr val="FF0000"/>
              </a:solidFill>
            </a:endParaRPr>
          </a:p>
          <a:p>
            <a:pPr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 CH3COOK → K</a:t>
            </a:r>
            <a:r>
              <a:rPr lang="en-US" baseline="30000" dirty="0" smtClean="0">
                <a:solidFill>
                  <a:srgbClr val="FF0000"/>
                </a:solidFill>
              </a:rPr>
              <a:t>+</a:t>
            </a:r>
            <a:r>
              <a:rPr lang="en-US" dirty="0" smtClean="0">
                <a:solidFill>
                  <a:srgbClr val="FF0000"/>
                </a:solidFill>
              </a:rPr>
              <a:t> + CH3COO</a:t>
            </a:r>
            <a:r>
              <a:rPr lang="en-US" baseline="30000" dirty="0" smtClean="0">
                <a:solidFill>
                  <a:srgbClr val="FF0000"/>
                </a:solidFill>
              </a:rPr>
              <a:t>−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</a:p>
          <a:p>
            <a:pPr algn="l" rtl="0">
              <a:buNone/>
            </a:pPr>
            <a:r>
              <a:rPr lang="en-US" dirty="0" smtClean="0"/>
              <a:t>  The added OH</a:t>
            </a:r>
            <a:r>
              <a:rPr lang="en-US" baseline="30000" dirty="0" smtClean="0"/>
              <a:t>−</a:t>
            </a:r>
            <a:r>
              <a:rPr lang="en-US" dirty="0" smtClean="0"/>
              <a:t> ions react with the H3O</a:t>
            </a:r>
            <a:r>
              <a:rPr lang="en-US" baseline="30000" dirty="0" smtClean="0"/>
              <a:t>+</a:t>
            </a:r>
            <a:r>
              <a:rPr lang="en-US" dirty="0" smtClean="0"/>
              <a:t> ions to form H2O  </a:t>
            </a:r>
          </a:p>
          <a:p>
            <a:pPr algn="l" rtl="0">
              <a:buNone/>
            </a:pPr>
            <a:r>
              <a:rPr lang="en-US" dirty="0" smtClean="0"/>
              <a:t>  The decrease in [H3O</a:t>
            </a:r>
            <a:r>
              <a:rPr lang="en-US" baseline="30000" dirty="0" smtClean="0"/>
              <a:t>+</a:t>
            </a:r>
            <a:r>
              <a:rPr lang="en-US" dirty="0" smtClean="0"/>
              <a:t>] causes a shift to the right and more CH3COO</a:t>
            </a:r>
            <a:r>
              <a:rPr lang="en-US" baseline="30000" dirty="0" smtClean="0"/>
              <a:t>−</a:t>
            </a:r>
            <a:r>
              <a:rPr lang="en-US" dirty="0" smtClean="0"/>
              <a:t> is formed. </a:t>
            </a:r>
            <a:endParaRPr lang="ar-IQ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905000"/>
            <a:ext cx="83820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 Indicators</a:t>
            </a:r>
            <a:endParaRPr lang="ar-IQ" dirty="0"/>
          </a:p>
        </p:txBody>
      </p:sp>
      <p:pic>
        <p:nvPicPr>
          <p:cNvPr id="4" name="Picture 2" descr="Lemon is shown to be an acid with litmus paper.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523780" y="1935163"/>
            <a:ext cx="609644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258</TotalTime>
  <Words>1394</Words>
  <Application>Microsoft Office PowerPoint</Application>
  <PresentationFormat>On-screen Show (4:3)</PresentationFormat>
  <Paragraphs>154</Paragraphs>
  <Slides>24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Flow</vt:lpstr>
      <vt:lpstr>Buffer solutions </vt:lpstr>
      <vt:lpstr>PowerPoint Presentation</vt:lpstr>
      <vt:lpstr>What is a Buffer? </vt:lpstr>
      <vt:lpstr>PowerPoint Presentation</vt:lpstr>
      <vt:lpstr>How can you differentiate between buffer system &amp;   non-buffer system?</vt:lpstr>
      <vt:lpstr>PowerPoint Presentation</vt:lpstr>
      <vt:lpstr>PowerPoint Presentation</vt:lpstr>
      <vt:lpstr>PowerPoint Presentation</vt:lpstr>
      <vt:lpstr>PH Indicators</vt:lpstr>
      <vt:lpstr>PH- indicators</vt:lpstr>
      <vt:lpstr> PH Indicators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Phenolphthalein Indicator</vt:lpstr>
      <vt:lpstr>PowerPoint Presentation</vt:lpstr>
      <vt:lpstr>PowerPoint Presentation</vt:lpstr>
      <vt:lpstr>Factors affecting on buffer capacity:-  </vt:lpstr>
      <vt:lpstr>Various buffer systems have been suggested for different pharmaceutical solutions: </vt:lpstr>
      <vt:lpstr>Experimental work 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Buffer solutions</dc:title>
  <dc:creator>Ameera</dc:creator>
  <cp:lastModifiedBy>DR.Ahmed Saker</cp:lastModifiedBy>
  <cp:revision>38</cp:revision>
  <dcterms:created xsi:type="dcterms:W3CDTF">2006-08-16T00:00:00Z</dcterms:created>
  <dcterms:modified xsi:type="dcterms:W3CDTF">2020-02-04T10:44:13Z</dcterms:modified>
</cp:coreProperties>
</file>