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80" r:id="rId4"/>
    <p:sldId id="281" r:id="rId5"/>
    <p:sldId id="282" r:id="rId6"/>
    <p:sldId id="258" r:id="rId7"/>
    <p:sldId id="259" r:id="rId8"/>
    <p:sldId id="260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9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1386" y="-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1BBBD-4F68-4E59-95E7-0704A0B34AA2}" type="datetimeFigureOut">
              <a:rPr lang="en-US" smtClean="0"/>
              <a:pPr/>
              <a:t>1/25/2020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EF596-D3AB-4FE6-A3A5-BC8C482438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1BBBD-4F68-4E59-95E7-0704A0B34AA2}" type="datetimeFigureOut">
              <a:rPr lang="en-US" smtClean="0"/>
              <a:pPr/>
              <a:t>1/25/2020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EF596-D3AB-4FE6-A3A5-BC8C482438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1BBBD-4F68-4E59-95E7-0704A0B34AA2}" type="datetimeFigureOut">
              <a:rPr lang="en-US" smtClean="0"/>
              <a:pPr/>
              <a:t>1/25/2020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EF596-D3AB-4FE6-A3A5-BC8C482438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1BBBD-4F68-4E59-95E7-0704A0B34AA2}" type="datetimeFigureOut">
              <a:rPr lang="en-US" smtClean="0"/>
              <a:pPr/>
              <a:t>1/25/2020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EF596-D3AB-4FE6-A3A5-BC8C482438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1BBBD-4F68-4E59-95E7-0704A0B34AA2}" type="datetimeFigureOut">
              <a:rPr lang="en-US" smtClean="0"/>
              <a:pPr/>
              <a:t>1/25/2020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EF596-D3AB-4FE6-A3A5-BC8C482438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1BBBD-4F68-4E59-95E7-0704A0B34AA2}" type="datetimeFigureOut">
              <a:rPr lang="en-US" smtClean="0"/>
              <a:pPr/>
              <a:t>1/25/2020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EF596-D3AB-4FE6-A3A5-BC8C482438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1BBBD-4F68-4E59-95E7-0704A0B34AA2}" type="datetimeFigureOut">
              <a:rPr lang="en-US" smtClean="0"/>
              <a:pPr/>
              <a:t>1/25/2020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EF596-D3AB-4FE6-A3A5-BC8C482438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1BBBD-4F68-4E59-95E7-0704A0B34AA2}" type="datetimeFigureOut">
              <a:rPr lang="en-US" smtClean="0"/>
              <a:pPr/>
              <a:t>1/25/2020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EF596-D3AB-4FE6-A3A5-BC8C482438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1BBBD-4F68-4E59-95E7-0704A0B34AA2}" type="datetimeFigureOut">
              <a:rPr lang="en-US" smtClean="0"/>
              <a:pPr/>
              <a:t>1/25/2020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EF596-D3AB-4FE6-A3A5-BC8C482438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1BBBD-4F68-4E59-95E7-0704A0B34AA2}" type="datetimeFigureOut">
              <a:rPr lang="en-US" smtClean="0"/>
              <a:pPr/>
              <a:t>1/25/2020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EF596-D3AB-4FE6-A3A5-BC8C482438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1BBBD-4F68-4E59-95E7-0704A0B34AA2}" type="datetimeFigureOut">
              <a:rPr lang="en-US" smtClean="0"/>
              <a:pPr/>
              <a:t>1/25/2020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EF596-D3AB-4FE6-A3A5-BC8C482438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D1BBBD-4F68-4E59-95E7-0704A0B34AA2}" type="datetimeFigureOut">
              <a:rPr lang="en-US" smtClean="0"/>
              <a:pPr/>
              <a:t>1/25/2020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4EF596-D3AB-4FE6-A3A5-BC8C4824380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838200"/>
            <a:ext cx="7772400" cy="2914650"/>
          </a:xfrm>
        </p:spPr>
        <p:txBody>
          <a:bodyPr/>
          <a:lstStyle/>
          <a:p>
            <a:r>
              <a:rPr lang="en-US" b="1" dirty="0" smtClean="0">
                <a:latin typeface="+mn-lt"/>
              </a:rPr>
              <a:t>Drugs of </a:t>
            </a:r>
            <a:r>
              <a:rPr lang="en-US" b="1" dirty="0" err="1" smtClean="0">
                <a:latin typeface="+mn-lt"/>
              </a:rPr>
              <a:t>hyperlipidemia</a:t>
            </a:r>
            <a:r>
              <a:rPr lang="en-US" b="1" dirty="0" smtClean="0">
                <a:latin typeface="+mn-lt"/>
              </a:rPr>
              <a:t/>
            </a:r>
            <a:br>
              <a:rPr lang="en-US" b="1" dirty="0" smtClean="0">
                <a:latin typeface="+mn-lt"/>
              </a:rPr>
            </a:br>
            <a:r>
              <a:rPr lang="en-US" b="1" dirty="0" smtClean="0">
                <a:latin typeface="+mn-lt"/>
              </a:rPr>
              <a:t>                              </a:t>
            </a:r>
            <a:r>
              <a:rPr lang="en-US" sz="3200" b="1" dirty="0" smtClean="0">
                <a:latin typeface="+mn-lt"/>
                <a:ea typeface="Tahoma" pitchFamily="34" charset="0"/>
                <a:cs typeface="Tahoma" pitchFamily="34" charset="0"/>
              </a:rPr>
              <a:t>4</a:t>
            </a:r>
            <a:r>
              <a:rPr lang="en-US" sz="3200" b="1" baseline="30000" dirty="0" smtClean="0">
                <a:latin typeface="+mn-lt"/>
                <a:ea typeface="Tahoma" pitchFamily="34" charset="0"/>
                <a:cs typeface="Tahoma" pitchFamily="34" charset="0"/>
              </a:rPr>
              <a:t>th</a:t>
            </a:r>
            <a:r>
              <a:rPr lang="en-US" sz="3200" b="1" dirty="0" smtClean="0">
                <a:latin typeface="+mn-lt"/>
                <a:ea typeface="Tahoma" pitchFamily="34" charset="0"/>
                <a:cs typeface="Tahoma" pitchFamily="34" charset="0"/>
              </a:rPr>
              <a:t> Stage </a:t>
            </a:r>
            <a:endParaRPr lang="en-US" sz="3200" b="1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Dr. Dalia </a:t>
            </a:r>
            <a:r>
              <a:rPr lang="en-US" b="1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Abd</a:t>
            </a:r>
            <a:r>
              <a:rPr lang="en-US" b="1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Al- Kader</a:t>
            </a:r>
            <a:br>
              <a:rPr lang="en-US" b="1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</a:br>
            <a:r>
              <a:rPr lang="en-US" b="1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PhD Pharmacology</a:t>
            </a:r>
            <a:endParaRPr lang="en-US" dirty="0" smtClean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28600"/>
            <a:ext cx="8763000" cy="64008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Mechanism of action: </a:t>
            </a:r>
            <a:r>
              <a:rPr lang="en-US" b="1" dirty="0" err="1" smtClean="0"/>
              <a:t>Lovastatin</a:t>
            </a:r>
            <a:r>
              <a:rPr lang="en-US" b="1" dirty="0" smtClean="0"/>
              <a:t> , </a:t>
            </a:r>
            <a:r>
              <a:rPr lang="en-US" b="1" dirty="0" err="1" smtClean="0"/>
              <a:t>simvastatin</a:t>
            </a:r>
            <a:r>
              <a:rPr lang="en-US" b="1" dirty="0" smtClean="0"/>
              <a:t>, </a:t>
            </a:r>
            <a:r>
              <a:rPr lang="en-US" b="1" dirty="0" err="1" smtClean="0"/>
              <a:t>pravastatin</a:t>
            </a:r>
            <a:r>
              <a:rPr lang="en-US" b="1" dirty="0" smtClean="0"/>
              <a:t> , </a:t>
            </a:r>
            <a:r>
              <a:rPr lang="en-US" b="1" dirty="0" err="1" smtClean="0"/>
              <a:t>atorvastatin</a:t>
            </a:r>
            <a:r>
              <a:rPr lang="en-US" b="1" dirty="0" smtClean="0"/>
              <a:t> , </a:t>
            </a:r>
            <a:r>
              <a:rPr lang="en-US" b="1" dirty="0" err="1" smtClean="0"/>
              <a:t>fluvastatin</a:t>
            </a:r>
            <a:r>
              <a:rPr lang="en-US" b="1" dirty="0" smtClean="0"/>
              <a:t> , </a:t>
            </a:r>
            <a:r>
              <a:rPr lang="en-US" b="1" dirty="0" err="1" smtClean="0"/>
              <a:t>pitavastatin</a:t>
            </a:r>
            <a:r>
              <a:rPr lang="en-US" b="1" dirty="0" smtClean="0"/>
              <a:t>, and </a:t>
            </a:r>
            <a:r>
              <a:rPr lang="en-US" b="1" dirty="0" err="1" smtClean="0"/>
              <a:t>rosuvastatin</a:t>
            </a:r>
            <a:r>
              <a:rPr lang="en-US" b="1" dirty="0" smtClean="0"/>
              <a:t> are competitive inhibitors of HMG </a:t>
            </a:r>
            <a:r>
              <a:rPr lang="en-US" b="1" dirty="0" err="1" smtClean="0"/>
              <a:t>CoA</a:t>
            </a:r>
            <a:r>
              <a:rPr lang="en-US" b="1" dirty="0" smtClean="0"/>
              <a:t> </a:t>
            </a:r>
            <a:r>
              <a:rPr lang="en-US" b="1" dirty="0" err="1" smtClean="0"/>
              <a:t>reductase</a:t>
            </a:r>
            <a:r>
              <a:rPr lang="en-US" b="1" dirty="0" smtClean="0"/>
              <a:t>, the rate-limiting step in cholesterol synthesis. By inhibiting </a:t>
            </a:r>
            <a:r>
              <a:rPr lang="en-US" b="1" dirty="0" smtClean="0"/>
              <a:t>cholesterol </a:t>
            </a:r>
            <a:r>
              <a:rPr lang="en-US" b="1" dirty="0" smtClean="0"/>
              <a:t>synthesis, they deplete the intracellular supply of cholesterol </a:t>
            </a:r>
            <a:r>
              <a:rPr lang="en-US" b="1" dirty="0" smtClean="0"/>
              <a:t>which </a:t>
            </a:r>
            <a:r>
              <a:rPr lang="en-US" b="1" dirty="0" smtClean="0"/>
              <a:t>cause increase </a:t>
            </a:r>
            <a:r>
              <a:rPr lang="en-US" b="1" dirty="0" smtClean="0"/>
              <a:t>the number of cell surface LDL receptors that can bind </a:t>
            </a:r>
            <a:r>
              <a:rPr lang="en-US" b="1" dirty="0" smtClean="0"/>
              <a:t>circulating </a:t>
            </a:r>
            <a:r>
              <a:rPr lang="en-US" b="1" dirty="0" smtClean="0"/>
              <a:t>LDLs. Thus, plasma cholesterol is reduced, by both decreased cholesterol synthesis and increased LDL catabolism.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Therapeutic uses: </a:t>
            </a:r>
          </a:p>
          <a:p>
            <a:pPr>
              <a:buNone/>
            </a:pPr>
            <a:r>
              <a:rPr lang="en-US" b="1" dirty="0" smtClean="0"/>
              <a:t>These drugs are effective in lowering plasma cholesterol </a:t>
            </a:r>
          </a:p>
          <a:p>
            <a:pPr>
              <a:buNone/>
            </a:pPr>
            <a:r>
              <a:rPr lang="en-US" b="1" dirty="0" smtClean="0"/>
              <a:t>levels in all types of </a:t>
            </a:r>
            <a:r>
              <a:rPr lang="en-US" b="1" dirty="0" err="1" smtClean="0"/>
              <a:t>hyperlipidemias</a:t>
            </a:r>
            <a:r>
              <a:rPr lang="en-US" b="1" dirty="0" smtClean="0"/>
              <a:t>. However, patients </a:t>
            </a:r>
          </a:p>
          <a:p>
            <a:pPr>
              <a:buNone/>
            </a:pPr>
            <a:r>
              <a:rPr lang="en-US" b="1" dirty="0" smtClean="0"/>
              <a:t>who are homozygous for familial hypercholesterolemia lack </a:t>
            </a:r>
          </a:p>
          <a:p>
            <a:pPr>
              <a:buNone/>
            </a:pPr>
            <a:r>
              <a:rPr lang="en-US" b="1" dirty="0" smtClean="0"/>
              <a:t>LDL receptors and, therefore, benefit much less from </a:t>
            </a:r>
          </a:p>
          <a:p>
            <a:pPr>
              <a:buNone/>
            </a:pPr>
            <a:r>
              <a:rPr lang="en-US" b="1" dirty="0" smtClean="0"/>
              <a:t>treatment with these drugs. </a:t>
            </a:r>
          </a:p>
          <a:p>
            <a:pPr>
              <a:buNone/>
            </a:pPr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Pharmacokinetics:</a:t>
            </a:r>
            <a:r>
              <a:rPr lang="en-US" b="1" dirty="0" smtClean="0"/>
              <a:t> </a:t>
            </a:r>
          </a:p>
          <a:p>
            <a:pPr>
              <a:buNone/>
            </a:pPr>
            <a:r>
              <a:rPr lang="en-US" b="1" dirty="0" err="1" smtClean="0"/>
              <a:t>Lovastatin</a:t>
            </a:r>
            <a:r>
              <a:rPr lang="en-US" b="1" dirty="0" smtClean="0"/>
              <a:t> and </a:t>
            </a:r>
            <a:r>
              <a:rPr lang="en-US" b="1" dirty="0" err="1" smtClean="0"/>
              <a:t>simvastatin</a:t>
            </a:r>
            <a:r>
              <a:rPr lang="en-US" b="1" dirty="0" smtClean="0"/>
              <a:t> are lactones that are hydrolyzed to </a:t>
            </a:r>
          </a:p>
          <a:p>
            <a:pPr>
              <a:buNone/>
            </a:pPr>
            <a:r>
              <a:rPr lang="en-US" b="1" dirty="0" smtClean="0"/>
              <a:t>the active drug. The remaining </a:t>
            </a:r>
            <a:r>
              <a:rPr lang="en-US" b="1" dirty="0" err="1" smtClean="0"/>
              <a:t>statins</a:t>
            </a:r>
            <a:r>
              <a:rPr lang="en-US" b="1" dirty="0" smtClean="0"/>
              <a:t> are all administered in </a:t>
            </a:r>
          </a:p>
          <a:p>
            <a:pPr>
              <a:buNone/>
            </a:pPr>
            <a:r>
              <a:rPr lang="en-US" b="1" dirty="0" smtClean="0"/>
              <a:t>their active form. </a:t>
            </a:r>
          </a:p>
          <a:p>
            <a:pPr>
              <a:buNone/>
            </a:pPr>
            <a:r>
              <a:rPr lang="en-US" b="1" dirty="0" smtClean="0"/>
              <a:t>Absorption of the </a:t>
            </a:r>
            <a:r>
              <a:rPr lang="en-US" b="1" dirty="0" err="1" smtClean="0"/>
              <a:t>statins</a:t>
            </a:r>
            <a:r>
              <a:rPr lang="en-US" b="1" dirty="0" smtClean="0"/>
              <a:t> is variable (30% to 85%) following oral </a:t>
            </a:r>
          </a:p>
          <a:p>
            <a:pPr>
              <a:buNone/>
            </a:pPr>
            <a:r>
              <a:rPr lang="en-US" b="1" dirty="0" smtClean="0"/>
              <a:t>administration. </a:t>
            </a:r>
          </a:p>
          <a:p>
            <a:pPr>
              <a:buNone/>
            </a:pPr>
            <a:r>
              <a:rPr lang="en-US" b="1" dirty="0" smtClean="0"/>
              <a:t>All </a:t>
            </a:r>
            <a:r>
              <a:rPr lang="en-US" b="1" dirty="0" err="1" smtClean="0"/>
              <a:t>statins</a:t>
            </a:r>
            <a:r>
              <a:rPr lang="en-US" b="1" dirty="0" smtClean="0"/>
              <a:t> are metabolized in the liver, with some metabolites </a:t>
            </a:r>
          </a:p>
          <a:p>
            <a:pPr>
              <a:buNone/>
            </a:pPr>
            <a:r>
              <a:rPr lang="en-US" b="1" dirty="0" smtClean="0"/>
              <a:t>retaining activity. </a:t>
            </a:r>
          </a:p>
          <a:p>
            <a:pPr>
              <a:buNone/>
            </a:pPr>
            <a:r>
              <a:rPr lang="en-US" b="1" dirty="0" smtClean="0"/>
              <a:t>Excretion takes place principally through bile and feces, but some </a:t>
            </a:r>
          </a:p>
          <a:p>
            <a:pPr>
              <a:buNone/>
            </a:pPr>
            <a:r>
              <a:rPr lang="en-US" b="1" dirty="0" smtClean="0"/>
              <a:t>urinary elimination also occurs.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28600"/>
            <a:ext cx="8763000" cy="6477000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b="1" dirty="0" smtClean="0"/>
              <a:t>    </a:t>
            </a:r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Adverse effects: </a:t>
            </a:r>
          </a:p>
          <a:p>
            <a:pPr>
              <a:buFont typeface="Wingdings" pitchFamily="2" charset="2"/>
              <a:buChar char="v"/>
            </a:pPr>
            <a:r>
              <a:rPr lang="en-US" b="1" dirty="0" smtClean="0"/>
              <a:t>Elevated liver enzymes may </a:t>
            </a:r>
            <a:r>
              <a:rPr lang="en-US" b="1" dirty="0" smtClean="0"/>
              <a:t>occur. (liver </a:t>
            </a:r>
            <a:r>
              <a:rPr lang="en-US" b="1" dirty="0" smtClean="0"/>
              <a:t>function should be evaluated prior to starting therapy and if a patient has symptoms consistent with liver </a:t>
            </a:r>
            <a:r>
              <a:rPr lang="en-US" b="1" dirty="0" smtClean="0"/>
              <a:t>dysfunction). </a:t>
            </a:r>
          </a:p>
          <a:p>
            <a:pPr>
              <a:buNone/>
            </a:pPr>
            <a:r>
              <a:rPr lang="en-US" b="1" dirty="0" smtClean="0"/>
              <a:t>     Hepatic </a:t>
            </a:r>
            <a:r>
              <a:rPr lang="en-US" b="1" dirty="0" smtClean="0"/>
              <a:t>insufficiency can cause drug </a:t>
            </a:r>
            <a:r>
              <a:rPr lang="en-US" b="1" dirty="0" smtClean="0"/>
              <a:t>accumulation</a:t>
            </a:r>
            <a:endParaRPr lang="en-US" b="1" dirty="0" smtClean="0"/>
          </a:p>
          <a:p>
            <a:pPr>
              <a:buFont typeface="Wingdings" pitchFamily="2" charset="2"/>
              <a:buChar char="v"/>
            </a:pPr>
            <a:r>
              <a:rPr lang="en-US" b="1" dirty="0" err="1" smtClean="0"/>
              <a:t>Myopathy</a:t>
            </a:r>
            <a:r>
              <a:rPr lang="en-US" b="1" dirty="0" smtClean="0"/>
              <a:t> and </a:t>
            </a:r>
            <a:r>
              <a:rPr lang="en-US" b="1" dirty="0" err="1" smtClean="0"/>
              <a:t>rhabdomyolysis</a:t>
            </a:r>
            <a:r>
              <a:rPr lang="en-US" b="1" dirty="0" smtClean="0"/>
              <a:t> (disintegration of skeletal muscle; rare). In most of these cases, patients usually had renal insufficiency or were taking drugs such as erythromycin, </a:t>
            </a:r>
            <a:r>
              <a:rPr lang="en-US" b="1" dirty="0" err="1" smtClean="0"/>
              <a:t>gemfibrozil</a:t>
            </a:r>
            <a:r>
              <a:rPr lang="en-US" b="1" dirty="0" smtClean="0"/>
              <a:t>, or niacin. </a:t>
            </a:r>
            <a:r>
              <a:rPr lang="en-US" b="1" dirty="0" err="1" smtClean="0"/>
              <a:t>Simvastatin</a:t>
            </a:r>
            <a:r>
              <a:rPr lang="en-US" b="1" dirty="0" smtClean="0"/>
              <a:t> is metabolized by </a:t>
            </a:r>
            <a:r>
              <a:rPr lang="en-US" b="1" dirty="0" err="1" smtClean="0"/>
              <a:t>cytochrome</a:t>
            </a:r>
            <a:r>
              <a:rPr lang="en-US" b="1" dirty="0" smtClean="0"/>
              <a:t> P450 3A4, and inhibitors of this enzyme may increase the risk of </a:t>
            </a:r>
            <a:r>
              <a:rPr lang="en-US" b="1" dirty="0" err="1" smtClean="0"/>
              <a:t>rhabdomyolysis</a:t>
            </a:r>
            <a:r>
              <a:rPr lang="en-US" b="1" dirty="0" smtClean="0"/>
              <a:t>. Plasma </a:t>
            </a:r>
            <a:r>
              <a:rPr lang="en-US" b="1" dirty="0" err="1" smtClean="0"/>
              <a:t>creatine</a:t>
            </a:r>
            <a:r>
              <a:rPr lang="en-US" b="1" dirty="0" smtClean="0"/>
              <a:t> </a:t>
            </a:r>
            <a:r>
              <a:rPr lang="en-US" b="1" dirty="0" err="1" smtClean="0"/>
              <a:t>kinase</a:t>
            </a:r>
            <a:r>
              <a:rPr lang="en-US" b="1" dirty="0" smtClean="0"/>
              <a:t> levels should be determined in patients with muscle complaints. </a:t>
            </a:r>
          </a:p>
          <a:p>
            <a:pPr>
              <a:buFont typeface="Wingdings" pitchFamily="2" charset="2"/>
              <a:buChar char="v"/>
            </a:pPr>
            <a:r>
              <a:rPr lang="en-US" b="1" dirty="0" smtClean="0"/>
              <a:t>increase </a:t>
            </a:r>
            <a:r>
              <a:rPr lang="en-US" b="1" dirty="0" smtClean="0"/>
              <a:t>the effect of </a:t>
            </a:r>
            <a:r>
              <a:rPr lang="en-US" b="1" dirty="0" err="1" smtClean="0"/>
              <a:t>warfarin</a:t>
            </a:r>
            <a:r>
              <a:rPr lang="en-US" b="1" dirty="0" smtClean="0"/>
              <a:t>. Thus, it is important to evaluate international normalized ratio (INR) frequently.</a:t>
            </a:r>
          </a:p>
          <a:p>
            <a:pPr>
              <a:buFont typeface="Wingdings" pitchFamily="2" charset="2"/>
              <a:buChar char="v"/>
            </a:pPr>
            <a:r>
              <a:rPr lang="en-US" b="1" dirty="0" smtClean="0"/>
              <a:t> </a:t>
            </a:r>
            <a:r>
              <a:rPr lang="en-US" b="1" dirty="0" smtClean="0"/>
              <a:t>contraindicated </a:t>
            </a:r>
            <a:r>
              <a:rPr lang="en-US" b="1" dirty="0" smtClean="0"/>
              <a:t>during pregnancy and lactation.</a:t>
            </a:r>
          </a:p>
          <a:p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28600"/>
            <a:ext cx="8839200" cy="6477000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b="1" dirty="0" smtClean="0">
                <a:solidFill>
                  <a:schemeClr val="accent6"/>
                </a:solidFill>
              </a:rPr>
              <a:t>2. Niacin (nicotinic acid) </a:t>
            </a:r>
          </a:p>
          <a:p>
            <a:r>
              <a:rPr lang="en-US" b="1" dirty="0" smtClean="0"/>
              <a:t>can reduce LDL-C by 10% to 20% and is the most effective agent for increasing HDL-C. </a:t>
            </a:r>
          </a:p>
          <a:p>
            <a:r>
              <a:rPr lang="en-US" b="1" dirty="0" smtClean="0"/>
              <a:t>It also lowers triglycerides by 20% to 35% at typical doses of 1.5 to 3 grams/day. </a:t>
            </a:r>
          </a:p>
          <a:p>
            <a:r>
              <a:rPr lang="en-US" b="1" dirty="0" smtClean="0"/>
              <a:t>Niacin can be used in combination with </a:t>
            </a:r>
            <a:r>
              <a:rPr lang="en-US" b="1" dirty="0" err="1" smtClean="0"/>
              <a:t>statins</a:t>
            </a:r>
            <a:r>
              <a:rPr lang="en-US" b="1" dirty="0" smtClean="0"/>
              <a:t>, and a fixed-dose combination of </a:t>
            </a:r>
            <a:r>
              <a:rPr lang="en-US" b="1" dirty="0" err="1" smtClean="0"/>
              <a:t>lovastatin</a:t>
            </a:r>
            <a:r>
              <a:rPr lang="en-US" b="1" dirty="0" smtClean="0"/>
              <a:t> and long-acting niacin is available. </a:t>
            </a:r>
          </a:p>
          <a:p>
            <a:pPr>
              <a:buNone/>
            </a:pPr>
            <a:r>
              <a:rPr lang="en-US" b="1" dirty="0" smtClean="0"/>
              <a:t> </a:t>
            </a:r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Mechanism of action: </a:t>
            </a:r>
            <a:r>
              <a:rPr lang="en-US" b="1" dirty="0" smtClean="0"/>
              <a:t>At gram doses, niacin strongly </a:t>
            </a:r>
          </a:p>
          <a:p>
            <a:pPr>
              <a:buNone/>
            </a:pPr>
            <a:r>
              <a:rPr lang="en-US" b="1" dirty="0" smtClean="0"/>
              <a:t>inhibits </a:t>
            </a:r>
            <a:r>
              <a:rPr lang="en-US" b="1" dirty="0" err="1" smtClean="0"/>
              <a:t>lipolysis</a:t>
            </a:r>
            <a:r>
              <a:rPr lang="en-US" b="1" dirty="0" smtClean="0"/>
              <a:t> in adipose tissue, thereby reducing </a:t>
            </a:r>
          </a:p>
          <a:p>
            <a:pPr>
              <a:buNone/>
            </a:pPr>
            <a:r>
              <a:rPr lang="en-US" b="1" dirty="0" smtClean="0"/>
              <a:t>production of free fatty acids. The liver normally uses </a:t>
            </a:r>
          </a:p>
          <a:p>
            <a:pPr>
              <a:buNone/>
            </a:pPr>
            <a:r>
              <a:rPr lang="en-US" b="1" dirty="0" smtClean="0"/>
              <a:t>circulating free fatty acids as a major precursor for </a:t>
            </a:r>
          </a:p>
          <a:p>
            <a:pPr>
              <a:buNone/>
            </a:pPr>
            <a:r>
              <a:rPr lang="en-US" b="1" dirty="0" smtClean="0"/>
              <a:t>triglyceride synthesis. Reduced liver triglyceride levels </a:t>
            </a:r>
          </a:p>
          <a:p>
            <a:pPr>
              <a:buNone/>
            </a:pPr>
            <a:r>
              <a:rPr lang="en-US" b="1" dirty="0" smtClean="0"/>
              <a:t>decrease hepatic VLDL production, which in turn </a:t>
            </a:r>
          </a:p>
          <a:p>
            <a:pPr>
              <a:buNone/>
            </a:pPr>
            <a:r>
              <a:rPr lang="en-US" b="1" dirty="0" smtClean="0"/>
              <a:t>reduces LDL-C plasma concentrations. </a:t>
            </a:r>
            <a:endParaRPr lang="en-US" b="1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28600"/>
            <a:ext cx="8763000" cy="64008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dirty="0" smtClean="0"/>
              <a:t> </a:t>
            </a:r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Therapeutic uses: </a:t>
            </a:r>
            <a:endParaRPr lang="en-US" b="1" dirty="0" smtClean="0"/>
          </a:p>
          <a:p>
            <a:pPr>
              <a:buFont typeface="Wingdings" pitchFamily="2" charset="2"/>
              <a:buChar char="q"/>
            </a:pPr>
            <a:r>
              <a:rPr lang="en-US" b="1" dirty="0" smtClean="0"/>
              <a:t> lowers plasma levels of both cholesterol and </a:t>
            </a:r>
          </a:p>
          <a:p>
            <a:pPr>
              <a:buNone/>
            </a:pPr>
            <a:r>
              <a:rPr lang="en-US" b="1" dirty="0" smtClean="0"/>
              <a:t>triglycerides, it is useful in the treatment of familial </a:t>
            </a:r>
            <a:r>
              <a:rPr lang="en-US" b="1" dirty="0" err="1" smtClean="0"/>
              <a:t>hyperlipidemias</a:t>
            </a:r>
            <a:r>
              <a:rPr lang="en-US" b="1" dirty="0" smtClean="0"/>
              <a:t>. </a:t>
            </a:r>
          </a:p>
          <a:p>
            <a:pPr>
              <a:buFont typeface="Wingdings" pitchFamily="2" charset="2"/>
              <a:buChar char="q"/>
            </a:pPr>
            <a:r>
              <a:rPr lang="en-US" b="1" dirty="0" smtClean="0"/>
              <a:t>used to treat other severe </a:t>
            </a:r>
            <a:r>
              <a:rPr lang="en-US" b="1" dirty="0" err="1" smtClean="0"/>
              <a:t>hypercholesterolemias</a:t>
            </a:r>
            <a:r>
              <a:rPr lang="en-US" b="1" dirty="0" smtClean="0"/>
              <a:t>, </a:t>
            </a:r>
          </a:p>
          <a:p>
            <a:pPr>
              <a:buNone/>
            </a:pPr>
            <a:r>
              <a:rPr lang="en-US" b="1" dirty="0" smtClean="0"/>
              <a:t>often in combination with other agents. </a:t>
            </a:r>
          </a:p>
          <a:p>
            <a:pPr>
              <a:buNone/>
            </a:pPr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Pharmacokinetics: </a:t>
            </a:r>
            <a:endParaRPr lang="en-US" b="1" dirty="0" smtClean="0"/>
          </a:p>
          <a:p>
            <a:pPr>
              <a:buFont typeface="Courier New" pitchFamily="49" charset="0"/>
              <a:buChar char="o"/>
            </a:pPr>
            <a:r>
              <a:rPr lang="en-US" b="1" dirty="0" smtClean="0"/>
              <a:t> administered orally</a:t>
            </a:r>
          </a:p>
          <a:p>
            <a:pPr>
              <a:buFont typeface="Courier New" pitchFamily="49" charset="0"/>
              <a:buChar char="o"/>
            </a:pPr>
            <a:r>
              <a:rPr lang="en-US" b="1" dirty="0" smtClean="0"/>
              <a:t>converted in the body to </a:t>
            </a:r>
            <a:r>
              <a:rPr lang="en-US" b="1" dirty="0" err="1" smtClean="0"/>
              <a:t>nicotinamide</a:t>
            </a:r>
            <a:endParaRPr lang="en-US" b="1" dirty="0" smtClean="0"/>
          </a:p>
          <a:p>
            <a:pPr>
              <a:buFont typeface="Courier New" pitchFamily="49" charset="0"/>
              <a:buChar char="o"/>
            </a:pPr>
            <a:r>
              <a:rPr lang="en-US" b="1" dirty="0" smtClean="0"/>
              <a:t>Niacin, its </a:t>
            </a:r>
            <a:r>
              <a:rPr lang="en-US" b="1" dirty="0" err="1" smtClean="0"/>
              <a:t>nicotinamide</a:t>
            </a:r>
            <a:r>
              <a:rPr lang="en-US" b="1" dirty="0" smtClean="0"/>
              <a:t> derivative, and other metabolites are excreted in the urine.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28600"/>
            <a:ext cx="8763000" cy="64008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b="1" dirty="0" smtClean="0"/>
              <a:t> </a:t>
            </a:r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Adverse effects: </a:t>
            </a:r>
            <a:endParaRPr lang="en-US" b="1" dirty="0" smtClean="0"/>
          </a:p>
          <a:p>
            <a:pPr>
              <a:buFont typeface="Wingdings" pitchFamily="2" charset="2"/>
              <a:buChar char="v"/>
            </a:pPr>
            <a:r>
              <a:rPr lang="en-US" b="1" dirty="0" smtClean="0"/>
              <a:t> intense </a:t>
            </a:r>
            <a:r>
              <a:rPr lang="en-US" b="1" dirty="0" err="1" smtClean="0"/>
              <a:t>cutaneous</a:t>
            </a:r>
            <a:r>
              <a:rPr lang="en-US" b="1" dirty="0" smtClean="0"/>
              <a:t> flush (accompanied by an </a:t>
            </a:r>
          </a:p>
          <a:p>
            <a:pPr>
              <a:buNone/>
            </a:pPr>
            <a:r>
              <a:rPr lang="en-US" b="1" dirty="0" smtClean="0"/>
              <a:t>uncomfortable feeling of warmth) and </a:t>
            </a:r>
            <a:r>
              <a:rPr lang="en-US" b="1" dirty="0" err="1" smtClean="0"/>
              <a:t>pruritus</a:t>
            </a:r>
            <a:r>
              <a:rPr lang="en-US" b="1" dirty="0" smtClean="0"/>
              <a:t>. </a:t>
            </a:r>
          </a:p>
          <a:p>
            <a:pPr>
              <a:buNone/>
            </a:pPr>
            <a:r>
              <a:rPr lang="en-US" b="1" dirty="0" smtClean="0"/>
              <a:t>Administration of aspirin prior to taking niacin </a:t>
            </a:r>
          </a:p>
          <a:p>
            <a:pPr>
              <a:buNone/>
            </a:pPr>
            <a:r>
              <a:rPr lang="en-US" b="1" dirty="0" smtClean="0"/>
              <a:t>decreases the flush, which is prostaglandin mediated. </a:t>
            </a:r>
          </a:p>
          <a:p>
            <a:pPr>
              <a:buFont typeface="Wingdings" pitchFamily="2" charset="2"/>
              <a:buChar char="v"/>
            </a:pPr>
            <a:r>
              <a:rPr lang="en-US" b="1" dirty="0" smtClean="0"/>
              <a:t>nausea and abdominal pain. </a:t>
            </a:r>
          </a:p>
          <a:p>
            <a:pPr>
              <a:buFont typeface="Wingdings" pitchFamily="2" charset="2"/>
              <a:buChar char="v"/>
            </a:pPr>
            <a:r>
              <a:rPr lang="en-US" b="1" dirty="0" smtClean="0"/>
              <a:t>Slow titration of the dosage or usage of the sustained-release formulation of niacin reduces bothersome initial adverse effects. </a:t>
            </a:r>
          </a:p>
          <a:p>
            <a:pPr>
              <a:buFont typeface="Wingdings" pitchFamily="2" charset="2"/>
              <a:buChar char="v"/>
            </a:pPr>
            <a:r>
              <a:rPr lang="en-US" b="1" dirty="0" smtClean="0"/>
              <a:t>Niacin inhibits tubular secretion of uric acid and, thus, predisposes to </a:t>
            </a:r>
            <a:r>
              <a:rPr lang="en-US" b="1" dirty="0" err="1" smtClean="0"/>
              <a:t>hyperuricemia</a:t>
            </a:r>
            <a:r>
              <a:rPr lang="en-US" b="1" dirty="0" smtClean="0"/>
              <a:t> and gout. </a:t>
            </a:r>
          </a:p>
          <a:p>
            <a:pPr>
              <a:buFont typeface="Wingdings" pitchFamily="2" charset="2"/>
              <a:buChar char="v"/>
            </a:pPr>
            <a:r>
              <a:rPr lang="en-US" b="1" dirty="0" smtClean="0"/>
              <a:t>Impaired glucose tolerance and </a:t>
            </a:r>
            <a:r>
              <a:rPr lang="en-US" b="1" dirty="0" err="1" smtClean="0"/>
              <a:t>hepatotoxicity</a:t>
            </a:r>
            <a:r>
              <a:rPr lang="en-US" b="1" dirty="0" smtClean="0"/>
              <a:t> have also been reported. The drug should be avoided in hepatic disease.</a:t>
            </a:r>
          </a:p>
          <a:p>
            <a:endParaRPr lang="en-US" b="1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28600"/>
            <a:ext cx="8763000" cy="6477000"/>
          </a:xfrm>
        </p:spPr>
        <p:txBody>
          <a:bodyPr/>
          <a:lstStyle/>
          <a:p>
            <a:pPr>
              <a:buNone/>
            </a:pPr>
            <a:r>
              <a:rPr lang="en-US" b="1" dirty="0" smtClean="0"/>
              <a:t>3. </a:t>
            </a:r>
            <a:r>
              <a:rPr lang="en-US" b="1" dirty="0" err="1" smtClean="0"/>
              <a:t>Fibrates</a:t>
            </a:r>
            <a:r>
              <a:rPr lang="en-US" b="1" dirty="0" smtClean="0"/>
              <a:t> </a:t>
            </a:r>
            <a:r>
              <a:rPr lang="en-US" b="1" dirty="0" err="1" smtClean="0"/>
              <a:t>Fenofibrate</a:t>
            </a:r>
            <a:r>
              <a:rPr lang="en-US" b="1" dirty="0" smtClean="0"/>
              <a:t> and </a:t>
            </a:r>
            <a:r>
              <a:rPr lang="en-US" b="1" dirty="0" err="1" smtClean="0"/>
              <a:t>gemfibrozil</a:t>
            </a:r>
            <a:r>
              <a:rPr lang="en-US" b="1" dirty="0" smtClean="0"/>
              <a:t> are derivatives of </a:t>
            </a:r>
            <a:r>
              <a:rPr lang="en-US" b="1" dirty="0" err="1" smtClean="0"/>
              <a:t>fibric</a:t>
            </a:r>
            <a:r>
              <a:rPr lang="en-US" b="1" dirty="0" smtClean="0"/>
              <a:t> acid that lower serum triglycerides and increase HDL levels.</a:t>
            </a:r>
            <a:endParaRPr lang="en-US" b="1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324600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Mechanism of action: </a:t>
            </a:r>
            <a:r>
              <a:rPr lang="en-US" b="1" dirty="0" smtClean="0"/>
              <a:t>The </a:t>
            </a:r>
            <a:r>
              <a:rPr lang="en-US" b="1" dirty="0" err="1" smtClean="0"/>
              <a:t>peroxisome</a:t>
            </a:r>
            <a:r>
              <a:rPr lang="en-US" b="1" dirty="0" smtClean="0"/>
              <a:t> </a:t>
            </a:r>
            <a:r>
              <a:rPr lang="en-US" b="1" dirty="0" err="1" smtClean="0"/>
              <a:t>proliferator</a:t>
            </a:r>
            <a:r>
              <a:rPr lang="en-US" b="1" dirty="0" smtClean="0"/>
              <a:t>–activated receptors (PPARs) are members of the nuclear receptor family that regulates lipid metabolism. </a:t>
            </a:r>
            <a:r>
              <a:rPr lang="en-US" b="1" dirty="0" smtClean="0"/>
              <a:t>Upon </a:t>
            </a:r>
            <a:r>
              <a:rPr lang="en-US" b="1" dirty="0" smtClean="0"/>
              <a:t>binding to </a:t>
            </a:r>
            <a:r>
              <a:rPr lang="en-US" b="1" dirty="0" err="1" smtClean="0"/>
              <a:t>antihyperlipidemic</a:t>
            </a:r>
            <a:r>
              <a:rPr lang="en-US" b="1" dirty="0" smtClean="0"/>
              <a:t> </a:t>
            </a:r>
            <a:r>
              <a:rPr lang="en-US" b="1" dirty="0" smtClean="0"/>
              <a:t>drugs, PPARs are activated. They then bind to </a:t>
            </a:r>
            <a:r>
              <a:rPr lang="en-US" b="1" dirty="0" err="1" smtClean="0"/>
              <a:t>peroxisome</a:t>
            </a:r>
            <a:r>
              <a:rPr lang="en-US" b="1" dirty="0" smtClean="0"/>
              <a:t> </a:t>
            </a:r>
            <a:r>
              <a:rPr lang="en-US" b="1" dirty="0" err="1" smtClean="0"/>
              <a:t>proliferator</a:t>
            </a:r>
            <a:r>
              <a:rPr lang="en-US" b="1" dirty="0" smtClean="0"/>
              <a:t> response elements, which ultimately leads to decreased triglyceride concentrations through increased expression of </a:t>
            </a:r>
            <a:r>
              <a:rPr lang="en-US" b="1" dirty="0" smtClean="0"/>
              <a:t>lipoprotein lipase. </a:t>
            </a:r>
          </a:p>
          <a:p>
            <a:r>
              <a:rPr lang="en-US" b="1" dirty="0" err="1" smtClean="0"/>
              <a:t>Fenofibrate</a:t>
            </a:r>
            <a:r>
              <a:rPr lang="en-US" b="1" dirty="0" smtClean="0"/>
              <a:t> </a:t>
            </a:r>
            <a:r>
              <a:rPr lang="en-US" b="1" dirty="0" smtClean="0"/>
              <a:t>is more effective than </a:t>
            </a:r>
            <a:r>
              <a:rPr lang="en-US" b="1" dirty="0" err="1" smtClean="0"/>
              <a:t>gemfibrozil</a:t>
            </a:r>
            <a:r>
              <a:rPr lang="en-US" b="1" dirty="0" smtClean="0"/>
              <a:t> in lowering triglyceride levels. </a:t>
            </a:r>
            <a:endParaRPr lang="en-US" b="1" dirty="0" smtClean="0"/>
          </a:p>
          <a:p>
            <a:r>
              <a:rPr lang="en-US" b="1" dirty="0" err="1" smtClean="0"/>
              <a:t>Fibrates</a:t>
            </a:r>
            <a:r>
              <a:rPr lang="en-US" b="1" dirty="0" smtClean="0"/>
              <a:t> </a:t>
            </a:r>
            <a:r>
              <a:rPr lang="en-US" b="1" dirty="0" smtClean="0"/>
              <a:t>also increase the level of HDL cholesterol by increasing the expression of </a:t>
            </a:r>
            <a:r>
              <a:rPr lang="en-US" b="1" dirty="0" err="1" smtClean="0"/>
              <a:t>apo</a:t>
            </a:r>
            <a:r>
              <a:rPr lang="en-US" b="1" dirty="0" smtClean="0"/>
              <a:t> AI and </a:t>
            </a:r>
            <a:r>
              <a:rPr lang="en-US" b="1" dirty="0" err="1" smtClean="0"/>
              <a:t>apo</a:t>
            </a:r>
            <a:r>
              <a:rPr lang="en-US" b="1" dirty="0" smtClean="0"/>
              <a:t> AII. </a:t>
            </a:r>
            <a:endParaRPr lang="en-US" b="1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28600"/>
            <a:ext cx="8839200" cy="64770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Therapeutic uses: </a:t>
            </a:r>
            <a:r>
              <a:rPr lang="en-US" b="1" dirty="0" smtClean="0"/>
              <a:t>used in the treatment of </a:t>
            </a:r>
          </a:p>
          <a:p>
            <a:pPr>
              <a:buNone/>
            </a:pPr>
            <a:r>
              <a:rPr lang="en-US" b="1" dirty="0" err="1" smtClean="0"/>
              <a:t>hypertriglyceridemias</a:t>
            </a:r>
            <a:r>
              <a:rPr lang="en-US" b="1" dirty="0" smtClean="0"/>
              <a:t>. They are </a:t>
            </a:r>
          </a:p>
          <a:p>
            <a:pPr>
              <a:buNone/>
            </a:pPr>
            <a:r>
              <a:rPr lang="en-US" b="1" dirty="0" smtClean="0"/>
              <a:t>particularly useful in treating type III </a:t>
            </a:r>
            <a:r>
              <a:rPr lang="en-US" b="1" dirty="0" err="1" smtClean="0"/>
              <a:t>hyperlipidemia</a:t>
            </a:r>
            <a:r>
              <a:rPr lang="en-US" b="1" dirty="0" smtClean="0"/>
              <a:t> </a:t>
            </a:r>
          </a:p>
          <a:p>
            <a:pPr>
              <a:buNone/>
            </a:pPr>
            <a:r>
              <a:rPr lang="en-US" b="1" dirty="0" smtClean="0"/>
              <a:t>(</a:t>
            </a:r>
            <a:r>
              <a:rPr lang="en-US" b="1" dirty="0" err="1" smtClean="0"/>
              <a:t>dysbetalipoproteinemia</a:t>
            </a:r>
            <a:r>
              <a:rPr lang="en-US" b="1" dirty="0" smtClean="0"/>
              <a:t>), in which intermediate </a:t>
            </a:r>
          </a:p>
          <a:p>
            <a:pPr>
              <a:buNone/>
            </a:pPr>
            <a:r>
              <a:rPr lang="en-US" b="1" dirty="0" smtClean="0"/>
              <a:t>density lipoprotein particles accumulate. </a:t>
            </a:r>
          </a:p>
          <a:p>
            <a:pPr>
              <a:buNone/>
            </a:pPr>
            <a:r>
              <a:rPr lang="en-US" b="1" dirty="0" smtClean="0"/>
              <a:t> </a:t>
            </a:r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Pharmacokinetics: </a:t>
            </a:r>
          </a:p>
          <a:p>
            <a:pPr>
              <a:buFont typeface="Wingdings" pitchFamily="2" charset="2"/>
              <a:buChar char="v"/>
            </a:pPr>
            <a:r>
              <a:rPr lang="en-US" b="1" dirty="0" err="1" smtClean="0"/>
              <a:t>Gemfibrozil</a:t>
            </a:r>
            <a:r>
              <a:rPr lang="en-US" b="1" dirty="0" smtClean="0"/>
              <a:t> and </a:t>
            </a:r>
            <a:r>
              <a:rPr lang="en-US" b="1" dirty="0" err="1" smtClean="0"/>
              <a:t>fenofibrate</a:t>
            </a:r>
            <a:r>
              <a:rPr lang="en-US" b="1" dirty="0" smtClean="0"/>
              <a:t> are completely absorbed after oral administration </a:t>
            </a:r>
          </a:p>
          <a:p>
            <a:pPr>
              <a:buFont typeface="Wingdings" pitchFamily="2" charset="2"/>
              <a:buChar char="v"/>
            </a:pPr>
            <a:r>
              <a:rPr lang="en-US" b="1" dirty="0" smtClean="0"/>
              <a:t>distribute widely, bound to albumin. </a:t>
            </a:r>
          </a:p>
          <a:p>
            <a:pPr>
              <a:buFont typeface="Wingdings" pitchFamily="2" charset="2"/>
              <a:buChar char="v"/>
            </a:pPr>
            <a:r>
              <a:rPr lang="en-US" b="1" dirty="0" err="1" smtClean="0"/>
              <a:t>Fenofibrate</a:t>
            </a:r>
            <a:r>
              <a:rPr lang="en-US" b="1" dirty="0" smtClean="0"/>
              <a:t> is a </a:t>
            </a:r>
            <a:r>
              <a:rPr lang="en-US" b="1" dirty="0" err="1" smtClean="0"/>
              <a:t>prodrug</a:t>
            </a:r>
            <a:r>
              <a:rPr lang="en-US" b="1" dirty="0" smtClean="0"/>
              <a:t>, which is converted to</a:t>
            </a:r>
          </a:p>
          <a:p>
            <a:pPr>
              <a:buNone/>
            </a:pPr>
            <a:r>
              <a:rPr lang="en-US" b="1" dirty="0" smtClean="0"/>
              <a:t>    </a:t>
            </a:r>
            <a:r>
              <a:rPr lang="en-US" b="1" dirty="0" err="1" smtClean="0"/>
              <a:t>fenofibric</a:t>
            </a:r>
            <a:r>
              <a:rPr lang="en-US" b="1" dirty="0" smtClean="0"/>
              <a:t> acid. </a:t>
            </a:r>
          </a:p>
          <a:p>
            <a:pPr>
              <a:buFont typeface="Wingdings" pitchFamily="2" charset="2"/>
              <a:buChar char="v"/>
            </a:pPr>
            <a:r>
              <a:rPr lang="en-US" b="1" dirty="0" smtClean="0"/>
              <a:t>undergo extensive biotransformation </a:t>
            </a:r>
          </a:p>
          <a:p>
            <a:pPr>
              <a:buFont typeface="Wingdings" pitchFamily="2" charset="2"/>
              <a:buChar char="v"/>
            </a:pPr>
            <a:r>
              <a:rPr lang="en-US" b="1" dirty="0" smtClean="0"/>
              <a:t>excreted in the urine as </a:t>
            </a:r>
            <a:r>
              <a:rPr lang="en-US" b="1" dirty="0" err="1" smtClean="0"/>
              <a:t>glucuronide</a:t>
            </a:r>
            <a:r>
              <a:rPr lang="en-US" b="1" dirty="0" smtClean="0"/>
              <a:t> conjugates. </a:t>
            </a:r>
            <a:endParaRPr lang="en-US" b="1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304800"/>
            <a:ext cx="8839200" cy="64770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b="1" dirty="0"/>
              <a:t> </a:t>
            </a:r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Adverse effects: </a:t>
            </a:r>
            <a:endParaRPr lang="en-US" b="1" dirty="0" smtClean="0"/>
          </a:p>
          <a:p>
            <a:r>
              <a:rPr lang="en-US" b="1" dirty="0" smtClean="0"/>
              <a:t>mild </a:t>
            </a:r>
            <a:r>
              <a:rPr lang="en-US" b="1" dirty="0" smtClean="0"/>
              <a:t>GI </a:t>
            </a:r>
            <a:r>
              <a:rPr lang="en-US" b="1" dirty="0" smtClean="0"/>
              <a:t>disturbances. </a:t>
            </a:r>
          </a:p>
          <a:p>
            <a:r>
              <a:rPr lang="en-US" b="1" dirty="0" smtClean="0"/>
              <a:t>Because these drugs increase </a:t>
            </a:r>
            <a:r>
              <a:rPr lang="en-US" b="1" dirty="0" err="1" smtClean="0"/>
              <a:t>biliary</a:t>
            </a:r>
            <a:r>
              <a:rPr lang="en-US" b="1" dirty="0" smtClean="0"/>
              <a:t> cholesterol excretion, </a:t>
            </a:r>
          </a:p>
          <a:p>
            <a:pPr>
              <a:buNone/>
            </a:pPr>
            <a:r>
              <a:rPr lang="en-US" b="1" dirty="0" smtClean="0"/>
              <a:t>     there is a predisposition to form gallstones.</a:t>
            </a:r>
          </a:p>
          <a:p>
            <a:r>
              <a:rPr lang="en-US" b="1" dirty="0" smtClean="0"/>
              <a:t> </a:t>
            </a:r>
            <a:r>
              <a:rPr lang="en-US" b="1" dirty="0" err="1" smtClean="0"/>
              <a:t>Myositis</a:t>
            </a:r>
            <a:r>
              <a:rPr lang="en-US" b="1" dirty="0" smtClean="0"/>
              <a:t> (inflammation of a voluntary muscle</a:t>
            </a:r>
            <a:r>
              <a:rPr lang="en-US" b="1" dirty="0" smtClean="0"/>
              <a:t>). </a:t>
            </a:r>
            <a:endParaRPr lang="en-US" b="1" dirty="0" smtClean="0"/>
          </a:p>
          <a:p>
            <a:r>
              <a:rPr lang="en-US" b="1" dirty="0" smtClean="0"/>
              <a:t>Patients </a:t>
            </a:r>
            <a:r>
              <a:rPr lang="en-US" b="1" dirty="0" smtClean="0"/>
              <a:t>with renal insufficiency may be at risk. </a:t>
            </a:r>
          </a:p>
          <a:p>
            <a:r>
              <a:rPr lang="en-US" b="1" dirty="0" err="1" smtClean="0"/>
              <a:t>Myopathy</a:t>
            </a:r>
            <a:r>
              <a:rPr lang="en-US" b="1" dirty="0" smtClean="0"/>
              <a:t> and </a:t>
            </a:r>
            <a:r>
              <a:rPr lang="en-US" b="1" dirty="0" err="1" smtClean="0"/>
              <a:t>rhabdomyolysis</a:t>
            </a:r>
            <a:r>
              <a:rPr lang="en-US" b="1" dirty="0" smtClean="0"/>
              <a:t> have been reported in patients taking </a:t>
            </a:r>
            <a:r>
              <a:rPr lang="en-US" b="1" dirty="0" err="1" smtClean="0"/>
              <a:t>gemfibrozil</a:t>
            </a:r>
            <a:r>
              <a:rPr lang="en-US" b="1" dirty="0" smtClean="0"/>
              <a:t> and </a:t>
            </a:r>
            <a:r>
              <a:rPr lang="en-US" b="1" dirty="0" err="1" smtClean="0"/>
              <a:t>statins</a:t>
            </a:r>
            <a:r>
              <a:rPr lang="en-US" b="1" dirty="0" smtClean="0"/>
              <a:t> together.</a:t>
            </a:r>
          </a:p>
          <a:p>
            <a:r>
              <a:rPr lang="en-US" b="1" dirty="0" smtClean="0"/>
              <a:t> The use of </a:t>
            </a:r>
            <a:r>
              <a:rPr lang="en-US" b="1" dirty="0" err="1" smtClean="0"/>
              <a:t>gemfibrozil</a:t>
            </a:r>
            <a:r>
              <a:rPr lang="en-US" b="1" dirty="0" smtClean="0"/>
              <a:t> is contraindicated with </a:t>
            </a:r>
            <a:r>
              <a:rPr lang="en-US" b="1" dirty="0" err="1" smtClean="0"/>
              <a:t>simvastatin</a:t>
            </a:r>
            <a:r>
              <a:rPr lang="en-US" b="1" dirty="0" smtClean="0"/>
              <a:t>. </a:t>
            </a:r>
          </a:p>
          <a:p>
            <a:r>
              <a:rPr lang="en-US" b="1" dirty="0" smtClean="0"/>
              <a:t>Both </a:t>
            </a:r>
            <a:r>
              <a:rPr lang="en-US" b="1" dirty="0" err="1" smtClean="0"/>
              <a:t>fibrates</a:t>
            </a:r>
            <a:r>
              <a:rPr lang="en-US" b="1" dirty="0" smtClean="0"/>
              <a:t> may increase the effects of </a:t>
            </a:r>
            <a:r>
              <a:rPr lang="en-US" b="1" dirty="0" err="1" smtClean="0"/>
              <a:t>warfarin</a:t>
            </a:r>
            <a:r>
              <a:rPr lang="en-US" b="1" dirty="0" smtClean="0"/>
              <a:t>. INR should, therefore, be monitored more frequently when a patient is taking both drugs. </a:t>
            </a:r>
          </a:p>
          <a:p>
            <a:r>
              <a:rPr lang="en-US" b="1" dirty="0" err="1" smtClean="0"/>
              <a:t>Fibrates</a:t>
            </a:r>
            <a:r>
              <a:rPr lang="en-US" b="1" dirty="0" smtClean="0"/>
              <a:t> should not be used in patients with severe hepatic or renal dysfunction or in patients with preexisting gallbladder disease.</a:t>
            </a:r>
          </a:p>
          <a:p>
            <a:endParaRPr lang="en-US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8991600" cy="6400800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 smtClean="0"/>
              <a:t>Coronary heart disease </a:t>
            </a:r>
            <a:r>
              <a:rPr lang="en-US" b="1" dirty="0" smtClean="0"/>
              <a:t>(CHD) </a:t>
            </a:r>
            <a:r>
              <a:rPr lang="en-US" b="1" dirty="0" smtClean="0"/>
              <a:t>is correlated with elevated levels of low-density lipoprotein cholesterol (LDL-C; “bad” cholesterol) and triglycerides and low levels of high-density lipoprotein cholesterol (HDL-C; “good cholesterol”). </a:t>
            </a:r>
          </a:p>
          <a:p>
            <a:r>
              <a:rPr lang="en-US" b="1" dirty="0" smtClean="0"/>
              <a:t>Other risk factors </a:t>
            </a:r>
            <a:r>
              <a:rPr lang="en-US" b="1" dirty="0" smtClean="0"/>
              <a:t>include </a:t>
            </a:r>
            <a:r>
              <a:rPr lang="en-US" b="1" dirty="0" smtClean="0"/>
              <a:t>cigarette </a:t>
            </a:r>
            <a:r>
              <a:rPr lang="en-US" b="1" dirty="0" smtClean="0"/>
              <a:t>smoking, hypertension</a:t>
            </a:r>
            <a:r>
              <a:rPr lang="en-US" b="1" dirty="0" smtClean="0"/>
              <a:t>, obesity, and diabetes. </a:t>
            </a:r>
          </a:p>
          <a:p>
            <a:r>
              <a:rPr lang="en-US" b="1" dirty="0" smtClean="0"/>
              <a:t>Cholesterol levels may be elevated due to lifestyle factors </a:t>
            </a:r>
            <a:r>
              <a:rPr lang="en-US" b="1" dirty="0" smtClean="0"/>
              <a:t>(lack </a:t>
            </a:r>
            <a:r>
              <a:rPr lang="en-US" b="1" dirty="0" smtClean="0"/>
              <a:t>of exercise or diet containing excess saturated fats). </a:t>
            </a:r>
          </a:p>
          <a:p>
            <a:r>
              <a:rPr lang="en-US" b="1" dirty="0" err="1" smtClean="0"/>
              <a:t>Hyperlipidemias</a:t>
            </a:r>
            <a:r>
              <a:rPr lang="en-US" b="1" dirty="0" smtClean="0"/>
              <a:t> can also result from an inherited defect in lipoprotein metabolism or, more commonly, from a combination of genetic and lifestyle factors. Appropriate lifestyle changes, along with drug therapy, can lead to a 30% to 40% reduction in CHD mortality. </a:t>
            </a:r>
            <a:endParaRPr lang="en-US" b="1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28600"/>
            <a:ext cx="8839200" cy="6400800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</a:rPr>
              <a:t>4. Bile </a:t>
            </a:r>
            <a:r>
              <a:rPr lang="en-US" b="1" dirty="0" smtClean="0">
                <a:solidFill>
                  <a:srgbClr val="FF0000"/>
                </a:solidFill>
              </a:rPr>
              <a:t>acid–binding resins Bile acid </a:t>
            </a:r>
            <a:r>
              <a:rPr lang="en-US" b="1" dirty="0" err="1" smtClean="0">
                <a:solidFill>
                  <a:srgbClr val="FF0000"/>
                </a:solidFill>
              </a:rPr>
              <a:t>sequestrants</a:t>
            </a:r>
            <a:r>
              <a:rPr lang="en-US" b="1" dirty="0" smtClean="0">
                <a:solidFill>
                  <a:srgbClr val="FF0000"/>
                </a:solidFill>
              </a:rPr>
              <a:t> (resins) </a:t>
            </a:r>
          </a:p>
          <a:p>
            <a:r>
              <a:rPr lang="en-US" b="1" dirty="0" smtClean="0"/>
              <a:t>have significant LDL cholesterol– lowering effects, although the benefits are less than those observed with </a:t>
            </a:r>
            <a:r>
              <a:rPr lang="en-US" b="1" dirty="0" err="1" smtClean="0"/>
              <a:t>statins</a:t>
            </a:r>
            <a:r>
              <a:rPr lang="en-US" b="1" dirty="0" smtClean="0"/>
              <a:t>.</a:t>
            </a:r>
          </a:p>
          <a:p>
            <a:pPr>
              <a:buNone/>
            </a:pPr>
            <a:r>
              <a:rPr lang="en-US" b="1" dirty="0" smtClean="0">
                <a:solidFill>
                  <a:srgbClr val="0070C0"/>
                </a:solidFill>
              </a:rPr>
              <a:t>Mechanism of action: </a:t>
            </a:r>
            <a:r>
              <a:rPr lang="en-US" b="1" dirty="0" err="1" smtClean="0"/>
              <a:t>Cholestyramine</a:t>
            </a:r>
            <a:r>
              <a:rPr lang="en-US" b="1" dirty="0" smtClean="0"/>
              <a:t>, </a:t>
            </a:r>
            <a:r>
              <a:rPr lang="en-US" b="1" dirty="0" err="1" smtClean="0"/>
              <a:t>colestipol</a:t>
            </a:r>
            <a:r>
              <a:rPr lang="en-US" b="1" dirty="0" smtClean="0"/>
              <a:t>, and </a:t>
            </a:r>
            <a:r>
              <a:rPr lang="en-US" b="1" dirty="0" err="1" smtClean="0"/>
              <a:t>colesevelam</a:t>
            </a:r>
            <a:r>
              <a:rPr lang="en-US" b="1" dirty="0" smtClean="0"/>
              <a:t>  are anion-exchange resins that bind negatively charged bile acids and bile salts in the small intestine . The resin/bile acid complex is excreted in the feces, thus lowering the bile acid concentration. This causes </a:t>
            </a:r>
            <a:r>
              <a:rPr lang="en-US" b="1" dirty="0" err="1" smtClean="0"/>
              <a:t>hepatocytes</a:t>
            </a:r>
            <a:r>
              <a:rPr lang="en-US" b="1" dirty="0" smtClean="0"/>
              <a:t> to increase conversion of cholesterol to bile acids, which are essential components of the bile. Consequently, intracellular cholesterol concentrations decrease, which activates an increased hepatic uptake of cholesterol- containing LDL particles, leading to a fall in plasma LDL-C. [Note: This increased uptake is mediated by an up-regulation of cell surface LDL receptors.]</a:t>
            </a:r>
            <a:endParaRPr lang="en-US" b="1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04800"/>
            <a:ext cx="8686800" cy="63246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Therapeutic uses: </a:t>
            </a:r>
            <a:r>
              <a:rPr lang="en-US" b="1" dirty="0" smtClean="0"/>
              <a:t>The bile acid–binding resins are useful (often in combination with diet or niacin) for treating type IIA and type IIB </a:t>
            </a:r>
            <a:r>
              <a:rPr lang="en-US" b="1" dirty="0" err="1" smtClean="0"/>
              <a:t>hyperlipidemias</a:t>
            </a:r>
            <a:r>
              <a:rPr lang="en-US" b="1" dirty="0" smtClean="0"/>
              <a:t>. </a:t>
            </a:r>
            <a:endParaRPr lang="en-US" b="1" dirty="0" smtClean="0"/>
          </a:p>
          <a:p>
            <a:pPr>
              <a:buNone/>
            </a:pPr>
            <a:r>
              <a:rPr lang="en-US" b="1" dirty="0" smtClean="0"/>
              <a:t> </a:t>
            </a:r>
            <a:r>
              <a:rPr lang="en-US" b="1" dirty="0" smtClean="0"/>
              <a:t>   </a:t>
            </a:r>
            <a:r>
              <a:rPr lang="en-US" b="1" dirty="0" err="1" smtClean="0"/>
              <a:t>Cholestyramine</a:t>
            </a:r>
            <a:r>
              <a:rPr lang="en-US" b="1" dirty="0" smtClean="0"/>
              <a:t> </a:t>
            </a:r>
            <a:r>
              <a:rPr lang="en-US" b="1" dirty="0" smtClean="0"/>
              <a:t>can also relieve </a:t>
            </a:r>
            <a:r>
              <a:rPr lang="en-US" b="1" dirty="0" err="1" smtClean="0"/>
              <a:t>pruritus</a:t>
            </a:r>
            <a:r>
              <a:rPr lang="en-US" b="1" dirty="0" smtClean="0"/>
              <a:t> caused by accumulation of bile acids in patients with </a:t>
            </a:r>
            <a:r>
              <a:rPr lang="en-US" b="1" dirty="0" err="1" smtClean="0"/>
              <a:t>biliary</a:t>
            </a:r>
            <a:r>
              <a:rPr lang="en-US" b="1" dirty="0" smtClean="0"/>
              <a:t> stasis. </a:t>
            </a:r>
            <a:r>
              <a:rPr lang="en-US" b="1" dirty="0" err="1" smtClean="0"/>
              <a:t>Colesevelam</a:t>
            </a:r>
            <a:r>
              <a:rPr lang="en-US" b="1" dirty="0" smtClean="0"/>
              <a:t> is also indicated for type 2 diabetes due to its glucose-lowering effects. </a:t>
            </a:r>
            <a:endParaRPr lang="en-US" b="1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04800"/>
            <a:ext cx="8686800" cy="632460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b="1" dirty="0" smtClean="0">
                <a:solidFill>
                  <a:srgbClr val="0070C0"/>
                </a:solidFill>
              </a:rPr>
              <a:t>Pharmacokinetics</a:t>
            </a:r>
            <a:r>
              <a:rPr lang="en-US" b="1" dirty="0" smtClean="0">
                <a:solidFill>
                  <a:srgbClr val="0070C0"/>
                </a:solidFill>
              </a:rPr>
              <a:t>: </a:t>
            </a:r>
            <a:endParaRPr lang="en-US" b="1" dirty="0" smtClean="0"/>
          </a:p>
          <a:p>
            <a:r>
              <a:rPr lang="en-US" b="1" dirty="0" smtClean="0"/>
              <a:t>insoluble </a:t>
            </a:r>
            <a:r>
              <a:rPr lang="en-US" b="1" dirty="0" smtClean="0"/>
              <a:t>in water and have large molecular weights. </a:t>
            </a:r>
            <a:endParaRPr lang="en-US" b="1" dirty="0" smtClean="0"/>
          </a:p>
          <a:p>
            <a:r>
              <a:rPr lang="en-US" b="1" dirty="0" smtClean="0"/>
              <a:t>After </a:t>
            </a:r>
            <a:r>
              <a:rPr lang="en-US" b="1" dirty="0" smtClean="0"/>
              <a:t>oral administration, they are neither absorbed nor metabolically altered by the </a:t>
            </a:r>
            <a:r>
              <a:rPr lang="en-US" b="1" dirty="0" smtClean="0"/>
              <a:t>intestine( </a:t>
            </a:r>
            <a:r>
              <a:rPr lang="en-US" b="1" dirty="0" smtClean="0"/>
              <a:t>totally excreted in </a:t>
            </a:r>
            <a:r>
              <a:rPr lang="en-US" b="1" dirty="0" smtClean="0"/>
              <a:t>feces). </a:t>
            </a:r>
          </a:p>
          <a:p>
            <a:pPr>
              <a:buNone/>
            </a:pPr>
            <a:r>
              <a:rPr lang="en-US" b="1" dirty="0" smtClean="0"/>
              <a:t> </a:t>
            </a:r>
            <a:r>
              <a:rPr lang="en-US" b="1" dirty="0" smtClean="0">
                <a:solidFill>
                  <a:srgbClr val="0070C0"/>
                </a:solidFill>
              </a:rPr>
              <a:t>Adverse effects: </a:t>
            </a:r>
            <a:endParaRPr lang="en-US" b="1" dirty="0" smtClean="0"/>
          </a:p>
          <a:p>
            <a:r>
              <a:rPr lang="en-US" b="1" dirty="0" smtClean="0"/>
              <a:t>GI </a:t>
            </a:r>
            <a:r>
              <a:rPr lang="en-US" b="1" dirty="0" smtClean="0"/>
              <a:t>disturbances, such as constipation, nausea, and flatulence. </a:t>
            </a:r>
            <a:endParaRPr lang="en-US" b="1" dirty="0" smtClean="0"/>
          </a:p>
          <a:p>
            <a:r>
              <a:rPr lang="en-US" b="1" dirty="0" err="1" smtClean="0"/>
              <a:t>Colesevelam</a:t>
            </a:r>
            <a:r>
              <a:rPr lang="en-US" b="1" dirty="0" smtClean="0"/>
              <a:t> </a:t>
            </a:r>
            <a:r>
              <a:rPr lang="en-US" b="1" dirty="0" smtClean="0"/>
              <a:t>has fewer GI side effects than other bile acid </a:t>
            </a:r>
            <a:r>
              <a:rPr lang="en-US" b="1" dirty="0" err="1" smtClean="0"/>
              <a:t>sequestrants</a:t>
            </a:r>
            <a:r>
              <a:rPr lang="en-US" b="1" dirty="0" smtClean="0"/>
              <a:t>. </a:t>
            </a:r>
            <a:endParaRPr lang="en-US" b="1" dirty="0" smtClean="0"/>
          </a:p>
          <a:p>
            <a:r>
              <a:rPr lang="en-US" b="1" dirty="0" smtClean="0"/>
              <a:t>impair </a:t>
            </a:r>
            <a:r>
              <a:rPr lang="en-US" b="1" dirty="0" smtClean="0"/>
              <a:t>the absorption of the fat-soluble vitamins </a:t>
            </a:r>
            <a:r>
              <a:rPr lang="en-US" b="1" dirty="0" smtClean="0"/>
              <a:t> </a:t>
            </a:r>
            <a:r>
              <a:rPr lang="en-US" b="1" dirty="0" smtClean="0"/>
              <a:t>(A, D, E, and </a:t>
            </a:r>
            <a:r>
              <a:rPr lang="en-US" b="1" dirty="0" smtClean="0"/>
              <a:t>K</a:t>
            </a:r>
          </a:p>
          <a:p>
            <a:r>
              <a:rPr lang="en-US" b="1" dirty="0" smtClean="0"/>
              <a:t>interfere </a:t>
            </a:r>
            <a:r>
              <a:rPr lang="en-US" b="1" dirty="0" smtClean="0"/>
              <a:t>with the absorption of many drugs </a:t>
            </a:r>
            <a:r>
              <a:rPr lang="en-US" b="1" dirty="0" smtClean="0"/>
              <a:t>(</a:t>
            </a:r>
            <a:r>
              <a:rPr lang="en-US" b="1" dirty="0" err="1" smtClean="0"/>
              <a:t>digoxin</a:t>
            </a:r>
            <a:r>
              <a:rPr lang="en-US" b="1" dirty="0" smtClean="0"/>
              <a:t>, </a:t>
            </a:r>
            <a:r>
              <a:rPr lang="en-US" b="1" dirty="0" err="1" smtClean="0"/>
              <a:t>warfarin</a:t>
            </a:r>
            <a:r>
              <a:rPr lang="en-US" b="1" dirty="0" smtClean="0"/>
              <a:t>, and thyroid hormone). </a:t>
            </a:r>
            <a:r>
              <a:rPr lang="en-US" b="1" dirty="0" smtClean="0"/>
              <a:t>Other </a:t>
            </a:r>
            <a:r>
              <a:rPr lang="en-US" b="1" dirty="0" smtClean="0"/>
              <a:t>drugs should be taken at least 1 to 2 hours before, or 4 to 6 hours after, the bile acid–binding resins. </a:t>
            </a:r>
            <a:endParaRPr lang="en-US" b="1" dirty="0" smtClean="0"/>
          </a:p>
          <a:p>
            <a:r>
              <a:rPr lang="en-US" b="1" dirty="0" smtClean="0"/>
              <a:t> </a:t>
            </a:r>
            <a:r>
              <a:rPr lang="en-US" b="1" dirty="0" smtClean="0"/>
              <a:t>may raise triglyceride levels and are contraindicated in patients with significant </a:t>
            </a:r>
            <a:r>
              <a:rPr lang="en-US" b="1" dirty="0" err="1" smtClean="0"/>
              <a:t>hypertriglyceridemia</a:t>
            </a:r>
            <a:r>
              <a:rPr lang="en-US" b="1" dirty="0" smtClean="0"/>
              <a:t> (≥400 mg/</a:t>
            </a:r>
            <a:r>
              <a:rPr lang="en-US" b="1" dirty="0" err="1" smtClean="0"/>
              <a:t>dL</a:t>
            </a:r>
            <a:r>
              <a:rPr lang="en-US" b="1" dirty="0" smtClean="0"/>
              <a:t>).</a:t>
            </a:r>
          </a:p>
          <a:p>
            <a:endParaRPr lang="en-US" b="1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28600"/>
            <a:ext cx="8839200" cy="6400800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</a:rPr>
              <a:t>5. Cholesterol </a:t>
            </a:r>
            <a:r>
              <a:rPr lang="en-US" b="1" dirty="0" smtClean="0">
                <a:solidFill>
                  <a:srgbClr val="FF0000"/>
                </a:solidFill>
              </a:rPr>
              <a:t>absorption inhibitor</a:t>
            </a:r>
            <a:r>
              <a:rPr lang="en-US" b="1" dirty="0" smtClean="0"/>
              <a:t> </a:t>
            </a:r>
            <a:r>
              <a:rPr lang="en-US" b="1" dirty="0" err="1" smtClean="0"/>
              <a:t>Ezetimibe</a:t>
            </a:r>
            <a:r>
              <a:rPr lang="en-US" b="1" dirty="0" smtClean="0"/>
              <a:t> </a:t>
            </a:r>
            <a:endParaRPr lang="en-US" b="1" dirty="0" smtClean="0"/>
          </a:p>
          <a:p>
            <a:r>
              <a:rPr lang="en-US" b="1" dirty="0" smtClean="0"/>
              <a:t>selectively </a:t>
            </a:r>
            <a:r>
              <a:rPr lang="en-US" b="1" dirty="0" smtClean="0"/>
              <a:t>inhibits absorption of dietary and </a:t>
            </a:r>
            <a:r>
              <a:rPr lang="en-US" b="1" dirty="0" err="1" smtClean="0"/>
              <a:t>biliary</a:t>
            </a:r>
            <a:r>
              <a:rPr lang="en-US" b="1" dirty="0" smtClean="0"/>
              <a:t> cholesterol in the small intestine, leading to a decrease in the delivery of intestinal cholesterol to the liver. This causes a reduction of hepatic cholesterol stores and an increase in clearance of cholesterol from the blood</a:t>
            </a:r>
            <a:r>
              <a:rPr lang="en-US" b="1" dirty="0" smtClean="0"/>
              <a:t>.</a:t>
            </a:r>
          </a:p>
          <a:p>
            <a:r>
              <a:rPr lang="en-US" b="1" dirty="0" smtClean="0"/>
              <a:t> </a:t>
            </a:r>
            <a:r>
              <a:rPr lang="en-US" b="1" dirty="0" err="1" smtClean="0"/>
              <a:t>Ezetimibe</a:t>
            </a:r>
            <a:r>
              <a:rPr lang="en-US" b="1" dirty="0" smtClean="0"/>
              <a:t> lowers LDL cholesterol by approximately 17%. Due its modest LDL-lowering effects, </a:t>
            </a:r>
            <a:r>
              <a:rPr lang="en-US" b="1" dirty="0" err="1" smtClean="0"/>
              <a:t>ezetimibe</a:t>
            </a:r>
            <a:r>
              <a:rPr lang="en-US" b="1" dirty="0" smtClean="0"/>
              <a:t> is often used as an adjunct to </a:t>
            </a:r>
            <a:r>
              <a:rPr lang="en-US" b="1" dirty="0" err="1" smtClean="0"/>
              <a:t>statin</a:t>
            </a:r>
            <a:r>
              <a:rPr lang="en-US" b="1" dirty="0" smtClean="0"/>
              <a:t> therapy or in </a:t>
            </a:r>
            <a:r>
              <a:rPr lang="en-US" b="1" dirty="0" err="1" smtClean="0"/>
              <a:t>statin</a:t>
            </a:r>
            <a:r>
              <a:rPr lang="en-US" b="1" dirty="0" smtClean="0"/>
              <a:t>-intolerant patients. </a:t>
            </a:r>
            <a:endParaRPr lang="en-US" b="1" dirty="0" smtClean="0"/>
          </a:p>
          <a:p>
            <a:r>
              <a:rPr lang="en-US" b="1" dirty="0" smtClean="0"/>
              <a:t>primarily </a:t>
            </a:r>
            <a:r>
              <a:rPr lang="en-US" b="1" dirty="0" smtClean="0"/>
              <a:t>metabolized in the small intestine and liver via </a:t>
            </a:r>
            <a:r>
              <a:rPr lang="en-US" b="1" dirty="0" err="1" smtClean="0"/>
              <a:t>glucuronide</a:t>
            </a:r>
            <a:r>
              <a:rPr lang="en-US" b="1" dirty="0" smtClean="0"/>
              <a:t> conjugation, with subsequent </a:t>
            </a:r>
            <a:r>
              <a:rPr lang="en-US" b="1" dirty="0" err="1" smtClean="0"/>
              <a:t>biliary</a:t>
            </a:r>
            <a:r>
              <a:rPr lang="en-US" b="1" dirty="0" smtClean="0"/>
              <a:t> and renal excretion. Patients with moderate to severe hepatic insufficiency should not be treated with </a:t>
            </a:r>
            <a:r>
              <a:rPr lang="en-US" b="1" dirty="0" err="1" smtClean="0"/>
              <a:t>ezetimibe</a:t>
            </a:r>
            <a:r>
              <a:rPr lang="en-US" b="1" dirty="0" smtClean="0"/>
              <a:t>. </a:t>
            </a:r>
            <a:endParaRPr lang="en-US" b="1" dirty="0" smtClean="0"/>
          </a:p>
          <a:p>
            <a:r>
              <a:rPr lang="en-US" b="1" dirty="0" smtClean="0"/>
              <a:t>Adverse </a:t>
            </a:r>
            <a:r>
              <a:rPr lang="en-US" b="1" dirty="0" smtClean="0"/>
              <a:t>effects are uncommon with use of </a:t>
            </a:r>
            <a:r>
              <a:rPr lang="en-US" b="1" dirty="0" err="1" smtClean="0"/>
              <a:t>ezetimibe</a:t>
            </a:r>
            <a:r>
              <a:rPr lang="en-US" b="1" dirty="0" smtClean="0"/>
              <a:t>.</a:t>
            </a:r>
          </a:p>
          <a:p>
            <a:endParaRPr lang="en-US" b="1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b="1" dirty="0" smtClean="0">
                <a:solidFill>
                  <a:schemeClr val="accent6"/>
                </a:solidFill>
              </a:rPr>
              <a:t>6. Omega-3 </a:t>
            </a:r>
            <a:r>
              <a:rPr lang="en-US" b="1" dirty="0" smtClean="0">
                <a:solidFill>
                  <a:schemeClr val="accent6"/>
                </a:solidFill>
              </a:rPr>
              <a:t>fatty acids </a:t>
            </a:r>
            <a:endParaRPr lang="en-US" b="1" dirty="0" smtClean="0">
              <a:solidFill>
                <a:schemeClr val="accent6"/>
              </a:solidFill>
            </a:endParaRPr>
          </a:p>
          <a:p>
            <a:r>
              <a:rPr lang="en-US" b="1" dirty="0" smtClean="0"/>
              <a:t>Omega-3 </a:t>
            </a:r>
            <a:r>
              <a:rPr lang="en-US" b="1" dirty="0" smtClean="0"/>
              <a:t>polyunsaturated fatty acids (PUFAs) </a:t>
            </a:r>
            <a:r>
              <a:rPr lang="en-US" b="1" dirty="0" smtClean="0"/>
              <a:t>used </a:t>
            </a:r>
            <a:r>
              <a:rPr lang="en-US" b="1" dirty="0" smtClean="0"/>
              <a:t>for triglyceride lowering. </a:t>
            </a:r>
            <a:r>
              <a:rPr lang="en-US" b="1" dirty="0" smtClean="0"/>
              <a:t>inhibit </a:t>
            </a:r>
            <a:r>
              <a:rPr lang="en-US" b="1" dirty="0" smtClean="0"/>
              <a:t>VLDL and triglyceride synthesis in the liver. The omega-3 </a:t>
            </a:r>
            <a:r>
              <a:rPr lang="en-US" b="1" dirty="0" smtClean="0"/>
              <a:t>(</a:t>
            </a:r>
            <a:r>
              <a:rPr lang="en-US" b="1" dirty="0" smtClean="0"/>
              <a:t>EPA) and </a:t>
            </a:r>
            <a:r>
              <a:rPr lang="en-US" b="1" dirty="0" smtClean="0"/>
              <a:t>(</a:t>
            </a:r>
            <a:r>
              <a:rPr lang="en-US" b="1" dirty="0" smtClean="0"/>
              <a:t>DHA) are found in marine sources </a:t>
            </a:r>
            <a:r>
              <a:rPr lang="en-US" b="1" dirty="0" smtClean="0"/>
              <a:t>as </a:t>
            </a:r>
            <a:r>
              <a:rPr lang="en-US" b="1" dirty="0" smtClean="0"/>
              <a:t>tuna, halibut, and salmon. </a:t>
            </a:r>
            <a:endParaRPr lang="en-US" b="1" dirty="0" smtClean="0"/>
          </a:p>
          <a:p>
            <a:r>
              <a:rPr lang="en-US" b="1" dirty="0" smtClean="0"/>
              <a:t>Approximately </a:t>
            </a:r>
            <a:r>
              <a:rPr lang="en-US" b="1" dirty="0" smtClean="0"/>
              <a:t>4 g of marine-derived omega-3 PUFAs daily decreases serum triglyceride concentrations by 25% to 30%, with small increases in LDL-C and HDL-C. </a:t>
            </a:r>
            <a:endParaRPr lang="en-US" b="1" dirty="0" smtClean="0"/>
          </a:p>
          <a:p>
            <a:r>
              <a:rPr lang="en-US" b="1" dirty="0" smtClean="0"/>
              <a:t>Over-the-counter </a:t>
            </a:r>
            <a:r>
              <a:rPr lang="en-US" b="1" dirty="0" smtClean="0"/>
              <a:t>or prescription fish oil capsules (EPA/DHA) can be used for </a:t>
            </a:r>
            <a:r>
              <a:rPr lang="en-US" b="1" dirty="0" smtClean="0"/>
              <a:t>supplementation. </a:t>
            </a:r>
          </a:p>
          <a:p>
            <a:r>
              <a:rPr lang="en-US" b="1" dirty="0" err="1" smtClean="0"/>
              <a:t>Icosapent</a:t>
            </a:r>
            <a:r>
              <a:rPr lang="en-US" b="1" dirty="0" smtClean="0"/>
              <a:t> </a:t>
            </a:r>
            <a:r>
              <a:rPr lang="en-US" b="1" dirty="0" smtClean="0"/>
              <a:t>ethyl is a prescription product that contains only EPA and, unlike other fish oil supplements, does not significantly raise LDL-C. </a:t>
            </a:r>
            <a:endParaRPr lang="en-US" b="1" dirty="0" smtClean="0"/>
          </a:p>
          <a:p>
            <a:r>
              <a:rPr lang="en-US" b="1" dirty="0" smtClean="0"/>
              <a:t>Omega-3 </a:t>
            </a:r>
            <a:r>
              <a:rPr lang="en-US" b="1" dirty="0" smtClean="0"/>
              <a:t>PUFAs can be considered as an adjunct to other lipid-lowering therapies for individuals with significantly elevated triglycerides (≥500 mg/</a:t>
            </a:r>
            <a:r>
              <a:rPr lang="en-US" b="1" dirty="0" err="1" smtClean="0"/>
              <a:t>dL</a:t>
            </a:r>
            <a:r>
              <a:rPr lang="en-US" b="1" dirty="0" smtClean="0"/>
              <a:t>). Although effective for triglyceride lowering, omega-3 PUFA supplementation has not been shown to reduce cardiovascular morbidity and mortality. </a:t>
            </a:r>
            <a:endParaRPr lang="en-US" b="1" dirty="0" smtClean="0"/>
          </a:p>
          <a:p>
            <a:r>
              <a:rPr lang="en-US" b="1" dirty="0" smtClean="0"/>
              <a:t>side </a:t>
            </a:r>
            <a:r>
              <a:rPr lang="en-US" b="1" dirty="0" smtClean="0"/>
              <a:t>effects </a:t>
            </a:r>
            <a:r>
              <a:rPr lang="en-US" b="1" dirty="0" smtClean="0"/>
              <a:t>:GI </a:t>
            </a:r>
            <a:r>
              <a:rPr lang="en-US" b="1" dirty="0" smtClean="0"/>
              <a:t>effects (abdominal pain, nausea, diarrhea) and a fishy aftertaste. Bleeding risk can be increased in those who are concomitantly taking anticoagulants or </a:t>
            </a:r>
            <a:r>
              <a:rPr lang="en-US" b="1" dirty="0" err="1" smtClean="0"/>
              <a:t>antiplatelets</a:t>
            </a:r>
            <a:r>
              <a:rPr lang="en-US" b="1" dirty="0" smtClean="0"/>
              <a:t>.</a:t>
            </a:r>
          </a:p>
          <a:p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"/>
            <a:ext cx="8686800" cy="6477000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n-US" b="1" dirty="0" smtClean="0">
                <a:solidFill>
                  <a:schemeClr val="accent6"/>
                </a:solidFill>
              </a:rPr>
              <a:t>7. Combination </a:t>
            </a:r>
            <a:r>
              <a:rPr lang="en-US" b="1" dirty="0" smtClean="0">
                <a:solidFill>
                  <a:schemeClr val="accent6"/>
                </a:solidFill>
              </a:rPr>
              <a:t>drug </a:t>
            </a:r>
            <a:r>
              <a:rPr lang="en-US" b="1" dirty="0" smtClean="0">
                <a:solidFill>
                  <a:schemeClr val="accent6"/>
                </a:solidFill>
              </a:rPr>
              <a:t>therapy</a:t>
            </a:r>
          </a:p>
          <a:p>
            <a:r>
              <a:rPr lang="en-US" b="1" dirty="0" smtClean="0"/>
              <a:t> </a:t>
            </a:r>
            <a:r>
              <a:rPr lang="en-US" b="1" dirty="0" smtClean="0"/>
              <a:t>It is often necessary to use two </a:t>
            </a:r>
            <a:r>
              <a:rPr lang="en-US" b="1" dirty="0" err="1" smtClean="0"/>
              <a:t>antihyperlipidemic</a:t>
            </a:r>
            <a:r>
              <a:rPr lang="en-US" b="1" dirty="0" smtClean="0"/>
              <a:t> drugs to achieve treatment goals in plasma lipid levels. </a:t>
            </a:r>
            <a:endParaRPr lang="en-US" b="1" dirty="0" smtClean="0"/>
          </a:p>
          <a:p>
            <a:r>
              <a:rPr lang="en-US" b="1" dirty="0" smtClean="0"/>
              <a:t>The </a:t>
            </a:r>
            <a:r>
              <a:rPr lang="en-US" b="1" dirty="0" smtClean="0"/>
              <a:t>combination of an HMG </a:t>
            </a:r>
            <a:r>
              <a:rPr lang="en-US" b="1" dirty="0" err="1" smtClean="0"/>
              <a:t>CoA</a:t>
            </a:r>
            <a:r>
              <a:rPr lang="en-US" b="1" dirty="0" smtClean="0"/>
              <a:t> </a:t>
            </a:r>
            <a:r>
              <a:rPr lang="en-US" b="1" dirty="0" err="1" smtClean="0"/>
              <a:t>reductase</a:t>
            </a:r>
            <a:r>
              <a:rPr lang="en-US" b="1" dirty="0" smtClean="0"/>
              <a:t> inhibitor with a bile acid–binding agent has been shown to be very useful in lowering LDL-C </a:t>
            </a:r>
            <a:r>
              <a:rPr lang="en-US" b="1" dirty="0" smtClean="0"/>
              <a:t>levels. </a:t>
            </a:r>
          </a:p>
          <a:p>
            <a:r>
              <a:rPr lang="en-US" b="1" dirty="0" err="1" smtClean="0"/>
              <a:t>Simvastatin</a:t>
            </a:r>
            <a:r>
              <a:rPr lang="en-US" b="1" dirty="0" smtClean="0"/>
              <a:t> </a:t>
            </a:r>
            <a:r>
              <a:rPr lang="en-US" b="1" dirty="0" smtClean="0"/>
              <a:t>and </a:t>
            </a:r>
            <a:r>
              <a:rPr lang="en-US" b="1" dirty="0" err="1" smtClean="0"/>
              <a:t>ezetimibe</a:t>
            </a:r>
            <a:r>
              <a:rPr lang="en-US" b="1" dirty="0" smtClean="0"/>
              <a:t>, as well as </a:t>
            </a:r>
            <a:r>
              <a:rPr lang="en-US" b="1" dirty="0" err="1" smtClean="0"/>
              <a:t>simvastatin</a:t>
            </a:r>
            <a:r>
              <a:rPr lang="en-US" b="1" dirty="0" smtClean="0"/>
              <a:t> and niacin, are currently available combined in one pill to treat elevated LDL cholesterol. </a:t>
            </a:r>
            <a:endParaRPr lang="en-US" b="1" dirty="0" smtClean="0"/>
          </a:p>
          <a:p>
            <a:r>
              <a:rPr lang="en-US" b="1" dirty="0" smtClean="0"/>
              <a:t>Combination </a:t>
            </a:r>
            <a:r>
              <a:rPr lang="en-US" b="1" dirty="0" smtClean="0"/>
              <a:t>drug therapy is not without risks. Liver and muscle toxicity occurs more frequently with lipid-lowering drug combinations. 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28600" y="457200"/>
            <a:ext cx="8686800" cy="5943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"/>
            <a:ext cx="8839200" cy="65532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b="1" dirty="0" smtClean="0"/>
              <a:t>TREATMENT GOALS</a:t>
            </a:r>
          </a:p>
          <a:p>
            <a:r>
              <a:rPr lang="en-US" b="1" dirty="0" smtClean="0"/>
              <a:t>Plasma lipids consist mostly of lipoproteins, which are spherical complexes of lipids and specific proteins (</a:t>
            </a:r>
            <a:r>
              <a:rPr lang="en-US" b="1" dirty="0" err="1" smtClean="0"/>
              <a:t>apolipoproteins</a:t>
            </a:r>
            <a:r>
              <a:rPr lang="en-US" b="1" dirty="0" smtClean="0"/>
              <a:t>). </a:t>
            </a:r>
          </a:p>
          <a:p>
            <a:r>
              <a:rPr lang="en-US" b="1" dirty="0" smtClean="0"/>
              <a:t>The clinically important lipoproteins, listed in decreasing order of </a:t>
            </a:r>
            <a:r>
              <a:rPr lang="en-US" b="1" dirty="0" err="1" smtClean="0"/>
              <a:t>atherogenicity</a:t>
            </a:r>
            <a:r>
              <a:rPr lang="en-US" b="1" dirty="0" smtClean="0"/>
              <a:t>, are LDL, </a:t>
            </a:r>
            <a:r>
              <a:rPr lang="en-US" b="1" dirty="0" smtClean="0"/>
              <a:t>VLDL, </a:t>
            </a:r>
            <a:r>
              <a:rPr lang="en-US" b="1" dirty="0" err="1" smtClean="0"/>
              <a:t>chylomicrons</a:t>
            </a:r>
            <a:r>
              <a:rPr lang="en-US" b="1" dirty="0" smtClean="0"/>
              <a:t>, and HDL. </a:t>
            </a:r>
          </a:p>
          <a:p>
            <a:r>
              <a:rPr lang="en-US" b="1" dirty="0" smtClean="0"/>
              <a:t>The occurrence of CHD is positively associated with high total cholesterol and more strongly with elevated LDL-C. </a:t>
            </a:r>
            <a:endParaRPr lang="en-US" b="1" dirty="0" smtClean="0"/>
          </a:p>
          <a:p>
            <a:r>
              <a:rPr lang="en-US" b="1" dirty="0" smtClean="0"/>
              <a:t>Total </a:t>
            </a:r>
            <a:r>
              <a:rPr lang="en-US" b="1" dirty="0" smtClean="0"/>
              <a:t>cholesterol is the sum of LDL-C, VLDL-C, and </a:t>
            </a:r>
            <a:r>
              <a:rPr lang="en-US" b="1" dirty="0" smtClean="0"/>
              <a:t>HDL-C</a:t>
            </a:r>
            <a:endParaRPr lang="en-US" b="1" dirty="0" smtClean="0"/>
          </a:p>
          <a:p>
            <a:r>
              <a:rPr lang="en-US" b="1" dirty="0" smtClean="0"/>
              <a:t>In contrast to LDL-C, high levels of HDL-C have been associated with a decreased risk for heart disease. </a:t>
            </a:r>
          </a:p>
          <a:p>
            <a:r>
              <a:rPr lang="en-US" b="1" dirty="0" smtClean="0"/>
              <a:t>Reduction of LDL-C is the primary goal of cholesterol- lowering therapy. 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28600"/>
            <a:ext cx="8763000" cy="5897563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Treatment options for hypercholesterolemia </a:t>
            </a:r>
            <a:r>
              <a:rPr lang="en-US" b="1" dirty="0" smtClean="0"/>
              <a:t>Lifestyle changes, such as diet, exercise, and weight reduction, can lead to modest decreases in LDL-C and increases in HDL-C. </a:t>
            </a:r>
          </a:p>
          <a:p>
            <a:r>
              <a:rPr lang="en-US" b="1" dirty="0" smtClean="0"/>
              <a:t>However, most patients are unable to achieve significant LDL-C reductions with lifestyle modifications alone, and drug therapy may be required. </a:t>
            </a:r>
            <a:r>
              <a:rPr lang="en-US" b="1" dirty="0" smtClean="0"/>
              <a:t>Treatment with HMG </a:t>
            </a:r>
            <a:r>
              <a:rPr lang="en-US" b="1" dirty="0" err="1" smtClean="0"/>
              <a:t>CoA</a:t>
            </a:r>
            <a:r>
              <a:rPr lang="en-US" b="1" dirty="0" smtClean="0"/>
              <a:t> </a:t>
            </a:r>
            <a:r>
              <a:rPr lang="en-US" b="1" dirty="0" err="1" smtClean="0"/>
              <a:t>reductase</a:t>
            </a:r>
            <a:r>
              <a:rPr lang="en-US" b="1" dirty="0" smtClean="0"/>
              <a:t> inhibitors (</a:t>
            </a:r>
            <a:r>
              <a:rPr lang="en-US" b="1" dirty="0" err="1" smtClean="0"/>
              <a:t>statins</a:t>
            </a:r>
            <a:r>
              <a:rPr lang="en-US" b="1" dirty="0" smtClean="0"/>
              <a:t>) is the primary treatment option for hypercholesterolemia. </a:t>
            </a:r>
            <a:endParaRPr lang="en-US" b="1" dirty="0" smtClean="0"/>
          </a:p>
          <a:p>
            <a:endParaRPr lang="en-US" b="1" dirty="0" smtClean="0"/>
          </a:p>
          <a:p>
            <a:pPr>
              <a:buNone/>
            </a:pPr>
            <a:endParaRPr lang="en-US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28600"/>
            <a:ext cx="8763000" cy="64008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Treatment options for </a:t>
            </a:r>
            <a:r>
              <a:rPr lang="en-US" b="1" dirty="0" err="1" smtClean="0">
                <a:solidFill>
                  <a:srgbClr val="FF0000"/>
                </a:solidFill>
              </a:rPr>
              <a:t>hypertriglyceridemia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/>
              <a:t>Elevated </a:t>
            </a:r>
            <a:r>
              <a:rPr lang="en-US" b="1" dirty="0" smtClean="0"/>
              <a:t>triglycerides are independently associated with increased risk of CHD. Diet and exercise are the primary modes of treating </a:t>
            </a:r>
            <a:r>
              <a:rPr lang="en-US" b="1" dirty="0" err="1" smtClean="0"/>
              <a:t>hypertriglyceridemia</a:t>
            </a:r>
            <a:r>
              <a:rPr lang="en-US" b="1" dirty="0" smtClean="0"/>
              <a:t>. </a:t>
            </a:r>
            <a:endParaRPr lang="en-US" b="1" dirty="0" smtClean="0"/>
          </a:p>
          <a:p>
            <a:pPr>
              <a:buNone/>
            </a:pPr>
            <a:r>
              <a:rPr lang="en-US" b="1" dirty="0" smtClean="0"/>
              <a:t>-niacin </a:t>
            </a:r>
          </a:p>
          <a:p>
            <a:pPr>
              <a:buNone/>
            </a:pPr>
            <a:r>
              <a:rPr lang="en-US" b="1" dirty="0" smtClean="0"/>
              <a:t>-</a:t>
            </a:r>
            <a:r>
              <a:rPr lang="en-US" b="1" dirty="0" err="1" smtClean="0"/>
              <a:t>fibric</a:t>
            </a:r>
            <a:r>
              <a:rPr lang="en-US" b="1" dirty="0" smtClean="0"/>
              <a:t> </a:t>
            </a:r>
            <a:r>
              <a:rPr lang="en-US" b="1" dirty="0" smtClean="0"/>
              <a:t>acid derivatives </a:t>
            </a:r>
            <a:endParaRPr lang="en-US" b="1" dirty="0" smtClean="0"/>
          </a:p>
          <a:p>
            <a:pPr>
              <a:buNone/>
            </a:pPr>
            <a:r>
              <a:rPr lang="en-US" b="1" dirty="0" smtClean="0"/>
              <a:t>-Omega-3 </a:t>
            </a:r>
            <a:r>
              <a:rPr lang="en-US" b="1" dirty="0" smtClean="0"/>
              <a:t>fatty acids (fish oil</a:t>
            </a:r>
            <a:r>
              <a:rPr lang="en-US" b="1" dirty="0" smtClean="0"/>
              <a:t>)</a:t>
            </a:r>
            <a:endParaRPr lang="en-US" b="1" dirty="0" smtClean="0"/>
          </a:p>
          <a:p>
            <a:endParaRPr lang="en-US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304800"/>
            <a:ext cx="8763000" cy="6324600"/>
          </a:xfrm>
        </p:spPr>
        <p:txBody>
          <a:bodyPr>
            <a:normAutofit lnSpcReduction="10000"/>
          </a:bodyPr>
          <a:lstStyle/>
          <a:p>
            <a:pPr marL="514350" indent="-51435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DRUGS FOR HYPERLIPIDEMIA</a:t>
            </a:r>
          </a:p>
          <a:p>
            <a:pPr marL="514350" indent="-514350">
              <a:buAutoNum type="arabicPeriod"/>
            </a:pP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3-Hydroxy-3-methylglutaryl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coenzyme A </a:t>
            </a:r>
          </a:p>
          <a:p>
            <a:pPr marL="514350" indent="-514350">
              <a:buNone/>
            </a:pP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     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</a:rPr>
              <a:t>reductase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 inhibitors (HMG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</a:rPr>
              <a:t>CoA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)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</a:rPr>
              <a:t>reductase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 inhibitors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</a:rPr>
              <a:t>statins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) </a:t>
            </a:r>
          </a:p>
          <a:p>
            <a:r>
              <a:rPr lang="en-US" b="1" dirty="0" smtClean="0"/>
              <a:t>lower elevated LDL-C, resulting in a substantial reduction in coronary events and death from CHD. </a:t>
            </a:r>
          </a:p>
          <a:p>
            <a:r>
              <a:rPr lang="en-US" b="1" dirty="0" smtClean="0"/>
              <a:t>Therapeutic </a:t>
            </a:r>
            <a:r>
              <a:rPr lang="en-US" b="1" dirty="0" smtClean="0"/>
              <a:t>benefits include plaque stabilization, improvement of coronary endothelial function, inhibition of platelet thrombus formation, and anti-inflammatory activity. </a:t>
            </a:r>
            <a:endParaRPr lang="en-US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770</TotalTime>
  <Words>2042</Words>
  <Application>Microsoft Office PowerPoint</Application>
  <PresentationFormat>On-screen Show (4:3)</PresentationFormat>
  <Paragraphs>133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Office Theme</vt:lpstr>
      <vt:lpstr>Drugs of hyperlipidemia                               4th Stage 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Drugs of hyperlipidemia</dc:title>
  <dc:creator>Acer</dc:creator>
  <cp:lastModifiedBy>Acer</cp:lastModifiedBy>
  <cp:revision>32</cp:revision>
  <dcterms:created xsi:type="dcterms:W3CDTF">2020-01-23T09:36:35Z</dcterms:created>
  <dcterms:modified xsi:type="dcterms:W3CDTF">2020-01-25T21:12:56Z</dcterms:modified>
</cp:coreProperties>
</file>