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 id="287" r:id="rId16"/>
    <p:sldId id="272" r:id="rId17"/>
    <p:sldId id="273" r:id="rId18"/>
    <p:sldId id="274" r:id="rId19"/>
    <p:sldId id="275" r:id="rId20"/>
    <p:sldId id="276" r:id="rId21"/>
    <p:sldId id="271" r:id="rId22"/>
    <p:sldId id="278" r:id="rId23"/>
    <p:sldId id="279" r:id="rId24"/>
    <p:sldId id="280" r:id="rId25"/>
    <p:sldId id="281" r:id="rId26"/>
    <p:sldId id="261" r:id="rId27"/>
    <p:sldId id="282" r:id="rId28"/>
    <p:sldId id="284" r:id="rId29"/>
    <p:sldId id="285"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EB82A33-2BB9-4528-B29E-394F061FE0F0}" type="datetimeFigureOut">
              <a:rPr lang="en-US" smtClean="0"/>
              <a:pPr/>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A74E8C-5591-48D2-A90F-4DAEA8CB1A5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B82A33-2BB9-4528-B29E-394F061FE0F0}" type="datetimeFigureOut">
              <a:rPr lang="en-US" smtClean="0"/>
              <a:pPr/>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A74E8C-5591-48D2-A90F-4DAEA8CB1A5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B82A33-2BB9-4528-B29E-394F061FE0F0}" type="datetimeFigureOut">
              <a:rPr lang="en-US" smtClean="0"/>
              <a:pPr/>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A74E8C-5591-48D2-A90F-4DAEA8CB1A5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B82A33-2BB9-4528-B29E-394F061FE0F0}" type="datetimeFigureOut">
              <a:rPr lang="en-US" smtClean="0"/>
              <a:pPr/>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A74E8C-5591-48D2-A90F-4DAEA8CB1A5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EB82A33-2BB9-4528-B29E-394F061FE0F0}" type="datetimeFigureOut">
              <a:rPr lang="en-US" smtClean="0"/>
              <a:pPr/>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A74E8C-5591-48D2-A90F-4DAEA8CB1A5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EB82A33-2BB9-4528-B29E-394F061FE0F0}" type="datetimeFigureOut">
              <a:rPr lang="en-US" smtClean="0"/>
              <a:pPr/>
              <a:t>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A74E8C-5591-48D2-A90F-4DAEA8CB1A5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EB82A33-2BB9-4528-B29E-394F061FE0F0}" type="datetimeFigureOut">
              <a:rPr lang="en-US" smtClean="0"/>
              <a:pPr/>
              <a:t>1/19/2020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A74E8C-5591-48D2-A90F-4DAEA8CB1A5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EB82A33-2BB9-4528-B29E-394F061FE0F0}" type="datetimeFigureOut">
              <a:rPr lang="en-US" smtClean="0"/>
              <a:pPr/>
              <a:t>1/19/2020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A74E8C-5591-48D2-A90F-4DAEA8CB1A5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B82A33-2BB9-4528-B29E-394F061FE0F0}" type="datetimeFigureOut">
              <a:rPr lang="en-US" smtClean="0"/>
              <a:pPr/>
              <a:t>1/19/2020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A74E8C-5591-48D2-A90F-4DAEA8CB1A5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B82A33-2BB9-4528-B29E-394F061FE0F0}" type="datetimeFigureOut">
              <a:rPr lang="en-US" smtClean="0"/>
              <a:pPr/>
              <a:t>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A74E8C-5591-48D2-A90F-4DAEA8CB1A5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B82A33-2BB9-4528-B29E-394F061FE0F0}" type="datetimeFigureOut">
              <a:rPr lang="en-US" smtClean="0"/>
              <a:pPr/>
              <a:t>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A74E8C-5591-48D2-A90F-4DAEA8CB1A5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B82A33-2BB9-4528-B29E-394F061FE0F0}" type="datetimeFigureOut">
              <a:rPr lang="en-US" smtClean="0"/>
              <a:pPr/>
              <a:t>1/19/2020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A74E8C-5591-48D2-A90F-4DAEA8CB1A5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7200" b="1" dirty="0" smtClean="0">
                <a:latin typeface="Tahoma" pitchFamily="34" charset="0"/>
                <a:ea typeface="Tahoma" pitchFamily="34" charset="0"/>
                <a:cs typeface="Tahoma" pitchFamily="34" charset="0"/>
              </a:rPr>
              <a:t>CNS Stimulants</a:t>
            </a:r>
            <a:r>
              <a:rPr lang="en-US" b="1" dirty="0" smtClean="0">
                <a:latin typeface="Tahoma" pitchFamily="34" charset="0"/>
                <a:ea typeface="Tahoma" pitchFamily="34" charset="0"/>
                <a:cs typeface="Tahoma" pitchFamily="34" charset="0"/>
              </a:rPr>
              <a:t/>
            </a:r>
            <a:br>
              <a:rPr lang="en-US" b="1" dirty="0" smtClean="0">
                <a:latin typeface="Tahoma" pitchFamily="34" charset="0"/>
                <a:ea typeface="Tahoma" pitchFamily="34" charset="0"/>
                <a:cs typeface="Tahoma" pitchFamily="34" charset="0"/>
              </a:rPr>
            </a:br>
            <a:r>
              <a:rPr lang="en-US" b="1" dirty="0" smtClean="0">
                <a:latin typeface="Tahoma" pitchFamily="34" charset="0"/>
                <a:ea typeface="Tahoma" pitchFamily="34" charset="0"/>
                <a:cs typeface="Tahoma" pitchFamily="34" charset="0"/>
              </a:rPr>
              <a:t>                          </a:t>
            </a:r>
            <a:br>
              <a:rPr lang="en-US" b="1" dirty="0" smtClean="0">
                <a:latin typeface="Tahoma" pitchFamily="34" charset="0"/>
                <a:ea typeface="Tahoma" pitchFamily="34" charset="0"/>
                <a:cs typeface="Tahoma" pitchFamily="34" charset="0"/>
              </a:rPr>
            </a:br>
            <a:r>
              <a:rPr lang="en-US" b="1" dirty="0">
                <a:latin typeface="Tahoma" pitchFamily="34" charset="0"/>
                <a:ea typeface="Tahoma" pitchFamily="34" charset="0"/>
                <a:cs typeface="Tahoma" pitchFamily="34" charset="0"/>
              </a:rPr>
              <a:t> </a:t>
            </a:r>
            <a:r>
              <a:rPr lang="en-US" b="1" dirty="0" smtClean="0">
                <a:latin typeface="Tahoma" pitchFamily="34" charset="0"/>
                <a:ea typeface="Tahoma" pitchFamily="34" charset="0"/>
                <a:cs typeface="Tahoma" pitchFamily="34" charset="0"/>
              </a:rPr>
              <a:t>                                 4</a:t>
            </a:r>
            <a:r>
              <a:rPr lang="en-US" b="1" baseline="30000" dirty="0" smtClean="0">
                <a:latin typeface="Tahoma" pitchFamily="34" charset="0"/>
                <a:ea typeface="Tahoma" pitchFamily="34" charset="0"/>
                <a:cs typeface="Tahoma" pitchFamily="34" charset="0"/>
              </a:rPr>
              <a:t>th</a:t>
            </a:r>
            <a:r>
              <a:rPr lang="en-US" b="1" dirty="0" smtClean="0">
                <a:latin typeface="Tahoma" pitchFamily="34" charset="0"/>
                <a:ea typeface="Tahoma" pitchFamily="34" charset="0"/>
                <a:cs typeface="Tahoma" pitchFamily="34" charset="0"/>
              </a:rPr>
              <a:t> Stage </a:t>
            </a:r>
            <a:endParaRPr lang="en-US" b="1" dirty="0">
              <a:latin typeface="Tahoma" pitchFamily="34" charset="0"/>
              <a:ea typeface="Tahoma" pitchFamily="34" charset="0"/>
              <a:cs typeface="Tahoma" pitchFamily="34" charset="0"/>
            </a:endParaRPr>
          </a:p>
        </p:txBody>
      </p:sp>
      <p:sp>
        <p:nvSpPr>
          <p:cNvPr id="3" name="Subtitle 2"/>
          <p:cNvSpPr>
            <a:spLocks noGrp="1"/>
          </p:cNvSpPr>
          <p:nvPr>
            <p:ph type="subTitle" idx="1"/>
          </p:nvPr>
        </p:nvSpPr>
        <p:spPr>
          <a:xfrm>
            <a:off x="1371600" y="4343400"/>
            <a:ext cx="6400800" cy="1752600"/>
          </a:xfrm>
        </p:spPr>
        <p:txBody>
          <a:bodyPr/>
          <a:lstStyle/>
          <a:p>
            <a:r>
              <a:rPr lang="en-US" b="1" dirty="0" smtClean="0">
                <a:solidFill>
                  <a:schemeClr val="tx1"/>
                </a:solidFill>
                <a:latin typeface="Tahoma" pitchFamily="34" charset="0"/>
                <a:ea typeface="Tahoma" pitchFamily="34" charset="0"/>
                <a:cs typeface="Tahoma" pitchFamily="34" charset="0"/>
              </a:rPr>
              <a:t>Dr. Dalia </a:t>
            </a:r>
            <a:r>
              <a:rPr lang="en-US" b="1" dirty="0" err="1" smtClean="0">
                <a:solidFill>
                  <a:schemeClr val="tx1"/>
                </a:solidFill>
                <a:latin typeface="Tahoma" pitchFamily="34" charset="0"/>
                <a:ea typeface="Tahoma" pitchFamily="34" charset="0"/>
                <a:cs typeface="Tahoma" pitchFamily="34" charset="0"/>
              </a:rPr>
              <a:t>Abd</a:t>
            </a:r>
            <a:r>
              <a:rPr lang="en-US" b="1" dirty="0" smtClean="0">
                <a:solidFill>
                  <a:schemeClr val="tx1"/>
                </a:solidFill>
                <a:latin typeface="Tahoma" pitchFamily="34" charset="0"/>
                <a:ea typeface="Tahoma" pitchFamily="34" charset="0"/>
                <a:cs typeface="Tahoma" pitchFamily="34" charset="0"/>
              </a:rPr>
              <a:t> Al- Kader</a:t>
            </a:r>
            <a:br>
              <a:rPr lang="en-US" b="1" dirty="0" smtClean="0">
                <a:solidFill>
                  <a:schemeClr val="tx1"/>
                </a:solidFill>
                <a:latin typeface="Tahoma" pitchFamily="34" charset="0"/>
                <a:ea typeface="Tahoma" pitchFamily="34" charset="0"/>
                <a:cs typeface="Tahoma" pitchFamily="34" charset="0"/>
              </a:rPr>
            </a:br>
            <a:r>
              <a:rPr lang="en-US" b="1" dirty="0" smtClean="0">
                <a:solidFill>
                  <a:schemeClr val="tx1"/>
                </a:solidFill>
                <a:latin typeface="Tahoma" pitchFamily="34" charset="0"/>
                <a:ea typeface="Tahoma" pitchFamily="34" charset="0"/>
                <a:cs typeface="Tahoma" pitchFamily="34" charset="0"/>
              </a:rPr>
              <a:t>PhD Pharmacology</a:t>
            </a:r>
            <a:endParaRPr lang="en-US" dirty="0" smtClean="0">
              <a:solidFill>
                <a:schemeClr val="tx1"/>
              </a:solidFill>
            </a:endParaRP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248400"/>
          </a:xfrm>
        </p:spPr>
        <p:txBody>
          <a:bodyPr/>
          <a:lstStyle/>
          <a:p>
            <a:pPr>
              <a:buNone/>
            </a:pPr>
            <a:r>
              <a:rPr lang="en-US" b="1" dirty="0" smtClean="0"/>
              <a:t>Mechanism of action:</a:t>
            </a:r>
          </a:p>
          <a:p>
            <a:pPr>
              <a:buFontTx/>
              <a:buChar char="-"/>
            </a:pPr>
            <a:r>
              <a:rPr lang="en-US" b="1" dirty="0" smtClean="0"/>
              <a:t>low doses, nicotine causes </a:t>
            </a:r>
            <a:r>
              <a:rPr lang="en-US" b="1" dirty="0" err="1" smtClean="0"/>
              <a:t>ganglionic</a:t>
            </a:r>
            <a:r>
              <a:rPr lang="en-US" b="1" dirty="0" smtClean="0"/>
              <a:t> stimulation by depolarization. </a:t>
            </a:r>
          </a:p>
          <a:p>
            <a:pPr>
              <a:buFontTx/>
              <a:buChar char="-"/>
            </a:pPr>
            <a:r>
              <a:rPr lang="en-US" b="1" dirty="0" smtClean="0"/>
              <a:t>high doses, nicotine causes </a:t>
            </a:r>
            <a:r>
              <a:rPr lang="en-US" b="1" dirty="0" err="1" smtClean="0"/>
              <a:t>ganglionic</a:t>
            </a:r>
            <a:r>
              <a:rPr lang="en-US" b="1" dirty="0" smtClean="0"/>
              <a:t> blockade. Nicotine receptors exist at a number of sites in the CNS.</a:t>
            </a:r>
            <a:endParaRPr lang="en-US"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324600"/>
          </a:xfrm>
        </p:spPr>
        <p:txBody>
          <a:bodyPr>
            <a:normAutofit fontScale="92500" lnSpcReduction="10000"/>
          </a:bodyPr>
          <a:lstStyle/>
          <a:p>
            <a:pPr>
              <a:buNone/>
            </a:pPr>
            <a:r>
              <a:rPr lang="en-US" b="1" dirty="0" smtClean="0"/>
              <a:t>Actions: </a:t>
            </a:r>
          </a:p>
          <a:p>
            <a:pPr>
              <a:buNone/>
            </a:pPr>
            <a:r>
              <a:rPr lang="en-US" b="1" dirty="0" smtClean="0"/>
              <a:t>CNS</a:t>
            </a:r>
          </a:p>
          <a:p>
            <a:pPr>
              <a:buNone/>
            </a:pPr>
            <a:r>
              <a:rPr lang="en-US" b="1" dirty="0" smtClean="0"/>
              <a:t>Nicotine is highly lipid soluble and readily crosses </a:t>
            </a:r>
          </a:p>
          <a:p>
            <a:pPr>
              <a:buNone/>
            </a:pPr>
            <a:r>
              <a:rPr lang="en-US" b="1" dirty="0" smtClean="0"/>
              <a:t>the blood–brain barrier. Cigarette smoking or </a:t>
            </a:r>
          </a:p>
          <a:p>
            <a:pPr>
              <a:buNone/>
            </a:pPr>
            <a:r>
              <a:rPr lang="en-US" b="1" dirty="0" smtClean="0"/>
              <a:t>administration of low doses of nicotine produces </a:t>
            </a:r>
          </a:p>
          <a:p>
            <a:pPr>
              <a:buNone/>
            </a:pPr>
            <a:r>
              <a:rPr lang="en-US" b="1" dirty="0" smtClean="0"/>
              <a:t>some degree of </a:t>
            </a:r>
            <a:r>
              <a:rPr lang="en-US" b="1" dirty="0" smtClean="0"/>
              <a:t>euphoria, </a:t>
            </a:r>
            <a:r>
              <a:rPr lang="en-US" b="1" dirty="0" smtClean="0"/>
              <a:t>as well as </a:t>
            </a:r>
          </a:p>
          <a:p>
            <a:pPr>
              <a:buNone/>
            </a:pPr>
            <a:r>
              <a:rPr lang="en-US" b="1" dirty="0" smtClean="0"/>
              <a:t>relaxation. It improves attention, learning, </a:t>
            </a:r>
          </a:p>
          <a:p>
            <a:pPr>
              <a:buNone/>
            </a:pPr>
            <a:r>
              <a:rPr lang="en-US" b="1" dirty="0" smtClean="0"/>
              <a:t>problem solving, and reaction time. </a:t>
            </a:r>
          </a:p>
          <a:p>
            <a:pPr>
              <a:buNone/>
            </a:pPr>
            <a:r>
              <a:rPr lang="en-US" b="1" dirty="0" smtClean="0"/>
              <a:t>High doses of nicotine result in central respiratory </a:t>
            </a:r>
          </a:p>
          <a:p>
            <a:pPr>
              <a:buNone/>
            </a:pPr>
            <a:r>
              <a:rPr lang="en-US" b="1" dirty="0" smtClean="0"/>
              <a:t>paralysis and severe hypotension caused by </a:t>
            </a:r>
            <a:r>
              <a:rPr lang="en-US" b="1" dirty="0" err="1" smtClean="0"/>
              <a:t>medullary</a:t>
            </a:r>
            <a:r>
              <a:rPr lang="en-US" b="1" dirty="0" smtClean="0"/>
              <a:t> </a:t>
            </a:r>
          </a:p>
          <a:p>
            <a:pPr>
              <a:buNone/>
            </a:pPr>
            <a:r>
              <a:rPr lang="en-US" b="1" dirty="0" smtClean="0"/>
              <a:t>paralysis. </a:t>
            </a:r>
          </a:p>
          <a:p>
            <a:pPr>
              <a:buNone/>
            </a:pPr>
            <a:r>
              <a:rPr lang="en-US" b="1" dirty="0" smtClean="0"/>
              <a:t>Nicotine is also an appetite suppressant.</a:t>
            </a:r>
            <a:endParaRPr lang="en-US"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610600" cy="6324600"/>
          </a:xfrm>
        </p:spPr>
        <p:txBody>
          <a:bodyPr>
            <a:normAutofit fontScale="92500" lnSpcReduction="20000"/>
          </a:bodyPr>
          <a:lstStyle/>
          <a:p>
            <a:pPr>
              <a:buNone/>
            </a:pPr>
            <a:r>
              <a:rPr lang="en-US" b="1" dirty="0" smtClean="0"/>
              <a:t>Peripheral effects: </a:t>
            </a:r>
          </a:p>
          <a:p>
            <a:pPr>
              <a:buFontTx/>
              <a:buChar char="-"/>
            </a:pPr>
            <a:r>
              <a:rPr lang="en-US" b="1" dirty="0" smtClean="0"/>
              <a:t>Stimulation of sympathetic ganglia as well as of the adrenal medulla increases blood pressure and heart rate. Thus, use of tobacco is particularly harmful in hypertensive patients. </a:t>
            </a:r>
          </a:p>
          <a:p>
            <a:pPr>
              <a:buFontTx/>
              <a:buChar char="-"/>
            </a:pPr>
            <a:r>
              <a:rPr lang="en-US" b="1" dirty="0" smtClean="0"/>
              <a:t>Many patients with peripheral vascular disease experience an exacerbation of symptoms with smoking. In addition, nicotine induced vasoconstriction can decrease coronary blood flow, adversely affecting a patient with angina. </a:t>
            </a:r>
          </a:p>
          <a:p>
            <a:pPr>
              <a:buNone/>
            </a:pPr>
            <a:r>
              <a:rPr lang="en-US" b="1" dirty="0" smtClean="0"/>
              <a:t>-Stimulation of parasympathetic ganglia also increases motor activity of the bowel. At higher doses, blood pressure falls and activity ceases in both the gastrointestinal (GI) tract and bladder musculature as a result of a nicotine-induced block of parasympathetic ganglia.</a:t>
            </a:r>
            <a:endParaRPr lang="en-US"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10600" cy="6477000"/>
          </a:xfrm>
        </p:spPr>
        <p:txBody>
          <a:bodyPr>
            <a:normAutofit lnSpcReduction="10000"/>
          </a:bodyPr>
          <a:lstStyle/>
          <a:p>
            <a:pPr>
              <a:buNone/>
            </a:pPr>
            <a:r>
              <a:rPr lang="en-US" b="1" dirty="0" smtClean="0"/>
              <a:t>Pharmacokinetics: </a:t>
            </a:r>
          </a:p>
          <a:p>
            <a:pPr>
              <a:buNone/>
            </a:pPr>
            <a:r>
              <a:rPr lang="en-US" b="1" dirty="0" smtClean="0"/>
              <a:t>   -highly lipid soluble, absorption readily occurs via the oral mucosa, lungs, GI mucosa, and skin. </a:t>
            </a:r>
          </a:p>
          <a:p>
            <a:pPr>
              <a:buNone/>
            </a:pPr>
            <a:r>
              <a:rPr lang="en-US" b="1" dirty="0" smtClean="0"/>
              <a:t>   -Nicotine crosses the placental membrane and is secreted in the breast milk. </a:t>
            </a:r>
          </a:p>
          <a:p>
            <a:pPr>
              <a:buNone/>
            </a:pPr>
            <a:r>
              <a:rPr lang="en-US" b="1" dirty="0" smtClean="0"/>
              <a:t>   -By inhaling tobacco smoke, the average smoker takes in 1 to 2 mg of nicotine per cigarette. </a:t>
            </a:r>
          </a:p>
          <a:p>
            <a:pPr>
              <a:buNone/>
            </a:pPr>
            <a:r>
              <a:rPr lang="en-US" b="1" dirty="0" smtClean="0"/>
              <a:t>   -The acute lethal dose is 60 mg. More than 90% of the nicotine inhaled in smoke is absorbed. Clearance of nicotine involves metabolism in the lung and the liver and urinary excretion. Tolerance to the toxic effects of nicotine develops rapidly, often within days.</a:t>
            </a:r>
            <a:endParaRPr lang="en-US"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400800"/>
          </a:xfrm>
        </p:spPr>
        <p:txBody>
          <a:bodyPr>
            <a:normAutofit fontScale="85000" lnSpcReduction="10000"/>
          </a:bodyPr>
          <a:lstStyle/>
          <a:p>
            <a:pPr>
              <a:buNone/>
            </a:pPr>
            <a:r>
              <a:rPr lang="en-US" b="1" dirty="0" smtClean="0"/>
              <a:t>Adverse effects: </a:t>
            </a:r>
          </a:p>
          <a:p>
            <a:pPr>
              <a:buNone/>
            </a:pPr>
            <a:r>
              <a:rPr lang="en-US" b="1" dirty="0"/>
              <a:t>-</a:t>
            </a:r>
            <a:r>
              <a:rPr lang="en-US" b="1" dirty="0" smtClean="0"/>
              <a:t>The CNS effects : irritability and tremors. </a:t>
            </a:r>
          </a:p>
          <a:p>
            <a:pPr>
              <a:buNone/>
            </a:pPr>
            <a:r>
              <a:rPr lang="en-US" b="1" dirty="0"/>
              <a:t>-</a:t>
            </a:r>
            <a:r>
              <a:rPr lang="en-US" b="1" dirty="0" smtClean="0"/>
              <a:t>intestinal cramps, diarrhea, and increased heart rate and blood pressure. </a:t>
            </a:r>
          </a:p>
          <a:p>
            <a:pPr>
              <a:buNone/>
            </a:pPr>
            <a:r>
              <a:rPr lang="en-US" b="1" dirty="0" smtClean="0"/>
              <a:t>-increases the rate of metabolism for a number of drugs. </a:t>
            </a:r>
          </a:p>
          <a:p>
            <a:pPr>
              <a:buNone/>
            </a:pPr>
            <a:endParaRPr lang="en-US" b="1" dirty="0" smtClean="0"/>
          </a:p>
          <a:p>
            <a:pPr>
              <a:buNone/>
            </a:pPr>
            <a:r>
              <a:rPr lang="en-US" b="1" dirty="0" smtClean="0"/>
              <a:t>Withdrawal syndrome: </a:t>
            </a:r>
          </a:p>
          <a:p>
            <a:pPr>
              <a:buNone/>
            </a:pPr>
            <a:r>
              <a:rPr lang="en-US" b="1" dirty="0" smtClean="0"/>
              <a:t>nicotine is an addictive substance, and physical dependence </a:t>
            </a:r>
          </a:p>
          <a:p>
            <a:pPr>
              <a:buNone/>
            </a:pPr>
            <a:r>
              <a:rPr lang="en-US" b="1" dirty="0" smtClean="0"/>
              <a:t>develops rapidly and can be severe </a:t>
            </a:r>
          </a:p>
          <a:p>
            <a:pPr>
              <a:buNone/>
            </a:pPr>
            <a:r>
              <a:rPr lang="en-US" b="1" dirty="0" smtClean="0"/>
              <a:t>Withdrawal is characterized by irritability, anxiety, restlessness, difficulty concentrating, headaches, and insomnia. Appetite is affected, and GI upset often occurs. [Note: Smoking cessation programs that combine pharmacologic and behavioral therapy are the most successful in helping individuals to stop smoking.]</a:t>
            </a:r>
            <a:endParaRPr lang="en-US"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92500" lnSpcReduction="10000"/>
          </a:bodyPr>
          <a:lstStyle/>
          <a:p>
            <a:pPr>
              <a:buNone/>
            </a:pPr>
            <a:r>
              <a:rPr lang="en-US" b="1" dirty="0" smtClean="0"/>
              <a:t>   The </a:t>
            </a:r>
            <a:r>
              <a:rPr lang="en-US" b="1" dirty="0" err="1" smtClean="0"/>
              <a:t>transdermal</a:t>
            </a:r>
            <a:r>
              <a:rPr lang="en-US" b="1" dirty="0" smtClean="0"/>
              <a:t> patch and chewing gum containing nicotine have been shown to reduce nicotine withdrawal symptoms and to help smokers stop smoking. For example, the blood concentration of nicotine obtained from nicotine chewing gum is typically about one-half the peak level observed with</a:t>
            </a:r>
          </a:p>
          <a:p>
            <a:pPr>
              <a:buNone/>
            </a:pPr>
            <a:r>
              <a:rPr lang="en-US" b="1" dirty="0" smtClean="0"/>
              <a:t>    </a:t>
            </a:r>
            <a:r>
              <a:rPr lang="en-US" b="1" dirty="0" smtClean="0"/>
              <a:t>smoking. </a:t>
            </a:r>
          </a:p>
          <a:p>
            <a:r>
              <a:rPr lang="en-US" b="1" dirty="0" smtClean="0"/>
              <a:t>Other forms of nicotine replacement used for smoking cessation include the inhaler, nasal spray, and lozenges. </a:t>
            </a:r>
            <a:r>
              <a:rPr lang="en-US" b="1" dirty="0" err="1" smtClean="0"/>
              <a:t>Bupropion</a:t>
            </a:r>
            <a:r>
              <a:rPr lang="en-US" b="1" dirty="0" smtClean="0"/>
              <a:t>, an antidepressant can reduce the craving for cigarettes.</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00800"/>
          </a:xfrm>
        </p:spPr>
        <p:txBody>
          <a:bodyPr>
            <a:normAutofit lnSpcReduction="10000"/>
          </a:bodyPr>
          <a:lstStyle/>
          <a:p>
            <a:pPr>
              <a:buNone/>
            </a:pPr>
            <a:r>
              <a:rPr lang="en-US" b="1" dirty="0" smtClean="0"/>
              <a:t>   </a:t>
            </a:r>
            <a:r>
              <a:rPr lang="en-US" b="1" dirty="0" err="1" smtClean="0"/>
              <a:t>Varenicline</a:t>
            </a:r>
            <a:r>
              <a:rPr lang="en-US" b="1" dirty="0" smtClean="0"/>
              <a:t> </a:t>
            </a:r>
          </a:p>
          <a:p>
            <a:pPr>
              <a:buFontTx/>
              <a:buChar char="-"/>
            </a:pPr>
            <a:r>
              <a:rPr lang="en-US" b="1" dirty="0" smtClean="0"/>
              <a:t>a partial agonist at neuronal nicotinic acetylcholine receptors in the CNS</a:t>
            </a:r>
          </a:p>
          <a:p>
            <a:pPr>
              <a:buFontTx/>
              <a:buChar char="-"/>
            </a:pPr>
            <a:r>
              <a:rPr lang="en-US" b="1" dirty="0" smtClean="0"/>
              <a:t>produces less euphoric effects than nicotine (nicotine is a full agonist at these receptors). </a:t>
            </a:r>
          </a:p>
          <a:p>
            <a:pPr>
              <a:buFontTx/>
              <a:buChar char="-"/>
            </a:pPr>
            <a:r>
              <a:rPr lang="en-US" b="1" dirty="0" smtClean="0"/>
              <a:t>useful as an adjunct in the management of smoking cessation in patients with nicotine withdrawal symptoms. </a:t>
            </a:r>
          </a:p>
          <a:p>
            <a:pPr>
              <a:buFontTx/>
              <a:buChar char="-"/>
            </a:pPr>
            <a:r>
              <a:rPr lang="en-US" b="1" dirty="0" smtClean="0"/>
              <a:t>tends to attenuate the rewarding effects of nicotine if a person relapses and uses tobacco.</a:t>
            </a:r>
          </a:p>
          <a:p>
            <a:pPr>
              <a:buFontTx/>
              <a:buChar char="-"/>
            </a:pPr>
            <a:r>
              <a:rPr lang="en-US" b="1" dirty="0" smtClean="0"/>
              <a:t>Patients should be monitored for suicidal thoughts, vivid nightmares, and mood changes.</a:t>
            </a:r>
          </a:p>
          <a:p>
            <a:endParaRPr lang="en-US"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77000"/>
          </a:xfrm>
        </p:spPr>
        <p:txBody>
          <a:bodyPr>
            <a:normAutofit/>
          </a:bodyPr>
          <a:lstStyle/>
          <a:p>
            <a:pPr>
              <a:buNone/>
            </a:pPr>
            <a:r>
              <a:rPr lang="en-US" b="1" dirty="0" smtClean="0"/>
              <a:t>    Cocaine </a:t>
            </a:r>
          </a:p>
          <a:p>
            <a:pPr>
              <a:buFontTx/>
              <a:buChar char="-"/>
            </a:pPr>
            <a:r>
              <a:rPr lang="en-US" b="1" dirty="0" smtClean="0"/>
              <a:t>mechanism of action is blockade of reuptake of the monoamines (</a:t>
            </a:r>
            <a:r>
              <a:rPr lang="en-US" b="1" dirty="0" err="1" smtClean="0"/>
              <a:t>norepinephrine</a:t>
            </a:r>
            <a:r>
              <a:rPr lang="en-US" b="1" dirty="0" smtClean="0"/>
              <a:t>, serotonin, and dopamine) into the </a:t>
            </a:r>
            <a:r>
              <a:rPr lang="en-US" b="1" dirty="0" err="1" smtClean="0"/>
              <a:t>presynaptic</a:t>
            </a:r>
            <a:r>
              <a:rPr lang="en-US" b="1" dirty="0" smtClean="0"/>
              <a:t> terminals. </a:t>
            </a:r>
          </a:p>
          <a:p>
            <a:pPr>
              <a:buFontTx/>
              <a:buChar char="-"/>
            </a:pPr>
            <a:r>
              <a:rPr lang="en-US" b="1" dirty="0" smtClean="0"/>
              <a:t>the prolongation of </a:t>
            </a:r>
            <a:r>
              <a:rPr lang="en-US" b="1" dirty="0" err="1" smtClean="0"/>
              <a:t>dopaminergic</a:t>
            </a:r>
            <a:r>
              <a:rPr lang="en-US" b="1" dirty="0" smtClean="0"/>
              <a:t> effects in the brain’s pleasure system (limbic system) produces the intense euphoria that cocaine initially causes. </a:t>
            </a:r>
          </a:p>
          <a:p>
            <a:pPr>
              <a:buFontTx/>
              <a:buChar char="-"/>
            </a:pPr>
            <a:r>
              <a:rPr lang="en-US" b="1" dirty="0" smtClean="0"/>
              <a:t>Chronic intake of cocaine depletes dopamine. This depletion triggers the vicious cycle of craving for cocaine that temporarily relieves severe depression.</a:t>
            </a:r>
          </a:p>
          <a:p>
            <a:endParaRPr lang="en-US"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400800"/>
          </a:xfrm>
        </p:spPr>
        <p:txBody>
          <a:bodyPr>
            <a:normAutofit fontScale="92500"/>
          </a:bodyPr>
          <a:lstStyle/>
          <a:p>
            <a:pPr>
              <a:buNone/>
            </a:pPr>
            <a:r>
              <a:rPr lang="en-US" b="1" dirty="0" smtClean="0">
                <a:solidFill>
                  <a:srgbClr val="FF0000"/>
                </a:solidFill>
              </a:rPr>
              <a:t>Amphetamine</a:t>
            </a:r>
          </a:p>
          <a:p>
            <a:pPr>
              <a:buNone/>
            </a:pPr>
            <a:r>
              <a:rPr lang="en-US" b="1" dirty="0" smtClean="0"/>
              <a:t>-  is a sympathetic amine that shows neurologic and clinical effects quite similar to those of cocaine. </a:t>
            </a:r>
          </a:p>
          <a:p>
            <a:pPr>
              <a:buNone/>
            </a:pPr>
            <a:r>
              <a:rPr lang="en-US" b="1" dirty="0" smtClean="0"/>
              <a:t>-  </a:t>
            </a:r>
            <a:r>
              <a:rPr lang="en-US" b="1" dirty="0" err="1" smtClean="0"/>
              <a:t>Dextroamphetamine</a:t>
            </a:r>
            <a:r>
              <a:rPr lang="en-US" b="1" dirty="0" smtClean="0"/>
              <a:t> is the major member of this class of compounds. </a:t>
            </a:r>
          </a:p>
          <a:p>
            <a:pPr>
              <a:buNone/>
            </a:pPr>
            <a:r>
              <a:rPr lang="en-US" b="1" dirty="0" smtClean="0"/>
              <a:t>-  Methamphetamine ( “speed”) is a derivative of amphetamine available for prescription use. It can also be smoked and is preferred by many abusers. </a:t>
            </a:r>
          </a:p>
          <a:p>
            <a:pPr>
              <a:buNone/>
            </a:pPr>
            <a:r>
              <a:rPr lang="en-US" b="1" dirty="0" smtClean="0"/>
              <a:t>-  3,4-Methylenedioxymethamphetamine (MDMA, or Ecstasy) is a synthetic derivative of methamphetamine with both stimulant and hallucinogenic properties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77000"/>
          </a:xfrm>
        </p:spPr>
        <p:txBody>
          <a:bodyPr>
            <a:normAutofit/>
          </a:bodyPr>
          <a:lstStyle/>
          <a:p>
            <a:pPr>
              <a:buNone/>
            </a:pPr>
            <a:r>
              <a:rPr lang="en-US" b="1" dirty="0" smtClean="0"/>
              <a:t>   Mechanism of action: </a:t>
            </a:r>
          </a:p>
          <a:p>
            <a:pPr>
              <a:buNone/>
            </a:pPr>
            <a:r>
              <a:rPr lang="en-US" b="1" dirty="0" smtClean="0"/>
              <a:t>-  elevation of the level of catecholamine neurotransmitters in synaptic spaces. </a:t>
            </a:r>
          </a:p>
          <a:p>
            <a:pPr>
              <a:buNone/>
            </a:pPr>
            <a:r>
              <a:rPr lang="en-US" b="1" dirty="0" smtClean="0"/>
              <a:t>- Because amphetamine also inhibits monoamine </a:t>
            </a:r>
            <a:r>
              <a:rPr lang="en-US" b="1" dirty="0" err="1" smtClean="0"/>
              <a:t>oxidase</a:t>
            </a:r>
            <a:r>
              <a:rPr lang="en-US" b="1" dirty="0" smtClean="0"/>
              <a:t> (MAO) and is a weak reuptake transport inhibitor, high levels of </a:t>
            </a:r>
            <a:r>
              <a:rPr lang="en-US" b="1" dirty="0" err="1" smtClean="0"/>
              <a:t>catecholamines</a:t>
            </a:r>
            <a:r>
              <a:rPr lang="en-US" b="1" dirty="0" smtClean="0"/>
              <a:t> are readily released into synaptic spaces. </a:t>
            </a:r>
            <a:endParaRPr lang="en-US"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63000" cy="6553200"/>
          </a:xfrm>
        </p:spPr>
        <p:txBody>
          <a:bodyPr>
            <a:normAutofit/>
          </a:bodyPr>
          <a:lstStyle/>
          <a:p>
            <a:r>
              <a:rPr lang="en-US" b="1" dirty="0" smtClean="0">
                <a:ea typeface="Tahoma" pitchFamily="34" charset="0"/>
                <a:cs typeface="Tahoma" pitchFamily="34" charset="0"/>
              </a:rPr>
              <a:t>CNS stimulants have diverse clinical uses and are consider as drugs of abuse</a:t>
            </a:r>
          </a:p>
          <a:p>
            <a:pPr>
              <a:buNone/>
            </a:pPr>
            <a:r>
              <a:rPr lang="en-US" b="1" dirty="0" smtClean="0">
                <a:solidFill>
                  <a:srgbClr val="FF0000"/>
                </a:solidFill>
                <a:ea typeface="Tahoma" pitchFamily="34" charset="0"/>
                <a:cs typeface="Tahoma" pitchFamily="34" charset="0"/>
              </a:rPr>
              <a:t>1. Psychomotor stimulants: </a:t>
            </a:r>
            <a:r>
              <a:rPr lang="en-US" b="1" dirty="0" smtClean="0">
                <a:ea typeface="Tahoma" pitchFamily="34" charset="0"/>
                <a:cs typeface="Tahoma" pitchFamily="34" charset="0"/>
              </a:rPr>
              <a:t>cause excitement and euphoria, decrease feelings of fatigue, and increase motor activity </a:t>
            </a:r>
            <a:endParaRPr lang="en-US" b="1" dirty="0">
              <a:ea typeface="Tahoma" pitchFamily="34" charset="0"/>
              <a:cs typeface="Tahoma" pitchFamily="34" charset="0"/>
            </a:endParaRPr>
          </a:p>
          <a:p>
            <a:pPr>
              <a:buNone/>
            </a:pPr>
            <a:r>
              <a:rPr lang="en-US" b="1" dirty="0" smtClean="0">
                <a:solidFill>
                  <a:srgbClr val="FF0000"/>
                </a:solidFill>
                <a:ea typeface="Tahoma" pitchFamily="34" charset="0"/>
                <a:cs typeface="Tahoma" pitchFamily="34" charset="0"/>
              </a:rPr>
              <a:t>2. Hallucinogens: </a:t>
            </a:r>
            <a:r>
              <a:rPr lang="en-US" b="1" dirty="0" smtClean="0">
                <a:ea typeface="Tahoma" pitchFamily="34" charset="0"/>
                <a:cs typeface="Tahoma" pitchFamily="34" charset="0"/>
              </a:rPr>
              <a:t>produce profound changes in thought patterns and mood, with little effect on the brainstem and spinal cord (</a:t>
            </a:r>
            <a:r>
              <a:rPr lang="en-US" b="1" dirty="0" smtClean="0"/>
              <a:t>lysergic acid diethylamide (LSD) and </a:t>
            </a:r>
            <a:r>
              <a:rPr lang="en-US" b="1" dirty="0" err="1" smtClean="0"/>
              <a:t>tetrahydrocannabinol</a:t>
            </a:r>
            <a:r>
              <a:rPr lang="en-US" b="1" dirty="0" smtClean="0"/>
              <a:t> (from marijuana) ).</a:t>
            </a:r>
            <a:endParaRPr lang="en-US" b="1" dirty="0">
              <a:ea typeface="Tahoma" pitchFamily="34" charset="0"/>
              <a:cs typeface="Tahoma"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400800"/>
          </a:xfrm>
        </p:spPr>
        <p:txBody>
          <a:bodyPr>
            <a:normAutofit fontScale="85000" lnSpcReduction="10000"/>
          </a:bodyPr>
          <a:lstStyle/>
          <a:p>
            <a:pPr>
              <a:buNone/>
            </a:pPr>
            <a:r>
              <a:rPr lang="en-US" b="1" dirty="0" smtClean="0"/>
              <a:t>Actions</a:t>
            </a:r>
          </a:p>
          <a:p>
            <a:pPr>
              <a:buNone/>
            </a:pPr>
            <a:r>
              <a:rPr lang="en-US" b="1" dirty="0" smtClean="0">
                <a:solidFill>
                  <a:srgbClr val="FF0000"/>
                </a:solidFill>
              </a:rPr>
              <a:t>CNS</a:t>
            </a:r>
          </a:p>
          <a:p>
            <a:pPr>
              <a:buNone/>
            </a:pPr>
            <a:r>
              <a:rPr lang="en-US" b="1" dirty="0" smtClean="0"/>
              <a:t>Amphetamine stimulates the entire cerebrospinal </a:t>
            </a:r>
          </a:p>
          <a:p>
            <a:pPr>
              <a:buNone/>
            </a:pPr>
            <a:r>
              <a:rPr lang="en-US" b="1" dirty="0" smtClean="0"/>
              <a:t>axis, cortex, brainstem, and medulla. This leads to </a:t>
            </a:r>
          </a:p>
          <a:p>
            <a:pPr>
              <a:buNone/>
            </a:pPr>
            <a:r>
              <a:rPr lang="en-US" b="1" dirty="0" smtClean="0"/>
              <a:t>increased alertness, decreased fatigue, depressed </a:t>
            </a:r>
          </a:p>
          <a:p>
            <a:pPr>
              <a:buNone/>
            </a:pPr>
            <a:r>
              <a:rPr lang="en-US" b="1" dirty="0" smtClean="0"/>
              <a:t>appetite, and insomnia.</a:t>
            </a:r>
          </a:p>
          <a:p>
            <a:pPr>
              <a:buNone/>
            </a:pPr>
            <a:r>
              <a:rPr lang="en-US" b="1" dirty="0" smtClean="0">
                <a:solidFill>
                  <a:srgbClr val="FF0000"/>
                </a:solidFill>
              </a:rPr>
              <a:t>Therapeutic uses: </a:t>
            </a:r>
          </a:p>
          <a:p>
            <a:pPr>
              <a:buNone/>
            </a:pPr>
            <a:r>
              <a:rPr lang="en-US" b="1" dirty="0" smtClean="0"/>
              <a:t>1. Attention deficit hyperactivity disorder (ADHD): Some </a:t>
            </a:r>
          </a:p>
          <a:p>
            <a:pPr>
              <a:buNone/>
            </a:pPr>
            <a:r>
              <a:rPr lang="en-US" b="1" dirty="0" smtClean="0"/>
              <a:t>young children are hyperkinetic and lack the ability to be </a:t>
            </a:r>
          </a:p>
          <a:p>
            <a:pPr>
              <a:buNone/>
            </a:pPr>
            <a:r>
              <a:rPr lang="en-US" b="1" dirty="0" smtClean="0"/>
              <a:t>involved in any one activity for longer than a few minutes. </a:t>
            </a:r>
          </a:p>
          <a:p>
            <a:pPr>
              <a:buNone/>
            </a:pPr>
            <a:r>
              <a:rPr lang="en-US" b="1" dirty="0" err="1" smtClean="0"/>
              <a:t>Dextroamphetamine</a:t>
            </a:r>
            <a:r>
              <a:rPr lang="en-US" b="1" dirty="0" smtClean="0"/>
              <a:t>, methamphetamine and </a:t>
            </a:r>
          </a:p>
          <a:p>
            <a:pPr>
              <a:buNone/>
            </a:pPr>
            <a:r>
              <a:rPr lang="en-US" b="1" dirty="0" smtClean="0"/>
              <a:t>methylphenidate  can help improve attention span and </a:t>
            </a:r>
          </a:p>
          <a:p>
            <a:pPr>
              <a:buNone/>
            </a:pPr>
            <a:r>
              <a:rPr lang="en-US" b="1" dirty="0" smtClean="0"/>
              <a:t>alleviate many of the behavioral problems associated with </a:t>
            </a:r>
          </a:p>
          <a:p>
            <a:pPr>
              <a:buNone/>
            </a:pPr>
            <a:r>
              <a:rPr lang="en-US" b="1" dirty="0" smtClean="0"/>
              <a:t>this syndrome, in addition to reducing </a:t>
            </a:r>
            <a:r>
              <a:rPr lang="en-US" b="1" dirty="0" err="1" smtClean="0"/>
              <a:t>hyperkinesia</a:t>
            </a:r>
            <a:r>
              <a:rPr lang="en-US" b="1" dirty="0" smtClean="0"/>
              <a:t>. </a:t>
            </a:r>
          </a:p>
          <a:p>
            <a:pPr>
              <a:buNone/>
            </a:pPr>
            <a:endParaRPr lang="en-US" b="1" dirty="0" smtClean="0"/>
          </a:p>
          <a:p>
            <a:endParaRPr lang="en-US"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400800"/>
          </a:xfrm>
        </p:spPr>
        <p:txBody>
          <a:bodyPr>
            <a:normAutofit fontScale="85000" lnSpcReduction="10000"/>
          </a:bodyPr>
          <a:lstStyle/>
          <a:p>
            <a:pPr>
              <a:buNone/>
            </a:pPr>
            <a:r>
              <a:rPr lang="en-US" b="1" dirty="0" err="1" smtClean="0">
                <a:solidFill>
                  <a:srgbClr val="7030A0"/>
                </a:solidFill>
              </a:rPr>
              <a:t>Lisdexamfetamine</a:t>
            </a:r>
            <a:r>
              <a:rPr lang="en-US" b="1" dirty="0" smtClean="0">
                <a:solidFill>
                  <a:srgbClr val="7030A0"/>
                </a:solidFill>
              </a:rPr>
              <a:t> </a:t>
            </a:r>
            <a:r>
              <a:rPr lang="en-US" b="1" dirty="0" smtClean="0"/>
              <a:t> is a </a:t>
            </a:r>
            <a:r>
              <a:rPr lang="en-US" b="1" dirty="0" err="1" smtClean="0"/>
              <a:t>prodrug</a:t>
            </a:r>
            <a:r>
              <a:rPr lang="en-US" b="1" dirty="0" smtClean="0"/>
              <a:t> that is converted to </a:t>
            </a:r>
          </a:p>
          <a:p>
            <a:pPr>
              <a:buNone/>
            </a:pPr>
            <a:r>
              <a:rPr lang="en-US" b="1" dirty="0" smtClean="0"/>
              <a:t>the active component </a:t>
            </a:r>
            <a:r>
              <a:rPr lang="en-US" b="1" dirty="0" err="1" smtClean="0"/>
              <a:t>dextroamphetamine</a:t>
            </a:r>
            <a:r>
              <a:rPr lang="en-US" b="1" dirty="0" smtClean="0"/>
              <a:t> after GI </a:t>
            </a:r>
          </a:p>
          <a:p>
            <a:pPr>
              <a:buNone/>
            </a:pPr>
            <a:r>
              <a:rPr lang="en-US" b="1" dirty="0" smtClean="0"/>
              <a:t>absorption and metabolism. </a:t>
            </a:r>
          </a:p>
          <a:p>
            <a:pPr>
              <a:buNone/>
            </a:pPr>
            <a:r>
              <a:rPr lang="en-US" b="1" dirty="0" err="1" smtClean="0">
                <a:solidFill>
                  <a:srgbClr val="7030A0"/>
                </a:solidFill>
              </a:rPr>
              <a:t>Atomoxetine</a:t>
            </a:r>
            <a:r>
              <a:rPr lang="en-US" b="1" dirty="0" smtClean="0">
                <a:solidFill>
                  <a:srgbClr val="7030A0"/>
                </a:solidFill>
              </a:rPr>
              <a:t> </a:t>
            </a:r>
            <a:r>
              <a:rPr lang="en-US" b="1" dirty="0" smtClean="0"/>
              <a:t> is a </a:t>
            </a:r>
            <a:r>
              <a:rPr lang="en-US" b="1" dirty="0" err="1" smtClean="0"/>
              <a:t>nonstimulant</a:t>
            </a:r>
            <a:r>
              <a:rPr lang="en-US" b="1" dirty="0" smtClean="0"/>
              <a:t> drug approved for </a:t>
            </a:r>
          </a:p>
          <a:p>
            <a:pPr>
              <a:buNone/>
            </a:pPr>
            <a:r>
              <a:rPr lang="en-US" b="1" dirty="0" smtClean="0"/>
              <a:t>ADHD in children and adults. [Note: This drug </a:t>
            </a:r>
          </a:p>
          <a:p>
            <a:pPr>
              <a:buNone/>
            </a:pPr>
            <a:r>
              <a:rPr lang="en-US" b="1" dirty="0" smtClean="0"/>
              <a:t>should not be taken by individuals on MAO </a:t>
            </a:r>
          </a:p>
          <a:p>
            <a:pPr>
              <a:buNone/>
            </a:pPr>
            <a:r>
              <a:rPr lang="en-US" b="1" dirty="0" smtClean="0"/>
              <a:t>inhibitors and by patients with angle closure </a:t>
            </a:r>
          </a:p>
          <a:p>
            <a:pPr>
              <a:buNone/>
            </a:pPr>
            <a:r>
              <a:rPr lang="en-US" b="1" dirty="0" smtClean="0"/>
              <a:t>glaucoma.]</a:t>
            </a:r>
          </a:p>
          <a:p>
            <a:pPr>
              <a:buNone/>
            </a:pPr>
            <a:endParaRPr lang="en-US" b="1" dirty="0" smtClean="0"/>
          </a:p>
          <a:p>
            <a:pPr>
              <a:buNone/>
            </a:pPr>
            <a:r>
              <a:rPr lang="en-US" b="1" dirty="0" smtClean="0"/>
              <a:t>2. Narcolepsy: characterized by uncontrollable bouts of </a:t>
            </a:r>
          </a:p>
          <a:p>
            <a:pPr>
              <a:buNone/>
            </a:pPr>
            <a:r>
              <a:rPr lang="en-US" b="1" dirty="0" smtClean="0"/>
              <a:t>sleepiness during the day. It is sometimes accompanied by </a:t>
            </a:r>
          </a:p>
          <a:p>
            <a:pPr>
              <a:buNone/>
            </a:pPr>
            <a:r>
              <a:rPr lang="en-US" b="1" dirty="0" smtClean="0"/>
              <a:t>catalepsy, a loss in muscle control, and even </a:t>
            </a:r>
            <a:r>
              <a:rPr lang="en-US" b="1" dirty="0" smtClean="0"/>
              <a:t>paralysis. </a:t>
            </a:r>
            <a:r>
              <a:rPr lang="en-US" b="1" dirty="0" smtClean="0"/>
              <a:t>The </a:t>
            </a:r>
            <a:endParaRPr lang="en-US" b="1" dirty="0" smtClean="0"/>
          </a:p>
          <a:p>
            <a:pPr>
              <a:buNone/>
            </a:pPr>
            <a:r>
              <a:rPr lang="en-US" b="1" dirty="0" smtClean="0"/>
              <a:t>sleepiness </a:t>
            </a:r>
            <a:r>
              <a:rPr lang="en-US" b="1" dirty="0" smtClean="0"/>
              <a:t>can be </a:t>
            </a:r>
            <a:r>
              <a:rPr lang="en-US" b="1" dirty="0" smtClean="0"/>
              <a:t>treated </a:t>
            </a:r>
            <a:r>
              <a:rPr lang="en-US" b="1" dirty="0" smtClean="0"/>
              <a:t>with drugs, such as the mixed </a:t>
            </a:r>
            <a:endParaRPr lang="en-US" b="1" dirty="0" smtClean="0"/>
          </a:p>
          <a:p>
            <a:pPr>
              <a:buNone/>
            </a:pPr>
            <a:r>
              <a:rPr lang="en-US" b="1" dirty="0" smtClean="0"/>
              <a:t>amphetamine </a:t>
            </a:r>
            <a:r>
              <a:rPr lang="en-US" b="1" dirty="0" smtClean="0"/>
              <a:t>salts or </a:t>
            </a:r>
            <a:r>
              <a:rPr lang="en-US" b="1" dirty="0" smtClean="0"/>
              <a:t>methylphenidate</a:t>
            </a:r>
            <a:r>
              <a:rPr lang="en-US" b="1" dirty="0" smtClean="0"/>
              <a:t>. </a:t>
            </a:r>
          </a:p>
          <a:p>
            <a:pPr>
              <a:buNone/>
            </a:pPr>
            <a:endParaRPr lang="en-US" b="1" dirty="0" smtClean="0"/>
          </a:p>
          <a:p>
            <a:endParaRPr lang="en-US"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458200" cy="6400800"/>
          </a:xfrm>
        </p:spPr>
        <p:txBody>
          <a:bodyPr>
            <a:normAutofit fontScale="70000" lnSpcReduction="20000"/>
          </a:bodyPr>
          <a:lstStyle/>
          <a:p>
            <a:pPr>
              <a:buNone/>
            </a:pPr>
            <a:r>
              <a:rPr lang="en-US" b="1" dirty="0" err="1" smtClean="0">
                <a:solidFill>
                  <a:srgbClr val="7030A0"/>
                </a:solidFill>
              </a:rPr>
              <a:t>Modafinil</a:t>
            </a:r>
            <a:r>
              <a:rPr lang="en-US" b="1" dirty="0" smtClean="0">
                <a:solidFill>
                  <a:srgbClr val="7030A0"/>
                </a:solidFill>
              </a:rPr>
              <a:t>  and </a:t>
            </a:r>
            <a:r>
              <a:rPr lang="en-US" b="1" dirty="0" err="1" smtClean="0">
                <a:solidFill>
                  <a:srgbClr val="7030A0"/>
                </a:solidFill>
              </a:rPr>
              <a:t>armodafinil</a:t>
            </a:r>
            <a:r>
              <a:rPr lang="en-US" b="1" dirty="0" smtClean="0">
                <a:solidFill>
                  <a:srgbClr val="7030A0"/>
                </a:solidFill>
              </a:rPr>
              <a:t>  </a:t>
            </a:r>
            <a:r>
              <a:rPr lang="en-US" b="1" dirty="0" smtClean="0"/>
              <a:t>are considered first-line agents for </a:t>
            </a:r>
          </a:p>
          <a:p>
            <a:pPr>
              <a:buNone/>
            </a:pPr>
            <a:r>
              <a:rPr lang="en-US" b="1" dirty="0" smtClean="0"/>
              <a:t>the treatment of narcolepsy. </a:t>
            </a:r>
            <a:r>
              <a:rPr lang="en-US" b="1" dirty="0" err="1" smtClean="0"/>
              <a:t>Modafinil</a:t>
            </a:r>
            <a:r>
              <a:rPr lang="en-US" b="1" dirty="0" smtClean="0"/>
              <a:t> promotes wakefulness, but it </a:t>
            </a:r>
          </a:p>
          <a:p>
            <a:pPr>
              <a:buNone/>
            </a:pPr>
            <a:r>
              <a:rPr lang="en-US" b="1" dirty="0" smtClean="0"/>
              <a:t>produces fewer psychoactive and euphoric effects and fewer </a:t>
            </a:r>
            <a:endParaRPr lang="en-US" b="1" dirty="0" smtClean="0"/>
          </a:p>
          <a:p>
            <a:pPr>
              <a:buNone/>
            </a:pPr>
            <a:r>
              <a:rPr lang="en-US" b="1" dirty="0" smtClean="0"/>
              <a:t>alterations </a:t>
            </a:r>
            <a:r>
              <a:rPr lang="en-US" b="1" dirty="0" smtClean="0"/>
              <a:t> </a:t>
            </a:r>
            <a:r>
              <a:rPr lang="en-US" b="1" dirty="0" smtClean="0"/>
              <a:t>in mood, </a:t>
            </a:r>
            <a:r>
              <a:rPr lang="en-US" b="1" dirty="0" smtClean="0"/>
              <a:t>thinking, and feelings typical of other CNS </a:t>
            </a:r>
          </a:p>
          <a:p>
            <a:pPr>
              <a:buNone/>
            </a:pPr>
            <a:r>
              <a:rPr lang="en-US" b="1" dirty="0" smtClean="0"/>
              <a:t>stimulants. The mechanism of action involve the adrenergic and </a:t>
            </a:r>
          </a:p>
          <a:p>
            <a:pPr>
              <a:buNone/>
            </a:pPr>
            <a:r>
              <a:rPr lang="en-US" b="1" dirty="0" err="1" smtClean="0"/>
              <a:t>dopaminergic</a:t>
            </a:r>
            <a:r>
              <a:rPr lang="en-US" b="1" dirty="0" smtClean="0"/>
              <a:t> systems. </a:t>
            </a:r>
          </a:p>
          <a:p>
            <a:pPr>
              <a:buNone/>
            </a:pPr>
            <a:r>
              <a:rPr lang="en-US" b="1" dirty="0" err="1" smtClean="0"/>
              <a:t>Modafinil</a:t>
            </a:r>
            <a:r>
              <a:rPr lang="en-US" b="1" dirty="0" smtClean="0"/>
              <a:t> is effective orally. It is well  distributed throughout the body </a:t>
            </a:r>
          </a:p>
          <a:p>
            <a:pPr>
              <a:buNone/>
            </a:pPr>
            <a:r>
              <a:rPr lang="en-US" b="1" dirty="0" smtClean="0"/>
              <a:t>and undergoes extensive hepatic metabolism. The metabolites are </a:t>
            </a:r>
          </a:p>
          <a:p>
            <a:pPr>
              <a:buNone/>
            </a:pPr>
            <a:r>
              <a:rPr lang="en-US" b="1" dirty="0" smtClean="0"/>
              <a:t>excreted in urine. Headaches, nausea, and nervousness are the primary </a:t>
            </a:r>
          </a:p>
          <a:p>
            <a:pPr>
              <a:buNone/>
            </a:pPr>
            <a:r>
              <a:rPr lang="en-US" b="1" dirty="0" smtClean="0"/>
              <a:t>adverse effects. </a:t>
            </a:r>
          </a:p>
          <a:p>
            <a:pPr>
              <a:buNone/>
            </a:pPr>
            <a:r>
              <a:rPr lang="en-US" b="1" dirty="0" err="1" smtClean="0"/>
              <a:t>Modafinil</a:t>
            </a:r>
            <a:r>
              <a:rPr lang="en-US" b="1" dirty="0" smtClean="0"/>
              <a:t> and </a:t>
            </a:r>
            <a:r>
              <a:rPr lang="en-US" b="1" dirty="0" err="1" smtClean="0"/>
              <a:t>armodafinil</a:t>
            </a:r>
            <a:r>
              <a:rPr lang="en-US" b="1" dirty="0" smtClean="0"/>
              <a:t> may have some potential for abuse and </a:t>
            </a:r>
          </a:p>
          <a:p>
            <a:pPr>
              <a:buNone/>
            </a:pPr>
            <a:r>
              <a:rPr lang="en-US" b="1" dirty="0" smtClean="0"/>
              <a:t>physical dependence. </a:t>
            </a:r>
            <a:endParaRPr lang="en-US"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534400" cy="6324600"/>
          </a:xfrm>
        </p:spPr>
        <p:txBody>
          <a:bodyPr/>
          <a:lstStyle/>
          <a:p>
            <a:pPr>
              <a:buNone/>
            </a:pPr>
            <a:r>
              <a:rPr lang="en-US" b="1" dirty="0" smtClean="0"/>
              <a:t>3. Appetite suppression: </a:t>
            </a:r>
            <a:r>
              <a:rPr lang="en-US" b="1" dirty="0" err="1" smtClean="0"/>
              <a:t>Phentermine</a:t>
            </a:r>
            <a:r>
              <a:rPr lang="en-US" b="1" dirty="0" smtClean="0"/>
              <a:t> and </a:t>
            </a:r>
            <a:r>
              <a:rPr lang="en-US" b="1" dirty="0" err="1" smtClean="0"/>
              <a:t>diethylpropion</a:t>
            </a:r>
            <a:r>
              <a:rPr lang="en-US" b="1" dirty="0" smtClean="0"/>
              <a:t> are </a:t>
            </a:r>
            <a:r>
              <a:rPr lang="en-US" b="1" dirty="0" err="1" smtClean="0"/>
              <a:t>sympathomimetic</a:t>
            </a:r>
            <a:r>
              <a:rPr lang="en-US" b="1" dirty="0" smtClean="0"/>
              <a:t> amines that are related structurally to amphetamine. These agents are used for their appetite-suppressant effects in the management of obesity</a:t>
            </a:r>
            <a:endParaRPr lang="en-US"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458200" cy="6400800"/>
          </a:xfrm>
        </p:spPr>
        <p:txBody>
          <a:bodyPr>
            <a:normAutofit/>
          </a:bodyPr>
          <a:lstStyle/>
          <a:p>
            <a:pPr>
              <a:buNone/>
            </a:pPr>
            <a:r>
              <a:rPr lang="en-US" b="1" dirty="0" smtClean="0"/>
              <a:t>   Pharmacokinetics: Amphetamine is completely absorbed from the GI tract, metabolized by the liver, and excreted in the urine. [Note: Administration of urinary alkalinizing agents such as sodium bicarbonate will increase the </a:t>
            </a:r>
            <a:r>
              <a:rPr lang="en-US" b="1" dirty="0" err="1" smtClean="0"/>
              <a:t>nonionized</a:t>
            </a:r>
            <a:r>
              <a:rPr lang="en-US" b="1" dirty="0" smtClean="0"/>
              <a:t> species of the drug and enhance the </a:t>
            </a:r>
            <a:r>
              <a:rPr lang="en-US" b="1" dirty="0" err="1" smtClean="0"/>
              <a:t>reabsorption</a:t>
            </a:r>
            <a:r>
              <a:rPr lang="en-US" b="1" dirty="0" smtClean="0"/>
              <a:t> of </a:t>
            </a:r>
            <a:r>
              <a:rPr lang="en-US" b="1" dirty="0" err="1" smtClean="0"/>
              <a:t>dextroamphetamine</a:t>
            </a:r>
            <a:r>
              <a:rPr lang="en-US" b="1" dirty="0" smtClean="0"/>
              <a:t> from the renal tubules into the bloodstream.] Amphetamine abusers often administer the drugs by IV injection and/or by smoking. </a:t>
            </a:r>
            <a:endParaRPr lang="en-US" b="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00800"/>
          </a:xfrm>
        </p:spPr>
        <p:txBody>
          <a:bodyPr>
            <a:normAutofit fontScale="92500"/>
          </a:bodyPr>
          <a:lstStyle/>
          <a:p>
            <a:r>
              <a:rPr lang="en-US" b="1" dirty="0" smtClean="0"/>
              <a:t>Adverse effects: </a:t>
            </a:r>
          </a:p>
          <a:p>
            <a:pPr>
              <a:buFontTx/>
              <a:buChar char="-"/>
            </a:pPr>
            <a:r>
              <a:rPr lang="en-US" b="1" dirty="0" smtClean="0"/>
              <a:t>addiction, dependence, tolerance, and drug-seeking behavior. </a:t>
            </a:r>
          </a:p>
          <a:p>
            <a:pPr>
              <a:buFontTx/>
              <a:buChar char="-"/>
            </a:pPr>
            <a:r>
              <a:rPr lang="en-US" b="1" dirty="0" smtClean="0"/>
              <a:t>CNS effects: insomnia, irritability, weakness, dizziness, tremor, hyperactive reflexes, confusion, delirium, panic states, and </a:t>
            </a:r>
            <a:r>
              <a:rPr lang="en-US" b="1" dirty="0" smtClean="0"/>
              <a:t>suicide, </a:t>
            </a:r>
            <a:r>
              <a:rPr lang="en-US" b="1" dirty="0" smtClean="0"/>
              <a:t>especially in mentally ill patients. Benzodiazepines, such as </a:t>
            </a:r>
            <a:r>
              <a:rPr lang="en-US" b="1" dirty="0" err="1" smtClean="0"/>
              <a:t>lorazepam</a:t>
            </a:r>
            <a:r>
              <a:rPr lang="en-US" b="1" dirty="0" smtClean="0"/>
              <a:t>, are often used in the management of agitation and CNS stimulation secondary to amphetamine overdose. Chronic amphetamine use produces a state of “amphetamine psychosis” that resembles the psychotic episodes associated with schizophrenia. </a:t>
            </a:r>
            <a:endParaRPr lang="en-US" b="1"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458200" cy="6477000"/>
          </a:xfrm>
        </p:spPr>
        <p:txBody>
          <a:bodyPr>
            <a:normAutofit/>
          </a:bodyPr>
          <a:lstStyle/>
          <a:p>
            <a:pPr>
              <a:buNone/>
            </a:pPr>
            <a:r>
              <a:rPr lang="en-US" b="1" dirty="0" smtClean="0"/>
              <a:t>- Cardiovascular effects: palpitations, cardiac </a:t>
            </a:r>
          </a:p>
          <a:p>
            <a:pPr>
              <a:buNone/>
            </a:pPr>
            <a:r>
              <a:rPr lang="en-US" b="1" dirty="0" smtClean="0"/>
              <a:t>arrhythmias, hypertension, </a:t>
            </a:r>
            <a:r>
              <a:rPr lang="en-US" b="1" dirty="0" err="1" smtClean="0"/>
              <a:t>anginal</a:t>
            </a:r>
            <a:r>
              <a:rPr lang="en-US" b="1" dirty="0" smtClean="0"/>
              <a:t> pain, and </a:t>
            </a:r>
          </a:p>
          <a:p>
            <a:pPr>
              <a:buNone/>
            </a:pPr>
            <a:r>
              <a:rPr lang="en-US" b="1" dirty="0" smtClean="0"/>
              <a:t>circulatory collapse. Headache, chills, and </a:t>
            </a:r>
          </a:p>
          <a:p>
            <a:pPr>
              <a:buNone/>
            </a:pPr>
            <a:r>
              <a:rPr lang="en-US" b="1" dirty="0" smtClean="0"/>
              <a:t>excessive sweating.</a:t>
            </a:r>
          </a:p>
          <a:p>
            <a:pPr>
              <a:buNone/>
            </a:pPr>
            <a:r>
              <a:rPr lang="en-US" b="1" dirty="0" smtClean="0"/>
              <a:t>-GI system effects: anorexia, nausea, vomiting, </a:t>
            </a:r>
          </a:p>
          <a:p>
            <a:pPr>
              <a:buNone/>
            </a:pPr>
            <a:r>
              <a:rPr lang="en-US" b="1" dirty="0" smtClean="0"/>
              <a:t>abdominal cramps, and diarrhea. </a:t>
            </a:r>
          </a:p>
          <a:p>
            <a:pPr>
              <a:buNone/>
            </a:pPr>
            <a:r>
              <a:rPr lang="en-US" b="1" dirty="0" smtClean="0">
                <a:solidFill>
                  <a:srgbClr val="FF0000"/>
                </a:solidFill>
              </a:rPr>
              <a:t>Contraindications</a:t>
            </a:r>
            <a:r>
              <a:rPr lang="en-US" b="1" dirty="0" smtClean="0"/>
              <a:t>: Patients with hypertension, </a:t>
            </a:r>
          </a:p>
          <a:p>
            <a:pPr>
              <a:buNone/>
            </a:pPr>
            <a:r>
              <a:rPr lang="en-US" b="1" dirty="0" smtClean="0"/>
              <a:t>cardiovascular disease, hyperthyroidism, </a:t>
            </a:r>
          </a:p>
          <a:p>
            <a:pPr>
              <a:buNone/>
            </a:pPr>
            <a:r>
              <a:rPr lang="en-US" b="1" dirty="0" smtClean="0"/>
              <a:t>glaucoma, or a history of drug abuse or those </a:t>
            </a:r>
          </a:p>
          <a:p>
            <a:pPr>
              <a:buNone/>
            </a:pPr>
            <a:r>
              <a:rPr lang="en-US" b="1" dirty="0" smtClean="0"/>
              <a:t>taking MAO inhibitors should not be treated </a:t>
            </a:r>
          </a:p>
          <a:p>
            <a:pPr>
              <a:buNone/>
            </a:pPr>
            <a:r>
              <a:rPr lang="en-US" b="1" dirty="0" smtClean="0"/>
              <a:t>with amphetamine.</a:t>
            </a:r>
            <a:endParaRPr lang="en-US" b="1"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458200" cy="6400800"/>
          </a:xfrm>
        </p:spPr>
        <p:txBody>
          <a:bodyPr>
            <a:normAutofit lnSpcReduction="10000"/>
          </a:bodyPr>
          <a:lstStyle/>
          <a:p>
            <a:r>
              <a:rPr lang="en-US" b="1" dirty="0" smtClean="0"/>
              <a:t>Methylphenidate </a:t>
            </a:r>
          </a:p>
          <a:p>
            <a:r>
              <a:rPr lang="en-US" b="1" dirty="0" smtClean="0"/>
              <a:t> has CNS-stimulant properties similar to those of amphetamine and may also lead to abuse. </a:t>
            </a:r>
          </a:p>
          <a:p>
            <a:r>
              <a:rPr lang="en-US" b="1" dirty="0" smtClean="0"/>
              <a:t>Mechanism of action: Children with ADHD may produce weak dopamine signals. Methylphenidate is a dopamine and </a:t>
            </a:r>
            <a:r>
              <a:rPr lang="en-US" b="1" dirty="0" err="1" smtClean="0"/>
              <a:t>norepinephrine</a:t>
            </a:r>
            <a:r>
              <a:rPr lang="en-US" b="1" dirty="0" smtClean="0"/>
              <a:t> transport inhibitor and may act by increasing both dopamine and </a:t>
            </a:r>
            <a:r>
              <a:rPr lang="en-US" b="1" dirty="0" err="1" smtClean="0"/>
              <a:t>norepinephrine</a:t>
            </a:r>
            <a:r>
              <a:rPr lang="en-US" b="1" dirty="0" smtClean="0"/>
              <a:t> in the synaptic space. [Note: Methylphenidate may have less potential for abuse than cocaine, because it enters the brain much more slowly than cocaine and, thus, does not increase dopamine levels as rapidly.]</a:t>
            </a:r>
          </a:p>
          <a:p>
            <a:endParaRPr lang="en-US" b="1"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normAutofit/>
          </a:bodyPr>
          <a:lstStyle/>
          <a:p>
            <a:r>
              <a:rPr lang="en-US" b="1" dirty="0" smtClean="0"/>
              <a:t>Therapeutic uses: </a:t>
            </a:r>
          </a:p>
          <a:p>
            <a:pPr>
              <a:buNone/>
            </a:pPr>
            <a:r>
              <a:rPr lang="en-US" b="1" dirty="0" smtClean="0"/>
              <a:t>-treatment of ADHD. </a:t>
            </a:r>
          </a:p>
          <a:p>
            <a:pPr>
              <a:buNone/>
            </a:pPr>
            <a:r>
              <a:rPr lang="en-US" b="1" dirty="0" smtClean="0"/>
              <a:t>-treatment of narcolepsy. </a:t>
            </a:r>
          </a:p>
          <a:p>
            <a:pPr>
              <a:buNone/>
            </a:pPr>
            <a:r>
              <a:rPr lang="en-US" b="1" dirty="0" smtClean="0">
                <a:solidFill>
                  <a:srgbClr val="FF0000"/>
                </a:solidFill>
              </a:rPr>
              <a:t>Pharmacokinetics:</a:t>
            </a:r>
            <a:r>
              <a:rPr lang="en-US" b="1" dirty="0" smtClean="0"/>
              <a:t> Both methylphenidate and </a:t>
            </a:r>
            <a:r>
              <a:rPr lang="en-US" b="1" dirty="0" err="1" smtClean="0"/>
              <a:t>dexmethylphenidate</a:t>
            </a:r>
            <a:r>
              <a:rPr lang="en-US" b="1" dirty="0" smtClean="0"/>
              <a:t> are readily absorbed after oral administration. Methylphenidate is available in extended-release oral formulations and as a </a:t>
            </a:r>
            <a:r>
              <a:rPr lang="en-US" b="1" dirty="0" err="1" smtClean="0"/>
              <a:t>transdermal</a:t>
            </a:r>
            <a:r>
              <a:rPr lang="en-US" b="1" dirty="0" smtClean="0"/>
              <a:t> patch for once-daily </a:t>
            </a:r>
            <a:r>
              <a:rPr lang="en-US" b="1" dirty="0" smtClean="0"/>
              <a:t>application.</a:t>
            </a:r>
            <a:endParaRPr lang="en-US" b="1"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400800"/>
          </a:xfrm>
        </p:spPr>
        <p:txBody>
          <a:bodyPr>
            <a:normAutofit/>
          </a:bodyPr>
          <a:lstStyle/>
          <a:p>
            <a:r>
              <a:rPr lang="en-US" b="1" dirty="0" smtClean="0"/>
              <a:t>Adverse effects: GI adverse effects are the most common and include abdominal pain and nausea. Other reactions include anorexia, insomnia, nervousness, and fever. In seizure patients, methylphenidate may increase seizure frequency, especially if the patient is taking antidepressants. It is contraindicated in patients with glaucoma. Methylphenidate can inhibit the metabolism of </a:t>
            </a:r>
            <a:r>
              <a:rPr lang="en-US" b="1" dirty="0" err="1" smtClean="0"/>
              <a:t>warfarin</a:t>
            </a:r>
            <a:r>
              <a:rPr lang="en-US" b="1" dirty="0" smtClean="0"/>
              <a:t>, </a:t>
            </a:r>
            <a:r>
              <a:rPr lang="en-US" b="1" dirty="0" err="1" smtClean="0"/>
              <a:t>phenytoin</a:t>
            </a:r>
            <a:r>
              <a:rPr lang="en-US" b="1" dirty="0" smtClean="0"/>
              <a:t>, </a:t>
            </a:r>
            <a:r>
              <a:rPr lang="en-US" b="1" dirty="0" err="1" smtClean="0"/>
              <a:t>phenobarbital</a:t>
            </a:r>
            <a:r>
              <a:rPr lang="en-US" b="1" dirty="0" smtClean="0"/>
              <a:t>, </a:t>
            </a:r>
            <a:r>
              <a:rPr lang="en-US" b="1" dirty="0" err="1" smtClean="0"/>
              <a:t>primidone</a:t>
            </a:r>
            <a:r>
              <a:rPr lang="en-US" b="1" dirty="0" smtClean="0"/>
              <a:t>, and the </a:t>
            </a:r>
            <a:r>
              <a:rPr lang="en-US" b="1" dirty="0" err="1" smtClean="0"/>
              <a:t>tricyclic</a:t>
            </a:r>
            <a:r>
              <a:rPr lang="en-US" b="1" dirty="0" smtClean="0"/>
              <a:t> antidepressants</a:t>
            </a:r>
            <a:endParaRPr lang="en-US"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a:bodyPr>
          <a:lstStyle/>
          <a:p>
            <a:pPr>
              <a:buNone/>
            </a:pPr>
            <a:r>
              <a:rPr lang="en-US" b="1" dirty="0" smtClean="0">
                <a:latin typeface="Tahoma" pitchFamily="34" charset="0"/>
                <a:ea typeface="Tahoma" pitchFamily="34" charset="0"/>
                <a:cs typeface="Tahoma" pitchFamily="34" charset="0"/>
              </a:rPr>
              <a:t>PSYCHOMOTOR STIMULANTS</a:t>
            </a:r>
          </a:p>
          <a:p>
            <a:pPr marL="514350" indent="-514350">
              <a:buAutoNum type="alphaUcPeriod"/>
            </a:pPr>
            <a:r>
              <a:rPr lang="en-US" b="1" dirty="0" err="1" smtClean="0">
                <a:latin typeface="Tahoma" pitchFamily="34" charset="0"/>
                <a:ea typeface="Tahoma" pitchFamily="34" charset="0"/>
                <a:cs typeface="Tahoma" pitchFamily="34" charset="0"/>
              </a:rPr>
              <a:t>Methylxanthines</a:t>
            </a:r>
            <a:r>
              <a:rPr lang="en-US" b="1" dirty="0" smtClean="0">
                <a:latin typeface="Tahoma" pitchFamily="34" charset="0"/>
                <a:ea typeface="Tahoma" pitchFamily="34" charset="0"/>
                <a:cs typeface="Tahoma" pitchFamily="34" charset="0"/>
              </a:rPr>
              <a:t> include</a:t>
            </a:r>
          </a:p>
          <a:p>
            <a:pPr marL="514350" indent="-514350">
              <a:buFontTx/>
              <a:buChar char="-"/>
            </a:pPr>
            <a:r>
              <a:rPr lang="en-US" b="1" dirty="0" err="1" smtClean="0">
                <a:latin typeface="Tahoma" pitchFamily="34" charset="0"/>
                <a:ea typeface="Tahoma" pitchFamily="34" charset="0"/>
                <a:cs typeface="Tahoma" pitchFamily="34" charset="0"/>
              </a:rPr>
              <a:t>theophylline</a:t>
            </a:r>
            <a:r>
              <a:rPr lang="en-US" b="1" dirty="0" smtClean="0">
                <a:latin typeface="Tahoma" pitchFamily="34" charset="0"/>
                <a:ea typeface="Tahoma" pitchFamily="34" charset="0"/>
                <a:cs typeface="Tahoma" pitchFamily="34" charset="0"/>
              </a:rPr>
              <a:t> found in tea</a:t>
            </a:r>
          </a:p>
          <a:p>
            <a:pPr marL="514350" indent="-514350">
              <a:buFontTx/>
              <a:buChar char="-"/>
            </a:pPr>
            <a:r>
              <a:rPr lang="en-US" b="1" dirty="0" err="1" smtClean="0">
                <a:latin typeface="Tahoma" pitchFamily="34" charset="0"/>
                <a:ea typeface="Tahoma" pitchFamily="34" charset="0"/>
                <a:cs typeface="Tahoma" pitchFamily="34" charset="0"/>
              </a:rPr>
              <a:t>theobromine</a:t>
            </a:r>
            <a:r>
              <a:rPr lang="en-US" b="1" dirty="0" smtClean="0">
                <a:latin typeface="Tahoma" pitchFamily="34" charset="0"/>
                <a:ea typeface="Tahoma" pitchFamily="34" charset="0"/>
                <a:cs typeface="Tahoma" pitchFamily="34" charset="0"/>
              </a:rPr>
              <a:t> found in cocoa</a:t>
            </a:r>
          </a:p>
          <a:p>
            <a:pPr marL="514350" indent="-514350">
              <a:buFontTx/>
              <a:buChar char="-"/>
            </a:pPr>
            <a:r>
              <a:rPr lang="en-US" b="1" dirty="0" smtClean="0">
                <a:latin typeface="Tahoma" pitchFamily="34" charset="0"/>
                <a:ea typeface="Tahoma" pitchFamily="34" charset="0"/>
                <a:cs typeface="Tahoma" pitchFamily="34" charset="0"/>
              </a:rPr>
              <a:t>Caffeine found in highest conc. in </a:t>
            </a:r>
          </a:p>
          <a:p>
            <a:pPr marL="514350" indent="-514350">
              <a:buNone/>
            </a:pPr>
            <a:r>
              <a:rPr lang="en-US" b="1" dirty="0">
                <a:latin typeface="Tahoma" pitchFamily="34" charset="0"/>
                <a:ea typeface="Tahoma" pitchFamily="34" charset="0"/>
                <a:cs typeface="Tahoma" pitchFamily="34" charset="0"/>
              </a:rPr>
              <a:t> </a:t>
            </a:r>
            <a:r>
              <a:rPr lang="en-US" b="1" dirty="0" smtClean="0">
                <a:latin typeface="Tahoma" pitchFamily="34" charset="0"/>
                <a:ea typeface="Tahoma" pitchFamily="34" charset="0"/>
                <a:cs typeface="Tahoma" pitchFamily="34" charset="0"/>
              </a:rPr>
              <a:t>   ( espresso), also present in tea, cola drinks, energy drinks, chocolate candy, and cocoa</a:t>
            </a:r>
            <a:endParaRPr lang="en-US" b="1" dirty="0">
              <a:latin typeface="Tahoma" pitchFamily="34" charset="0"/>
              <a:ea typeface="Tahoma" pitchFamily="34" charset="0"/>
              <a:cs typeface="Tahoma"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763000" cy="6324600"/>
          </a:xfrm>
        </p:spPr>
        <p:txBody>
          <a:bodyPr>
            <a:normAutofit/>
          </a:bodyPr>
          <a:lstStyle/>
          <a:p>
            <a:pPr>
              <a:buNone/>
            </a:pPr>
            <a:r>
              <a:rPr lang="en-US" b="1" dirty="0" smtClean="0"/>
              <a:t>    </a:t>
            </a:r>
            <a:r>
              <a:rPr lang="en-US" b="1" dirty="0" smtClean="0">
                <a:latin typeface="Tahoma" pitchFamily="34" charset="0"/>
                <a:ea typeface="Tahoma" pitchFamily="34" charset="0"/>
                <a:cs typeface="Tahoma" pitchFamily="34" charset="0"/>
              </a:rPr>
              <a:t>Mechanism of action: </a:t>
            </a:r>
          </a:p>
          <a:p>
            <a:pPr>
              <a:buFontTx/>
              <a:buChar char="-"/>
            </a:pPr>
            <a:r>
              <a:rPr lang="en-US" b="1" dirty="0" smtClean="0">
                <a:latin typeface="Tahoma" pitchFamily="34" charset="0"/>
                <a:ea typeface="Tahoma" pitchFamily="34" charset="0"/>
                <a:cs typeface="Tahoma" pitchFamily="34" charset="0"/>
              </a:rPr>
              <a:t>translocation of extracellular calcium</a:t>
            </a:r>
          </a:p>
          <a:p>
            <a:pPr>
              <a:buFontTx/>
              <a:buChar char="-"/>
            </a:pPr>
            <a:r>
              <a:rPr lang="en-US" b="1" dirty="0" smtClean="0">
                <a:latin typeface="Tahoma" pitchFamily="34" charset="0"/>
                <a:ea typeface="Tahoma" pitchFamily="34" charset="0"/>
                <a:cs typeface="Tahoma" pitchFamily="34" charset="0"/>
              </a:rPr>
              <a:t>increase in cyclic adenosine </a:t>
            </a:r>
            <a:r>
              <a:rPr lang="en-US" b="1" dirty="0" err="1" smtClean="0">
                <a:latin typeface="Tahoma" pitchFamily="34" charset="0"/>
                <a:ea typeface="Tahoma" pitchFamily="34" charset="0"/>
                <a:cs typeface="Tahoma" pitchFamily="34" charset="0"/>
              </a:rPr>
              <a:t>monophosphate</a:t>
            </a:r>
            <a:r>
              <a:rPr lang="en-US" b="1" dirty="0" smtClean="0">
                <a:latin typeface="Tahoma" pitchFamily="34" charset="0"/>
                <a:ea typeface="Tahoma" pitchFamily="34" charset="0"/>
                <a:cs typeface="Tahoma" pitchFamily="34" charset="0"/>
              </a:rPr>
              <a:t> and cyclic </a:t>
            </a:r>
            <a:r>
              <a:rPr lang="en-US" b="1" dirty="0" err="1" smtClean="0">
                <a:latin typeface="Tahoma" pitchFamily="34" charset="0"/>
                <a:ea typeface="Tahoma" pitchFamily="34" charset="0"/>
                <a:cs typeface="Tahoma" pitchFamily="34" charset="0"/>
              </a:rPr>
              <a:t>guanosine</a:t>
            </a:r>
            <a:r>
              <a:rPr lang="en-US" b="1" dirty="0" smtClean="0">
                <a:latin typeface="Tahoma" pitchFamily="34" charset="0"/>
                <a:ea typeface="Tahoma" pitchFamily="34" charset="0"/>
                <a:cs typeface="Tahoma" pitchFamily="34" charset="0"/>
              </a:rPr>
              <a:t> </a:t>
            </a:r>
            <a:r>
              <a:rPr lang="en-US" b="1" dirty="0" err="1" smtClean="0">
                <a:latin typeface="Tahoma" pitchFamily="34" charset="0"/>
                <a:ea typeface="Tahoma" pitchFamily="34" charset="0"/>
                <a:cs typeface="Tahoma" pitchFamily="34" charset="0"/>
              </a:rPr>
              <a:t>monophosphate</a:t>
            </a:r>
            <a:r>
              <a:rPr lang="en-US" b="1" dirty="0" smtClean="0">
                <a:latin typeface="Tahoma" pitchFamily="34" charset="0"/>
                <a:ea typeface="Tahoma" pitchFamily="34" charset="0"/>
                <a:cs typeface="Tahoma" pitchFamily="34" charset="0"/>
              </a:rPr>
              <a:t> caused by inhibition of </a:t>
            </a:r>
            <a:r>
              <a:rPr lang="en-US" b="1" dirty="0" err="1" smtClean="0">
                <a:latin typeface="Tahoma" pitchFamily="34" charset="0"/>
                <a:ea typeface="Tahoma" pitchFamily="34" charset="0"/>
                <a:cs typeface="Tahoma" pitchFamily="34" charset="0"/>
              </a:rPr>
              <a:t>phosphodiesterase</a:t>
            </a:r>
            <a:endParaRPr lang="en-US" b="1" dirty="0" smtClean="0">
              <a:latin typeface="Tahoma" pitchFamily="34" charset="0"/>
              <a:ea typeface="Tahoma" pitchFamily="34" charset="0"/>
              <a:cs typeface="Tahoma" pitchFamily="34" charset="0"/>
            </a:endParaRPr>
          </a:p>
          <a:p>
            <a:pPr>
              <a:buFontTx/>
              <a:buChar char="-"/>
            </a:pPr>
            <a:r>
              <a:rPr lang="en-US" b="1" dirty="0" smtClean="0">
                <a:latin typeface="Tahoma" pitchFamily="34" charset="0"/>
                <a:ea typeface="Tahoma" pitchFamily="34" charset="0"/>
                <a:cs typeface="Tahoma" pitchFamily="34" charset="0"/>
              </a:rPr>
              <a:t>blockade of adenosine receptors (achieved by the usual consumption of caffeine-containing beverages).</a:t>
            </a:r>
            <a:endParaRPr lang="en-US" b="1" dirty="0">
              <a:latin typeface="Tahoma" pitchFamily="34" charset="0"/>
              <a:ea typeface="Tahoma" pitchFamily="34" charset="0"/>
              <a:cs typeface="Tahoma"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534400" cy="6400800"/>
          </a:xfrm>
        </p:spPr>
        <p:txBody>
          <a:bodyPr>
            <a:normAutofit lnSpcReduction="10000"/>
          </a:bodyPr>
          <a:lstStyle/>
          <a:p>
            <a:pPr>
              <a:buNone/>
            </a:pPr>
            <a:r>
              <a:rPr lang="en-US" b="1" dirty="0" smtClean="0"/>
              <a:t>Actions: </a:t>
            </a:r>
          </a:p>
          <a:p>
            <a:pPr>
              <a:buNone/>
            </a:pPr>
            <a:r>
              <a:rPr lang="en-US" b="1" dirty="0" smtClean="0">
                <a:solidFill>
                  <a:srgbClr val="FF0000"/>
                </a:solidFill>
              </a:rPr>
              <a:t>CNS:</a:t>
            </a:r>
          </a:p>
          <a:p>
            <a:pPr>
              <a:buNone/>
            </a:pPr>
            <a:r>
              <a:rPr lang="en-US" b="1" dirty="0" smtClean="0"/>
              <a:t>   The caffeine contained in one to two cups of coffee (100 to 200 mg) causes a decrease in fatigue and increased mental alertness as a result of stimulating the cortex and other areas of the brain. Consumption of 1.5 g of caffeine (12 to 15 cups of coffee) produces anxiety and tremors. The spinal cord is stimulated only by very high doses (2 to 5 g) of caffeine. Tolerance can rapidly develop to the stimulating properties of caffeine, and withdrawal consists of feelings of fatigue and sedation</a:t>
            </a:r>
            <a:endParaRPr lang="en-US"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400800"/>
          </a:xfrm>
        </p:spPr>
        <p:txBody>
          <a:bodyPr>
            <a:normAutofit/>
          </a:bodyPr>
          <a:lstStyle/>
          <a:p>
            <a:pPr>
              <a:buNone/>
            </a:pPr>
            <a:r>
              <a:rPr lang="en-US" b="1" dirty="0" smtClean="0">
                <a:solidFill>
                  <a:srgbClr val="FF0000"/>
                </a:solidFill>
              </a:rPr>
              <a:t> CVS: </a:t>
            </a:r>
          </a:p>
          <a:p>
            <a:pPr>
              <a:buNone/>
            </a:pPr>
            <a:r>
              <a:rPr lang="en-US" b="1" dirty="0" smtClean="0"/>
              <a:t>   A high dose of caffeine has positive </a:t>
            </a:r>
            <a:r>
              <a:rPr lang="en-US" b="1" dirty="0" err="1" smtClean="0"/>
              <a:t>inotropic</a:t>
            </a:r>
            <a:r>
              <a:rPr lang="en-US" b="1" dirty="0" smtClean="0"/>
              <a:t> and </a:t>
            </a:r>
            <a:r>
              <a:rPr lang="en-US" b="1" dirty="0" err="1" smtClean="0"/>
              <a:t>chronotropic</a:t>
            </a:r>
            <a:r>
              <a:rPr lang="en-US" b="1" dirty="0" smtClean="0"/>
              <a:t> effects on the heart. [Note: Increased contractility can be harmful to patients with angina pectoris]</a:t>
            </a:r>
          </a:p>
          <a:p>
            <a:r>
              <a:rPr lang="en-US" b="1" dirty="0" smtClean="0"/>
              <a:t> Diuretic action: Caffeine has a mild diuretic action that increases urinary output of sodium, chloride, and potassium.</a:t>
            </a:r>
          </a:p>
          <a:p>
            <a:endParaRPr lang="en-US"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fontScale="92500" lnSpcReduction="20000"/>
          </a:bodyPr>
          <a:lstStyle/>
          <a:p>
            <a:r>
              <a:rPr lang="en-US" b="1" dirty="0" smtClean="0">
                <a:solidFill>
                  <a:srgbClr val="FF0000"/>
                </a:solidFill>
              </a:rPr>
              <a:t>Gastric mucosa: </a:t>
            </a:r>
          </a:p>
          <a:p>
            <a:r>
              <a:rPr lang="en-US" b="1" dirty="0" err="1" smtClean="0"/>
              <a:t>methylxanthines</a:t>
            </a:r>
            <a:r>
              <a:rPr lang="en-US" b="1" dirty="0" smtClean="0"/>
              <a:t> stimulate secretion of gastric acid, so, individuals with peptic ulcers should avoid foods and beverages containing </a:t>
            </a:r>
            <a:r>
              <a:rPr lang="en-US" b="1" dirty="0" err="1" smtClean="0"/>
              <a:t>methylxanthines</a:t>
            </a:r>
            <a:r>
              <a:rPr lang="en-US" b="1" dirty="0" smtClean="0"/>
              <a:t>.</a:t>
            </a:r>
          </a:p>
          <a:p>
            <a:endParaRPr lang="en-US" b="1" dirty="0" smtClean="0"/>
          </a:p>
          <a:p>
            <a:pPr>
              <a:buNone/>
            </a:pPr>
            <a:r>
              <a:rPr lang="en-US" b="1" dirty="0"/>
              <a:t> </a:t>
            </a:r>
            <a:r>
              <a:rPr lang="en-US" b="1" dirty="0" smtClean="0"/>
              <a:t> </a:t>
            </a:r>
            <a:r>
              <a:rPr lang="en-US" b="1" dirty="0" smtClean="0">
                <a:solidFill>
                  <a:schemeClr val="accent6"/>
                </a:solidFill>
              </a:rPr>
              <a:t>Therapeutic uses: </a:t>
            </a:r>
          </a:p>
          <a:p>
            <a:pPr>
              <a:buNone/>
            </a:pPr>
            <a:r>
              <a:rPr lang="en-US" b="1" dirty="0" smtClean="0">
                <a:solidFill>
                  <a:schemeClr val="accent6"/>
                </a:solidFill>
              </a:rPr>
              <a:t>   </a:t>
            </a:r>
            <a:r>
              <a:rPr lang="en-US" b="1" dirty="0" smtClean="0"/>
              <a:t>-Caffeine and its derivatives relax the smooth muscles of the bronchioles. [Note: Previously, </a:t>
            </a:r>
            <a:r>
              <a:rPr lang="en-US" b="1" dirty="0" err="1" smtClean="0"/>
              <a:t>theophylline</a:t>
            </a:r>
            <a:r>
              <a:rPr lang="en-US" b="1" dirty="0" smtClean="0"/>
              <a:t> used in asthma therapy and has been largely replaced by other agents, such as β2 agonists and corticosteroids]</a:t>
            </a:r>
          </a:p>
          <a:p>
            <a:pPr>
              <a:buNone/>
            </a:pPr>
            <a:r>
              <a:rPr lang="en-US" b="1" dirty="0"/>
              <a:t> </a:t>
            </a:r>
            <a:r>
              <a:rPr lang="en-US" b="1" dirty="0" smtClean="0"/>
              <a:t>   -Caffeine is also used in combination with the analgesics acetaminophen and aspirin for the management of headaches in both prescription and over-the-counter products.</a:t>
            </a:r>
          </a:p>
          <a:p>
            <a:endParaRPr lang="en-US"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7500" lnSpcReduction="20000"/>
          </a:bodyPr>
          <a:lstStyle/>
          <a:p>
            <a:pPr>
              <a:buNone/>
            </a:pPr>
            <a:r>
              <a:rPr lang="en-US" b="1" dirty="0" smtClean="0">
                <a:solidFill>
                  <a:srgbClr val="00B0F0"/>
                </a:solidFill>
              </a:rPr>
              <a:t>Pharmacokinetics: </a:t>
            </a:r>
          </a:p>
          <a:p>
            <a:pPr>
              <a:buNone/>
            </a:pPr>
            <a:r>
              <a:rPr lang="en-US" b="1" dirty="0"/>
              <a:t>-</a:t>
            </a:r>
            <a:r>
              <a:rPr lang="en-US" b="1" dirty="0" smtClean="0"/>
              <a:t>well absorbed orally. </a:t>
            </a:r>
          </a:p>
          <a:p>
            <a:pPr>
              <a:buNone/>
            </a:pPr>
            <a:r>
              <a:rPr lang="en-US" b="1" dirty="0"/>
              <a:t>-</a:t>
            </a:r>
            <a:r>
              <a:rPr lang="en-US" b="1" dirty="0" smtClean="0"/>
              <a:t>Caffeine distributes throughout the body, including the brain. </a:t>
            </a:r>
          </a:p>
          <a:p>
            <a:pPr>
              <a:buNone/>
            </a:pPr>
            <a:r>
              <a:rPr lang="en-US" b="1" dirty="0"/>
              <a:t>-</a:t>
            </a:r>
            <a:r>
              <a:rPr lang="en-US" b="1" dirty="0" smtClean="0"/>
              <a:t>cross the placenta to the fetus and are secreted into the breast </a:t>
            </a:r>
          </a:p>
          <a:p>
            <a:pPr>
              <a:buNone/>
            </a:pPr>
            <a:r>
              <a:rPr lang="en-US" b="1" dirty="0" smtClean="0"/>
              <a:t>  milk. </a:t>
            </a:r>
          </a:p>
          <a:p>
            <a:pPr>
              <a:buNone/>
            </a:pPr>
            <a:r>
              <a:rPr lang="en-US" b="1" dirty="0"/>
              <a:t>-</a:t>
            </a:r>
            <a:r>
              <a:rPr lang="en-US" b="1" dirty="0" smtClean="0"/>
              <a:t>metabolized in the liver and the metabolites are excreted in the </a:t>
            </a:r>
          </a:p>
          <a:p>
            <a:pPr>
              <a:buNone/>
            </a:pPr>
            <a:r>
              <a:rPr lang="en-US" b="1" dirty="0" smtClean="0"/>
              <a:t>  urine.</a:t>
            </a:r>
          </a:p>
          <a:p>
            <a:pPr>
              <a:buNone/>
            </a:pPr>
            <a:r>
              <a:rPr lang="en-US" b="1" dirty="0" smtClean="0">
                <a:solidFill>
                  <a:srgbClr val="00B0F0"/>
                </a:solidFill>
              </a:rPr>
              <a:t>Adverse effects: </a:t>
            </a:r>
          </a:p>
          <a:p>
            <a:pPr>
              <a:buFontTx/>
              <a:buChar char="-"/>
            </a:pPr>
            <a:r>
              <a:rPr lang="en-US" b="1" dirty="0" smtClean="0"/>
              <a:t>Moderate doses of caffeine cause insomnia, anxiety, and agitation.</a:t>
            </a:r>
          </a:p>
          <a:p>
            <a:pPr>
              <a:buFontTx/>
              <a:buChar char="-"/>
            </a:pPr>
            <a:r>
              <a:rPr lang="en-US" b="1" dirty="0" smtClean="0"/>
              <a:t> A high dosage is required for toxicity, which is manifested by emesis and convulsions. </a:t>
            </a:r>
          </a:p>
          <a:p>
            <a:pPr>
              <a:buFontTx/>
              <a:buChar char="-"/>
            </a:pPr>
            <a:r>
              <a:rPr lang="en-US" b="1" dirty="0" smtClean="0"/>
              <a:t>The lethal dose is 10 g of caffeine (about 100 cups of coffee), which induces cardiac arrhythmias. Death from caffeine is, therefore, highly unlikely. Lethargy, irritability, and headache occur in users who routinely consume more than 600 mg of caffeine per day (roughly six cups of coffee per day) and then suddenly stop.</a:t>
            </a:r>
          </a:p>
          <a:p>
            <a:endParaRPr lang="en-US"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10600" cy="6400800"/>
          </a:xfrm>
        </p:spPr>
        <p:txBody>
          <a:bodyPr>
            <a:normAutofit lnSpcReduction="10000"/>
          </a:bodyPr>
          <a:lstStyle/>
          <a:p>
            <a:pPr>
              <a:buNone/>
            </a:pPr>
            <a:r>
              <a:rPr lang="en-US" b="1" dirty="0" smtClean="0">
                <a:solidFill>
                  <a:srgbClr val="7030A0"/>
                </a:solidFill>
              </a:rPr>
              <a:t>Nicotine </a:t>
            </a:r>
          </a:p>
          <a:p>
            <a:pPr>
              <a:buFontTx/>
              <a:buChar char="-"/>
            </a:pPr>
            <a:r>
              <a:rPr lang="en-US" b="1" dirty="0" smtClean="0"/>
              <a:t>is the active ingredient in tobacco. </a:t>
            </a:r>
          </a:p>
          <a:p>
            <a:pPr>
              <a:buFontTx/>
              <a:buChar char="-"/>
            </a:pPr>
            <a:r>
              <a:rPr lang="en-US" b="1" dirty="0" smtClean="0"/>
              <a:t>Used therapeutically in smoking cessation therapy</a:t>
            </a:r>
          </a:p>
          <a:p>
            <a:pPr>
              <a:buFontTx/>
              <a:buChar char="-"/>
            </a:pPr>
            <a:r>
              <a:rPr lang="en-US" b="1" dirty="0" smtClean="0"/>
              <a:t>second to caffeine as CNS stimulant</a:t>
            </a:r>
          </a:p>
          <a:p>
            <a:pPr>
              <a:buFontTx/>
              <a:buChar char="-"/>
            </a:pPr>
            <a:r>
              <a:rPr lang="en-US" b="1" dirty="0" smtClean="0"/>
              <a:t>second to alcohol as abused drug.</a:t>
            </a:r>
          </a:p>
          <a:p>
            <a:pPr>
              <a:buFontTx/>
              <a:buChar char="-"/>
            </a:pPr>
            <a:r>
              <a:rPr lang="en-US" b="1" dirty="0" smtClean="0"/>
              <a:t> In combination with the tars and carbon monoxide found in cigarette smoke, nicotine represents a serious risk factor for lung and cardiovascular disease, various cancers, and other illnesses. Dependency on the drug is not easily overcome.</a:t>
            </a:r>
          </a:p>
          <a:p>
            <a:endParaRPr lang="en-US"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443</TotalTime>
  <Words>2166</Words>
  <Application>Microsoft Office PowerPoint</Application>
  <PresentationFormat>On-screen Show (4:3)</PresentationFormat>
  <Paragraphs>162</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CNS Stimulants                                                              4th Stage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CNS Stimulants                                                              4th Stage</dc:title>
  <dc:creator>Acer</dc:creator>
  <cp:lastModifiedBy>Acer</cp:lastModifiedBy>
  <cp:revision>39</cp:revision>
  <dcterms:created xsi:type="dcterms:W3CDTF">2019-12-30T05:51:48Z</dcterms:created>
  <dcterms:modified xsi:type="dcterms:W3CDTF">2020-01-19T05:19:01Z</dcterms:modified>
</cp:coreProperties>
</file>