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4" r:id="rId8"/>
    <p:sldId id="265" r:id="rId9"/>
    <p:sldId id="266" r:id="rId10"/>
    <p:sldId id="267" r:id="rId11"/>
    <p:sldId id="269" r:id="rId12"/>
    <p:sldId id="270" r:id="rId13"/>
    <p:sldId id="273" r:id="rId14"/>
    <p:sldId id="275" r:id="rId15"/>
    <p:sldId id="278" r:id="rId16"/>
    <p:sldId id="279" r:id="rId17"/>
    <p:sldId id="271" r:id="rId18"/>
    <p:sldId id="258" r:id="rId19"/>
    <p:sldId id="280" r:id="rId20"/>
    <p:sldId id="282" r:id="rId21"/>
    <p:sldId id="283" r:id="rId22"/>
    <p:sldId id="28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86" y="-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08DD9B-0C97-4456-93CD-DB4FA585AC10}" type="datetimeFigureOut">
              <a:rPr lang="en-US" smtClean="0"/>
              <a:pPr/>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853D2-BA8D-407B-A348-7BDF0DE3ABC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08DD9B-0C97-4456-93CD-DB4FA585AC10}" type="datetimeFigureOut">
              <a:rPr lang="en-US" smtClean="0"/>
              <a:pPr/>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853D2-BA8D-407B-A348-7BDF0DE3ABC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08DD9B-0C97-4456-93CD-DB4FA585AC10}" type="datetimeFigureOut">
              <a:rPr lang="en-US" smtClean="0"/>
              <a:pPr/>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853D2-BA8D-407B-A348-7BDF0DE3ABC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08DD9B-0C97-4456-93CD-DB4FA585AC10}" type="datetimeFigureOut">
              <a:rPr lang="en-US" smtClean="0"/>
              <a:pPr/>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853D2-BA8D-407B-A348-7BDF0DE3ABC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08DD9B-0C97-4456-93CD-DB4FA585AC10}" type="datetimeFigureOut">
              <a:rPr lang="en-US" smtClean="0"/>
              <a:pPr/>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853D2-BA8D-407B-A348-7BDF0DE3ABC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08DD9B-0C97-4456-93CD-DB4FA585AC10}" type="datetimeFigureOut">
              <a:rPr lang="en-US" smtClean="0"/>
              <a:pPr/>
              <a:t>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9853D2-BA8D-407B-A348-7BDF0DE3ABC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08DD9B-0C97-4456-93CD-DB4FA585AC10}" type="datetimeFigureOut">
              <a:rPr lang="en-US" smtClean="0"/>
              <a:pPr/>
              <a:t>1/18/2020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9853D2-BA8D-407B-A348-7BDF0DE3ABC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08DD9B-0C97-4456-93CD-DB4FA585AC10}" type="datetimeFigureOut">
              <a:rPr lang="en-US" smtClean="0"/>
              <a:pPr/>
              <a:t>1/18/2020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9853D2-BA8D-407B-A348-7BDF0DE3ABC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08DD9B-0C97-4456-93CD-DB4FA585AC10}" type="datetimeFigureOut">
              <a:rPr lang="en-US" smtClean="0"/>
              <a:pPr/>
              <a:t>1/18/2020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9853D2-BA8D-407B-A348-7BDF0DE3ABC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08DD9B-0C97-4456-93CD-DB4FA585AC10}" type="datetimeFigureOut">
              <a:rPr lang="en-US" smtClean="0"/>
              <a:pPr/>
              <a:t>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9853D2-BA8D-407B-A348-7BDF0DE3ABC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08DD9B-0C97-4456-93CD-DB4FA585AC10}" type="datetimeFigureOut">
              <a:rPr lang="en-US" smtClean="0"/>
              <a:pPr/>
              <a:t>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9853D2-BA8D-407B-A348-7BDF0DE3ABC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08DD9B-0C97-4456-93CD-DB4FA585AC10}" type="datetimeFigureOut">
              <a:rPr lang="en-US" smtClean="0"/>
              <a:pPr/>
              <a:t>1/18/2020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9853D2-BA8D-407B-A348-7BDF0DE3ABC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762000"/>
            <a:ext cx="7772400" cy="2076451"/>
          </a:xfrm>
        </p:spPr>
        <p:txBody>
          <a:bodyPr>
            <a:normAutofit fontScale="90000"/>
          </a:bodyPr>
          <a:lstStyle/>
          <a:p>
            <a:r>
              <a:rPr lang="en-US" sz="6600" b="1" dirty="0" smtClean="0">
                <a:latin typeface="Tahoma" pitchFamily="34" charset="0"/>
                <a:ea typeface="Tahoma" pitchFamily="34" charset="0"/>
                <a:cs typeface="Tahoma" pitchFamily="34" charset="0"/>
              </a:rPr>
              <a:t/>
            </a:r>
            <a:br>
              <a:rPr lang="en-US" sz="6600" b="1" dirty="0" smtClean="0">
                <a:latin typeface="Tahoma" pitchFamily="34" charset="0"/>
                <a:ea typeface="Tahoma" pitchFamily="34" charset="0"/>
                <a:cs typeface="Tahoma" pitchFamily="34" charset="0"/>
              </a:rPr>
            </a:br>
            <a:r>
              <a:rPr lang="en-US" sz="6600" b="1" dirty="0">
                <a:latin typeface="Tahoma" pitchFamily="34" charset="0"/>
                <a:ea typeface="Tahoma" pitchFamily="34" charset="0"/>
                <a:cs typeface="Tahoma" pitchFamily="34" charset="0"/>
              </a:rPr>
              <a:t/>
            </a:r>
            <a:br>
              <a:rPr lang="en-US" sz="6600" b="1" dirty="0">
                <a:latin typeface="Tahoma" pitchFamily="34" charset="0"/>
                <a:ea typeface="Tahoma" pitchFamily="34" charset="0"/>
                <a:cs typeface="Tahoma" pitchFamily="34" charset="0"/>
              </a:rPr>
            </a:br>
            <a:r>
              <a:rPr lang="en-US" sz="6600" b="1" dirty="0" smtClean="0">
                <a:latin typeface="Tahoma" pitchFamily="34" charset="0"/>
                <a:ea typeface="Tahoma" pitchFamily="34" charset="0"/>
                <a:cs typeface="Tahoma" pitchFamily="34" charset="0"/>
              </a:rPr>
              <a:t>Drugs of abuse</a:t>
            </a:r>
            <a:br>
              <a:rPr lang="en-US" sz="6600" b="1" dirty="0" smtClean="0">
                <a:latin typeface="Tahoma" pitchFamily="34" charset="0"/>
                <a:ea typeface="Tahoma" pitchFamily="34" charset="0"/>
                <a:cs typeface="Tahoma" pitchFamily="34" charset="0"/>
              </a:rPr>
            </a:br>
            <a:r>
              <a:rPr lang="en-US" sz="6600" b="1" dirty="0" smtClean="0">
                <a:latin typeface="Tahoma" pitchFamily="34" charset="0"/>
                <a:ea typeface="Tahoma" pitchFamily="34" charset="0"/>
                <a:cs typeface="Tahoma" pitchFamily="34" charset="0"/>
              </a:rPr>
              <a:t>                          </a:t>
            </a:r>
            <a:r>
              <a:rPr lang="en-US" sz="3200" b="1" dirty="0" smtClean="0">
                <a:latin typeface="Tahoma" pitchFamily="34" charset="0"/>
                <a:ea typeface="Tahoma" pitchFamily="34" charset="0"/>
                <a:cs typeface="Tahoma" pitchFamily="34" charset="0"/>
              </a:rPr>
              <a:t>4</a:t>
            </a:r>
            <a:r>
              <a:rPr lang="en-US" sz="3200" b="1" baseline="30000" dirty="0" smtClean="0">
                <a:latin typeface="Tahoma" pitchFamily="34" charset="0"/>
                <a:ea typeface="Tahoma" pitchFamily="34" charset="0"/>
                <a:cs typeface="Tahoma" pitchFamily="34" charset="0"/>
              </a:rPr>
              <a:t>th</a:t>
            </a:r>
            <a:r>
              <a:rPr lang="en-US" sz="3200" b="1" dirty="0" smtClean="0">
                <a:latin typeface="Tahoma" pitchFamily="34" charset="0"/>
                <a:ea typeface="Tahoma" pitchFamily="34" charset="0"/>
                <a:cs typeface="Tahoma" pitchFamily="34" charset="0"/>
              </a:rPr>
              <a:t> Stage </a:t>
            </a:r>
            <a:endParaRPr lang="en-US" sz="3200" b="1" dirty="0">
              <a:latin typeface="Tahoma" pitchFamily="34" charset="0"/>
              <a:ea typeface="Tahoma" pitchFamily="34" charset="0"/>
              <a:cs typeface="Tahoma" pitchFamily="34" charset="0"/>
            </a:endParaRPr>
          </a:p>
        </p:txBody>
      </p:sp>
      <p:sp>
        <p:nvSpPr>
          <p:cNvPr id="3" name="Subtitle 2"/>
          <p:cNvSpPr>
            <a:spLocks noGrp="1"/>
          </p:cNvSpPr>
          <p:nvPr>
            <p:ph type="subTitle" idx="1"/>
          </p:nvPr>
        </p:nvSpPr>
        <p:spPr>
          <a:xfrm>
            <a:off x="1371600" y="4648200"/>
            <a:ext cx="6400800" cy="1752600"/>
          </a:xfrm>
        </p:spPr>
        <p:txBody>
          <a:bodyPr/>
          <a:lstStyle/>
          <a:p>
            <a:r>
              <a:rPr lang="en-US" b="1" dirty="0" smtClean="0">
                <a:solidFill>
                  <a:schemeClr val="tx1"/>
                </a:solidFill>
                <a:latin typeface="Tahoma" pitchFamily="34" charset="0"/>
                <a:ea typeface="Tahoma" pitchFamily="34" charset="0"/>
                <a:cs typeface="Tahoma" pitchFamily="34" charset="0"/>
              </a:rPr>
              <a:t>Dr. Dalia </a:t>
            </a:r>
            <a:r>
              <a:rPr lang="en-US" b="1" dirty="0" err="1" smtClean="0">
                <a:solidFill>
                  <a:schemeClr val="tx1"/>
                </a:solidFill>
                <a:latin typeface="Tahoma" pitchFamily="34" charset="0"/>
                <a:ea typeface="Tahoma" pitchFamily="34" charset="0"/>
                <a:cs typeface="Tahoma" pitchFamily="34" charset="0"/>
              </a:rPr>
              <a:t>Abd</a:t>
            </a:r>
            <a:r>
              <a:rPr lang="en-US" b="1" dirty="0" smtClean="0">
                <a:solidFill>
                  <a:schemeClr val="tx1"/>
                </a:solidFill>
                <a:latin typeface="Tahoma" pitchFamily="34" charset="0"/>
                <a:ea typeface="Tahoma" pitchFamily="34" charset="0"/>
                <a:cs typeface="Tahoma" pitchFamily="34" charset="0"/>
              </a:rPr>
              <a:t> Al- Kader</a:t>
            </a:r>
            <a:br>
              <a:rPr lang="en-US" b="1" dirty="0" smtClean="0">
                <a:solidFill>
                  <a:schemeClr val="tx1"/>
                </a:solidFill>
                <a:latin typeface="Tahoma" pitchFamily="34" charset="0"/>
                <a:ea typeface="Tahoma" pitchFamily="34" charset="0"/>
                <a:cs typeface="Tahoma" pitchFamily="34" charset="0"/>
              </a:rPr>
            </a:br>
            <a:r>
              <a:rPr lang="en-US" b="1" dirty="0" smtClean="0">
                <a:solidFill>
                  <a:schemeClr val="tx1"/>
                </a:solidFill>
                <a:latin typeface="Tahoma" pitchFamily="34" charset="0"/>
                <a:ea typeface="Tahoma" pitchFamily="34" charset="0"/>
                <a:cs typeface="Tahoma" pitchFamily="34" charset="0"/>
              </a:rPr>
              <a:t>PhD Pharmacology</a:t>
            </a:r>
            <a:endParaRPr lang="en-US" dirty="0" smtClean="0">
              <a:solidFill>
                <a:schemeClr val="tx1"/>
              </a:solidFill>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lnSpcReduction="10000"/>
          </a:bodyPr>
          <a:lstStyle/>
          <a:p>
            <a:pPr>
              <a:buNone/>
            </a:pPr>
            <a:r>
              <a:rPr lang="en-US" b="1" dirty="0" smtClean="0">
                <a:solidFill>
                  <a:srgbClr val="FF0000"/>
                </a:solidFill>
              </a:rPr>
              <a:t>C. </a:t>
            </a:r>
            <a:r>
              <a:rPr lang="en-US" b="1" dirty="0" err="1" smtClean="0">
                <a:solidFill>
                  <a:srgbClr val="FF0000"/>
                </a:solidFill>
              </a:rPr>
              <a:t>Methylenedioxymethamphetamine</a:t>
            </a:r>
            <a:r>
              <a:rPr lang="en-US" b="1" dirty="0" smtClean="0">
                <a:solidFill>
                  <a:srgbClr val="FF0000"/>
                </a:solidFill>
              </a:rPr>
              <a:t> (MDMA), </a:t>
            </a:r>
          </a:p>
          <a:p>
            <a:pPr>
              <a:buNone/>
            </a:pPr>
            <a:r>
              <a:rPr lang="en-US" b="1" dirty="0" smtClean="0">
                <a:solidFill>
                  <a:srgbClr val="FF0000"/>
                </a:solidFill>
              </a:rPr>
              <a:t>    (ecstasy or Molly )</a:t>
            </a:r>
          </a:p>
          <a:p>
            <a:pPr>
              <a:buNone/>
            </a:pPr>
            <a:r>
              <a:rPr lang="en-US" b="1" dirty="0" smtClean="0"/>
              <a:t>- is a hallucinogenic amphetamine with profound </a:t>
            </a:r>
          </a:p>
          <a:p>
            <a:pPr>
              <a:buNone/>
            </a:pPr>
            <a:r>
              <a:rPr lang="en-US" b="1" dirty="0" smtClean="0"/>
              <a:t>  serotonin-releasing effects. </a:t>
            </a:r>
          </a:p>
          <a:p>
            <a:r>
              <a:rPr lang="en-US" b="1" dirty="0" smtClean="0"/>
              <a:t>some of the early deaths associated with MDMA toxicity involved dehydration and renal failure. </a:t>
            </a:r>
          </a:p>
          <a:p>
            <a:r>
              <a:rPr lang="en-US" b="1" dirty="0" smtClean="0"/>
              <a:t>MDMA can cause </a:t>
            </a:r>
            <a:r>
              <a:rPr lang="en-US" b="1" dirty="0" err="1" smtClean="0"/>
              <a:t>bruxism</a:t>
            </a:r>
            <a:r>
              <a:rPr lang="en-US" b="1" dirty="0" smtClean="0"/>
              <a:t> (teeth grinding) and </a:t>
            </a:r>
            <a:r>
              <a:rPr lang="en-US" b="1" dirty="0" err="1" smtClean="0"/>
              <a:t>trismus</a:t>
            </a:r>
            <a:r>
              <a:rPr lang="en-US" b="1" dirty="0" smtClean="0"/>
              <a:t> (jaw clenching). </a:t>
            </a:r>
          </a:p>
          <a:p>
            <a:r>
              <a:rPr lang="en-US" b="1" dirty="0" smtClean="0"/>
              <a:t>cause hyperthermia, altered mental status, and movement disorders known as the serotonin syndrome.</a:t>
            </a:r>
          </a:p>
          <a:p>
            <a:pPr>
              <a:buNone/>
            </a:pPr>
            <a:endParaRPr lang="en-US" b="1" dirty="0" smtClean="0"/>
          </a:p>
          <a:p>
            <a:pPr>
              <a:buNone/>
            </a:pP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a:normAutofit/>
          </a:bodyPr>
          <a:lstStyle/>
          <a:p>
            <a:pPr>
              <a:buNone/>
            </a:pPr>
            <a:r>
              <a:rPr lang="en-US" b="1" dirty="0" smtClean="0"/>
              <a:t>   Treatment for MDMA toxicity (undertaken with the knowledge that like all street drugs, adulterants and </a:t>
            </a:r>
            <a:r>
              <a:rPr lang="en-US" b="1" dirty="0" err="1" smtClean="0"/>
              <a:t>coingestants</a:t>
            </a:r>
            <a:r>
              <a:rPr lang="en-US" b="1" dirty="0" smtClean="0"/>
              <a:t> are likely to be involved)</a:t>
            </a:r>
          </a:p>
          <a:p>
            <a:pPr>
              <a:buFontTx/>
              <a:buChar char="-"/>
            </a:pPr>
            <a:r>
              <a:rPr lang="en-US" b="1" dirty="0" smtClean="0"/>
              <a:t>benzodiazepines help to calm and cool the patient. </a:t>
            </a:r>
          </a:p>
          <a:p>
            <a:pPr>
              <a:buFontTx/>
              <a:buChar char="-"/>
            </a:pPr>
            <a:r>
              <a:rPr lang="en-US" b="1" dirty="0" smtClean="0"/>
              <a:t>Life-threatening hyperthermia has been treated with neuromuscular blockers and </a:t>
            </a:r>
            <a:r>
              <a:rPr lang="en-US" b="1" dirty="0" err="1" smtClean="0"/>
              <a:t>endotracheal</a:t>
            </a:r>
            <a:r>
              <a:rPr lang="en-US" b="1" dirty="0" smtClean="0"/>
              <a:t> intubation. </a:t>
            </a:r>
          </a:p>
          <a:p>
            <a:pPr>
              <a:buFontTx/>
              <a:buChar char="-"/>
            </a:pPr>
            <a:r>
              <a:rPr lang="en-US" b="1" dirty="0" err="1" smtClean="0"/>
              <a:t>Cyproheptadine</a:t>
            </a:r>
            <a:r>
              <a:rPr lang="en-US" b="1" dirty="0" smtClean="0"/>
              <a:t> is a serotonin antagonist that has been used to treat serotonin syndrome.</a:t>
            </a:r>
          </a:p>
          <a:p>
            <a:endParaRPr 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172200"/>
          </a:xfrm>
        </p:spPr>
        <p:txBody>
          <a:bodyPr>
            <a:normAutofit lnSpcReduction="10000"/>
          </a:bodyPr>
          <a:lstStyle/>
          <a:p>
            <a:pPr>
              <a:buNone/>
            </a:pPr>
            <a:r>
              <a:rPr lang="en-US" b="1" dirty="0" smtClean="0">
                <a:solidFill>
                  <a:srgbClr val="FF0000"/>
                </a:solidFill>
              </a:rPr>
              <a:t>D. Synthetic </a:t>
            </a:r>
            <a:r>
              <a:rPr lang="en-US" b="1" dirty="0" err="1" smtClean="0">
                <a:solidFill>
                  <a:srgbClr val="FF0000"/>
                </a:solidFill>
              </a:rPr>
              <a:t>Cathinones</a:t>
            </a:r>
            <a:r>
              <a:rPr lang="en-US" b="1" dirty="0" smtClean="0">
                <a:solidFill>
                  <a:srgbClr val="FF0000"/>
                </a:solidFill>
              </a:rPr>
              <a:t> “bath salts,” </a:t>
            </a:r>
          </a:p>
          <a:p>
            <a:pPr>
              <a:buFontTx/>
              <a:buChar char="-"/>
            </a:pPr>
            <a:r>
              <a:rPr lang="en-US" b="1" dirty="0" smtClean="0"/>
              <a:t>“not for human consumption.” </a:t>
            </a:r>
          </a:p>
          <a:p>
            <a:pPr>
              <a:buFontTx/>
              <a:buChar char="-"/>
            </a:pPr>
            <a:r>
              <a:rPr lang="en-US" b="1" dirty="0" smtClean="0"/>
              <a:t>Synthetic </a:t>
            </a:r>
            <a:r>
              <a:rPr lang="en-US" b="1" dirty="0" err="1" smtClean="0"/>
              <a:t>cathinones</a:t>
            </a:r>
            <a:r>
              <a:rPr lang="en-US" b="1" dirty="0" smtClean="0"/>
              <a:t> are not easily detected on urine toxicology screens.</a:t>
            </a:r>
          </a:p>
          <a:p>
            <a:pPr>
              <a:buFontTx/>
              <a:buChar char="-"/>
            </a:pPr>
            <a:r>
              <a:rPr lang="en-US" b="1" dirty="0" smtClean="0"/>
              <a:t>These drugs increase the release and inhibit the reuptake of </a:t>
            </a:r>
            <a:r>
              <a:rPr lang="en-US" b="1" dirty="0" err="1" smtClean="0"/>
              <a:t>catecholamines</a:t>
            </a:r>
            <a:r>
              <a:rPr lang="en-US" b="1" dirty="0" smtClean="0"/>
              <a:t> (</a:t>
            </a:r>
            <a:r>
              <a:rPr lang="en-US" b="1" dirty="0" err="1" smtClean="0"/>
              <a:t>norepinephrine</a:t>
            </a:r>
            <a:r>
              <a:rPr lang="en-US" b="1" dirty="0" smtClean="0"/>
              <a:t>, epinephrine, and dopamine) in a manner very similar to cocaine and amphetamines. </a:t>
            </a:r>
          </a:p>
          <a:p>
            <a:pPr>
              <a:buFontTx/>
              <a:buChar char="-"/>
            </a:pPr>
            <a:r>
              <a:rPr lang="en-US" b="1" dirty="0" smtClean="0"/>
              <a:t>Bath salts are generally snorted or ingested, but they may also be injected. Treatment is similar to the emergent treatment of amphetamines and cocaine.</a:t>
            </a:r>
          </a:p>
          <a:p>
            <a:pPr>
              <a:buFontTx/>
              <a:buChar char="-"/>
            </a:pPr>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400800"/>
          </a:xfrm>
        </p:spPr>
        <p:txBody>
          <a:bodyPr>
            <a:normAutofit fontScale="92500"/>
          </a:bodyPr>
          <a:lstStyle/>
          <a:p>
            <a:pPr>
              <a:buNone/>
            </a:pPr>
            <a:r>
              <a:rPr lang="en-US" b="1" dirty="0" smtClean="0">
                <a:solidFill>
                  <a:schemeClr val="tx2">
                    <a:lumMod val="60000"/>
                    <a:lumOff val="40000"/>
                  </a:schemeClr>
                </a:solidFill>
              </a:rPr>
              <a:t>HALLUCINOGENS</a:t>
            </a:r>
          </a:p>
          <a:p>
            <a:pPr marL="514350" indent="-514350">
              <a:buAutoNum type="alphaUcPeriod"/>
            </a:pPr>
            <a:r>
              <a:rPr lang="en-US" b="1" dirty="0" smtClean="0">
                <a:solidFill>
                  <a:srgbClr val="FF0000"/>
                </a:solidFill>
              </a:rPr>
              <a:t>Lysergic acid diethylamide  (LSD)</a:t>
            </a:r>
          </a:p>
          <a:p>
            <a:pPr marL="514350" indent="-514350">
              <a:buFontTx/>
              <a:buChar char="-"/>
            </a:pPr>
            <a:r>
              <a:rPr lang="en-US" b="1" dirty="0" smtClean="0"/>
              <a:t>-LSD : a potent partial agonist at 5-HT2A receptors. </a:t>
            </a:r>
          </a:p>
          <a:p>
            <a:pPr marL="514350" indent="-514350">
              <a:buFontTx/>
              <a:buChar char="-"/>
            </a:pPr>
            <a:r>
              <a:rPr lang="en-US" b="1" dirty="0" smtClean="0"/>
              <a:t>Aside from the very colorful hallucinations, the drug is also responsible for mood alterations, sleep disturbances, and anxiety. Repeated use rapidly produces tolerance through down-regulation of the serotonin receptors</a:t>
            </a:r>
          </a:p>
          <a:p>
            <a:r>
              <a:rPr lang="en-US" b="1" dirty="0" smtClean="0"/>
              <a:t>LSD may cause tachycardia, increased blood pressure and body temperature, dizziness, decreased appetite, and sweating.</a:t>
            </a:r>
          </a:p>
          <a:p>
            <a:r>
              <a:rPr lang="en-US" b="1" dirty="0" smtClean="0"/>
              <a:t>loss of judgment , impaired reasoning and  suicide. </a:t>
            </a:r>
          </a:p>
          <a:p>
            <a:pPr marL="514350" indent="-514350">
              <a:buFontTx/>
              <a:buChar char="-"/>
            </a:pPr>
            <a:endParaRPr 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a:bodyPr>
          <a:lstStyle/>
          <a:p>
            <a:pPr>
              <a:buNone/>
            </a:pPr>
            <a:r>
              <a:rPr lang="en-US" b="1" dirty="0" smtClean="0"/>
              <a:t> </a:t>
            </a:r>
            <a:r>
              <a:rPr lang="en-US" b="1" dirty="0" smtClean="0">
                <a:solidFill>
                  <a:srgbClr val="FF0000"/>
                </a:solidFill>
              </a:rPr>
              <a:t>B. Marijuana </a:t>
            </a:r>
          </a:p>
          <a:p>
            <a:pPr>
              <a:buNone/>
            </a:pPr>
            <a:r>
              <a:rPr lang="en-US" b="1" dirty="0" smtClean="0"/>
              <a:t>-The main psychoactive alkaloid contained in marijuana is THC.</a:t>
            </a:r>
          </a:p>
          <a:p>
            <a:pPr>
              <a:buFontTx/>
              <a:buChar char="-"/>
            </a:pPr>
            <a:r>
              <a:rPr lang="en-US" b="1" dirty="0" smtClean="0"/>
              <a:t>Specific receptors in the brain, </a:t>
            </a:r>
            <a:r>
              <a:rPr lang="en-US" b="1" dirty="0" err="1" smtClean="0"/>
              <a:t>cannabinoid</a:t>
            </a:r>
            <a:r>
              <a:rPr lang="en-US" b="1" dirty="0" smtClean="0"/>
              <a:t> or CB1 receptors and found to be reactive to THC. </a:t>
            </a:r>
          </a:p>
          <a:p>
            <a:pPr>
              <a:buFontTx/>
              <a:buChar char="-"/>
            </a:pPr>
            <a:r>
              <a:rPr lang="en-US" b="1" dirty="0" smtClean="0"/>
              <a:t>effects produced include physical relaxation, </a:t>
            </a:r>
            <a:r>
              <a:rPr lang="en-US" b="1" dirty="0" err="1" smtClean="0"/>
              <a:t>hyperphagia</a:t>
            </a:r>
            <a:r>
              <a:rPr lang="en-US" b="1" dirty="0" smtClean="0"/>
              <a:t> (increased appetite), increased heart rate, decreased muscle coordination, conjunctivitis, and minor pain control.</a:t>
            </a:r>
          </a:p>
          <a:p>
            <a:pPr>
              <a:buNone/>
            </a:pPr>
            <a:r>
              <a:rPr lang="en-US" b="1" dirty="0" smtClean="0"/>
              <a:t>- THC can produce euphoria, followed by drowsiness and relaxation. </a:t>
            </a:r>
          </a:p>
          <a:p>
            <a:pPr>
              <a:buNone/>
            </a:pPr>
            <a:endParaRPr lang="en-US"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248400"/>
          </a:xfrm>
        </p:spPr>
        <p:txBody>
          <a:bodyPr>
            <a:normAutofit/>
          </a:bodyPr>
          <a:lstStyle/>
          <a:p>
            <a:r>
              <a:rPr lang="en-US" b="1" dirty="0" smtClean="0"/>
              <a:t>The effects of  marijuana on γ-</a:t>
            </a:r>
            <a:r>
              <a:rPr lang="en-US" b="1" dirty="0" err="1" smtClean="0"/>
              <a:t>aminobutyric</a:t>
            </a:r>
            <a:r>
              <a:rPr lang="en-US" b="1" dirty="0" smtClean="0"/>
              <a:t> acid (GABA) in the hippocampus diminish the capacity for short-term memory in users, and this affect seems to be more pronounced in adolescents. </a:t>
            </a:r>
          </a:p>
          <a:p>
            <a:r>
              <a:rPr lang="en-US" b="1" dirty="0" smtClean="0"/>
              <a:t>THC decreases muscle strength and impairs highly skilled motor activity such as that required to drive a car. </a:t>
            </a:r>
            <a:endParaRPr lang="en-US"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a:normAutofit/>
          </a:bodyPr>
          <a:lstStyle/>
          <a:p>
            <a:r>
              <a:rPr lang="en-US" b="1" dirty="0" smtClean="0"/>
              <a:t>Long-term effects of use may include chronic bronchitis, chronic obstructive pulmonary disease, increased progression of HIV and breast cancer, and exacerbation of mental illness. Tolerance develops rapidly in users, and withdrawal has been observed. </a:t>
            </a:r>
          </a:p>
          <a:p>
            <a:r>
              <a:rPr lang="en-US" b="1" dirty="0" smtClean="0"/>
              <a:t>Marijuana may be found in the body up to 3 months after last usage in heavy chronic users. For this reason, withdrawal occurs much later in individuals who previously used marijuana heavily. Withdrawal may include depression, pain, and irritability. </a:t>
            </a:r>
            <a:endParaRPr 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a:bodyPr>
          <a:lstStyle/>
          <a:p>
            <a:pPr>
              <a:buNone/>
            </a:pPr>
            <a:r>
              <a:rPr lang="en-US" b="1" dirty="0" smtClean="0"/>
              <a:t>    THC is available as the prescription product </a:t>
            </a:r>
            <a:r>
              <a:rPr lang="en-US" b="1" dirty="0" err="1" smtClean="0"/>
              <a:t>dronabinol</a:t>
            </a:r>
            <a:r>
              <a:rPr lang="en-US" b="1" dirty="0" smtClean="0"/>
              <a:t> to treat emesis and to stimulate the appetite.</a:t>
            </a:r>
          </a:p>
          <a:p>
            <a:pPr>
              <a:buNone/>
            </a:pPr>
            <a:endParaRPr lang="en-US" b="1" dirty="0" smtClean="0">
              <a:solidFill>
                <a:srgbClr val="FF0000"/>
              </a:solidFill>
            </a:endParaRPr>
          </a:p>
          <a:p>
            <a:pPr>
              <a:buNone/>
            </a:pPr>
            <a:r>
              <a:rPr lang="en-US" b="1" dirty="0" smtClean="0">
                <a:solidFill>
                  <a:srgbClr val="FF0000"/>
                </a:solidFill>
              </a:rPr>
              <a:t>C. Synthetic </a:t>
            </a:r>
            <a:r>
              <a:rPr lang="en-US" b="1" dirty="0" err="1" smtClean="0">
                <a:solidFill>
                  <a:srgbClr val="FF0000"/>
                </a:solidFill>
              </a:rPr>
              <a:t>Cannabinoids</a:t>
            </a:r>
            <a:r>
              <a:rPr lang="en-US" b="1" dirty="0" smtClean="0">
                <a:solidFill>
                  <a:srgbClr val="FF0000"/>
                </a:solidFill>
              </a:rPr>
              <a:t>  “Spice” or “K2.”</a:t>
            </a:r>
          </a:p>
          <a:p>
            <a:pPr>
              <a:buFontTx/>
              <a:buChar char="-"/>
            </a:pPr>
            <a:r>
              <a:rPr lang="en-US" b="1" dirty="0" err="1" smtClean="0"/>
              <a:t>Sympathomimetic</a:t>
            </a:r>
            <a:r>
              <a:rPr lang="en-US" b="1" dirty="0" smtClean="0"/>
              <a:t> effects may be seen in users, including tachycardia and hypertension. </a:t>
            </a:r>
          </a:p>
          <a:p>
            <a:pPr>
              <a:buFontTx/>
              <a:buChar char="-"/>
            </a:pPr>
            <a:r>
              <a:rPr lang="en-US" b="1" dirty="0" smtClean="0"/>
              <a:t>the greatest danger includes extreme hallucinations.</a:t>
            </a:r>
          </a:p>
          <a:p>
            <a:endParaRPr lang="en-US"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400800"/>
          </a:xfrm>
        </p:spPr>
        <p:txBody>
          <a:bodyPr>
            <a:normAutofit fontScale="92500"/>
          </a:bodyPr>
          <a:lstStyle/>
          <a:p>
            <a:pPr>
              <a:buNone/>
            </a:pPr>
            <a:r>
              <a:rPr lang="en-US" b="1" dirty="0" smtClean="0">
                <a:solidFill>
                  <a:srgbClr val="FF0000"/>
                </a:solidFill>
              </a:rPr>
              <a:t>ETHANOL</a:t>
            </a:r>
          </a:p>
          <a:p>
            <a:pPr>
              <a:buFontTx/>
              <a:buChar char="-"/>
            </a:pPr>
            <a:r>
              <a:rPr lang="en-US" b="1" dirty="0" smtClean="0"/>
              <a:t>It is a major cause of fatal automobile accidents, </a:t>
            </a:r>
            <a:r>
              <a:rPr lang="en-US" b="1" dirty="0" err="1" smtClean="0"/>
              <a:t>drownings</a:t>
            </a:r>
            <a:r>
              <a:rPr lang="en-US" b="1" dirty="0" smtClean="0"/>
              <a:t>, and fatal falls and is a related factor in many hospital admissions. </a:t>
            </a:r>
          </a:p>
          <a:p>
            <a:pPr>
              <a:buFontTx/>
              <a:buChar char="-"/>
            </a:pPr>
            <a:r>
              <a:rPr lang="en-US" b="1" dirty="0" smtClean="0"/>
              <a:t>Alcoholism decreases life expectancy by 10 to 15 years.</a:t>
            </a:r>
          </a:p>
          <a:p>
            <a:pPr>
              <a:buFontTx/>
              <a:buChar char="-"/>
            </a:pPr>
            <a:r>
              <a:rPr lang="en-US" b="1" dirty="0" smtClean="0"/>
              <a:t>ethanol exerts its effects through enhancing the effects of the inhibitory neurotransmitter GABA, inducing the release of endogenous </a:t>
            </a:r>
            <a:r>
              <a:rPr lang="en-US" b="1" dirty="0" err="1" smtClean="0"/>
              <a:t>opioids</a:t>
            </a:r>
            <a:r>
              <a:rPr lang="en-US" b="1" dirty="0" smtClean="0"/>
              <a:t>, and altering levels of serotonin and dopamine.</a:t>
            </a:r>
          </a:p>
          <a:p>
            <a:pPr>
              <a:buNone/>
            </a:pPr>
            <a:r>
              <a:rPr lang="en-US" b="1" dirty="0" smtClean="0"/>
              <a:t>- Ethanol is a selective CNS depressant at low doses. At high doses, it is a general CNS depressant, which can result in coma and respiratory depression. </a:t>
            </a:r>
            <a:endParaRPr lang="en-U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a:bodyPr>
          <a:lstStyle/>
          <a:p>
            <a:r>
              <a:rPr lang="en-US" b="1" dirty="0" smtClean="0"/>
              <a:t>Ethanol is absorbed from the stomach and duodenum, and food slows and decreases absorption. Ethanol is metabolized by alcohol </a:t>
            </a:r>
            <a:r>
              <a:rPr lang="en-US" b="1" dirty="0" err="1" smtClean="0"/>
              <a:t>dehydrogenase</a:t>
            </a:r>
            <a:r>
              <a:rPr lang="en-US" b="1" dirty="0" smtClean="0"/>
              <a:t> to acetaldehyde and then by </a:t>
            </a:r>
            <a:r>
              <a:rPr lang="en-US" b="1" dirty="0" err="1" smtClean="0"/>
              <a:t>aldehyde</a:t>
            </a:r>
            <a:r>
              <a:rPr lang="en-US" b="1" dirty="0" smtClean="0"/>
              <a:t> </a:t>
            </a:r>
            <a:r>
              <a:rPr lang="en-US" b="1" dirty="0" err="1" smtClean="0"/>
              <a:t>dehydrogenase</a:t>
            </a:r>
            <a:r>
              <a:rPr lang="en-US" b="1" dirty="0" smtClean="0"/>
              <a:t> to acetate in the liver.</a:t>
            </a:r>
          </a:p>
          <a:p>
            <a:r>
              <a:rPr lang="en-US" b="1" dirty="0" smtClean="0"/>
              <a:t>a breath sample can be used to determine blood alcohol levels. </a:t>
            </a:r>
          </a:p>
          <a:p>
            <a:r>
              <a:rPr lang="en-US" b="1" dirty="0" smtClean="0"/>
              <a:t>Medical management of acute ethanol toxicity includes symptomatic supportive care and the administration of thiamine and folic acid to prevent/treat </a:t>
            </a:r>
            <a:r>
              <a:rPr lang="en-US" b="1" dirty="0" err="1" smtClean="0"/>
              <a:t>Wernicke</a:t>
            </a:r>
            <a:r>
              <a:rPr lang="en-US" b="1" dirty="0" smtClean="0"/>
              <a:t> encephalopathy and </a:t>
            </a:r>
            <a:r>
              <a:rPr lang="en-US" b="1" dirty="0" err="1" smtClean="0"/>
              <a:t>macrocytic</a:t>
            </a:r>
            <a:r>
              <a:rPr lang="en-US" b="1" dirty="0" smtClean="0"/>
              <a:t> anemia. </a:t>
            </a:r>
          </a:p>
          <a:p>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248400"/>
          </a:xfrm>
        </p:spPr>
        <p:txBody>
          <a:bodyPr>
            <a:normAutofit/>
          </a:bodyPr>
          <a:lstStyle/>
          <a:p>
            <a:pPr>
              <a:buNone/>
            </a:pPr>
            <a:r>
              <a:rPr lang="en-US" b="1" dirty="0" err="1" smtClean="0">
                <a:solidFill>
                  <a:schemeClr val="tx2">
                    <a:lumMod val="60000"/>
                    <a:lumOff val="40000"/>
                  </a:schemeClr>
                </a:solidFill>
              </a:rPr>
              <a:t>Sympathomimetics</a:t>
            </a:r>
            <a:endParaRPr lang="en-US" b="1" dirty="0" smtClean="0">
              <a:solidFill>
                <a:schemeClr val="tx2">
                  <a:lumMod val="60000"/>
                  <a:lumOff val="40000"/>
                </a:schemeClr>
              </a:solidFill>
            </a:endParaRPr>
          </a:p>
          <a:p>
            <a:pPr>
              <a:buFontTx/>
              <a:buChar char="-"/>
            </a:pPr>
            <a:r>
              <a:rPr lang="en-US" b="1" dirty="0" smtClean="0"/>
              <a:t>are stimulants that mimic the sympathetic nervous system.</a:t>
            </a:r>
          </a:p>
          <a:p>
            <a:pPr>
              <a:buFontTx/>
              <a:buChar char="-"/>
            </a:pPr>
            <a:r>
              <a:rPr lang="en-US" b="1" dirty="0" smtClean="0"/>
              <a:t>produce a relative increase of adrenergic neurotransmitters at their sites of action</a:t>
            </a:r>
          </a:p>
          <a:p>
            <a:pPr>
              <a:buFontTx/>
              <a:buChar char="-"/>
            </a:pPr>
            <a:r>
              <a:rPr lang="en-US" b="1" dirty="0" smtClean="0"/>
              <a:t>causing tachycardia, hypertension, hyperthermia, and </a:t>
            </a:r>
            <a:r>
              <a:rPr lang="en-US" b="1" dirty="0" err="1" smtClean="0"/>
              <a:t>tachypnea</a:t>
            </a:r>
            <a:endParaRPr lang="en-US" b="1" dirty="0" smtClean="0"/>
          </a:p>
          <a:p>
            <a:pPr>
              <a:buNone/>
            </a:pPr>
            <a:r>
              <a:rPr lang="en-US" b="1" dirty="0" smtClean="0"/>
              <a:t>-have ability to produce pleasure</a:t>
            </a:r>
          </a:p>
          <a:p>
            <a:pPr>
              <a:buFontTx/>
              <a:buChar char="-"/>
            </a:pPr>
            <a:endParaRPr lang="en-US" dirty="0" smtClean="0"/>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686800" cy="6172200"/>
          </a:xfrm>
        </p:spPr>
        <p:txBody>
          <a:bodyPr>
            <a:normAutofit fontScale="92500"/>
          </a:bodyPr>
          <a:lstStyle/>
          <a:p>
            <a:r>
              <a:rPr lang="en-US" b="1" dirty="0" smtClean="0"/>
              <a:t>Chronic ethanol abuse can cause profound hepatic, cardiovascular, pulmonary, hematologic, endocrine, metabolic, and CNS damage. </a:t>
            </a:r>
          </a:p>
          <a:p>
            <a:r>
              <a:rPr lang="en-US" b="1" dirty="0" smtClean="0"/>
              <a:t>Sudden cessation of ethanol ingestion in a heavy drinker can precipitate withdrawal manifested by tachycardia, sweating, tremor, anxiety, agitation, hallucinations, and convulsions. </a:t>
            </a:r>
          </a:p>
          <a:p>
            <a:r>
              <a:rPr lang="en-US" b="1" dirty="0" smtClean="0"/>
              <a:t>Alcohol withdrawal is a life-threatening situation that should be medically managed with symptomatic/supportive care, benzodiazepines, and long-term  addiction treatment. </a:t>
            </a:r>
          </a:p>
          <a:p>
            <a:endParaRPr lang="en-U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248400"/>
          </a:xfrm>
        </p:spPr>
        <p:txBody>
          <a:bodyPr>
            <a:normAutofit/>
          </a:bodyPr>
          <a:lstStyle/>
          <a:p>
            <a:pPr>
              <a:buNone/>
            </a:pPr>
            <a:r>
              <a:rPr lang="en-US" b="1" dirty="0" smtClean="0"/>
              <a:t>Drugs used in the treatment of alcohol dependence:</a:t>
            </a:r>
          </a:p>
          <a:p>
            <a:r>
              <a:rPr lang="en-US" b="1" dirty="0" err="1" smtClean="0"/>
              <a:t>Disulfiram</a:t>
            </a:r>
            <a:r>
              <a:rPr lang="en-US" b="1" dirty="0" smtClean="0"/>
              <a:t> </a:t>
            </a:r>
          </a:p>
          <a:p>
            <a:pPr>
              <a:buFontTx/>
              <a:buChar char="-"/>
            </a:pPr>
            <a:r>
              <a:rPr lang="en-US" b="1" dirty="0" smtClean="0"/>
              <a:t>blocks the oxidation of acetaldehyde to acetic acid by inhibiting </a:t>
            </a:r>
            <a:r>
              <a:rPr lang="en-US" b="1" dirty="0" err="1" smtClean="0"/>
              <a:t>aldehyde</a:t>
            </a:r>
            <a:r>
              <a:rPr lang="en-US" b="1" dirty="0" smtClean="0"/>
              <a:t> </a:t>
            </a:r>
            <a:r>
              <a:rPr lang="en-US" b="1" dirty="0" err="1" smtClean="0"/>
              <a:t>dehydrogenase</a:t>
            </a:r>
            <a:r>
              <a:rPr lang="en-US" b="1" dirty="0" smtClean="0"/>
              <a:t>. This results in the accumulation of acetaldehyde in the blood, causing flushing, tachycardia, hyperventilation, and nausea. </a:t>
            </a:r>
            <a:r>
              <a:rPr lang="en-US" b="1" dirty="0" err="1" smtClean="0"/>
              <a:t>Disulfiram</a:t>
            </a:r>
            <a:r>
              <a:rPr lang="en-US" b="1" dirty="0" smtClean="0"/>
              <a:t> has found some use in the patient seriously desiring to stop alcohol ingestion.</a:t>
            </a:r>
          </a:p>
          <a:p>
            <a:r>
              <a:rPr lang="en-US" b="1" dirty="0" err="1" smtClean="0"/>
              <a:t>Naltrexone</a:t>
            </a:r>
            <a:r>
              <a:rPr lang="en-US" b="1" dirty="0" smtClean="0"/>
              <a:t> is a long-acting </a:t>
            </a:r>
            <a:r>
              <a:rPr lang="en-US" b="1" dirty="0" err="1" smtClean="0"/>
              <a:t>opioid</a:t>
            </a:r>
            <a:r>
              <a:rPr lang="en-US" b="1" dirty="0" smtClean="0"/>
              <a:t> antagonist.</a:t>
            </a:r>
          </a:p>
          <a:p>
            <a:r>
              <a:rPr lang="en-US" b="1" dirty="0" err="1" smtClean="0"/>
              <a:t>Acamprosate</a:t>
            </a:r>
            <a:endParaRPr lang="en-US" b="1" dirty="0" smtClean="0"/>
          </a:p>
          <a:p>
            <a:pPr>
              <a:buFontTx/>
              <a:buChar char="-"/>
            </a:pPr>
            <a:endParaRPr lang="en-US" b="1" dirty="0" smtClean="0"/>
          </a:p>
          <a:p>
            <a:endParaRPr lang="en-US"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a:bodyPr>
          <a:lstStyle/>
          <a:p>
            <a:r>
              <a:rPr lang="en-US" b="1" dirty="0" smtClean="0"/>
              <a:t>PRESCRIPTION DRUG ABUSE</a:t>
            </a:r>
          </a:p>
          <a:p>
            <a:r>
              <a:rPr lang="en-US" b="1" dirty="0" smtClean="0"/>
              <a:t>Some commonly abused prescription drugs include </a:t>
            </a:r>
            <a:r>
              <a:rPr lang="en-US" b="1" dirty="0" err="1" smtClean="0"/>
              <a:t>opioids</a:t>
            </a:r>
            <a:r>
              <a:rPr lang="en-US" b="1" dirty="0" smtClean="0"/>
              <a:t>, benzodiazepines, and barbiturates.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324600"/>
          </a:xfrm>
        </p:spPr>
        <p:txBody>
          <a:bodyPr/>
          <a:lstStyle/>
          <a:p>
            <a:pPr marL="514350" indent="-514350">
              <a:buAutoNum type="alphaUcPeriod"/>
            </a:pPr>
            <a:r>
              <a:rPr lang="en-US" b="1" dirty="0" smtClean="0">
                <a:solidFill>
                  <a:srgbClr val="FF0000"/>
                </a:solidFill>
              </a:rPr>
              <a:t>Cocaine</a:t>
            </a:r>
          </a:p>
          <a:p>
            <a:pPr marL="514350" indent="-514350">
              <a:buFontTx/>
              <a:buChar char="-"/>
            </a:pPr>
            <a:r>
              <a:rPr lang="en-US" b="1" dirty="0" smtClean="0"/>
              <a:t>It causes </a:t>
            </a:r>
            <a:r>
              <a:rPr lang="en-US" b="1" dirty="0" smtClean="0">
                <a:solidFill>
                  <a:schemeClr val="accent6">
                    <a:lumMod val="75000"/>
                  </a:schemeClr>
                </a:solidFill>
              </a:rPr>
              <a:t>CNS stimulation </a:t>
            </a:r>
            <a:r>
              <a:rPr lang="en-US" b="1" dirty="0" smtClean="0"/>
              <a:t>by inhibiting the  reuptake of  </a:t>
            </a:r>
            <a:r>
              <a:rPr lang="en-US" b="1" dirty="0" err="1" smtClean="0"/>
              <a:t>norepinephrine</a:t>
            </a:r>
            <a:r>
              <a:rPr lang="en-US" b="1" dirty="0" smtClean="0"/>
              <a:t> into the adrenergic neuron, thus increasing the amount of </a:t>
            </a:r>
            <a:r>
              <a:rPr lang="en-US" b="1" dirty="0" err="1" smtClean="0"/>
              <a:t>catecholamines</a:t>
            </a:r>
            <a:r>
              <a:rPr lang="en-US" b="1" dirty="0" smtClean="0"/>
              <a:t> available at the synapse. </a:t>
            </a:r>
          </a:p>
          <a:p>
            <a:pPr marL="514350" indent="-514350">
              <a:buFontTx/>
              <a:buChar char="-"/>
            </a:pPr>
            <a:r>
              <a:rPr lang="en-US" b="1" dirty="0" smtClean="0">
                <a:solidFill>
                  <a:schemeClr val="accent6">
                    <a:lumMod val="75000"/>
                  </a:schemeClr>
                </a:solidFill>
              </a:rPr>
              <a:t>stimulate the pleasure center </a:t>
            </a:r>
            <a:r>
              <a:rPr lang="en-US" b="1" dirty="0" smtClean="0"/>
              <a:t>of the human brain is thought to result from inhibition of reuptake of dopamine and serotonin.</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172200"/>
          </a:xfrm>
        </p:spPr>
        <p:txBody>
          <a:bodyPr/>
          <a:lstStyle/>
          <a:p>
            <a:pPr>
              <a:buNone/>
            </a:pPr>
            <a:r>
              <a:rPr lang="en-US" b="1" dirty="0" smtClean="0"/>
              <a:t>-  has minimal bioavailability when taken by the oral route. Instead, the cocaine hydrochloride powder is snorted, or </a:t>
            </a:r>
            <a:r>
              <a:rPr lang="en-US" b="1" dirty="0" err="1" smtClean="0"/>
              <a:t>solubilized</a:t>
            </a:r>
            <a:r>
              <a:rPr lang="en-US" b="1" dirty="0" smtClean="0"/>
              <a:t> and injected.</a:t>
            </a:r>
          </a:p>
          <a:p>
            <a:pPr>
              <a:buFontTx/>
              <a:buChar char="-"/>
            </a:pPr>
            <a:r>
              <a:rPr lang="en-US" b="1" dirty="0" smtClean="0"/>
              <a:t>The cocaine powder cannot be effectively smoked, as it is destroyed upon heating. However, crack cocaine, an </a:t>
            </a:r>
            <a:r>
              <a:rPr lang="en-US" b="1" dirty="0" err="1" smtClean="0"/>
              <a:t>alkaloidal</a:t>
            </a:r>
            <a:r>
              <a:rPr lang="en-US" b="1" dirty="0" smtClean="0"/>
              <a:t> form, can be smoked, as the lungs are richly </a:t>
            </a:r>
            <a:r>
              <a:rPr lang="en-US" b="1" dirty="0" err="1" smtClean="0"/>
              <a:t>perfused</a:t>
            </a:r>
            <a:r>
              <a:rPr lang="en-US" b="1" dirty="0" smtClean="0"/>
              <a:t> with blood and carry the drug within seconds to its site of action, the brain. </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normAutofit/>
          </a:bodyPr>
          <a:lstStyle/>
          <a:p>
            <a:pPr>
              <a:buFontTx/>
              <a:buChar char="-"/>
            </a:pPr>
            <a:r>
              <a:rPr lang="en-US" b="1" dirty="0" smtClean="0"/>
              <a:t>This causes an intense euphoria or “rush” that is followed rapidly by an intense </a:t>
            </a:r>
            <a:r>
              <a:rPr lang="en-US" b="1" dirty="0" err="1" smtClean="0"/>
              <a:t>dysphoria</a:t>
            </a:r>
            <a:r>
              <a:rPr lang="en-US" b="1" dirty="0" smtClean="0"/>
              <a:t> or “crash.” </a:t>
            </a:r>
          </a:p>
          <a:p>
            <a:pPr>
              <a:buFontTx/>
              <a:buChar char="-"/>
            </a:pPr>
            <a:r>
              <a:rPr lang="en-US" b="1" dirty="0" smtClean="0"/>
              <a:t>so addictive. </a:t>
            </a:r>
          </a:p>
          <a:p>
            <a:pPr>
              <a:buFontTx/>
              <a:buChar char="-"/>
            </a:pPr>
            <a:r>
              <a:rPr lang="en-US" b="1" dirty="0" smtClean="0"/>
              <a:t>The clinical manifestations of toxicity are not just a function of its toxicity, but also of its adulterants ( </a:t>
            </a:r>
            <a:r>
              <a:rPr lang="en-US" b="1" dirty="0" err="1" smtClean="0"/>
              <a:t>levamisole</a:t>
            </a:r>
            <a:r>
              <a:rPr lang="en-US" b="1" dirty="0" smtClean="0"/>
              <a:t>, an </a:t>
            </a:r>
            <a:r>
              <a:rPr lang="en-US" b="1" dirty="0" err="1" smtClean="0"/>
              <a:t>anthelmintic</a:t>
            </a:r>
            <a:r>
              <a:rPr lang="en-US" b="1" dirty="0" smtClean="0"/>
              <a:t> which has the ability to cause </a:t>
            </a:r>
            <a:r>
              <a:rPr lang="en-US" b="1" dirty="0" err="1" smtClean="0"/>
              <a:t>agranulocytosis</a:t>
            </a:r>
            <a:r>
              <a:rPr lang="en-US" b="1" dirty="0" smtClean="0"/>
              <a:t> (decrease in </a:t>
            </a:r>
            <a:r>
              <a:rPr lang="en-US" b="1" dirty="0" err="1" smtClean="0"/>
              <a:t>neutrophils</a:t>
            </a:r>
            <a:r>
              <a:rPr lang="en-US" b="1" dirty="0" smtClean="0"/>
              <a:t>) leaving a weakened immune system prone to opportunistic infections, which have been described among cocaine users).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324600"/>
          </a:xfrm>
        </p:spPr>
        <p:txBody>
          <a:bodyPr>
            <a:normAutofit/>
          </a:bodyPr>
          <a:lstStyle/>
          <a:p>
            <a:pPr>
              <a:buNone/>
            </a:pPr>
            <a:endParaRPr lang="en-US" b="1" dirty="0" smtClean="0"/>
          </a:p>
          <a:p>
            <a:pPr>
              <a:buFontTx/>
              <a:buChar char="-"/>
            </a:pPr>
            <a:r>
              <a:rPr lang="en-US" b="1" dirty="0" smtClean="0"/>
              <a:t>psychiatric complaints (depression precipitated by cocaine </a:t>
            </a:r>
            <a:r>
              <a:rPr lang="en-US" b="1" dirty="0" err="1" smtClean="0"/>
              <a:t>dysphoria</a:t>
            </a:r>
            <a:r>
              <a:rPr lang="en-US" b="1" dirty="0" smtClean="0"/>
              <a:t>, agitation/paranoia), convulsions, hyperthermia, and chest pain. </a:t>
            </a:r>
          </a:p>
          <a:p>
            <a:pPr>
              <a:buFontTx/>
              <a:buChar char="-"/>
            </a:pPr>
            <a:r>
              <a:rPr lang="en-US" b="1" dirty="0" smtClean="0"/>
              <a:t>hyperthermia is caused by CNS stimulation that generates increased heat production, coupled with </a:t>
            </a:r>
            <a:r>
              <a:rPr lang="en-US" b="1" dirty="0" err="1" smtClean="0"/>
              <a:t>vasoconstrictive</a:t>
            </a:r>
            <a:r>
              <a:rPr lang="en-US" b="1" dirty="0" smtClean="0"/>
              <a:t> effects of cocaine.</a:t>
            </a:r>
          </a:p>
          <a:p>
            <a:pPr>
              <a:buFontTx/>
              <a:buChar char="-"/>
            </a:pPr>
            <a:r>
              <a:rPr lang="en-US" b="1" dirty="0" smtClean="0"/>
              <a:t>chest pain can be chest muscle pain or cardiac in nature, as cocaine causes vasoconstriction of the coronary arteries and accelerates the atherosclerotic process.</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buNone/>
            </a:pPr>
            <a:r>
              <a:rPr lang="en-US" b="1" dirty="0" smtClean="0"/>
              <a:t>-Commonly, cocaine is consumed with alcohol, which creates a secondary metabolite called </a:t>
            </a:r>
            <a:r>
              <a:rPr lang="en-US" b="1" dirty="0" err="1" smtClean="0"/>
              <a:t>cocaethylene</a:t>
            </a:r>
            <a:r>
              <a:rPr lang="en-US" b="1" dirty="0" smtClean="0"/>
              <a:t>. This metabolite is </a:t>
            </a:r>
            <a:r>
              <a:rPr lang="en-US" b="1" dirty="0" err="1" smtClean="0"/>
              <a:t>cardiotoxic</a:t>
            </a:r>
            <a:r>
              <a:rPr lang="en-US" b="1" dirty="0" smtClean="0"/>
              <a:t>. Cocaine chest pain can also be due to pulmonary damage caused by inhaling this hot impure substance. </a:t>
            </a:r>
          </a:p>
          <a:p>
            <a:pPr>
              <a:buNone/>
            </a:pPr>
            <a:r>
              <a:rPr lang="en-US" b="1" dirty="0" smtClean="0"/>
              <a:t>-Cocaine convulsions are a natural extension of the CNS stimulant effect </a:t>
            </a: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229600" cy="4525963"/>
          </a:xfrm>
        </p:spPr>
        <p:txBody>
          <a:bodyPr>
            <a:normAutofit fontScale="85000" lnSpcReduction="10000"/>
          </a:bodyPr>
          <a:lstStyle/>
          <a:p>
            <a:pPr>
              <a:buFontTx/>
              <a:buChar char="-"/>
            </a:pPr>
            <a:r>
              <a:rPr lang="en-US" b="1" dirty="0" smtClean="0"/>
              <a:t>Cocaine toxicity is treated by</a:t>
            </a:r>
          </a:p>
          <a:p>
            <a:pPr>
              <a:buFont typeface="Wingdings" pitchFamily="2" charset="2"/>
              <a:buChar char="q"/>
            </a:pPr>
            <a:r>
              <a:rPr lang="en-US" b="1" dirty="0" smtClean="0"/>
              <a:t> calming and cooling the patient</a:t>
            </a:r>
          </a:p>
          <a:p>
            <a:pPr>
              <a:buFont typeface="Wingdings" pitchFamily="2" charset="2"/>
              <a:buChar char="q"/>
            </a:pPr>
            <a:r>
              <a:rPr lang="en-US" b="1" dirty="0" smtClean="0"/>
              <a:t>Benzodiazepines, such as </a:t>
            </a:r>
            <a:r>
              <a:rPr lang="en-US" b="1" dirty="0" err="1" smtClean="0"/>
              <a:t>lorazepam</a:t>
            </a:r>
            <a:r>
              <a:rPr lang="en-US" b="1" dirty="0" smtClean="0"/>
              <a:t>, help to calm the agitated patient and can both treat and prevent convulsions. </a:t>
            </a:r>
          </a:p>
          <a:p>
            <a:pPr>
              <a:buNone/>
            </a:pPr>
            <a:r>
              <a:rPr lang="en-US" b="1" dirty="0" smtClean="0"/>
              <a:t>    The calming effect helps cool the patient and manage the hyperthermia. This is an important effect, as hyperthermia is one of the major causes of cocaine fatalities. The remainder of cocaine toxicity is treated with short-acting </a:t>
            </a:r>
            <a:r>
              <a:rPr lang="en-US" b="1" dirty="0" err="1" smtClean="0"/>
              <a:t>antihypertensives</a:t>
            </a:r>
            <a:r>
              <a:rPr lang="en-US" b="1" dirty="0" smtClean="0"/>
              <a:t>, anticonvulsants, and symptomatic supportive care.</a:t>
            </a:r>
            <a:endParaRPr 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77000"/>
          </a:xfrm>
        </p:spPr>
        <p:txBody>
          <a:bodyPr>
            <a:normAutofit/>
          </a:bodyPr>
          <a:lstStyle/>
          <a:p>
            <a:pPr>
              <a:buNone/>
            </a:pPr>
            <a:r>
              <a:rPr lang="en-US" b="1" dirty="0" smtClean="0">
                <a:solidFill>
                  <a:srgbClr val="FF0000"/>
                </a:solidFill>
              </a:rPr>
              <a:t>B. Amphetamines </a:t>
            </a:r>
            <a:r>
              <a:rPr lang="en-US" b="1" dirty="0" smtClean="0"/>
              <a:t>(methamphetamine)</a:t>
            </a:r>
            <a:endParaRPr lang="en-US" b="1" dirty="0" smtClean="0">
              <a:solidFill>
                <a:srgbClr val="FF0000"/>
              </a:solidFill>
            </a:endParaRPr>
          </a:p>
          <a:p>
            <a:pPr>
              <a:buFontTx/>
              <a:buChar char="-"/>
            </a:pPr>
            <a:r>
              <a:rPr lang="en-US" b="1" dirty="0" err="1" smtClean="0"/>
              <a:t>sympathomimetic</a:t>
            </a:r>
            <a:r>
              <a:rPr lang="en-US" b="1" dirty="0" smtClean="0"/>
              <a:t> with clinical effects very similar to cocaine, last longer and be associated with more  stimulation and less euphoria when compared to cocaine. </a:t>
            </a:r>
          </a:p>
          <a:p>
            <a:pPr>
              <a:buFontTx/>
              <a:buChar char="-"/>
            </a:pPr>
            <a:r>
              <a:rPr lang="en-US" b="1" dirty="0" smtClean="0"/>
              <a:t>Treatment of amphetamine toxicity is similar to that of cocaine toxicity. </a:t>
            </a:r>
          </a:p>
          <a:p>
            <a:endParaRPr lang="en-US"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925</TotalTime>
  <Words>1355</Words>
  <Application>Microsoft Office PowerPoint</Application>
  <PresentationFormat>On-screen Show (4:3)</PresentationFormat>
  <Paragraphs>82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  Drugs of abuse                           4th Stage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Drugs of abuse                          4th Stage</dc:title>
  <dc:creator>Acer</dc:creator>
  <cp:lastModifiedBy>Acer</cp:lastModifiedBy>
  <cp:revision>48</cp:revision>
  <dcterms:created xsi:type="dcterms:W3CDTF">2019-12-29T05:59:55Z</dcterms:created>
  <dcterms:modified xsi:type="dcterms:W3CDTF">2020-01-18T19:07:04Z</dcterms:modified>
</cp:coreProperties>
</file>