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7" r:id="rId10"/>
    <p:sldId id="268" r:id="rId11"/>
    <p:sldId id="270" r:id="rId12"/>
    <p:sldId id="271" r:id="rId13"/>
    <p:sldId id="272" r:id="rId14"/>
    <p:sldId id="273" r:id="rId15"/>
    <p:sldId id="274" r:id="rId16"/>
    <p:sldId id="275" r:id="rId17"/>
    <p:sldId id="276" r:id="rId18"/>
    <p:sldId id="301" r:id="rId19"/>
    <p:sldId id="277" r:id="rId20"/>
    <p:sldId id="278" r:id="rId21"/>
    <p:sldId id="279" r:id="rId22"/>
    <p:sldId id="280" r:id="rId23"/>
    <p:sldId id="281" r:id="rId24"/>
    <p:sldId id="282" r:id="rId25"/>
    <p:sldId id="283" r:id="rId26"/>
    <p:sldId id="302" r:id="rId27"/>
    <p:sldId id="284" r:id="rId28"/>
    <p:sldId id="285" r:id="rId29"/>
    <p:sldId id="286" r:id="rId30"/>
    <p:sldId id="303" r:id="rId31"/>
    <p:sldId id="287" r:id="rId32"/>
    <p:sldId id="288" r:id="rId33"/>
    <p:sldId id="304"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9A49CF5-EF99-40ED-8EC0-A42D3FB9B17F}" type="datetimeFigureOut">
              <a:rPr lang="en-US"/>
              <a:pPr>
                <a:defRPr/>
              </a:pPr>
              <a:t>1/18/2020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09F1A4-1DA9-433E-9042-D85A51862C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A9BAE6-0645-490B-8E70-EDCD20EBC135}" type="datetimeFigureOut">
              <a:rPr lang="en-US"/>
              <a:pPr>
                <a:defRPr/>
              </a:pPr>
              <a:t>1/18/2020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4AE429-47E0-492B-9633-6827D969670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0FB0FD-A47D-4878-9460-30453AC40172}" type="datetimeFigureOut">
              <a:rPr lang="en-US"/>
              <a:pPr>
                <a:defRPr/>
              </a:pPr>
              <a:t>1/18/2020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950B87-A333-4336-B639-90255901708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92C854-5A12-40F4-81DC-6880035333A8}" type="datetimeFigureOut">
              <a:rPr lang="en-US"/>
              <a:pPr>
                <a:defRPr/>
              </a:pPr>
              <a:t>1/18/2020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A4B72C-40E6-46E6-8FB8-4F8DCB43D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05035EE-520D-4428-A848-99902B5B76FF}" type="datetimeFigureOut">
              <a:rPr lang="en-US"/>
              <a:pPr>
                <a:defRPr/>
              </a:pPr>
              <a:t>1/18/2020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F99DD9-4980-4ABC-9102-592B6598673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7A43FA9-67C0-4356-BAF3-7916809FD4EC}" type="datetimeFigureOut">
              <a:rPr lang="en-US"/>
              <a:pPr>
                <a:defRPr/>
              </a:pPr>
              <a:t>1/18/2020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9EB37F-8631-469C-90BA-D334C8A82C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0C02C08-7AE9-47FE-B772-65580CBD03D5}" type="datetimeFigureOut">
              <a:rPr lang="en-US"/>
              <a:pPr>
                <a:defRPr/>
              </a:pPr>
              <a:t>1/18/2020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9B7F96D-4BDD-4F07-B002-27ED9C4D17E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EE8E2C5-9176-4666-BB68-667EDEE9F5A3}" type="datetimeFigureOut">
              <a:rPr lang="en-US"/>
              <a:pPr>
                <a:defRPr/>
              </a:pPr>
              <a:t>1/18/2020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E0EC240-A1B1-4BB7-BD7C-9953E4DC3B2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EA8AA2B-A58C-4AB6-9F53-4B204B4D731A}" type="datetimeFigureOut">
              <a:rPr lang="en-US"/>
              <a:pPr>
                <a:defRPr/>
              </a:pPr>
              <a:t>1/18/2020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104306-3CDA-43D8-9D4E-A0DE08726CA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029686B-F162-4AE2-B394-580975C1BA65}" type="datetimeFigureOut">
              <a:rPr lang="en-US"/>
              <a:pPr>
                <a:defRPr/>
              </a:pPr>
              <a:t>1/18/2020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467800D-AF10-425C-9CCB-F1F7DCDDF73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EFF0DC-896D-400D-B3BE-5E0806A946E9}" type="datetimeFigureOut">
              <a:rPr lang="en-US"/>
              <a:pPr>
                <a:defRPr/>
              </a:pPr>
              <a:t>1/18/2020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B29847-B140-446E-BC99-310519F43DD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0357088-F6ED-445E-97B8-8C07206BD0E3}" type="datetimeFigureOut">
              <a:rPr lang="en-US"/>
              <a:pPr>
                <a:defRPr/>
              </a:pPr>
              <a:t>1/18/2020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9BBC3F9-75BE-4132-B61B-4572F34A37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2000250"/>
          </a:xfrm>
        </p:spPr>
        <p:txBody>
          <a:bodyPr rtlCol="0">
            <a:normAutofit fontScale="90000"/>
          </a:bodyPr>
          <a:lstStyle/>
          <a:p>
            <a:pPr fontAlgn="auto">
              <a:spcAft>
                <a:spcPts val="0"/>
              </a:spcAft>
              <a:defRPr/>
            </a:pPr>
            <a:r>
              <a:rPr lang="en-US" dirty="0" smtClean="0"/>
              <a:t> </a:t>
            </a:r>
            <a:r>
              <a:rPr lang="en-US" sz="9600" b="1" dirty="0" smtClean="0">
                <a:latin typeface="Tahoma" pitchFamily="34" charset="0"/>
                <a:ea typeface="Tahoma" pitchFamily="34" charset="0"/>
                <a:cs typeface="Tahoma" pitchFamily="34" charset="0"/>
              </a:rPr>
              <a:t>Opioids</a:t>
            </a:r>
            <a:br>
              <a:rPr lang="en-US" sz="9600" b="1" dirty="0" smtClean="0">
                <a:latin typeface="Tahoma" pitchFamily="34" charset="0"/>
                <a:ea typeface="Tahoma" pitchFamily="34" charset="0"/>
                <a:cs typeface="Tahoma" pitchFamily="34" charset="0"/>
              </a:rPr>
            </a:br>
            <a:r>
              <a:rPr lang="en-US" sz="9600" b="1" dirty="0" smtClean="0">
                <a:latin typeface="Tahoma" pitchFamily="34" charset="0"/>
                <a:ea typeface="Tahoma" pitchFamily="34" charset="0"/>
                <a:cs typeface="Tahoma" pitchFamily="34" charset="0"/>
              </a:rPr>
              <a:t>                   </a:t>
            </a:r>
            <a:r>
              <a:rPr lang="en-US" sz="2200" b="1" dirty="0" smtClean="0">
                <a:latin typeface="Tahoma" pitchFamily="34" charset="0"/>
                <a:ea typeface="Tahoma" pitchFamily="34" charset="0"/>
                <a:cs typeface="Tahoma" pitchFamily="34" charset="0"/>
              </a:rPr>
              <a:t> 4</a:t>
            </a:r>
            <a:r>
              <a:rPr lang="en-US" sz="2200" b="1" baseline="30000" dirty="0" smtClean="0">
                <a:latin typeface="Tahoma" pitchFamily="34" charset="0"/>
                <a:ea typeface="Tahoma" pitchFamily="34" charset="0"/>
                <a:cs typeface="Tahoma" pitchFamily="34" charset="0"/>
              </a:rPr>
              <a:t>th</a:t>
            </a:r>
            <a:r>
              <a:rPr lang="en-US" sz="2200" b="1" dirty="0" smtClean="0">
                <a:latin typeface="Tahoma" pitchFamily="34" charset="0"/>
                <a:ea typeface="Tahoma" pitchFamily="34" charset="0"/>
                <a:cs typeface="Tahoma" pitchFamily="34" charset="0"/>
              </a:rPr>
              <a:t> Stage </a:t>
            </a:r>
            <a:endParaRPr lang="en-US" sz="2200" b="1" dirty="0">
              <a:latin typeface="Tahoma" pitchFamily="34" charset="0"/>
              <a:ea typeface="Tahoma" pitchFamily="34" charset="0"/>
              <a:cs typeface="Tahoma" pitchFamily="34" charset="0"/>
            </a:endParaRPr>
          </a:p>
        </p:txBody>
      </p:sp>
      <p:sp>
        <p:nvSpPr>
          <p:cNvPr id="2051" name="Subtitle 2"/>
          <p:cNvSpPr>
            <a:spLocks noGrp="1"/>
          </p:cNvSpPr>
          <p:nvPr>
            <p:ph type="subTitle" idx="1"/>
          </p:nvPr>
        </p:nvSpPr>
        <p:spPr/>
        <p:txBody>
          <a:bodyPr/>
          <a:lstStyle/>
          <a:p>
            <a:r>
              <a:rPr lang="en-US" b="1" smtClean="0">
                <a:solidFill>
                  <a:schemeClr val="tx1"/>
                </a:solidFill>
                <a:latin typeface="Tahoma" pitchFamily="34" charset="0"/>
                <a:cs typeface="Tahoma" pitchFamily="34" charset="0"/>
              </a:rPr>
              <a:t>Dr. Dalia Abd Al- Kader</a:t>
            </a:r>
            <a:br>
              <a:rPr lang="en-US" b="1" smtClean="0">
                <a:solidFill>
                  <a:schemeClr val="tx1"/>
                </a:solidFill>
                <a:latin typeface="Tahoma" pitchFamily="34" charset="0"/>
                <a:cs typeface="Tahoma" pitchFamily="34" charset="0"/>
              </a:rPr>
            </a:br>
            <a:r>
              <a:rPr lang="en-US" b="1" smtClean="0">
                <a:solidFill>
                  <a:schemeClr val="tx1"/>
                </a:solidFill>
                <a:latin typeface="Tahoma" pitchFamily="34" charset="0"/>
                <a:cs typeface="Tahoma" pitchFamily="34" charset="0"/>
              </a:rPr>
              <a:t>PhD Pharmacology</a:t>
            </a:r>
            <a:endParaRPr lang="en-US"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6019800"/>
          </a:xfrm>
        </p:spPr>
        <p:txBody>
          <a:bodyPr rtlCol="0">
            <a:normAutofit/>
          </a:bodyPr>
          <a:lstStyle/>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Respiratory depression is the most common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cause of death in acute </a:t>
            </a:r>
            <a:r>
              <a:rPr lang="en-US" sz="2800" b="1" dirty="0" err="1" smtClean="0">
                <a:latin typeface="Tahoma" pitchFamily="34" charset="0"/>
                <a:ea typeface="Tahoma" pitchFamily="34" charset="0"/>
                <a:cs typeface="Tahoma" pitchFamily="34" charset="0"/>
              </a:rPr>
              <a:t>opioid</a:t>
            </a:r>
            <a:r>
              <a:rPr lang="en-US" sz="2800" b="1" dirty="0" smtClean="0">
                <a:latin typeface="Tahoma" pitchFamily="34" charset="0"/>
                <a:ea typeface="Tahoma" pitchFamily="34" charset="0"/>
                <a:cs typeface="Tahoma" pitchFamily="34" charset="0"/>
              </a:rPr>
              <a:t> overdoses.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Tolerance to this effect does develop quickly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with repeated dosing, which allows the safe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use of morphine for the treatment of pain when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the dose is correctly titrated.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d. </a:t>
            </a:r>
            <a:r>
              <a:rPr lang="en-US" sz="2800" b="1" dirty="0" smtClean="0">
                <a:solidFill>
                  <a:schemeClr val="accent6">
                    <a:lumMod val="75000"/>
                  </a:schemeClr>
                </a:solidFill>
                <a:latin typeface="Tahoma" pitchFamily="34" charset="0"/>
                <a:ea typeface="Tahoma" pitchFamily="34" charset="0"/>
                <a:cs typeface="Tahoma" pitchFamily="34" charset="0"/>
              </a:rPr>
              <a:t>Depression of cough reflex</a:t>
            </a:r>
            <a:r>
              <a:rPr lang="en-US" sz="2800" b="1" dirty="0" smtClean="0">
                <a:latin typeface="Tahoma" pitchFamily="34" charset="0"/>
                <a:ea typeface="Tahoma" pitchFamily="34" charset="0"/>
                <a:cs typeface="Tahoma" pitchFamily="34" charset="0"/>
              </a:rPr>
              <a:t>: Both morphine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and codeine have </a:t>
            </a:r>
            <a:r>
              <a:rPr lang="en-US" sz="2800" b="1" dirty="0" err="1" smtClean="0">
                <a:latin typeface="Tahoma" pitchFamily="34" charset="0"/>
                <a:ea typeface="Tahoma" pitchFamily="34" charset="0"/>
                <a:cs typeface="Tahoma" pitchFamily="34" charset="0"/>
              </a:rPr>
              <a:t>antitussive</a:t>
            </a:r>
            <a:r>
              <a:rPr lang="en-US" sz="2800" b="1" dirty="0" smtClean="0">
                <a:latin typeface="Tahoma" pitchFamily="34" charset="0"/>
                <a:ea typeface="Tahoma" pitchFamily="34" charset="0"/>
                <a:cs typeface="Tahoma" pitchFamily="34" charset="0"/>
              </a:rPr>
              <a:t> properties. The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receptors involved in the </a:t>
            </a:r>
            <a:r>
              <a:rPr lang="en-US" sz="2800" b="1" dirty="0" err="1" smtClean="0">
                <a:latin typeface="Tahoma" pitchFamily="34" charset="0"/>
                <a:ea typeface="Tahoma" pitchFamily="34" charset="0"/>
                <a:cs typeface="Tahoma" pitchFamily="34" charset="0"/>
              </a:rPr>
              <a:t>antitussive</a:t>
            </a:r>
            <a:r>
              <a:rPr lang="en-US" sz="2800" b="1" dirty="0" smtClean="0">
                <a:latin typeface="Tahoma" pitchFamily="34" charset="0"/>
                <a:ea typeface="Tahoma" pitchFamily="34" charset="0"/>
                <a:cs typeface="Tahoma" pitchFamily="34" charset="0"/>
              </a:rPr>
              <a:t> action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appear to be different from those involved in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analgesia. </a:t>
            </a:r>
          </a:p>
          <a:p>
            <a:pPr fontAlgn="auto">
              <a:spcAft>
                <a:spcPts val="0"/>
              </a:spcAft>
              <a:buFont typeface="Arial" pitchFamily="34" charset="0"/>
              <a:buChar char="•"/>
              <a:defRPr/>
            </a:pPr>
            <a:endParaRPr lang="en-US" sz="28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5943600"/>
          </a:xfrm>
        </p:spPr>
        <p:txBody>
          <a:bodyPr>
            <a:normAutofit/>
          </a:bodyPr>
          <a:lstStyle/>
          <a:p>
            <a:pPr>
              <a:buFont typeface="Arial" charset="0"/>
              <a:buNone/>
            </a:pPr>
            <a:r>
              <a:rPr lang="en-US" sz="2800" b="1" smtClean="0">
                <a:latin typeface="Tahoma" pitchFamily="34" charset="0"/>
                <a:cs typeface="Tahoma" pitchFamily="34" charset="0"/>
              </a:rPr>
              <a:t>e. </a:t>
            </a:r>
            <a:r>
              <a:rPr lang="en-US" sz="2800" b="1" smtClean="0">
                <a:solidFill>
                  <a:srgbClr val="E46C0A"/>
                </a:solidFill>
                <a:latin typeface="Tahoma" pitchFamily="34" charset="0"/>
                <a:cs typeface="Tahoma" pitchFamily="34" charset="0"/>
              </a:rPr>
              <a:t>Miosis</a:t>
            </a:r>
            <a:r>
              <a:rPr lang="en-US" sz="2800" b="1" smtClean="0">
                <a:latin typeface="Tahoma" pitchFamily="34" charset="0"/>
                <a:cs typeface="Tahoma" pitchFamily="34" charset="0"/>
              </a:rPr>
              <a:t>: The pinpoint pupil characteristic of </a:t>
            </a:r>
          </a:p>
          <a:p>
            <a:pPr>
              <a:buFont typeface="Arial" charset="0"/>
              <a:buNone/>
            </a:pPr>
            <a:r>
              <a:rPr lang="en-US" sz="2800" b="1" smtClean="0">
                <a:latin typeface="Tahoma" pitchFamily="34" charset="0"/>
                <a:cs typeface="Tahoma" pitchFamily="34" charset="0"/>
              </a:rPr>
              <a:t>morphine use results from stimulation of μ and </a:t>
            </a:r>
          </a:p>
          <a:p>
            <a:pPr>
              <a:buFont typeface="Arial" charset="0"/>
              <a:buNone/>
            </a:pPr>
            <a:r>
              <a:rPr lang="en-US" sz="2800" b="1" smtClean="0">
                <a:latin typeface="Tahoma" pitchFamily="34" charset="0"/>
                <a:cs typeface="Tahoma" pitchFamily="34" charset="0"/>
              </a:rPr>
              <a:t>κ receptors. There is little tolerance to the </a:t>
            </a:r>
          </a:p>
          <a:p>
            <a:pPr>
              <a:buFont typeface="Arial" charset="0"/>
              <a:buNone/>
            </a:pPr>
            <a:r>
              <a:rPr lang="en-US" sz="2800" b="1" smtClean="0">
                <a:latin typeface="Tahoma" pitchFamily="34" charset="0"/>
                <a:cs typeface="Tahoma" pitchFamily="34" charset="0"/>
              </a:rPr>
              <a:t>effect, and all morphine  abusers demonstrate </a:t>
            </a:r>
          </a:p>
          <a:p>
            <a:pPr>
              <a:buFont typeface="Arial" charset="0"/>
              <a:buNone/>
            </a:pPr>
            <a:r>
              <a:rPr lang="en-US" sz="2800" b="1" smtClean="0">
                <a:latin typeface="Tahoma" pitchFamily="34" charset="0"/>
                <a:cs typeface="Tahoma" pitchFamily="34" charset="0"/>
              </a:rPr>
              <a:t>pinpoint pupils. </a:t>
            </a:r>
          </a:p>
          <a:p>
            <a:pPr>
              <a:buFont typeface="Arial" charset="0"/>
              <a:buNone/>
            </a:pPr>
            <a:r>
              <a:rPr lang="en-US" sz="2800" b="1" smtClean="0">
                <a:latin typeface="Tahoma" pitchFamily="34" charset="0"/>
                <a:cs typeface="Tahoma" pitchFamily="34" charset="0"/>
              </a:rPr>
              <a:t>[Note: This is important diagnostically, because </a:t>
            </a:r>
          </a:p>
          <a:p>
            <a:pPr>
              <a:buFont typeface="Arial" charset="0"/>
              <a:buNone/>
            </a:pPr>
            <a:r>
              <a:rPr lang="en-US" sz="2800" b="1" smtClean="0">
                <a:latin typeface="Tahoma" pitchFamily="34" charset="0"/>
                <a:cs typeface="Tahoma" pitchFamily="34" charset="0"/>
              </a:rPr>
              <a:t>many other causes of coma and respiratory </a:t>
            </a:r>
          </a:p>
          <a:p>
            <a:pPr>
              <a:buFont typeface="Arial" charset="0"/>
              <a:buNone/>
            </a:pPr>
            <a:r>
              <a:rPr lang="en-US" sz="2800" b="1" smtClean="0">
                <a:latin typeface="Tahoma" pitchFamily="34" charset="0"/>
                <a:cs typeface="Tahoma" pitchFamily="34" charset="0"/>
              </a:rPr>
              <a:t>depression produce dilation of the pupil.] </a:t>
            </a:r>
          </a:p>
          <a:p>
            <a:pPr>
              <a:buFont typeface="Arial" charset="0"/>
              <a:buNone/>
            </a:pPr>
            <a:r>
              <a:rPr lang="en-US" sz="2800" b="1" smtClean="0">
                <a:latin typeface="Tahoma" pitchFamily="34" charset="0"/>
                <a:cs typeface="Tahoma" pitchFamily="34" charset="0"/>
              </a:rPr>
              <a:t>f. </a:t>
            </a:r>
            <a:r>
              <a:rPr lang="en-US" sz="2800" b="1" smtClean="0">
                <a:solidFill>
                  <a:srgbClr val="E46C0A"/>
                </a:solidFill>
                <a:latin typeface="Tahoma" pitchFamily="34" charset="0"/>
                <a:cs typeface="Tahoma" pitchFamily="34" charset="0"/>
              </a:rPr>
              <a:t>Emesis: </a:t>
            </a:r>
            <a:r>
              <a:rPr lang="en-US" sz="2800" b="1" smtClean="0">
                <a:latin typeface="Tahoma" pitchFamily="34" charset="0"/>
                <a:cs typeface="Tahoma" pitchFamily="34" charset="0"/>
              </a:rPr>
              <a:t>Morphine directly stimulates the chemoreceptor trigger zone.</a:t>
            </a:r>
          </a:p>
          <a:p>
            <a:pPr>
              <a:buFont typeface="Arial" charset="0"/>
              <a:buNone/>
            </a:pPr>
            <a:endParaRPr lang="en-US" sz="2800" b="1"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400800"/>
          </a:xfrm>
        </p:spPr>
        <p:txBody>
          <a:bodyPr rtlCol="0">
            <a:noAutofit/>
          </a:bodyPr>
          <a:lstStyle/>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g. </a:t>
            </a:r>
            <a:r>
              <a:rPr lang="en-US" sz="2400" b="1" dirty="0" smtClean="0">
                <a:solidFill>
                  <a:schemeClr val="accent6">
                    <a:lumMod val="75000"/>
                  </a:schemeClr>
                </a:solidFill>
                <a:latin typeface="Tahoma" pitchFamily="34" charset="0"/>
                <a:ea typeface="Tahoma" pitchFamily="34" charset="0"/>
                <a:cs typeface="Tahoma" pitchFamily="34" charset="0"/>
              </a:rPr>
              <a:t>GI tract</a:t>
            </a:r>
            <a:r>
              <a:rPr lang="en-US" sz="2400" b="1" dirty="0" smtClean="0">
                <a:latin typeface="Tahoma" pitchFamily="34" charset="0"/>
                <a:ea typeface="Tahoma" pitchFamily="34" charset="0"/>
                <a:cs typeface="Tahoma" pitchFamily="34" charset="0"/>
              </a:rPr>
              <a:t>: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-Morphine relieves diarrhea by decreasing the motility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and increasing the tone of the intestinal circular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smooth muscle, increases the tone of the anal sphincter.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Overall, morphine and other </a:t>
            </a:r>
            <a:r>
              <a:rPr lang="en-US" sz="2400" b="1" dirty="0" err="1" smtClean="0">
                <a:latin typeface="Tahoma" pitchFamily="34" charset="0"/>
                <a:ea typeface="Tahoma" pitchFamily="34" charset="0"/>
                <a:cs typeface="Tahoma" pitchFamily="34" charset="0"/>
              </a:rPr>
              <a:t>opioids</a:t>
            </a:r>
            <a:r>
              <a:rPr lang="en-US" sz="2400" b="1" dirty="0" smtClean="0">
                <a:latin typeface="Tahoma" pitchFamily="34" charset="0"/>
                <a:ea typeface="Tahoma" pitchFamily="34" charset="0"/>
                <a:cs typeface="Tahoma" pitchFamily="34" charset="0"/>
              </a:rPr>
              <a:t> produce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constipation, with little tolerance developing.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[A nonprescription laxative combination of the stool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softener </a:t>
            </a:r>
            <a:r>
              <a:rPr lang="en-US" sz="2400" b="1" dirty="0" err="1" smtClean="0">
                <a:latin typeface="Tahoma" pitchFamily="34" charset="0"/>
                <a:ea typeface="Tahoma" pitchFamily="34" charset="0"/>
                <a:cs typeface="Tahoma" pitchFamily="34" charset="0"/>
              </a:rPr>
              <a:t>docusate</a:t>
            </a:r>
            <a:r>
              <a:rPr lang="en-US" sz="2400" b="1" dirty="0" smtClean="0">
                <a:latin typeface="Tahoma" pitchFamily="34" charset="0"/>
                <a:ea typeface="Tahoma" pitchFamily="34" charset="0"/>
                <a:cs typeface="Tahoma" pitchFamily="34" charset="0"/>
              </a:rPr>
              <a:t> with the stimulant laxative </a:t>
            </a:r>
            <a:r>
              <a:rPr lang="en-US" sz="2400" b="1" dirty="0" err="1" smtClean="0">
                <a:latin typeface="Tahoma" pitchFamily="34" charset="0"/>
                <a:ea typeface="Tahoma" pitchFamily="34" charset="0"/>
                <a:cs typeface="Tahoma" pitchFamily="34" charset="0"/>
              </a:rPr>
              <a:t>senna</a:t>
            </a:r>
            <a:r>
              <a:rPr lang="en-US" sz="2400" b="1" dirty="0" smtClean="0">
                <a:latin typeface="Tahoma" pitchFamily="34" charset="0"/>
                <a:ea typeface="Tahoma" pitchFamily="34" charset="0"/>
                <a:cs typeface="Tahoma" pitchFamily="34" charset="0"/>
              </a:rPr>
              <a:t> is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useful to treat </a:t>
            </a:r>
            <a:r>
              <a:rPr lang="en-US" sz="2400" b="1" dirty="0" err="1" smtClean="0">
                <a:latin typeface="Tahoma" pitchFamily="34" charset="0"/>
                <a:ea typeface="Tahoma" pitchFamily="34" charset="0"/>
                <a:cs typeface="Tahoma" pitchFamily="34" charset="0"/>
              </a:rPr>
              <a:t>opioid</a:t>
            </a:r>
            <a:r>
              <a:rPr lang="en-US" sz="2400" b="1" dirty="0" smtClean="0">
                <a:latin typeface="Tahoma" pitchFamily="34" charset="0"/>
                <a:ea typeface="Tahoma" pitchFamily="34" charset="0"/>
                <a:cs typeface="Tahoma" pitchFamily="34" charset="0"/>
              </a:rPr>
              <a:t>-induced constipation.]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-Morphine can also increase </a:t>
            </a:r>
            <a:r>
              <a:rPr lang="en-US" sz="2400" b="1" dirty="0" err="1" smtClean="0">
                <a:latin typeface="Tahoma" pitchFamily="34" charset="0"/>
                <a:ea typeface="Tahoma" pitchFamily="34" charset="0"/>
                <a:cs typeface="Tahoma" pitchFamily="34" charset="0"/>
              </a:rPr>
              <a:t>biliary</a:t>
            </a:r>
            <a:r>
              <a:rPr lang="en-US" sz="2400" b="1" dirty="0" smtClean="0">
                <a:latin typeface="Tahoma" pitchFamily="34" charset="0"/>
                <a:ea typeface="Tahoma" pitchFamily="34" charset="0"/>
                <a:cs typeface="Tahoma" pitchFamily="34" charset="0"/>
              </a:rPr>
              <a:t> tract pressure due to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contraction of the gallbladder and constriction of the </a:t>
            </a:r>
          </a:p>
          <a:p>
            <a:pPr fontAlgn="auto">
              <a:spcAft>
                <a:spcPts val="0"/>
              </a:spcAft>
              <a:buFont typeface="Arial" pitchFamily="34" charset="0"/>
              <a:buNone/>
              <a:defRPr/>
            </a:pPr>
            <a:r>
              <a:rPr lang="en-US" sz="2400" b="1" dirty="0" err="1" smtClean="0">
                <a:latin typeface="Tahoma" pitchFamily="34" charset="0"/>
                <a:ea typeface="Tahoma" pitchFamily="34" charset="0"/>
                <a:cs typeface="Tahoma" pitchFamily="34" charset="0"/>
              </a:rPr>
              <a:t>biliary</a:t>
            </a:r>
            <a:r>
              <a:rPr lang="en-US" sz="2400" b="1" dirty="0" smtClean="0">
                <a:latin typeface="Tahoma" pitchFamily="34" charset="0"/>
                <a:ea typeface="Tahoma" pitchFamily="34" charset="0"/>
                <a:cs typeface="Tahoma" pitchFamily="34" charset="0"/>
              </a:rPr>
              <a:t> sphincter. </a:t>
            </a:r>
            <a:endParaRPr lang="en-US" sz="24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rtlCol="0">
            <a:normAutofit/>
          </a:bodyPr>
          <a:lstStyle/>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h. </a:t>
            </a:r>
            <a:r>
              <a:rPr lang="en-US" b="1" dirty="0" smtClean="0">
                <a:solidFill>
                  <a:schemeClr val="accent6">
                    <a:lumMod val="75000"/>
                  </a:schemeClr>
                </a:solidFill>
                <a:latin typeface="Tahoma" pitchFamily="34" charset="0"/>
                <a:ea typeface="Tahoma" pitchFamily="34" charset="0"/>
                <a:cs typeface="Tahoma" pitchFamily="34" charset="0"/>
              </a:rPr>
              <a:t>Cardiovascular</a:t>
            </a:r>
            <a:r>
              <a:rPr lang="en-US" b="1" dirty="0" smtClean="0">
                <a:latin typeface="Tahoma" pitchFamily="34" charset="0"/>
                <a:ea typeface="Tahoma" pitchFamily="34" charset="0"/>
                <a:cs typeface="Tahoma" pitchFamily="34" charset="0"/>
              </a:rPr>
              <a:t>:</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 -at lower doses: no major effects on the blood pressure or heart rate</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 -large doses: hypotension and </a:t>
            </a:r>
            <a:r>
              <a:rPr lang="en-US" b="1" dirty="0" err="1" smtClean="0">
                <a:latin typeface="Tahoma" pitchFamily="34" charset="0"/>
                <a:ea typeface="Tahoma" pitchFamily="34" charset="0"/>
                <a:cs typeface="Tahoma" pitchFamily="34" charset="0"/>
              </a:rPr>
              <a:t>bradycardia</a:t>
            </a:r>
            <a:r>
              <a:rPr lang="en-US" b="1" dirty="0" smtClean="0">
                <a:latin typeface="Tahoma" pitchFamily="34" charset="0"/>
                <a:ea typeface="Tahoma" pitchFamily="34" charset="0"/>
                <a:cs typeface="Tahoma" pitchFamily="34" charset="0"/>
              </a:rPr>
              <a:t> may occur.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-Because of respiratory depression and carbon dioxide retention, cerebral vessels dilate and increase cerebrospinal fluid pressure. Therefore, morphine is usually contraindicated in individuals with head trauma or severe brain injury</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rtlCol="0">
            <a:normAutofit fontScale="92500" lnSpcReduction="10000"/>
          </a:bodyPr>
          <a:lstStyle/>
          <a:p>
            <a:pPr marL="571500" indent="-571500" fontAlgn="auto">
              <a:spcAft>
                <a:spcPts val="0"/>
              </a:spcAft>
              <a:buFont typeface="Arial" pitchFamily="34" charset="0"/>
              <a:buAutoNum type="romanLcPeriod"/>
              <a:defRPr/>
            </a:pPr>
            <a:r>
              <a:rPr lang="en-US" sz="3000" b="1" dirty="0" smtClean="0">
                <a:solidFill>
                  <a:schemeClr val="accent6"/>
                </a:solidFill>
                <a:latin typeface="Tahoma" pitchFamily="34" charset="0"/>
                <a:ea typeface="Tahoma" pitchFamily="34" charset="0"/>
                <a:cs typeface="Tahoma" pitchFamily="34" charset="0"/>
              </a:rPr>
              <a:t>Histamine release</a:t>
            </a:r>
            <a:r>
              <a:rPr lang="en-US" sz="3000" b="1" dirty="0" smtClean="0">
                <a:latin typeface="Tahoma" pitchFamily="34" charset="0"/>
                <a:ea typeface="Tahoma" pitchFamily="34" charset="0"/>
                <a:cs typeface="Tahoma" pitchFamily="34" charset="0"/>
              </a:rPr>
              <a:t> </a:t>
            </a:r>
          </a:p>
          <a:p>
            <a:pPr marL="571500" indent="-57150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-Morphine releases histamine from mast cells </a:t>
            </a:r>
          </a:p>
          <a:p>
            <a:pPr marL="571500" indent="-57150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causing </a:t>
            </a:r>
            <a:r>
              <a:rPr lang="en-US" sz="3000" b="1" dirty="0" err="1" smtClean="0">
                <a:latin typeface="Tahoma" pitchFamily="34" charset="0"/>
                <a:ea typeface="Tahoma" pitchFamily="34" charset="0"/>
                <a:cs typeface="Tahoma" pitchFamily="34" charset="0"/>
              </a:rPr>
              <a:t>urticaria</a:t>
            </a:r>
            <a:r>
              <a:rPr lang="en-US" sz="3000" b="1" dirty="0" smtClean="0">
                <a:latin typeface="Tahoma" pitchFamily="34" charset="0"/>
                <a:ea typeface="Tahoma" pitchFamily="34" charset="0"/>
                <a:cs typeface="Tahoma" pitchFamily="34" charset="0"/>
              </a:rPr>
              <a:t>, sweating, and </a:t>
            </a:r>
            <a:r>
              <a:rPr lang="en-US" sz="3000" b="1" dirty="0" err="1" smtClean="0">
                <a:latin typeface="Tahoma" pitchFamily="34" charset="0"/>
                <a:ea typeface="Tahoma" pitchFamily="34" charset="0"/>
                <a:cs typeface="Tahoma" pitchFamily="34" charset="0"/>
              </a:rPr>
              <a:t>vasodilation</a:t>
            </a:r>
            <a:r>
              <a:rPr lang="en-US" sz="3000" b="1" dirty="0" smtClean="0">
                <a:latin typeface="Tahoma" pitchFamily="34" charset="0"/>
                <a:ea typeface="Tahoma" pitchFamily="34" charset="0"/>
                <a:cs typeface="Tahoma" pitchFamily="34" charset="0"/>
              </a:rPr>
              <a:t>. </a:t>
            </a:r>
          </a:p>
          <a:p>
            <a:pPr marL="571500" indent="-57150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Because it can cause </a:t>
            </a:r>
            <a:r>
              <a:rPr lang="en-US" sz="3000" b="1" dirty="0" err="1" smtClean="0">
                <a:latin typeface="Tahoma" pitchFamily="34" charset="0"/>
                <a:ea typeface="Tahoma" pitchFamily="34" charset="0"/>
                <a:cs typeface="Tahoma" pitchFamily="34" charset="0"/>
              </a:rPr>
              <a:t>bronchoconstriction</a:t>
            </a:r>
            <a:r>
              <a:rPr lang="en-US" sz="3000" b="1" dirty="0" smtClean="0">
                <a:latin typeface="Tahoma" pitchFamily="34" charset="0"/>
                <a:ea typeface="Tahoma" pitchFamily="34" charset="0"/>
                <a:cs typeface="Tahoma" pitchFamily="34" charset="0"/>
              </a:rPr>
              <a:t>, </a:t>
            </a:r>
          </a:p>
          <a:p>
            <a:pPr marL="571500" indent="-57150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morphine should be used with caution in patients </a:t>
            </a:r>
          </a:p>
          <a:p>
            <a:pPr marL="571500" indent="-57150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with asthma.</a:t>
            </a:r>
          </a:p>
          <a:p>
            <a:pPr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j. </a:t>
            </a:r>
            <a:r>
              <a:rPr lang="en-US" sz="3000" b="1" dirty="0" smtClean="0">
                <a:solidFill>
                  <a:schemeClr val="accent6">
                    <a:lumMod val="75000"/>
                  </a:schemeClr>
                </a:solidFill>
                <a:latin typeface="Tahoma" pitchFamily="34" charset="0"/>
                <a:ea typeface="Tahoma" pitchFamily="34" charset="0"/>
                <a:cs typeface="Tahoma" pitchFamily="34" charset="0"/>
              </a:rPr>
              <a:t>Hormonal actions: </a:t>
            </a:r>
          </a:p>
          <a:p>
            <a:pPr fontAlgn="auto">
              <a:spcAft>
                <a:spcPts val="0"/>
              </a:spcAft>
              <a:buFontTx/>
              <a:buChar char="-"/>
              <a:defRPr/>
            </a:pPr>
            <a:r>
              <a:rPr lang="en-US" sz="3000" b="1" dirty="0" smtClean="0">
                <a:solidFill>
                  <a:schemeClr val="accent6">
                    <a:lumMod val="75000"/>
                  </a:schemeClr>
                </a:solidFill>
                <a:latin typeface="Tahoma" pitchFamily="34" charset="0"/>
                <a:ea typeface="Tahoma" pitchFamily="34" charset="0"/>
                <a:cs typeface="Tahoma" pitchFamily="34" charset="0"/>
              </a:rPr>
              <a:t>increases growth </a:t>
            </a:r>
            <a:r>
              <a:rPr lang="en-US" sz="3000" b="1" dirty="0" smtClean="0">
                <a:latin typeface="Tahoma" pitchFamily="34" charset="0"/>
                <a:ea typeface="Tahoma" pitchFamily="34" charset="0"/>
                <a:cs typeface="Tahoma" pitchFamily="34" charset="0"/>
              </a:rPr>
              <a:t>hormone release </a:t>
            </a:r>
          </a:p>
          <a:p>
            <a:pPr fontAlgn="auto">
              <a:spcAft>
                <a:spcPts val="0"/>
              </a:spcAft>
              <a:buFontTx/>
              <a:buChar char="-"/>
              <a:defRPr/>
            </a:pPr>
            <a:r>
              <a:rPr lang="en-US" sz="3000" b="1" dirty="0" smtClean="0">
                <a:latin typeface="Tahoma" pitchFamily="34" charset="0"/>
                <a:ea typeface="Tahoma" pitchFamily="34" charset="0"/>
                <a:cs typeface="Tahoma" pitchFamily="34" charset="0"/>
              </a:rPr>
              <a:t>enhances </a:t>
            </a:r>
            <a:r>
              <a:rPr lang="en-US" sz="3000" b="1" dirty="0" err="1" smtClean="0">
                <a:latin typeface="Tahoma" pitchFamily="34" charset="0"/>
                <a:ea typeface="Tahoma" pitchFamily="34" charset="0"/>
                <a:cs typeface="Tahoma" pitchFamily="34" charset="0"/>
              </a:rPr>
              <a:t>prolactin</a:t>
            </a:r>
            <a:r>
              <a:rPr lang="en-US" sz="3000" b="1" dirty="0" smtClean="0">
                <a:latin typeface="Tahoma" pitchFamily="34" charset="0"/>
                <a:ea typeface="Tahoma" pitchFamily="34" charset="0"/>
                <a:cs typeface="Tahoma" pitchFamily="34" charset="0"/>
              </a:rPr>
              <a:t> secretion</a:t>
            </a:r>
          </a:p>
          <a:p>
            <a:pPr fontAlgn="auto">
              <a:spcAft>
                <a:spcPts val="0"/>
              </a:spcAft>
              <a:buFontTx/>
              <a:buChar char="-"/>
              <a:defRPr/>
            </a:pPr>
            <a:r>
              <a:rPr lang="en-US" sz="3000" b="1" dirty="0" smtClean="0">
                <a:latin typeface="Tahoma" pitchFamily="34" charset="0"/>
                <a:ea typeface="Tahoma" pitchFamily="34" charset="0"/>
                <a:cs typeface="Tahoma" pitchFamily="34" charset="0"/>
              </a:rPr>
              <a:t>increases </a:t>
            </a:r>
            <a:r>
              <a:rPr lang="en-US" sz="3000" b="1" dirty="0" err="1" smtClean="0">
                <a:latin typeface="Tahoma" pitchFamily="34" charset="0"/>
                <a:ea typeface="Tahoma" pitchFamily="34" charset="0"/>
                <a:cs typeface="Tahoma" pitchFamily="34" charset="0"/>
              </a:rPr>
              <a:t>antidiuretic</a:t>
            </a:r>
            <a:r>
              <a:rPr lang="en-US" sz="3000" b="1" dirty="0" smtClean="0">
                <a:latin typeface="Tahoma" pitchFamily="34" charset="0"/>
                <a:ea typeface="Tahoma" pitchFamily="34" charset="0"/>
                <a:cs typeface="Tahoma" pitchFamily="34" charset="0"/>
              </a:rPr>
              <a:t> hormone and leads to urinary retention.</a:t>
            </a:r>
          </a:p>
          <a:p>
            <a:pPr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k</a:t>
            </a:r>
            <a:r>
              <a:rPr lang="en-US" sz="3000" b="1" dirty="0" smtClean="0">
                <a:solidFill>
                  <a:schemeClr val="accent6">
                    <a:lumMod val="75000"/>
                  </a:schemeClr>
                </a:solidFill>
                <a:latin typeface="Tahoma" pitchFamily="34" charset="0"/>
                <a:ea typeface="Tahoma" pitchFamily="34" charset="0"/>
                <a:cs typeface="Tahoma" pitchFamily="34" charset="0"/>
              </a:rPr>
              <a:t>. Labor: </a:t>
            </a:r>
            <a:r>
              <a:rPr lang="en-US" sz="3000" b="1" dirty="0" smtClean="0">
                <a:latin typeface="Tahoma" pitchFamily="34" charset="0"/>
                <a:ea typeface="Tahoma" pitchFamily="34" charset="0"/>
                <a:cs typeface="Tahoma" pitchFamily="34" charset="0"/>
              </a:rPr>
              <a:t>Morphine may prolong the second stage of labor by transiently decreasing the strength, duration, and frequency of uterine contractions.</a:t>
            </a:r>
          </a:p>
          <a:p>
            <a:pPr fontAlgn="auto">
              <a:spcAft>
                <a:spcPts val="0"/>
              </a:spcAft>
              <a:buFont typeface="Arial" pitchFamily="34" charset="0"/>
              <a:buChar char="•"/>
              <a:defRPr/>
            </a:pPr>
            <a:endParaRPr lang="en-US" sz="3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553200"/>
          </a:xfrm>
        </p:spPr>
        <p:txBody>
          <a:bodyPr rtlCol="0">
            <a:normAutofit/>
          </a:bodyPr>
          <a:lstStyle/>
          <a:p>
            <a:pPr fontAlgn="auto">
              <a:spcAft>
                <a:spcPts val="0"/>
              </a:spcAft>
              <a:buFont typeface="Arial" pitchFamily="34" charset="0"/>
              <a:buNone/>
              <a:defRPr/>
            </a:pPr>
            <a:r>
              <a:rPr lang="en-US" b="1" dirty="0" smtClean="0">
                <a:solidFill>
                  <a:srgbClr val="FFC000"/>
                </a:solidFill>
              </a:rPr>
              <a:t>Pharmacokinetics:</a:t>
            </a:r>
            <a:r>
              <a:rPr lang="en-US" b="1" dirty="0" smtClean="0"/>
              <a:t> </a:t>
            </a:r>
          </a:p>
          <a:p>
            <a:pPr fontAlgn="auto">
              <a:spcAft>
                <a:spcPts val="0"/>
              </a:spcAft>
              <a:buFont typeface="Arial" pitchFamily="34" charset="0"/>
              <a:buNone/>
              <a:defRPr/>
            </a:pPr>
            <a:r>
              <a:rPr lang="en-US" b="1" dirty="0" smtClean="0">
                <a:solidFill>
                  <a:schemeClr val="accent2">
                    <a:lumMod val="60000"/>
                    <a:lumOff val="40000"/>
                  </a:schemeClr>
                </a:solidFill>
              </a:rPr>
              <a:t>a. Administration: </a:t>
            </a:r>
          </a:p>
          <a:p>
            <a:pPr fontAlgn="auto">
              <a:spcAft>
                <a:spcPts val="0"/>
              </a:spcAft>
              <a:buFont typeface="Arial" pitchFamily="34" charset="0"/>
              <a:buNone/>
              <a:defRPr/>
            </a:pPr>
            <a:r>
              <a:rPr lang="en-US" b="1" dirty="0" smtClean="0"/>
              <a:t>-Because significant first-pass metabolism of morphine occurs in the liver, intramuscular, subcutaneous, and IV injections produce the most reliable responses. </a:t>
            </a:r>
          </a:p>
          <a:p>
            <a:pPr fontAlgn="auto">
              <a:spcAft>
                <a:spcPts val="0"/>
              </a:spcAft>
              <a:buFont typeface="Arial" pitchFamily="34" charset="0"/>
              <a:buNone/>
              <a:defRPr/>
            </a:pPr>
            <a:r>
              <a:rPr lang="en-US" b="1" dirty="0" smtClean="0"/>
              <a:t>-Absorption of morphine from the GI tract after oral absorption is slow and erratic. </a:t>
            </a:r>
          </a:p>
          <a:p>
            <a:pPr fontAlgn="auto">
              <a:spcAft>
                <a:spcPts val="0"/>
              </a:spcAft>
              <a:buFont typeface="Arial" pitchFamily="34" charset="0"/>
              <a:buNone/>
              <a:defRPr/>
            </a:pPr>
            <a:r>
              <a:rPr lang="en-US" b="1" dirty="0" smtClean="0"/>
              <a:t>-When used orally, morphine is commonly administered in an extended-release form to provide more consistent plasma levels. </a:t>
            </a:r>
          </a:p>
          <a:p>
            <a:pPr fontAlgn="auto">
              <a:spcAft>
                <a:spcPts val="0"/>
              </a:spcAft>
              <a:buFont typeface="Arial" pitchFamily="34" charset="0"/>
              <a:buChar cha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553200"/>
          </a:xfrm>
        </p:spPr>
        <p:txBody>
          <a:bodyPr rtlCol="0">
            <a:normAutofit fontScale="92500"/>
          </a:bodyPr>
          <a:lstStyle/>
          <a:p>
            <a:pPr fontAlgn="auto">
              <a:spcAft>
                <a:spcPts val="0"/>
              </a:spcAft>
              <a:buFont typeface="Arial" pitchFamily="34" charset="0"/>
              <a:buNone/>
              <a:defRPr/>
            </a:pPr>
            <a:r>
              <a:rPr lang="en-US" b="1" dirty="0" smtClean="0">
                <a:solidFill>
                  <a:schemeClr val="accent2">
                    <a:lumMod val="60000"/>
                    <a:lumOff val="40000"/>
                  </a:schemeClr>
                </a:solidFill>
                <a:latin typeface="Tahoma" pitchFamily="34" charset="0"/>
                <a:ea typeface="Tahoma" pitchFamily="34" charset="0"/>
                <a:cs typeface="Tahoma" pitchFamily="34" charset="0"/>
              </a:rPr>
              <a:t>b. Distribution</a:t>
            </a:r>
            <a:r>
              <a:rPr lang="en-US" b="1" dirty="0" smtClean="0">
                <a:latin typeface="Tahoma" pitchFamily="34" charset="0"/>
                <a:ea typeface="Tahoma" pitchFamily="34" charset="0"/>
                <a:cs typeface="Tahoma" pitchFamily="34" charset="0"/>
              </a:rPr>
              <a:t>: </a:t>
            </a:r>
          </a:p>
          <a:p>
            <a:pPr fontAlgn="auto">
              <a:spcAft>
                <a:spcPts val="0"/>
              </a:spcAft>
              <a:buFontTx/>
              <a:buChar char="-"/>
              <a:defRPr/>
            </a:pPr>
            <a:r>
              <a:rPr lang="en-US" b="1" dirty="0" smtClean="0">
                <a:latin typeface="Tahoma" pitchFamily="34" charset="0"/>
                <a:ea typeface="Tahoma" pitchFamily="34" charset="0"/>
                <a:cs typeface="Tahoma" pitchFamily="34" charset="0"/>
              </a:rPr>
              <a:t>Rapidly enters all body tissues including the fetuses of pregnant women. </a:t>
            </a:r>
          </a:p>
          <a:p>
            <a:pPr fontAlgn="auto">
              <a:spcAft>
                <a:spcPts val="0"/>
              </a:spcAft>
              <a:buFontTx/>
              <a:buChar char="-"/>
              <a:defRPr/>
            </a:pPr>
            <a:r>
              <a:rPr lang="en-US" b="1" dirty="0" smtClean="0">
                <a:latin typeface="Tahoma" pitchFamily="34" charset="0"/>
                <a:ea typeface="Tahoma" pitchFamily="34" charset="0"/>
                <a:cs typeface="Tahoma" pitchFamily="34" charset="0"/>
              </a:rPr>
              <a:t> should not be used for analgesia during labor  (Infants born to addicted mothers show physical dependence on </a:t>
            </a:r>
            <a:r>
              <a:rPr lang="en-US" b="1" dirty="0" err="1" smtClean="0">
                <a:latin typeface="Tahoma" pitchFamily="34" charset="0"/>
                <a:ea typeface="Tahoma" pitchFamily="34" charset="0"/>
                <a:cs typeface="Tahoma" pitchFamily="34" charset="0"/>
              </a:rPr>
              <a:t>opioids</a:t>
            </a:r>
            <a:r>
              <a:rPr lang="en-US" b="1" dirty="0" smtClean="0">
                <a:latin typeface="Tahoma" pitchFamily="34" charset="0"/>
                <a:ea typeface="Tahoma" pitchFamily="34" charset="0"/>
                <a:cs typeface="Tahoma" pitchFamily="34" charset="0"/>
              </a:rPr>
              <a:t> and undergo withdrawal symptoms if </a:t>
            </a:r>
            <a:r>
              <a:rPr lang="en-US" b="1" dirty="0" err="1" smtClean="0">
                <a:latin typeface="Tahoma" pitchFamily="34" charset="0"/>
                <a:ea typeface="Tahoma" pitchFamily="34" charset="0"/>
                <a:cs typeface="Tahoma" pitchFamily="34" charset="0"/>
              </a:rPr>
              <a:t>opioids</a:t>
            </a:r>
            <a:r>
              <a:rPr lang="en-US" b="1" dirty="0" smtClean="0">
                <a:latin typeface="Tahoma" pitchFamily="34" charset="0"/>
                <a:ea typeface="Tahoma" pitchFamily="34" charset="0"/>
                <a:cs typeface="Tahoma" pitchFamily="34" charset="0"/>
              </a:rPr>
              <a:t> are not administered).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-Only a small percentage of morphine crosses the blood–brain barrier ( least </a:t>
            </a:r>
            <a:r>
              <a:rPr lang="en-US" b="1" dirty="0" err="1" smtClean="0">
                <a:latin typeface="Tahoma" pitchFamily="34" charset="0"/>
                <a:ea typeface="Tahoma" pitchFamily="34" charset="0"/>
                <a:cs typeface="Tahoma" pitchFamily="34" charset="0"/>
              </a:rPr>
              <a:t>lipophilic</a:t>
            </a:r>
            <a:r>
              <a:rPr lang="en-US" b="1" dirty="0" smtClean="0">
                <a:latin typeface="Tahoma" pitchFamily="34" charset="0"/>
                <a:ea typeface="Tahoma" pitchFamily="34" charset="0"/>
                <a:cs typeface="Tahoma" pitchFamily="34" charset="0"/>
              </a:rPr>
              <a:t> of </a:t>
            </a:r>
            <a:r>
              <a:rPr lang="en-US" b="1" dirty="0" err="1" smtClean="0">
                <a:latin typeface="Tahoma" pitchFamily="34" charset="0"/>
                <a:ea typeface="Tahoma" pitchFamily="34" charset="0"/>
                <a:cs typeface="Tahoma" pitchFamily="34" charset="0"/>
              </a:rPr>
              <a:t>opioids</a:t>
            </a:r>
            <a:r>
              <a:rPr lang="en-US" b="1" dirty="0" smtClean="0">
                <a:latin typeface="Tahoma" pitchFamily="34" charset="0"/>
                <a:ea typeface="Tahoma" pitchFamily="34" charset="0"/>
                <a:cs typeface="Tahoma" pitchFamily="34" charset="0"/>
              </a:rPr>
              <a:t>) .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 </a:t>
            </a:r>
            <a:r>
              <a:rPr lang="en-US" b="1" dirty="0" err="1" smtClean="0">
                <a:latin typeface="Tahoma" pitchFamily="34" charset="0"/>
                <a:ea typeface="Tahoma" pitchFamily="34" charset="0"/>
                <a:cs typeface="Tahoma" pitchFamily="34" charset="0"/>
              </a:rPr>
              <a:t>Fentanyl</a:t>
            </a:r>
            <a:r>
              <a:rPr lang="en-US" b="1" dirty="0" smtClean="0">
                <a:latin typeface="Tahoma" pitchFamily="34" charset="0"/>
                <a:ea typeface="Tahoma" pitchFamily="34" charset="0"/>
                <a:cs typeface="Tahoma" pitchFamily="34" charset="0"/>
              </a:rPr>
              <a:t> and methadone (more lipid-soluble </a:t>
            </a:r>
            <a:r>
              <a:rPr lang="en-US" b="1" dirty="0" err="1" smtClean="0">
                <a:latin typeface="Tahoma" pitchFamily="34" charset="0"/>
                <a:ea typeface="Tahoma" pitchFamily="34" charset="0"/>
                <a:cs typeface="Tahoma" pitchFamily="34" charset="0"/>
              </a:rPr>
              <a:t>opioids</a:t>
            </a:r>
            <a:r>
              <a:rPr lang="en-US" b="1" dirty="0" smtClean="0">
                <a:latin typeface="Tahoma" pitchFamily="34" charset="0"/>
                <a:ea typeface="Tahoma" pitchFamily="34" charset="0"/>
                <a:cs typeface="Tahoma" pitchFamily="34" charset="0"/>
              </a:rPr>
              <a:t>) readily penetrate into the CNS.</a:t>
            </a:r>
          </a:p>
          <a:p>
            <a:pPr fontAlgn="auto">
              <a:spcAft>
                <a:spcPts val="0"/>
              </a:spcAft>
              <a:buFont typeface="Arial" pitchFamily="34" charset="0"/>
              <a:buChar cha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15400" cy="6477000"/>
          </a:xfrm>
        </p:spPr>
        <p:txBody>
          <a:bodyPr rtlCol="0">
            <a:noAutofit/>
          </a:bodyPr>
          <a:lstStyle/>
          <a:p>
            <a:pPr fontAlgn="auto">
              <a:spcAft>
                <a:spcPts val="0"/>
              </a:spcAft>
              <a:buFont typeface="Arial" pitchFamily="34" charset="0"/>
              <a:buNone/>
              <a:defRPr/>
            </a:pPr>
            <a:r>
              <a:rPr lang="en-US" sz="2400" b="1" dirty="0" smtClean="0">
                <a:solidFill>
                  <a:schemeClr val="accent2">
                    <a:lumMod val="60000"/>
                    <a:lumOff val="40000"/>
                  </a:schemeClr>
                </a:solidFill>
                <a:latin typeface="Tahoma" pitchFamily="34" charset="0"/>
                <a:ea typeface="Tahoma" pitchFamily="34" charset="0"/>
                <a:cs typeface="Tahoma" pitchFamily="34" charset="0"/>
              </a:rPr>
              <a:t>c. Fate: </a:t>
            </a:r>
          </a:p>
          <a:p>
            <a:pPr fontAlgn="auto">
              <a:spcAft>
                <a:spcPts val="0"/>
              </a:spcAft>
              <a:buFontTx/>
              <a:buChar char="-"/>
              <a:defRPr/>
            </a:pPr>
            <a:r>
              <a:rPr lang="en-US" sz="2400" b="1" dirty="0" smtClean="0">
                <a:latin typeface="Tahoma" pitchFamily="34" charset="0"/>
                <a:ea typeface="Tahoma" pitchFamily="34" charset="0"/>
                <a:cs typeface="Tahoma" pitchFamily="34" charset="0"/>
              </a:rPr>
              <a:t>Morphine is conjugated with </a:t>
            </a:r>
            <a:r>
              <a:rPr lang="en-US" sz="2400" b="1" dirty="0" err="1" smtClean="0">
                <a:latin typeface="Tahoma" pitchFamily="34" charset="0"/>
                <a:ea typeface="Tahoma" pitchFamily="34" charset="0"/>
                <a:cs typeface="Tahoma" pitchFamily="34" charset="0"/>
              </a:rPr>
              <a:t>glucuronic</a:t>
            </a:r>
            <a:r>
              <a:rPr lang="en-US" sz="2400" b="1" dirty="0" smtClean="0">
                <a:latin typeface="Tahoma" pitchFamily="34" charset="0"/>
                <a:ea typeface="Tahoma" pitchFamily="34" charset="0"/>
                <a:cs typeface="Tahoma" pitchFamily="34" charset="0"/>
              </a:rPr>
              <a:t> acid in the liver to two main metabolites. </a:t>
            </a:r>
            <a:r>
              <a:rPr lang="en-US" sz="2400" b="1" dirty="0" smtClean="0">
                <a:solidFill>
                  <a:schemeClr val="accent4">
                    <a:lumMod val="60000"/>
                    <a:lumOff val="40000"/>
                  </a:schemeClr>
                </a:solidFill>
                <a:latin typeface="Tahoma" pitchFamily="34" charset="0"/>
                <a:ea typeface="Tahoma" pitchFamily="34" charset="0"/>
                <a:cs typeface="Tahoma" pitchFamily="34" charset="0"/>
              </a:rPr>
              <a:t>Morphine-6-glucuronide </a:t>
            </a:r>
            <a:r>
              <a:rPr lang="en-US" sz="2400" b="1" dirty="0" smtClean="0">
                <a:latin typeface="Tahoma" pitchFamily="34" charset="0"/>
                <a:ea typeface="Tahoma" pitchFamily="34" charset="0"/>
                <a:cs typeface="Tahoma" pitchFamily="34" charset="0"/>
              </a:rPr>
              <a:t>is a very potent analgesic, whereas </a:t>
            </a:r>
            <a:r>
              <a:rPr lang="en-US" sz="2400" b="1" dirty="0" smtClean="0">
                <a:solidFill>
                  <a:schemeClr val="accent4">
                    <a:lumMod val="60000"/>
                    <a:lumOff val="40000"/>
                  </a:schemeClr>
                </a:solidFill>
                <a:latin typeface="Tahoma" pitchFamily="34" charset="0"/>
                <a:ea typeface="Tahoma" pitchFamily="34" charset="0"/>
                <a:cs typeface="Tahoma" pitchFamily="34" charset="0"/>
              </a:rPr>
              <a:t>morphine-3-glucuronide</a:t>
            </a:r>
            <a:r>
              <a:rPr lang="en-US" sz="2400" b="1" dirty="0" smtClean="0">
                <a:latin typeface="Tahoma" pitchFamily="34" charset="0"/>
                <a:ea typeface="Tahoma" pitchFamily="34" charset="0"/>
                <a:cs typeface="Tahoma" pitchFamily="34" charset="0"/>
              </a:rPr>
              <a:t> does not have analgesic activity, but is believed to cause the </a:t>
            </a:r>
            <a:r>
              <a:rPr lang="en-US" sz="2400" b="1" dirty="0" err="1" smtClean="0">
                <a:latin typeface="Tahoma" pitchFamily="34" charset="0"/>
                <a:ea typeface="Tahoma" pitchFamily="34" charset="0"/>
                <a:cs typeface="Tahoma" pitchFamily="34" charset="0"/>
              </a:rPr>
              <a:t>neuroexcitatory</a:t>
            </a:r>
            <a:r>
              <a:rPr lang="en-US" sz="2400" b="1" dirty="0" smtClean="0">
                <a:latin typeface="Tahoma" pitchFamily="34" charset="0"/>
                <a:ea typeface="Tahoma" pitchFamily="34" charset="0"/>
                <a:cs typeface="Tahoma" pitchFamily="34" charset="0"/>
              </a:rPr>
              <a:t> effects seen with high doses of morphine. </a:t>
            </a:r>
          </a:p>
          <a:p>
            <a:pPr fontAlgn="auto">
              <a:spcAft>
                <a:spcPts val="0"/>
              </a:spcAft>
              <a:buFontTx/>
              <a:buChar char="-"/>
              <a:defRPr/>
            </a:pPr>
            <a:r>
              <a:rPr lang="en-US" sz="2400" b="1" dirty="0" smtClean="0">
                <a:latin typeface="Tahoma" pitchFamily="34" charset="0"/>
                <a:ea typeface="Tahoma" pitchFamily="34" charset="0"/>
                <a:cs typeface="Tahoma" pitchFamily="34" charset="0"/>
              </a:rPr>
              <a:t>The conjugates are excreted primarily in urine, with small quantities appearing in bile. </a:t>
            </a:r>
          </a:p>
          <a:p>
            <a:pPr fontAlgn="auto">
              <a:spcAft>
                <a:spcPts val="0"/>
              </a:spcAft>
              <a:buFontTx/>
              <a:buChar char="-"/>
              <a:defRPr/>
            </a:pPr>
            <a:r>
              <a:rPr lang="en-US" sz="2400" b="1" dirty="0" smtClean="0">
                <a:latin typeface="Tahoma" pitchFamily="34" charset="0"/>
                <a:ea typeface="Tahoma" pitchFamily="34" charset="0"/>
                <a:cs typeface="Tahoma" pitchFamily="34" charset="0"/>
              </a:rPr>
              <a:t>The duration of action of morphine is 4 to 5 hours when administered systemically to morphine-naïve individuals, but considerably longer when injected </a:t>
            </a:r>
            <a:r>
              <a:rPr lang="en-US" sz="2400" b="1" dirty="0" err="1" smtClean="0">
                <a:latin typeface="Tahoma" pitchFamily="34" charset="0"/>
                <a:ea typeface="Tahoma" pitchFamily="34" charset="0"/>
                <a:cs typeface="Tahoma" pitchFamily="34" charset="0"/>
              </a:rPr>
              <a:t>epidurally</a:t>
            </a:r>
            <a:r>
              <a:rPr lang="en-US" sz="2400" b="1" dirty="0" smtClean="0">
                <a:latin typeface="Tahoma" pitchFamily="34" charset="0"/>
                <a:ea typeface="Tahoma" pitchFamily="34" charset="0"/>
                <a:cs typeface="Tahoma" pitchFamily="34" charset="0"/>
              </a:rPr>
              <a:t> because the low </a:t>
            </a:r>
            <a:r>
              <a:rPr lang="en-US" sz="2400" b="1" dirty="0" err="1" smtClean="0">
                <a:latin typeface="Tahoma" pitchFamily="34" charset="0"/>
                <a:ea typeface="Tahoma" pitchFamily="34" charset="0"/>
                <a:cs typeface="Tahoma" pitchFamily="34" charset="0"/>
              </a:rPr>
              <a:t>lipophilicity</a:t>
            </a:r>
            <a:r>
              <a:rPr lang="en-US" sz="2400" b="1" dirty="0" smtClean="0">
                <a:latin typeface="Tahoma" pitchFamily="34" charset="0"/>
                <a:ea typeface="Tahoma" pitchFamily="34" charset="0"/>
                <a:cs typeface="Tahoma" pitchFamily="34" charset="0"/>
              </a:rPr>
              <a:t> prevents redistribution from the epidural space. </a:t>
            </a:r>
            <a:endParaRPr lang="en-US" sz="2400" b="1" dirty="0">
              <a:latin typeface="Tahoma" pitchFamily="34" charset="0"/>
              <a:ea typeface="Tahoma" pitchFamily="34" charset="0"/>
              <a:cs typeface="Tahom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rtlCol="0">
            <a:normAutofit lnSpcReduction="10000"/>
          </a:bodyPr>
          <a:lstStyle/>
          <a:p>
            <a:pPr fontAlgn="auto">
              <a:spcAft>
                <a:spcPts val="0"/>
              </a:spcAft>
              <a:buFontTx/>
              <a:buChar char="-"/>
              <a:defRPr/>
            </a:pPr>
            <a:r>
              <a:rPr lang="en-US" b="1" dirty="0" smtClean="0">
                <a:latin typeface="Tahoma" pitchFamily="34" charset="0"/>
                <a:ea typeface="Tahoma" pitchFamily="34" charset="0"/>
                <a:cs typeface="Tahoma" pitchFamily="34" charset="0"/>
              </a:rPr>
              <a:t>Age can influence the response to morphine. </a:t>
            </a:r>
          </a:p>
          <a:p>
            <a:pPr fontAlgn="auto">
              <a:spcAft>
                <a:spcPts val="0"/>
              </a:spcAft>
              <a:buFontTx/>
              <a:buChar char="-"/>
              <a:defRPr/>
            </a:pPr>
            <a:r>
              <a:rPr lang="en-US" b="1" dirty="0" smtClean="0">
                <a:latin typeface="Tahoma" pitchFamily="34" charset="0"/>
                <a:ea typeface="Tahoma" pitchFamily="34" charset="0"/>
                <a:cs typeface="Tahoma" pitchFamily="34" charset="0"/>
              </a:rPr>
              <a:t>Elderly patients are more sensitive to the analgesic effects of the drug, possibly due to </a:t>
            </a:r>
            <a:r>
              <a:rPr lang="en-US" b="1" dirty="0" smtClean="0">
                <a:solidFill>
                  <a:schemeClr val="accent6"/>
                </a:solidFill>
                <a:latin typeface="Tahoma" pitchFamily="34" charset="0"/>
                <a:ea typeface="Tahoma" pitchFamily="34" charset="0"/>
                <a:cs typeface="Tahoma" pitchFamily="34" charset="0"/>
              </a:rPr>
              <a:t>decreases in metabolism</a:t>
            </a:r>
            <a:r>
              <a:rPr lang="en-US" b="1" dirty="0" smtClean="0">
                <a:latin typeface="Tahoma" pitchFamily="34" charset="0"/>
                <a:ea typeface="Tahoma" pitchFamily="34" charset="0"/>
                <a:cs typeface="Tahoma" pitchFamily="34" charset="0"/>
              </a:rPr>
              <a:t>, </a:t>
            </a:r>
            <a:r>
              <a:rPr lang="en-US" b="1" dirty="0" smtClean="0">
                <a:solidFill>
                  <a:schemeClr val="accent6"/>
                </a:solidFill>
                <a:latin typeface="Tahoma" pitchFamily="34" charset="0"/>
                <a:ea typeface="Tahoma" pitchFamily="34" charset="0"/>
                <a:cs typeface="Tahoma" pitchFamily="34" charset="0"/>
              </a:rPr>
              <a:t>lean body mass</a:t>
            </a:r>
            <a:r>
              <a:rPr lang="en-US" b="1" dirty="0" smtClean="0">
                <a:latin typeface="Tahoma" pitchFamily="34" charset="0"/>
                <a:ea typeface="Tahoma" pitchFamily="34" charset="0"/>
                <a:cs typeface="Tahoma" pitchFamily="34" charset="0"/>
              </a:rPr>
              <a:t>, or </a:t>
            </a:r>
            <a:r>
              <a:rPr lang="en-US" b="1" dirty="0" smtClean="0">
                <a:solidFill>
                  <a:schemeClr val="accent6"/>
                </a:solidFill>
                <a:latin typeface="Tahoma" pitchFamily="34" charset="0"/>
                <a:ea typeface="Tahoma" pitchFamily="34" charset="0"/>
                <a:cs typeface="Tahoma" pitchFamily="34" charset="0"/>
              </a:rPr>
              <a:t>renal function</a:t>
            </a:r>
            <a:r>
              <a:rPr lang="en-US" b="1" dirty="0" smtClean="0">
                <a:latin typeface="Tahoma" pitchFamily="34" charset="0"/>
                <a:ea typeface="Tahoma" pitchFamily="34" charset="0"/>
                <a:cs typeface="Tahoma" pitchFamily="34" charset="0"/>
              </a:rPr>
              <a:t>. Lower starting doses should be considered for elderly patients. </a:t>
            </a:r>
          </a:p>
          <a:p>
            <a:pPr fontAlgn="auto">
              <a:spcAft>
                <a:spcPts val="0"/>
              </a:spcAft>
              <a:buFontTx/>
              <a:buChar char="-"/>
              <a:defRPr/>
            </a:pPr>
            <a:r>
              <a:rPr lang="en-US" b="1" dirty="0" smtClean="0">
                <a:latin typeface="Tahoma" pitchFamily="34" charset="0"/>
                <a:ea typeface="Tahoma" pitchFamily="34" charset="0"/>
                <a:cs typeface="Tahoma" pitchFamily="34" charset="0"/>
              </a:rPr>
              <a:t>Neonates should not receive morphine because of their low conjugating capacity.</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096000"/>
          </a:xfrm>
        </p:spPr>
        <p:txBody>
          <a:bodyPr>
            <a:normAutofit/>
          </a:bodyPr>
          <a:lstStyle/>
          <a:p>
            <a:pPr>
              <a:buFont typeface="Arial" charset="0"/>
              <a:buNone/>
            </a:pPr>
            <a:r>
              <a:rPr lang="en-US" sz="3000" b="1" smtClean="0">
                <a:latin typeface="Tahoma" pitchFamily="34" charset="0"/>
                <a:cs typeface="Tahoma" pitchFamily="34" charset="0"/>
              </a:rPr>
              <a:t>  </a:t>
            </a:r>
            <a:r>
              <a:rPr lang="en-US" sz="3000" b="1" smtClean="0">
                <a:solidFill>
                  <a:srgbClr val="7030A0"/>
                </a:solidFill>
                <a:latin typeface="Tahoma" pitchFamily="34" charset="0"/>
                <a:cs typeface="Tahoma" pitchFamily="34" charset="0"/>
              </a:rPr>
              <a:t>Adverse effects</a:t>
            </a:r>
            <a:r>
              <a:rPr lang="en-US" sz="3000" b="1" smtClean="0">
                <a:latin typeface="Tahoma" pitchFamily="34" charset="0"/>
                <a:cs typeface="Tahoma" pitchFamily="34" charset="0"/>
              </a:rPr>
              <a:t>:</a:t>
            </a:r>
          </a:p>
          <a:p>
            <a:pPr>
              <a:buFont typeface="Arial" charset="0"/>
              <a:buNone/>
            </a:pPr>
            <a:r>
              <a:rPr lang="en-US" sz="3000" b="1" smtClean="0">
                <a:latin typeface="Tahoma" pitchFamily="34" charset="0"/>
                <a:cs typeface="Tahoma" pitchFamily="34" charset="0"/>
              </a:rPr>
              <a:t> -With most μ agonists, severe </a:t>
            </a:r>
            <a:r>
              <a:rPr lang="en-US" sz="3000" b="1" smtClean="0">
                <a:solidFill>
                  <a:srgbClr val="FAC090"/>
                </a:solidFill>
                <a:latin typeface="Tahoma" pitchFamily="34" charset="0"/>
                <a:cs typeface="Tahoma" pitchFamily="34" charset="0"/>
              </a:rPr>
              <a:t>respiratory depression </a:t>
            </a:r>
            <a:r>
              <a:rPr lang="en-US" sz="3000" b="1" smtClean="0">
                <a:latin typeface="Tahoma" pitchFamily="34" charset="0"/>
                <a:cs typeface="Tahoma" pitchFamily="34" charset="0"/>
              </a:rPr>
              <a:t>can occur and may result in death from acute opioid overdose. </a:t>
            </a:r>
          </a:p>
          <a:p>
            <a:pPr>
              <a:buFont typeface="Arial" charset="0"/>
              <a:buNone/>
            </a:pPr>
            <a:r>
              <a:rPr lang="en-US" sz="3000" b="1" smtClean="0">
                <a:latin typeface="Tahoma" pitchFamily="34" charset="0"/>
                <a:cs typeface="Tahoma" pitchFamily="34" charset="0"/>
              </a:rPr>
              <a:t>-If opioids are used, respiration must be closely monitored. </a:t>
            </a:r>
          </a:p>
          <a:p>
            <a:pPr>
              <a:buFont typeface="Arial" charset="0"/>
              <a:buNone/>
            </a:pPr>
            <a:r>
              <a:rPr lang="en-US" sz="3000" b="1" smtClean="0">
                <a:latin typeface="Tahoma" pitchFamily="34" charset="0"/>
                <a:cs typeface="Tahoma" pitchFamily="34" charset="0"/>
              </a:rPr>
              <a:t>-</a:t>
            </a:r>
            <a:r>
              <a:rPr lang="en-US" sz="3000" b="1" smtClean="0">
                <a:solidFill>
                  <a:srgbClr val="FAC090"/>
                </a:solidFill>
                <a:latin typeface="Tahoma" pitchFamily="34" charset="0"/>
                <a:cs typeface="Tahoma" pitchFamily="34" charset="0"/>
              </a:rPr>
              <a:t>Elevation of intracranial pressure</a:t>
            </a:r>
            <a:r>
              <a:rPr lang="en-US" sz="3000" b="1" smtClean="0">
                <a:latin typeface="Tahoma" pitchFamily="34" charset="0"/>
                <a:cs typeface="Tahoma" pitchFamily="34" charset="0"/>
              </a:rPr>
              <a:t>, particularly in head injury, can be serious. </a:t>
            </a:r>
          </a:p>
          <a:p>
            <a:pPr>
              <a:buFont typeface="Arial" charset="0"/>
              <a:buNone/>
            </a:pPr>
            <a:r>
              <a:rPr lang="en-US" sz="3000" b="1" smtClean="0">
                <a:latin typeface="Tahoma" pitchFamily="34" charset="0"/>
                <a:cs typeface="Tahoma" pitchFamily="34" charset="0"/>
              </a:rPr>
              <a:t>-Morphine should be used with caution in patients with asthma, liver disease, or renal dysfunction.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a:xfrm>
            <a:off x="228600" y="2743200"/>
            <a:ext cx="8686800" cy="3886200"/>
          </a:xfrm>
        </p:spPr>
      </p:pic>
      <p:sp>
        <p:nvSpPr>
          <p:cNvPr id="3075" name="Title 1"/>
          <p:cNvSpPr>
            <a:spLocks noGrp="1"/>
          </p:cNvSpPr>
          <p:nvPr>
            <p:ph type="title"/>
          </p:nvPr>
        </p:nvSpPr>
        <p:spPr>
          <a:xfrm>
            <a:off x="152400" y="381000"/>
            <a:ext cx="8839200" cy="1036638"/>
          </a:xfrm>
        </p:spPr>
        <p:txBody>
          <a:bodyPr/>
          <a:lstStyle/>
          <a:p>
            <a:pPr algn="l"/>
            <a:r>
              <a:rPr lang="en-US" sz="3200" b="1" smtClean="0">
                <a:latin typeface="Tahoma" pitchFamily="34" charset="0"/>
                <a:cs typeface="Tahoma" pitchFamily="34" charset="0"/>
              </a:rPr>
              <a:t/>
            </a:r>
            <a:br>
              <a:rPr lang="en-US" sz="3200" b="1" smtClean="0">
                <a:latin typeface="Tahoma" pitchFamily="34" charset="0"/>
                <a:cs typeface="Tahoma" pitchFamily="34" charset="0"/>
              </a:rPr>
            </a:br>
            <a:r>
              <a:rPr lang="en-US" sz="3200" b="1" smtClean="0">
                <a:latin typeface="Tahoma" pitchFamily="34" charset="0"/>
                <a:cs typeface="Tahoma" pitchFamily="34" charset="0"/>
              </a:rPr>
              <a:t/>
            </a:r>
            <a:br>
              <a:rPr lang="en-US" sz="3200" b="1" smtClean="0">
                <a:latin typeface="Tahoma" pitchFamily="34" charset="0"/>
                <a:cs typeface="Tahoma" pitchFamily="34" charset="0"/>
              </a:rPr>
            </a:br>
            <a:r>
              <a:rPr lang="en-US" sz="3200" b="1" smtClean="0">
                <a:latin typeface="Tahoma" pitchFamily="34" charset="0"/>
                <a:cs typeface="Tahoma" pitchFamily="34" charset="0"/>
              </a:rPr>
              <a:t/>
            </a:r>
            <a:br>
              <a:rPr lang="en-US" sz="3200" b="1" smtClean="0">
                <a:latin typeface="Tahoma" pitchFamily="34" charset="0"/>
                <a:cs typeface="Tahoma" pitchFamily="34" charset="0"/>
              </a:rPr>
            </a:br>
            <a:r>
              <a:rPr lang="en-US" sz="3200" b="1" smtClean="0">
                <a:latin typeface="Tahoma" pitchFamily="34" charset="0"/>
                <a:cs typeface="Tahoma" pitchFamily="34" charset="0"/>
              </a:rPr>
              <a:t/>
            </a:r>
            <a:br>
              <a:rPr lang="en-US" sz="3200" b="1" smtClean="0">
                <a:latin typeface="Tahoma" pitchFamily="34" charset="0"/>
                <a:cs typeface="Tahoma" pitchFamily="34" charset="0"/>
              </a:rPr>
            </a:br>
            <a:r>
              <a:rPr lang="en-US" sz="3200" b="1" smtClean="0">
                <a:latin typeface="Tahoma" pitchFamily="34" charset="0"/>
                <a:cs typeface="Tahoma" pitchFamily="34" charset="0"/>
              </a:rPr>
              <a:t/>
            </a:r>
            <a:br>
              <a:rPr lang="en-US" sz="3200" b="1" smtClean="0">
                <a:latin typeface="Tahoma" pitchFamily="34" charset="0"/>
                <a:cs typeface="Tahoma" pitchFamily="34" charset="0"/>
              </a:rPr>
            </a:br>
            <a:r>
              <a:rPr lang="en-US" sz="2800" b="1" smtClean="0">
                <a:latin typeface="Tahoma" pitchFamily="34" charset="0"/>
                <a:cs typeface="Tahoma" pitchFamily="34" charset="0"/>
              </a:rPr>
              <a:t>Opioids are natural, semisynthetic, or synthetic compounds that produce morphine-like effects </a:t>
            </a:r>
          </a:p>
        </p:txBody>
      </p:sp>
      <p:sp>
        <p:nvSpPr>
          <p:cNvPr id="3076" name="Rectangle 3"/>
          <p:cNvSpPr>
            <a:spLocks noChangeArrowheads="1"/>
          </p:cNvSpPr>
          <p:nvPr/>
        </p:nvSpPr>
        <p:spPr bwMode="auto">
          <a:xfrm>
            <a:off x="152400" y="381000"/>
            <a:ext cx="8763000" cy="1384300"/>
          </a:xfrm>
          <a:prstGeom prst="rect">
            <a:avLst/>
          </a:prstGeom>
          <a:noFill/>
          <a:ln w="9525">
            <a:noFill/>
            <a:miter lim="800000"/>
            <a:headEnd/>
            <a:tailEnd/>
          </a:ln>
        </p:spPr>
        <p:txBody>
          <a:bodyPr>
            <a:spAutoFit/>
          </a:bodyPr>
          <a:lstStyle/>
          <a:p>
            <a:r>
              <a:rPr lang="en-US" sz="2800" b="1">
                <a:latin typeface="Tahoma" pitchFamily="34" charset="0"/>
                <a:cs typeface="Tahoma" pitchFamily="34" charset="0"/>
              </a:rPr>
              <a:t>Opioids  considered part of the treatment plan in patients for severe or chronic malignant or nonmalignant pain.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rtlCol="0">
            <a:normAutofit fontScale="92500"/>
          </a:bodyPr>
          <a:lstStyle/>
          <a:p>
            <a:pPr fontAlgn="auto">
              <a:spcAft>
                <a:spcPts val="0"/>
              </a:spcAft>
              <a:buFont typeface="Arial" pitchFamily="34" charset="0"/>
              <a:buNone/>
              <a:defRPr/>
            </a:pPr>
            <a:r>
              <a:rPr lang="en-US" b="1" dirty="0" smtClean="0">
                <a:solidFill>
                  <a:schemeClr val="accent6"/>
                </a:solidFill>
                <a:latin typeface="Tahoma" pitchFamily="34" charset="0"/>
                <a:ea typeface="Tahoma" pitchFamily="34" charset="0"/>
                <a:cs typeface="Tahoma" pitchFamily="34" charset="0"/>
              </a:rPr>
              <a:t>Tolerance :</a:t>
            </a:r>
            <a:r>
              <a:rPr lang="en-US" b="1" dirty="0" smtClean="0">
                <a:latin typeface="Tahoma" pitchFamily="34" charset="0"/>
                <a:ea typeface="Tahoma" pitchFamily="34" charset="0"/>
                <a:cs typeface="Tahoma" pitchFamily="34" charset="0"/>
              </a:rPr>
              <a:t>Repeated use produces tolerance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to the respiratory depressant, analgesic,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euphoric, and sedative effects of morphine.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However, tolerance usually does not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develop to the pupil-constricting and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constipating effects of the drug. </a:t>
            </a:r>
          </a:p>
          <a:p>
            <a:pPr fontAlgn="auto">
              <a:spcAft>
                <a:spcPts val="0"/>
              </a:spcAft>
              <a:buFont typeface="Arial" pitchFamily="34" charset="0"/>
              <a:buNone/>
              <a:defRPr/>
            </a:pPr>
            <a:endParaRPr lang="en-US" b="1" dirty="0" smtClean="0">
              <a:latin typeface="Tahoma" pitchFamily="34" charset="0"/>
              <a:ea typeface="Tahoma" pitchFamily="34" charset="0"/>
              <a:cs typeface="Tahoma" pitchFamily="34" charset="0"/>
            </a:endParaRPr>
          </a:p>
          <a:p>
            <a:pPr fontAlgn="auto">
              <a:spcAft>
                <a:spcPts val="0"/>
              </a:spcAft>
              <a:buFont typeface="Arial" pitchFamily="34" charset="0"/>
              <a:buNone/>
              <a:defRPr/>
            </a:pPr>
            <a:r>
              <a:rPr lang="en-US" b="1" dirty="0" smtClean="0">
                <a:solidFill>
                  <a:schemeClr val="accent6"/>
                </a:solidFill>
                <a:latin typeface="Tahoma" pitchFamily="34" charset="0"/>
                <a:ea typeface="Tahoma" pitchFamily="34" charset="0"/>
                <a:cs typeface="Tahoma" pitchFamily="34" charset="0"/>
              </a:rPr>
              <a:t>Physical and psychological dependence</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Withdrawal produces a series of autonomic,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motor, and psychological responses.</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228600" y="685800"/>
            <a:ext cx="8763000" cy="5440363"/>
          </a:xfrm>
        </p:spPr>
        <p:txBody>
          <a:bodyPr/>
          <a:lstStyle/>
          <a:p>
            <a:pPr>
              <a:buFont typeface="Arial" charset="0"/>
              <a:buNone/>
            </a:pPr>
            <a:r>
              <a:rPr lang="en-US" smtClean="0"/>
              <a:t>   </a:t>
            </a:r>
            <a:r>
              <a:rPr lang="en-US" b="1" smtClean="0">
                <a:solidFill>
                  <a:srgbClr val="7030A0"/>
                </a:solidFill>
                <a:latin typeface="Tahoma" pitchFamily="34" charset="0"/>
                <a:cs typeface="Tahoma" pitchFamily="34" charset="0"/>
              </a:rPr>
              <a:t>Drug interactions</a:t>
            </a:r>
            <a:r>
              <a:rPr lang="en-US" b="1" smtClean="0">
                <a:latin typeface="Tahoma" pitchFamily="34" charset="0"/>
                <a:cs typeface="Tahoma" pitchFamily="34" charset="0"/>
              </a:rPr>
              <a:t>: </a:t>
            </a:r>
          </a:p>
          <a:p>
            <a:pPr>
              <a:buFont typeface="Arial" charset="0"/>
              <a:buNone/>
            </a:pPr>
            <a:r>
              <a:rPr lang="en-US" b="1" smtClean="0">
                <a:latin typeface="Tahoma" pitchFamily="34" charset="0"/>
                <a:cs typeface="Tahoma" pitchFamily="34" charset="0"/>
              </a:rPr>
              <a:t>  -The depressant actions of morphine are enhanced by phenothiazines, monoamine oxidase inhibitors (MAOIs), and tricyclic antidepressants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fontScale="62500" lnSpcReduction="20000"/>
          </a:bodyPr>
          <a:lstStyle/>
          <a:p>
            <a:pPr fontAlgn="auto">
              <a:spcAft>
                <a:spcPts val="0"/>
              </a:spcAft>
              <a:buFont typeface="Arial" pitchFamily="34" charset="0"/>
              <a:buNone/>
              <a:defRPr/>
            </a:pPr>
            <a:r>
              <a:rPr lang="en-US" sz="3400" b="1" dirty="0" smtClean="0">
                <a:solidFill>
                  <a:srgbClr val="FF0000"/>
                </a:solidFill>
                <a:latin typeface="Tahoma" pitchFamily="34" charset="0"/>
                <a:ea typeface="Tahoma" pitchFamily="34" charset="0"/>
                <a:cs typeface="Tahoma" pitchFamily="34" charset="0"/>
              </a:rPr>
              <a:t>Codeine </a:t>
            </a:r>
          </a:p>
          <a:p>
            <a:pPr fontAlgn="auto">
              <a:spcAft>
                <a:spcPts val="0"/>
              </a:spcAft>
              <a:buFont typeface="Arial" pitchFamily="34" charset="0"/>
              <a:buNone/>
              <a:defRPr/>
            </a:pPr>
            <a:r>
              <a:rPr lang="en-US" sz="3400" b="1" dirty="0" smtClean="0">
                <a:latin typeface="Tahoma" pitchFamily="34" charset="0"/>
                <a:ea typeface="Tahoma" pitchFamily="34" charset="0"/>
                <a:cs typeface="Tahoma" pitchFamily="34" charset="0"/>
              </a:rPr>
              <a:t>-is a natural </a:t>
            </a:r>
            <a:r>
              <a:rPr lang="en-US" sz="3400" b="1" dirty="0" err="1" smtClean="0">
                <a:latin typeface="Tahoma" pitchFamily="34" charset="0"/>
                <a:ea typeface="Tahoma" pitchFamily="34" charset="0"/>
                <a:cs typeface="Tahoma" pitchFamily="34" charset="0"/>
              </a:rPr>
              <a:t>opioid</a:t>
            </a:r>
            <a:r>
              <a:rPr lang="en-US" sz="3400" b="1" dirty="0" smtClean="0">
                <a:latin typeface="Tahoma" pitchFamily="34" charset="0"/>
                <a:ea typeface="Tahoma" pitchFamily="34" charset="0"/>
                <a:cs typeface="Tahoma" pitchFamily="34" charset="0"/>
              </a:rPr>
              <a:t> </a:t>
            </a:r>
          </a:p>
          <a:p>
            <a:pPr fontAlgn="auto">
              <a:spcAft>
                <a:spcPts val="0"/>
              </a:spcAft>
              <a:buFont typeface="Arial" pitchFamily="34" charset="0"/>
              <a:buNone/>
              <a:defRPr/>
            </a:pPr>
            <a:r>
              <a:rPr lang="en-US" sz="3400" b="1" dirty="0" smtClean="0">
                <a:latin typeface="Tahoma" pitchFamily="34" charset="0"/>
                <a:ea typeface="Tahoma" pitchFamily="34" charset="0"/>
                <a:cs typeface="Tahoma" pitchFamily="34" charset="0"/>
              </a:rPr>
              <a:t>-weak analgesic compared to morphine. </a:t>
            </a:r>
          </a:p>
          <a:p>
            <a:pPr fontAlgn="auto">
              <a:spcAft>
                <a:spcPts val="0"/>
              </a:spcAft>
              <a:buFont typeface="Arial" pitchFamily="34" charset="0"/>
              <a:buNone/>
              <a:defRPr/>
            </a:pPr>
            <a:r>
              <a:rPr lang="en-US" sz="3400" b="1" dirty="0" smtClean="0">
                <a:latin typeface="Tahoma" pitchFamily="34" charset="0"/>
                <a:ea typeface="Tahoma" pitchFamily="34" charset="0"/>
                <a:cs typeface="Tahoma" pitchFamily="34" charset="0"/>
              </a:rPr>
              <a:t>-used only for mild to moderate pain. </a:t>
            </a:r>
          </a:p>
          <a:p>
            <a:pPr fontAlgn="auto">
              <a:spcAft>
                <a:spcPts val="0"/>
              </a:spcAft>
              <a:buFont typeface="Arial" pitchFamily="34" charset="0"/>
              <a:buNone/>
              <a:defRPr/>
            </a:pPr>
            <a:r>
              <a:rPr lang="en-US" sz="3400" b="1" dirty="0" smtClean="0">
                <a:latin typeface="Tahoma" pitchFamily="34" charset="0"/>
                <a:ea typeface="Tahoma" pitchFamily="34" charset="0"/>
                <a:cs typeface="Tahoma" pitchFamily="34" charset="0"/>
              </a:rPr>
              <a:t>-The analgesic actions of codeine are derived from its conversion to morphine by the CYP450 2D6 enzyme system </a:t>
            </a:r>
          </a:p>
          <a:p>
            <a:pPr fontAlgn="auto">
              <a:spcAft>
                <a:spcPts val="0"/>
              </a:spcAft>
              <a:buFontTx/>
              <a:buChar char="-"/>
              <a:defRPr/>
            </a:pPr>
            <a:r>
              <a:rPr lang="en-US" sz="3400" b="1" dirty="0" smtClean="0">
                <a:latin typeface="Tahoma" pitchFamily="34" charset="0"/>
                <a:ea typeface="Tahoma" pitchFamily="34" charset="0"/>
                <a:cs typeface="Tahoma" pitchFamily="34" charset="0"/>
              </a:rPr>
              <a:t>CYP450 2D6 activity varies in patients, and </a:t>
            </a:r>
            <a:r>
              <a:rPr lang="en-US" sz="3400" b="1" dirty="0" err="1" smtClean="0">
                <a:latin typeface="Tahoma" pitchFamily="34" charset="0"/>
                <a:ea typeface="Tahoma" pitchFamily="34" charset="0"/>
                <a:cs typeface="Tahoma" pitchFamily="34" charset="0"/>
              </a:rPr>
              <a:t>ultrarapid</a:t>
            </a:r>
            <a:r>
              <a:rPr lang="en-US" sz="3400" b="1" dirty="0" smtClean="0">
                <a:latin typeface="Tahoma" pitchFamily="34" charset="0"/>
                <a:ea typeface="Tahoma" pitchFamily="34" charset="0"/>
                <a:cs typeface="Tahoma" pitchFamily="34" charset="0"/>
              </a:rPr>
              <a:t> </a:t>
            </a:r>
            <a:r>
              <a:rPr lang="en-US" sz="3400" b="1" dirty="0" err="1" smtClean="0">
                <a:latin typeface="Tahoma" pitchFamily="34" charset="0"/>
                <a:ea typeface="Tahoma" pitchFamily="34" charset="0"/>
                <a:cs typeface="Tahoma" pitchFamily="34" charset="0"/>
              </a:rPr>
              <a:t>metabolizers</a:t>
            </a:r>
            <a:r>
              <a:rPr lang="en-US" sz="3400" b="1" dirty="0" smtClean="0">
                <a:latin typeface="Tahoma" pitchFamily="34" charset="0"/>
                <a:ea typeface="Tahoma" pitchFamily="34" charset="0"/>
                <a:cs typeface="Tahoma" pitchFamily="34" charset="0"/>
              </a:rPr>
              <a:t> may experience higher levels of morphine, leading to possible overdose. </a:t>
            </a:r>
          </a:p>
          <a:p>
            <a:pPr fontAlgn="auto">
              <a:spcAft>
                <a:spcPts val="0"/>
              </a:spcAft>
              <a:buFontTx/>
              <a:buChar char="-"/>
              <a:defRPr/>
            </a:pPr>
            <a:r>
              <a:rPr lang="en-US" sz="3400" b="1" dirty="0" smtClean="0">
                <a:latin typeface="Tahoma" pitchFamily="34" charset="0"/>
                <a:ea typeface="Tahoma" pitchFamily="34" charset="0"/>
                <a:cs typeface="Tahoma" pitchFamily="34" charset="0"/>
              </a:rPr>
              <a:t>-Drug interactions associated with the CYP450 2D6 enzyme system may alter the efficacy of codeine or potentially lead to toxicity. </a:t>
            </a:r>
          </a:p>
          <a:p>
            <a:pPr fontAlgn="auto">
              <a:spcAft>
                <a:spcPts val="0"/>
              </a:spcAft>
              <a:buFontTx/>
              <a:buChar char="-"/>
              <a:defRPr/>
            </a:pPr>
            <a:r>
              <a:rPr lang="en-US" sz="3400" b="1" dirty="0" smtClean="0">
                <a:latin typeface="Tahoma" pitchFamily="34" charset="0"/>
                <a:ea typeface="Tahoma" pitchFamily="34" charset="0"/>
                <a:cs typeface="Tahoma" pitchFamily="34" charset="0"/>
              </a:rPr>
              <a:t>Codeine is commonly used in combination with  acetaminophen for management of pain. </a:t>
            </a:r>
          </a:p>
          <a:p>
            <a:pPr fontAlgn="auto">
              <a:spcAft>
                <a:spcPts val="0"/>
              </a:spcAft>
              <a:buFontTx/>
              <a:buChar char="-"/>
              <a:defRPr/>
            </a:pPr>
            <a:r>
              <a:rPr lang="en-US" sz="3400" b="1" dirty="0" smtClean="0">
                <a:latin typeface="Tahoma" pitchFamily="34" charset="0"/>
                <a:ea typeface="Tahoma" pitchFamily="34" charset="0"/>
                <a:cs typeface="Tahoma" pitchFamily="34" charset="0"/>
              </a:rPr>
              <a:t>Codeine has good </a:t>
            </a:r>
            <a:r>
              <a:rPr lang="en-US" sz="3400" b="1" dirty="0" err="1" smtClean="0">
                <a:latin typeface="Tahoma" pitchFamily="34" charset="0"/>
                <a:ea typeface="Tahoma" pitchFamily="34" charset="0"/>
                <a:cs typeface="Tahoma" pitchFamily="34" charset="0"/>
              </a:rPr>
              <a:t>antitussive</a:t>
            </a:r>
            <a:r>
              <a:rPr lang="en-US" sz="3400" b="1" dirty="0" smtClean="0">
                <a:latin typeface="Tahoma" pitchFamily="34" charset="0"/>
                <a:ea typeface="Tahoma" pitchFamily="34" charset="0"/>
                <a:cs typeface="Tahoma" pitchFamily="34" charset="0"/>
              </a:rPr>
              <a:t> activity at doses that do not cause analgesia. [Note: In most nonprescription cough preparations, codeine has been replaced by drugs such as </a:t>
            </a:r>
            <a:r>
              <a:rPr lang="en-US" sz="3400" b="1" dirty="0" err="1" smtClean="0">
                <a:latin typeface="Tahoma" pitchFamily="34" charset="0"/>
                <a:ea typeface="Tahoma" pitchFamily="34" charset="0"/>
                <a:cs typeface="Tahoma" pitchFamily="34" charset="0"/>
              </a:rPr>
              <a:t>dextromethorphan</a:t>
            </a:r>
            <a:r>
              <a:rPr lang="en-US" sz="3400" b="1" dirty="0" smtClean="0">
                <a:latin typeface="Tahoma" pitchFamily="34" charset="0"/>
                <a:ea typeface="Tahoma" pitchFamily="34" charset="0"/>
                <a:cs typeface="Tahoma" pitchFamily="34" charset="0"/>
              </a:rPr>
              <a:t>, a synthetic cough depressant that has relatively no analgesic action and a relatively low potential for abuse in usual </a:t>
            </a:r>
            <a:r>
              <a:rPr lang="en-US" sz="3400" b="1" dirty="0" err="1" smtClean="0">
                <a:latin typeface="Tahoma" pitchFamily="34" charset="0"/>
                <a:ea typeface="Tahoma" pitchFamily="34" charset="0"/>
                <a:cs typeface="Tahoma" pitchFamily="34" charset="0"/>
              </a:rPr>
              <a:t>antitussive</a:t>
            </a:r>
            <a:r>
              <a:rPr lang="en-US" sz="3400" b="1" dirty="0" smtClean="0">
                <a:latin typeface="Tahoma" pitchFamily="34" charset="0"/>
                <a:ea typeface="Tahoma" pitchFamily="34" charset="0"/>
                <a:cs typeface="Tahoma" pitchFamily="34" charset="0"/>
              </a:rPr>
              <a:t> doses.]</a:t>
            </a:r>
          </a:p>
          <a:p>
            <a:pPr fontAlgn="auto">
              <a:spcAft>
                <a:spcPts val="0"/>
              </a:spcAft>
              <a:buFont typeface="Arial" pitchFamily="34" charset="0"/>
              <a:buChar char="•"/>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rtlCol="0">
            <a:normAutofit fontScale="70000" lnSpcReduction="20000"/>
          </a:bodyPr>
          <a:lstStyle/>
          <a:p>
            <a:pPr fontAlgn="auto">
              <a:spcAft>
                <a:spcPts val="0"/>
              </a:spcAft>
              <a:buFont typeface="Arial" pitchFamily="34" charset="0"/>
              <a:buNone/>
              <a:defRPr/>
            </a:pPr>
            <a:r>
              <a:rPr lang="en-US" b="1" dirty="0" err="1" smtClean="0">
                <a:solidFill>
                  <a:srgbClr val="FF0000"/>
                </a:solidFill>
                <a:latin typeface="Tahoma" pitchFamily="34" charset="0"/>
                <a:ea typeface="Tahoma" pitchFamily="34" charset="0"/>
                <a:cs typeface="Tahoma" pitchFamily="34" charset="0"/>
              </a:rPr>
              <a:t>Oxycodone</a:t>
            </a:r>
            <a:r>
              <a:rPr lang="en-US" b="1" dirty="0" smtClean="0">
                <a:latin typeface="Tahoma" pitchFamily="34" charset="0"/>
                <a:ea typeface="Tahoma" pitchFamily="34" charset="0"/>
                <a:cs typeface="Tahoma" pitchFamily="34" charset="0"/>
              </a:rPr>
              <a:t>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-is a </a:t>
            </a:r>
            <a:r>
              <a:rPr lang="en-US" b="1" dirty="0" err="1" smtClean="0">
                <a:latin typeface="Tahoma" pitchFamily="34" charset="0"/>
                <a:ea typeface="Tahoma" pitchFamily="34" charset="0"/>
                <a:cs typeface="Tahoma" pitchFamily="34" charset="0"/>
              </a:rPr>
              <a:t>semisynthetic</a:t>
            </a:r>
            <a:r>
              <a:rPr lang="en-US" b="1" dirty="0" smtClean="0">
                <a:latin typeface="Tahoma" pitchFamily="34" charset="0"/>
                <a:ea typeface="Tahoma" pitchFamily="34" charset="0"/>
                <a:cs typeface="Tahoma" pitchFamily="34" charset="0"/>
              </a:rPr>
              <a:t> derivative of  morphine.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-It is orally active and formulated with  aspirin or acetaminophen.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-Its oral analgesic effect is approximately twice that of morphine. </a:t>
            </a:r>
          </a:p>
          <a:p>
            <a:pPr fontAlgn="auto">
              <a:spcAft>
                <a:spcPts val="0"/>
              </a:spcAft>
              <a:buFontTx/>
              <a:buChar char="-"/>
              <a:defRPr/>
            </a:pPr>
            <a:r>
              <a:rPr lang="en-US" b="1" dirty="0" smtClean="0">
                <a:latin typeface="Tahoma" pitchFamily="34" charset="0"/>
                <a:ea typeface="Tahoma" pitchFamily="34" charset="0"/>
                <a:cs typeface="Tahoma" pitchFamily="34" charset="0"/>
              </a:rPr>
              <a:t>metabolized via the CYP450 2D6 and 3A4 enzyme systems and excreted via the kidney. </a:t>
            </a:r>
          </a:p>
          <a:p>
            <a:pPr fontAlgn="auto">
              <a:spcAft>
                <a:spcPts val="0"/>
              </a:spcAft>
              <a:buFontTx/>
              <a:buChar char="-"/>
              <a:defRPr/>
            </a:pPr>
            <a:r>
              <a:rPr lang="en-US" b="1" dirty="0" smtClean="0">
                <a:latin typeface="Tahoma" pitchFamily="34" charset="0"/>
                <a:ea typeface="Tahoma" pitchFamily="34" charset="0"/>
                <a:cs typeface="Tahoma" pitchFamily="34" charset="0"/>
              </a:rPr>
              <a:t>Abuse of the sustained-release preparation (ingestion of crushed tablets) has been implicated in many deaths.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 </a:t>
            </a:r>
            <a:r>
              <a:rPr lang="en-US" b="1" dirty="0" err="1" smtClean="0">
                <a:solidFill>
                  <a:srgbClr val="FF0000"/>
                </a:solidFill>
                <a:latin typeface="Tahoma" pitchFamily="34" charset="0"/>
                <a:ea typeface="Tahoma" pitchFamily="34" charset="0"/>
                <a:cs typeface="Tahoma" pitchFamily="34" charset="0"/>
              </a:rPr>
              <a:t>Oxymorphone</a:t>
            </a:r>
            <a:r>
              <a:rPr lang="en-US" b="1" dirty="0" smtClean="0">
                <a:solidFill>
                  <a:srgbClr val="FF0000"/>
                </a:solidFill>
                <a:latin typeface="Tahoma" pitchFamily="34" charset="0"/>
                <a:ea typeface="Tahoma" pitchFamily="34" charset="0"/>
                <a:cs typeface="Tahoma" pitchFamily="34" charset="0"/>
              </a:rPr>
              <a:t>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-is a </a:t>
            </a:r>
            <a:r>
              <a:rPr lang="en-US" b="1" dirty="0" err="1" smtClean="0">
                <a:latin typeface="Tahoma" pitchFamily="34" charset="0"/>
                <a:ea typeface="Tahoma" pitchFamily="34" charset="0"/>
                <a:cs typeface="Tahoma" pitchFamily="34" charset="0"/>
              </a:rPr>
              <a:t>semisynthetic</a:t>
            </a:r>
            <a:r>
              <a:rPr lang="en-US" b="1" dirty="0" smtClean="0">
                <a:latin typeface="Tahoma" pitchFamily="34" charset="0"/>
                <a:ea typeface="Tahoma" pitchFamily="34" charset="0"/>
                <a:cs typeface="Tahoma" pitchFamily="34" charset="0"/>
              </a:rPr>
              <a:t> </a:t>
            </a:r>
            <a:r>
              <a:rPr lang="en-US" b="1" dirty="0" err="1" smtClean="0">
                <a:latin typeface="Tahoma" pitchFamily="34" charset="0"/>
                <a:ea typeface="Tahoma" pitchFamily="34" charset="0"/>
                <a:cs typeface="Tahoma" pitchFamily="34" charset="0"/>
              </a:rPr>
              <a:t>opioid</a:t>
            </a:r>
            <a:r>
              <a:rPr lang="en-US" b="1" dirty="0" smtClean="0">
                <a:latin typeface="Tahoma" pitchFamily="34" charset="0"/>
                <a:ea typeface="Tahoma" pitchFamily="34" charset="0"/>
                <a:cs typeface="Tahoma" pitchFamily="34" charset="0"/>
              </a:rPr>
              <a:t> analgesic.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a:t>
            </a:r>
            <a:r>
              <a:rPr lang="en-US" b="1" dirty="0" err="1" smtClean="0">
                <a:latin typeface="Tahoma" pitchFamily="34" charset="0"/>
                <a:ea typeface="Tahoma" pitchFamily="34" charset="0"/>
                <a:cs typeface="Tahoma" pitchFamily="34" charset="0"/>
              </a:rPr>
              <a:t>parenterally</a:t>
            </a:r>
            <a:r>
              <a:rPr lang="en-US" b="1" dirty="0" smtClean="0">
                <a:latin typeface="Tahoma" pitchFamily="34" charset="0"/>
                <a:ea typeface="Tahoma" pitchFamily="34" charset="0"/>
                <a:cs typeface="Tahoma" pitchFamily="34" charset="0"/>
              </a:rPr>
              <a:t> it is approximately ten times more potent than morphine.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-The oral formulation is about three times more potent than oral morphine. </a:t>
            </a:r>
          </a:p>
          <a:p>
            <a:pPr fontAlgn="auto">
              <a:spcAft>
                <a:spcPts val="0"/>
              </a:spcAft>
              <a:buFontTx/>
              <a:buChar char="-"/>
              <a:defRPr/>
            </a:pPr>
            <a:r>
              <a:rPr lang="en-US" b="1" dirty="0" smtClean="0">
                <a:latin typeface="Tahoma" pitchFamily="34" charset="0"/>
                <a:ea typeface="Tahoma" pitchFamily="34" charset="0"/>
                <a:cs typeface="Tahoma" pitchFamily="34" charset="0"/>
              </a:rPr>
              <a:t>available in both immediate-acting and extended-release oral formulations. </a:t>
            </a:r>
          </a:p>
          <a:p>
            <a:pPr fontAlgn="auto">
              <a:spcAft>
                <a:spcPts val="0"/>
              </a:spcAft>
              <a:buFontTx/>
              <a:buChar char="-"/>
              <a:defRPr/>
            </a:pPr>
            <a:r>
              <a:rPr lang="en-US" b="1" dirty="0" smtClean="0">
                <a:latin typeface="Tahoma" pitchFamily="34" charset="0"/>
                <a:ea typeface="Tahoma" pitchFamily="34" charset="0"/>
                <a:cs typeface="Tahoma" pitchFamily="34" charset="0"/>
              </a:rPr>
              <a:t>has no clinically drug–drug interactions associated with the CYP450 enzyme system.</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rtlCol="0">
            <a:normAutofit fontScale="85000" lnSpcReduction="10000"/>
          </a:bodyPr>
          <a:lstStyle/>
          <a:p>
            <a:pPr fontAlgn="auto">
              <a:spcAft>
                <a:spcPts val="0"/>
              </a:spcAft>
              <a:buFont typeface="Arial" pitchFamily="34" charset="0"/>
              <a:buNone/>
              <a:defRPr/>
            </a:pPr>
            <a:r>
              <a:rPr lang="en-US" b="1" dirty="0" err="1" smtClean="0">
                <a:solidFill>
                  <a:srgbClr val="FF0000"/>
                </a:solidFill>
              </a:rPr>
              <a:t>Hydromorphone</a:t>
            </a:r>
            <a:endParaRPr lang="en-US" b="1" dirty="0" smtClean="0">
              <a:solidFill>
                <a:srgbClr val="FF0000"/>
              </a:solidFill>
            </a:endParaRPr>
          </a:p>
          <a:p>
            <a:pPr fontAlgn="auto">
              <a:spcAft>
                <a:spcPts val="0"/>
              </a:spcAft>
              <a:buFont typeface="Arial" pitchFamily="34" charset="0"/>
              <a:buNone/>
              <a:defRPr/>
            </a:pPr>
            <a:r>
              <a:rPr lang="en-US" b="1" dirty="0" smtClean="0"/>
              <a:t>- orally active, </a:t>
            </a:r>
            <a:r>
              <a:rPr lang="en-US" b="1" dirty="0" err="1" smtClean="0"/>
              <a:t>semisynthetic</a:t>
            </a:r>
            <a:r>
              <a:rPr lang="en-US" b="1" dirty="0" smtClean="0"/>
              <a:t> analogs of morphine</a:t>
            </a:r>
          </a:p>
          <a:p>
            <a:pPr fontAlgn="auto">
              <a:spcAft>
                <a:spcPts val="0"/>
              </a:spcAft>
              <a:buFont typeface="Arial" pitchFamily="34" charset="0"/>
              <a:buNone/>
              <a:defRPr/>
            </a:pPr>
            <a:r>
              <a:rPr lang="en-US" b="1" dirty="0" smtClean="0"/>
              <a:t>-approximately 8 to 10 times more potent than morphine. </a:t>
            </a:r>
          </a:p>
          <a:p>
            <a:pPr fontAlgn="auto">
              <a:spcAft>
                <a:spcPts val="0"/>
              </a:spcAft>
              <a:buFontTx/>
              <a:buChar char="-"/>
              <a:defRPr/>
            </a:pPr>
            <a:r>
              <a:rPr lang="en-US" b="1" dirty="0" smtClean="0"/>
              <a:t>preferred over morphine in patients with renal </a:t>
            </a:r>
          </a:p>
          <a:p>
            <a:pPr fontAlgn="auto">
              <a:spcAft>
                <a:spcPts val="0"/>
              </a:spcAft>
              <a:buFont typeface="Arial" pitchFamily="34" charset="0"/>
              <a:buNone/>
              <a:defRPr/>
            </a:pPr>
            <a:r>
              <a:rPr lang="en-US" b="1" dirty="0" smtClean="0"/>
              <a:t>dysfunction due to less accumulation of active metabolites. </a:t>
            </a:r>
          </a:p>
          <a:p>
            <a:pPr fontAlgn="auto">
              <a:spcAft>
                <a:spcPts val="0"/>
              </a:spcAft>
              <a:buFont typeface="Arial" pitchFamily="34" charset="0"/>
              <a:buNone/>
              <a:defRPr/>
            </a:pPr>
            <a:r>
              <a:rPr lang="en-US" b="1" dirty="0" err="1" smtClean="0">
                <a:solidFill>
                  <a:srgbClr val="FF0000"/>
                </a:solidFill>
              </a:rPr>
              <a:t>Hydrocodone</a:t>
            </a:r>
            <a:r>
              <a:rPr lang="en-US" b="1" dirty="0" smtClean="0">
                <a:solidFill>
                  <a:srgbClr val="FF0000"/>
                </a:solidFill>
              </a:rPr>
              <a:t> </a:t>
            </a:r>
          </a:p>
          <a:p>
            <a:pPr fontAlgn="auto">
              <a:spcAft>
                <a:spcPts val="0"/>
              </a:spcAft>
              <a:buFont typeface="Arial" pitchFamily="34" charset="0"/>
              <a:buNone/>
              <a:defRPr/>
            </a:pPr>
            <a:r>
              <a:rPr lang="en-US" b="1" dirty="0" smtClean="0"/>
              <a:t>- orally active, </a:t>
            </a:r>
            <a:r>
              <a:rPr lang="en-US" b="1" dirty="0" err="1" smtClean="0"/>
              <a:t>semisynthetic</a:t>
            </a:r>
            <a:r>
              <a:rPr lang="en-US" b="1" dirty="0" smtClean="0"/>
              <a:t> analogs of codeine</a:t>
            </a:r>
          </a:p>
          <a:p>
            <a:pPr fontAlgn="auto">
              <a:spcAft>
                <a:spcPts val="0"/>
              </a:spcAft>
              <a:buFont typeface="Arial" pitchFamily="34" charset="0"/>
              <a:buNone/>
              <a:defRPr/>
            </a:pPr>
            <a:r>
              <a:rPr lang="en-US" b="1" dirty="0" smtClean="0"/>
              <a:t>-is a weaker analgesic than  </a:t>
            </a:r>
            <a:r>
              <a:rPr lang="en-US" b="1" dirty="0" err="1" smtClean="0"/>
              <a:t>hydromorphone</a:t>
            </a:r>
            <a:endParaRPr lang="en-US" b="1" dirty="0" smtClean="0"/>
          </a:p>
          <a:p>
            <a:pPr fontAlgn="auto">
              <a:spcAft>
                <a:spcPts val="0"/>
              </a:spcAft>
              <a:buFont typeface="Arial" pitchFamily="34" charset="0"/>
              <a:buNone/>
              <a:defRPr/>
            </a:pPr>
            <a:r>
              <a:rPr lang="en-US" b="1" dirty="0" smtClean="0"/>
              <a:t>-oral analgesic efficacy comparable to that of morphine</a:t>
            </a:r>
          </a:p>
          <a:p>
            <a:pPr fontAlgn="auto">
              <a:spcAft>
                <a:spcPts val="0"/>
              </a:spcAft>
              <a:buFont typeface="Arial" pitchFamily="34" charset="0"/>
              <a:buNone/>
              <a:defRPr/>
            </a:pPr>
            <a:r>
              <a:rPr lang="en-US" b="1" dirty="0" smtClean="0"/>
              <a:t>-combined with acetaminophen or ibuprofen to treat moderate to severe pain. </a:t>
            </a:r>
          </a:p>
          <a:p>
            <a:pPr fontAlgn="auto">
              <a:spcAft>
                <a:spcPts val="0"/>
              </a:spcAft>
              <a:buFont typeface="Arial" pitchFamily="34" charset="0"/>
              <a:buNone/>
              <a:defRPr/>
            </a:pPr>
            <a:r>
              <a:rPr lang="en-US" b="1" dirty="0" smtClean="0"/>
              <a:t>-used as an </a:t>
            </a:r>
            <a:r>
              <a:rPr lang="en-US" b="1" dirty="0" err="1" smtClean="0"/>
              <a:t>antitussive</a:t>
            </a:r>
            <a:r>
              <a:rPr lang="en-US" b="1" dirty="0" smtClean="0"/>
              <a:t>. </a:t>
            </a:r>
          </a:p>
          <a:p>
            <a:pPr fontAlgn="auto">
              <a:spcAft>
                <a:spcPts val="0"/>
              </a:spcAft>
              <a:buFont typeface="Arial" pitchFamily="34" charset="0"/>
              <a:buNone/>
              <a:defRPr/>
            </a:pPr>
            <a:r>
              <a:rPr lang="en-US" b="1" dirty="0" smtClean="0"/>
              <a:t>-metabolized in the liver to several metabolites, one of which is </a:t>
            </a:r>
            <a:r>
              <a:rPr lang="en-US" b="1" dirty="0" err="1" smtClean="0"/>
              <a:t>hydromorphone</a:t>
            </a:r>
            <a:r>
              <a:rPr lang="en-US" b="1" dirty="0" smtClean="0"/>
              <a:t> via the actions of CYP450 2D6. </a:t>
            </a:r>
          </a:p>
          <a:p>
            <a:pPr fontAlgn="auto">
              <a:spcAft>
                <a:spcPts val="0"/>
              </a:spcAft>
              <a:buFont typeface="Arial" pitchFamily="34" charset="0"/>
              <a:buChar char="•"/>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553200"/>
          </a:xfrm>
        </p:spPr>
        <p:txBody>
          <a:bodyPr rtlCol="0">
            <a:normAutofit lnSpcReduction="10000"/>
          </a:bodyPr>
          <a:lstStyle/>
          <a:p>
            <a:pPr fontAlgn="auto">
              <a:spcAft>
                <a:spcPts val="0"/>
              </a:spcAft>
              <a:buFont typeface="Arial" pitchFamily="34" charset="0"/>
              <a:buNone/>
              <a:defRPr/>
            </a:pPr>
            <a:r>
              <a:rPr lang="en-US" b="1" dirty="0" err="1" smtClean="0">
                <a:solidFill>
                  <a:srgbClr val="FF0000"/>
                </a:solidFill>
                <a:latin typeface="Tahoma" pitchFamily="34" charset="0"/>
                <a:ea typeface="Tahoma" pitchFamily="34" charset="0"/>
                <a:cs typeface="Tahoma" pitchFamily="34" charset="0"/>
              </a:rPr>
              <a:t>Fentanyl</a:t>
            </a:r>
            <a:r>
              <a:rPr lang="en-US" b="1" dirty="0" smtClean="0">
                <a:solidFill>
                  <a:srgbClr val="FF0000"/>
                </a:solidFill>
                <a:latin typeface="Tahoma" pitchFamily="34" charset="0"/>
                <a:ea typeface="Tahoma" pitchFamily="34" charset="0"/>
                <a:cs typeface="Tahoma" pitchFamily="34" charset="0"/>
              </a:rPr>
              <a:t>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-a synthetic </a:t>
            </a:r>
            <a:r>
              <a:rPr lang="en-US" b="1" dirty="0" err="1" smtClean="0">
                <a:latin typeface="Tahoma" pitchFamily="34" charset="0"/>
                <a:ea typeface="Tahoma" pitchFamily="34" charset="0"/>
                <a:cs typeface="Tahoma" pitchFamily="34" charset="0"/>
              </a:rPr>
              <a:t>opioid</a:t>
            </a:r>
            <a:r>
              <a:rPr lang="en-US" b="1" dirty="0" smtClean="0">
                <a:latin typeface="Tahoma" pitchFamily="34" charset="0"/>
                <a:ea typeface="Tahoma" pitchFamily="34" charset="0"/>
                <a:cs typeface="Tahoma" pitchFamily="34" charset="0"/>
              </a:rPr>
              <a:t> chemically related to </a:t>
            </a:r>
            <a:r>
              <a:rPr lang="en-US" b="1" dirty="0" err="1" smtClean="0">
                <a:latin typeface="Tahoma" pitchFamily="34" charset="0"/>
                <a:ea typeface="Tahoma" pitchFamily="34" charset="0"/>
                <a:cs typeface="Tahoma" pitchFamily="34" charset="0"/>
              </a:rPr>
              <a:t>meperidine</a:t>
            </a:r>
            <a:endParaRPr lang="en-US" b="1" dirty="0" smtClean="0">
              <a:latin typeface="Tahoma" pitchFamily="34" charset="0"/>
              <a:ea typeface="Tahoma" pitchFamily="34" charset="0"/>
              <a:cs typeface="Tahoma" pitchFamily="34" charset="0"/>
            </a:endParaRPr>
          </a:p>
          <a:p>
            <a:pPr fontAlgn="auto">
              <a:spcAft>
                <a:spcPts val="0"/>
              </a:spcAft>
              <a:buFontTx/>
              <a:buChar char="-"/>
              <a:defRPr/>
            </a:pPr>
            <a:r>
              <a:rPr lang="en-US" b="1" dirty="0" smtClean="0">
                <a:latin typeface="Tahoma" pitchFamily="34" charset="0"/>
                <a:ea typeface="Tahoma" pitchFamily="34" charset="0"/>
                <a:cs typeface="Tahoma" pitchFamily="34" charset="0"/>
              </a:rPr>
              <a:t>has 100-fold the analgesic potency of morphine and is used for anesthesia.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-is highly </a:t>
            </a:r>
            <a:r>
              <a:rPr lang="en-US" b="1" dirty="0" err="1" smtClean="0">
                <a:latin typeface="Tahoma" pitchFamily="34" charset="0"/>
                <a:ea typeface="Tahoma" pitchFamily="34" charset="0"/>
                <a:cs typeface="Tahoma" pitchFamily="34" charset="0"/>
              </a:rPr>
              <a:t>lipophilic</a:t>
            </a:r>
            <a:r>
              <a:rPr lang="en-US" b="1" dirty="0" smtClean="0">
                <a:latin typeface="Tahoma" pitchFamily="34" charset="0"/>
                <a:ea typeface="Tahoma" pitchFamily="34" charset="0"/>
                <a:cs typeface="Tahoma" pitchFamily="34" charset="0"/>
              </a:rPr>
              <a:t> and has a rapid onset and short duration of action (15 to 30 minutes).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 administered IV, </a:t>
            </a:r>
            <a:r>
              <a:rPr lang="en-US" b="1" dirty="0" err="1" smtClean="0">
                <a:latin typeface="Tahoma" pitchFamily="34" charset="0"/>
                <a:ea typeface="Tahoma" pitchFamily="34" charset="0"/>
                <a:cs typeface="Tahoma" pitchFamily="34" charset="0"/>
              </a:rPr>
              <a:t>epidurally</a:t>
            </a:r>
            <a:r>
              <a:rPr lang="en-US" b="1" dirty="0" smtClean="0">
                <a:latin typeface="Tahoma" pitchFamily="34" charset="0"/>
                <a:ea typeface="Tahoma" pitchFamily="34" charset="0"/>
                <a:cs typeface="Tahoma" pitchFamily="34" charset="0"/>
              </a:rPr>
              <a:t>, or </a:t>
            </a:r>
            <a:r>
              <a:rPr lang="en-US" b="1" dirty="0" err="1" smtClean="0">
                <a:latin typeface="Tahoma" pitchFamily="34" charset="0"/>
                <a:ea typeface="Tahoma" pitchFamily="34" charset="0"/>
                <a:cs typeface="Tahoma" pitchFamily="34" charset="0"/>
              </a:rPr>
              <a:t>intrathecally</a:t>
            </a:r>
            <a:r>
              <a:rPr lang="en-US" b="1" dirty="0" smtClean="0">
                <a:latin typeface="Tahoma" pitchFamily="34" charset="0"/>
                <a:ea typeface="Tahoma" pitchFamily="34" charset="0"/>
                <a:cs typeface="Tahoma" pitchFamily="34" charset="0"/>
              </a:rPr>
              <a:t>.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-is combined with local anesthetics to provide epidural analgesia for labor and postoperative pain. </a:t>
            </a:r>
          </a:p>
          <a:p>
            <a:pPr fontAlgn="auto">
              <a:spcAft>
                <a:spcPts val="0"/>
              </a:spcAft>
              <a:buFont typeface="Arial" pitchFamily="34" charset="0"/>
              <a:buNone/>
              <a:defRPr/>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553200"/>
          </a:xfrm>
        </p:spPr>
        <p:txBody>
          <a:bodyPr rtlCol="0">
            <a:normAutofit fontScale="77500" lnSpcReduction="20000"/>
          </a:bodyPr>
          <a:lstStyle/>
          <a:p>
            <a:pPr fontAlgn="auto">
              <a:spcAft>
                <a:spcPts val="0"/>
              </a:spcAft>
              <a:buFont typeface="Arial" pitchFamily="34" charset="0"/>
              <a:buNone/>
              <a:defRPr/>
            </a:pPr>
            <a:endParaRPr lang="en-US" b="1" dirty="0" smtClean="0">
              <a:latin typeface="Tahoma" pitchFamily="34" charset="0"/>
              <a:ea typeface="Tahoma" pitchFamily="34" charset="0"/>
              <a:cs typeface="Tahoma" pitchFamily="34" charset="0"/>
            </a:endParaRP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 -The </a:t>
            </a:r>
            <a:r>
              <a:rPr lang="en-US" b="1" dirty="0" smtClean="0">
                <a:solidFill>
                  <a:schemeClr val="accent5">
                    <a:lumMod val="75000"/>
                  </a:schemeClr>
                </a:solidFill>
                <a:latin typeface="Tahoma" pitchFamily="34" charset="0"/>
                <a:ea typeface="Tahoma" pitchFamily="34" charset="0"/>
                <a:cs typeface="Tahoma" pitchFamily="34" charset="0"/>
              </a:rPr>
              <a:t>oral </a:t>
            </a:r>
            <a:r>
              <a:rPr lang="en-US" b="1" dirty="0" err="1" smtClean="0">
                <a:solidFill>
                  <a:schemeClr val="accent5">
                    <a:lumMod val="75000"/>
                  </a:schemeClr>
                </a:solidFill>
                <a:latin typeface="Tahoma" pitchFamily="34" charset="0"/>
                <a:ea typeface="Tahoma" pitchFamily="34" charset="0"/>
                <a:cs typeface="Tahoma" pitchFamily="34" charset="0"/>
              </a:rPr>
              <a:t>transmucosal</a:t>
            </a:r>
            <a:r>
              <a:rPr lang="en-US" b="1" dirty="0" smtClean="0">
                <a:solidFill>
                  <a:schemeClr val="accent5">
                    <a:lumMod val="75000"/>
                  </a:schemeClr>
                </a:solidFill>
                <a:latin typeface="Tahoma" pitchFamily="34" charset="0"/>
                <a:ea typeface="Tahoma" pitchFamily="34" charset="0"/>
                <a:cs typeface="Tahoma" pitchFamily="34" charset="0"/>
              </a:rPr>
              <a:t> </a:t>
            </a:r>
            <a:r>
              <a:rPr lang="en-US" b="1" dirty="0" smtClean="0">
                <a:latin typeface="Tahoma" pitchFamily="34" charset="0"/>
                <a:ea typeface="Tahoma" pitchFamily="34" charset="0"/>
                <a:cs typeface="Tahoma" pitchFamily="34" charset="0"/>
              </a:rPr>
              <a:t>preparation is used in the treatment of cancer patients with breakthrough pain who are tolerant to </a:t>
            </a:r>
            <a:r>
              <a:rPr lang="en-US" b="1" dirty="0" err="1" smtClean="0">
                <a:latin typeface="Tahoma" pitchFamily="34" charset="0"/>
                <a:ea typeface="Tahoma" pitchFamily="34" charset="0"/>
                <a:cs typeface="Tahoma" pitchFamily="34" charset="0"/>
              </a:rPr>
              <a:t>opioids</a:t>
            </a:r>
            <a:r>
              <a:rPr lang="en-US" b="1" dirty="0" smtClean="0">
                <a:latin typeface="Tahoma" pitchFamily="34" charset="0"/>
                <a:ea typeface="Tahoma" pitchFamily="34" charset="0"/>
                <a:cs typeface="Tahoma" pitchFamily="34" charset="0"/>
              </a:rPr>
              <a:t>.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-The </a:t>
            </a:r>
            <a:r>
              <a:rPr lang="en-US" b="1" dirty="0" err="1" smtClean="0">
                <a:solidFill>
                  <a:schemeClr val="accent5">
                    <a:lumMod val="75000"/>
                  </a:schemeClr>
                </a:solidFill>
                <a:latin typeface="Tahoma" pitchFamily="34" charset="0"/>
                <a:ea typeface="Tahoma" pitchFamily="34" charset="0"/>
                <a:cs typeface="Tahoma" pitchFamily="34" charset="0"/>
              </a:rPr>
              <a:t>transdermal</a:t>
            </a:r>
            <a:r>
              <a:rPr lang="en-US" b="1" dirty="0" smtClean="0">
                <a:solidFill>
                  <a:schemeClr val="accent5">
                    <a:lumMod val="75000"/>
                  </a:schemeClr>
                </a:solidFill>
                <a:latin typeface="Tahoma" pitchFamily="34" charset="0"/>
                <a:ea typeface="Tahoma" pitchFamily="34" charset="0"/>
                <a:cs typeface="Tahoma" pitchFamily="34" charset="0"/>
              </a:rPr>
              <a:t> patch </a:t>
            </a:r>
            <a:r>
              <a:rPr lang="en-US" b="1" dirty="0" smtClean="0">
                <a:latin typeface="Tahoma" pitchFamily="34" charset="0"/>
                <a:ea typeface="Tahoma" pitchFamily="34" charset="0"/>
                <a:cs typeface="Tahoma" pitchFamily="34" charset="0"/>
              </a:rPr>
              <a:t>must be used with caution because death resulting from hypoventilation has been known to occur. </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 contraindicated in </a:t>
            </a:r>
            <a:r>
              <a:rPr lang="en-US" b="1" dirty="0" err="1" smtClean="0">
                <a:latin typeface="Tahoma" pitchFamily="34" charset="0"/>
                <a:ea typeface="Tahoma" pitchFamily="34" charset="0"/>
                <a:cs typeface="Tahoma" pitchFamily="34" charset="0"/>
              </a:rPr>
              <a:t>opioid</a:t>
            </a:r>
            <a:r>
              <a:rPr lang="en-US" b="1" dirty="0" smtClean="0">
                <a:latin typeface="Tahoma" pitchFamily="34" charset="0"/>
                <a:ea typeface="Tahoma" pitchFamily="34" charset="0"/>
                <a:cs typeface="Tahoma" pitchFamily="34" charset="0"/>
              </a:rPr>
              <a:t>-naïve patients, and patches should not be used in managing acute and postoperative pain</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-The </a:t>
            </a:r>
            <a:r>
              <a:rPr lang="en-US" b="1" dirty="0" err="1" smtClean="0">
                <a:latin typeface="Tahoma" pitchFamily="34" charset="0"/>
                <a:ea typeface="Tahoma" pitchFamily="34" charset="0"/>
                <a:cs typeface="Tahoma" pitchFamily="34" charset="0"/>
              </a:rPr>
              <a:t>transdermal</a:t>
            </a:r>
            <a:r>
              <a:rPr lang="en-US" b="1" dirty="0" smtClean="0">
                <a:latin typeface="Tahoma" pitchFamily="34" charset="0"/>
                <a:ea typeface="Tahoma" pitchFamily="34" charset="0"/>
                <a:cs typeface="Tahoma" pitchFamily="34" charset="0"/>
              </a:rPr>
              <a:t> patch creates a reservoir of the drug in the skin. Hence, the onset is delayed at least 12 hours, and the offset is prolonged.</a:t>
            </a:r>
          </a:p>
          <a:p>
            <a:pPr fontAlgn="auto">
              <a:spcAft>
                <a:spcPts val="0"/>
              </a:spcAft>
              <a:buFont typeface="Arial" pitchFamily="34" charset="0"/>
              <a:buNone/>
              <a:defRPr/>
            </a:pPr>
            <a:r>
              <a:rPr lang="en-US" b="1" dirty="0" smtClean="0">
                <a:latin typeface="Tahoma" pitchFamily="34" charset="0"/>
                <a:ea typeface="Tahoma" pitchFamily="34" charset="0"/>
                <a:cs typeface="Tahoma" pitchFamily="34" charset="0"/>
              </a:rPr>
              <a:t>-metabolized to inactive metabolites by the CYP450 3A4 system, and drugs that inhibit this </a:t>
            </a:r>
            <a:r>
              <a:rPr lang="en-US" b="1" dirty="0" err="1" smtClean="0">
                <a:latin typeface="Tahoma" pitchFamily="34" charset="0"/>
                <a:ea typeface="Tahoma" pitchFamily="34" charset="0"/>
                <a:cs typeface="Tahoma" pitchFamily="34" charset="0"/>
              </a:rPr>
              <a:t>isoenzyme</a:t>
            </a:r>
            <a:r>
              <a:rPr lang="en-US" b="1" dirty="0" smtClean="0">
                <a:latin typeface="Tahoma" pitchFamily="34" charset="0"/>
                <a:ea typeface="Tahoma" pitchFamily="34" charset="0"/>
                <a:cs typeface="Tahoma" pitchFamily="34" charset="0"/>
              </a:rPr>
              <a:t> can potentiate the effect of </a:t>
            </a:r>
            <a:r>
              <a:rPr lang="en-US" b="1" dirty="0" err="1" smtClean="0">
                <a:latin typeface="Tahoma" pitchFamily="34" charset="0"/>
                <a:ea typeface="Tahoma" pitchFamily="34" charset="0"/>
                <a:cs typeface="Tahoma" pitchFamily="34" charset="0"/>
              </a:rPr>
              <a:t>fentanyl</a:t>
            </a:r>
            <a:r>
              <a:rPr lang="en-US" b="1" dirty="0" smtClean="0">
                <a:latin typeface="Tahoma" pitchFamily="34" charset="0"/>
                <a:ea typeface="Tahoma" pitchFamily="34" charset="0"/>
                <a:cs typeface="Tahoma" pitchFamily="34" charset="0"/>
              </a:rPr>
              <a:t>. The drug and inactive metabolites are eliminated through the urine.</a:t>
            </a:r>
          </a:p>
          <a:p>
            <a:pPr fontAlgn="auto">
              <a:spcAft>
                <a:spcPts val="0"/>
              </a:spcAft>
              <a:buFont typeface="Arial" pitchFamily="34" charset="0"/>
              <a:buChar char="•"/>
              <a:defRPr/>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152400" y="228600"/>
            <a:ext cx="8763000" cy="6400800"/>
          </a:xfrm>
        </p:spPr>
        <p:txBody>
          <a:bodyPr/>
          <a:lstStyle/>
          <a:p>
            <a:pPr>
              <a:buFont typeface="Arial" charset="0"/>
              <a:buNone/>
            </a:pPr>
            <a:r>
              <a:rPr lang="en-US" b="1" smtClean="0">
                <a:solidFill>
                  <a:srgbClr val="FF0000"/>
                </a:solidFill>
                <a:latin typeface="Tahoma" pitchFamily="34" charset="0"/>
                <a:cs typeface="Tahoma" pitchFamily="34" charset="0"/>
              </a:rPr>
              <a:t>Sufentanil, alfentanil, remifentanil </a:t>
            </a:r>
          </a:p>
          <a:p>
            <a:pPr>
              <a:buFont typeface="Arial" charset="0"/>
              <a:buNone/>
            </a:pPr>
            <a:r>
              <a:rPr lang="en-US" b="1" smtClean="0">
                <a:latin typeface="Tahoma" pitchFamily="34" charset="0"/>
                <a:cs typeface="Tahoma" pitchFamily="34" charset="0"/>
              </a:rPr>
              <a:t>-synthetic opioid agonists related to fentanyl.</a:t>
            </a:r>
          </a:p>
          <a:p>
            <a:pPr>
              <a:buFontTx/>
              <a:buChar char="-"/>
            </a:pPr>
            <a:r>
              <a:rPr lang="en-US" b="1" smtClean="0">
                <a:latin typeface="Tahoma" pitchFamily="34" charset="0"/>
                <a:cs typeface="Tahoma" pitchFamily="34" charset="0"/>
              </a:rPr>
              <a:t>Sufentanil is more potent than fentanyl, whereas the other two are less potent and shorter acting. </a:t>
            </a:r>
          </a:p>
          <a:p>
            <a:pPr>
              <a:buFontTx/>
              <a:buChar char="-"/>
            </a:pPr>
            <a:r>
              <a:rPr lang="en-US" b="1" smtClean="0">
                <a:latin typeface="Tahoma" pitchFamily="34" charset="0"/>
                <a:cs typeface="Tahoma" pitchFamily="34" charset="0"/>
              </a:rPr>
              <a:t> used for their analgesic and sedative properties during surgical procedures  requiring anesthesia.</a:t>
            </a:r>
          </a:p>
          <a:p>
            <a:endParaRPr 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buFont typeface="Arial" charset="0"/>
              <a:buNone/>
            </a:pPr>
            <a:r>
              <a:rPr lang="en-US" b="1" smtClean="0">
                <a:solidFill>
                  <a:srgbClr val="D99694"/>
                </a:solidFill>
                <a:latin typeface="Tahoma" pitchFamily="34" charset="0"/>
                <a:cs typeface="Tahoma" pitchFamily="34" charset="0"/>
              </a:rPr>
              <a:t>Methadone</a:t>
            </a:r>
            <a:r>
              <a:rPr lang="en-US" b="1" smtClean="0">
                <a:latin typeface="Tahoma" pitchFamily="34" charset="0"/>
                <a:cs typeface="Tahoma" pitchFamily="34" charset="0"/>
              </a:rPr>
              <a:t> </a:t>
            </a:r>
          </a:p>
          <a:p>
            <a:pPr>
              <a:buFont typeface="Arial" charset="0"/>
              <a:buNone/>
            </a:pPr>
            <a:r>
              <a:rPr lang="en-US" b="1" smtClean="0">
                <a:latin typeface="Tahoma" pitchFamily="34" charset="0"/>
                <a:cs typeface="Tahoma" pitchFamily="34" charset="0"/>
              </a:rPr>
              <a:t>-  is a synthetic, orally effective opioid</a:t>
            </a:r>
          </a:p>
          <a:p>
            <a:pPr>
              <a:buFontTx/>
              <a:buChar char="-"/>
            </a:pPr>
            <a:r>
              <a:rPr lang="en-US" b="1" smtClean="0">
                <a:latin typeface="Tahoma" pitchFamily="34" charset="0"/>
                <a:cs typeface="Tahoma" pitchFamily="34" charset="0"/>
              </a:rPr>
              <a:t>induces less euphoria </a:t>
            </a:r>
          </a:p>
          <a:p>
            <a:pPr>
              <a:buFontTx/>
              <a:buChar char="-"/>
            </a:pPr>
            <a:r>
              <a:rPr lang="en-US" b="1" smtClean="0">
                <a:latin typeface="Tahoma" pitchFamily="34" charset="0"/>
                <a:cs typeface="Tahoma" pitchFamily="34" charset="0"/>
              </a:rPr>
              <a:t>has a longer duration of action </a:t>
            </a:r>
          </a:p>
          <a:p>
            <a:pPr>
              <a:buFontTx/>
              <a:buChar char="-"/>
            </a:pPr>
            <a:r>
              <a:rPr lang="en-US" b="1" smtClean="0">
                <a:latin typeface="Tahoma" pitchFamily="34" charset="0"/>
                <a:cs typeface="Tahoma" pitchFamily="34" charset="0"/>
              </a:rPr>
              <a:t>Its  actions are mediated by μ receptors</a:t>
            </a:r>
          </a:p>
          <a:p>
            <a:pPr>
              <a:buFontTx/>
              <a:buChar char="-"/>
            </a:pPr>
            <a:r>
              <a:rPr lang="en-US" b="1" smtClean="0">
                <a:latin typeface="Tahoma" pitchFamily="34" charset="0"/>
                <a:cs typeface="Tahoma" pitchFamily="34" charset="0"/>
              </a:rPr>
              <a:t>is an antagonist of the N-methyl-d-aspartate (NMDA) receptor and a norepinephrine and serotonin reuptake inhibitor. Thus, it has efficacy in the treatment of both nociceptive and neuropathic pain.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705600"/>
          </a:xfrm>
        </p:spPr>
        <p:txBody>
          <a:bodyPr rtlCol="0">
            <a:normAutofit lnSpcReduction="10000"/>
          </a:bodyPr>
          <a:lstStyle/>
          <a:p>
            <a:pPr fontAlgn="auto">
              <a:spcAft>
                <a:spcPts val="0"/>
              </a:spcAft>
              <a:buFont typeface="Arial" pitchFamily="34" charset="0"/>
              <a:buNone/>
              <a:defRPr/>
            </a:pPr>
            <a:r>
              <a:rPr lang="en-US" dirty="0" smtClean="0"/>
              <a:t>-</a:t>
            </a:r>
            <a:r>
              <a:rPr lang="en-US" b="1" dirty="0" smtClean="0"/>
              <a:t>used in the controlled withdrawal of dependent abusers from </a:t>
            </a:r>
            <a:r>
              <a:rPr lang="en-US" b="1" dirty="0" err="1" smtClean="0"/>
              <a:t>opioids</a:t>
            </a:r>
            <a:r>
              <a:rPr lang="en-US" b="1" dirty="0" smtClean="0"/>
              <a:t> and heroin. </a:t>
            </a:r>
          </a:p>
          <a:p>
            <a:pPr fontAlgn="auto">
              <a:spcAft>
                <a:spcPts val="0"/>
              </a:spcAft>
              <a:buFont typeface="Arial" pitchFamily="34" charset="0"/>
              <a:buNone/>
              <a:defRPr/>
            </a:pPr>
            <a:r>
              <a:rPr lang="en-US" b="1" dirty="0" smtClean="0"/>
              <a:t>-Oral methadone is administered as a substitute for the </a:t>
            </a:r>
            <a:r>
              <a:rPr lang="en-US" b="1" dirty="0" err="1" smtClean="0"/>
              <a:t>opioid</a:t>
            </a:r>
            <a:r>
              <a:rPr lang="en-US" b="1" dirty="0" smtClean="0"/>
              <a:t> of abuse. </a:t>
            </a:r>
          </a:p>
          <a:p>
            <a:pPr fontAlgn="auto">
              <a:spcAft>
                <a:spcPts val="0"/>
              </a:spcAft>
              <a:buFont typeface="Arial" pitchFamily="34" charset="0"/>
              <a:buNone/>
              <a:defRPr/>
            </a:pPr>
            <a:r>
              <a:rPr lang="en-US" b="1" dirty="0" smtClean="0"/>
              <a:t>-The withdrawal syndrome with methadone is milder but more protracted (days to weeks) than that with other </a:t>
            </a:r>
            <a:r>
              <a:rPr lang="en-US" b="1" dirty="0" err="1" smtClean="0"/>
              <a:t>opioids</a:t>
            </a:r>
            <a:r>
              <a:rPr lang="en-US" b="1" dirty="0" smtClean="0"/>
              <a:t>. </a:t>
            </a:r>
          </a:p>
          <a:p>
            <a:pPr fontAlgn="auto">
              <a:spcAft>
                <a:spcPts val="0"/>
              </a:spcAft>
              <a:buFont typeface="Arial" pitchFamily="34" charset="0"/>
              <a:buNone/>
              <a:defRPr/>
            </a:pPr>
            <a:r>
              <a:rPr lang="en-US" b="1" dirty="0" smtClean="0"/>
              <a:t>-Unlike morphine, methadone is well absorbed after oral administration. It increases </a:t>
            </a:r>
            <a:r>
              <a:rPr lang="en-US" b="1" dirty="0" err="1" smtClean="0"/>
              <a:t>biliary</a:t>
            </a:r>
            <a:r>
              <a:rPr lang="en-US" b="1" dirty="0" smtClean="0"/>
              <a:t> pressure and is also constipating, but less so than morphine. </a:t>
            </a:r>
          </a:p>
          <a:p>
            <a:pPr fontAlgn="auto">
              <a:spcAft>
                <a:spcPts val="0"/>
              </a:spcAft>
              <a:buFont typeface="Arial" pitchFamily="34" charset="0"/>
              <a:buNone/>
              <a:defRPr/>
            </a:pPr>
            <a:r>
              <a:rPr lang="en-US" b="1" dirty="0" smtClean="0"/>
              <a:t>- </a:t>
            </a:r>
            <a:r>
              <a:rPr lang="en-US" b="1" dirty="0" err="1" smtClean="0"/>
              <a:t>biotransformed</a:t>
            </a:r>
            <a:r>
              <a:rPr lang="en-US" b="1" dirty="0" smtClean="0"/>
              <a:t> in the liver, and excreted almost exclusively in feces. </a:t>
            </a:r>
          </a:p>
          <a:p>
            <a:pPr fontAlgn="auto">
              <a:spcAft>
                <a:spcPts val="0"/>
              </a:spcAft>
              <a:buFont typeface="Arial" pitchFamily="34" charset="0"/>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228600" y="1143000"/>
            <a:ext cx="8686800" cy="5486400"/>
          </a:xfrm>
        </p:spPr>
        <p:txBody>
          <a:bodyPr/>
          <a:lstStyle/>
          <a:p>
            <a:r>
              <a:rPr lang="en-US" sz="2800" b="1" smtClean="0">
                <a:latin typeface="Tahoma" pitchFamily="34" charset="0"/>
                <a:cs typeface="Tahoma" pitchFamily="34" charset="0"/>
              </a:rPr>
              <a:t>They are divided into chemical classes based on their chemical structure. Clinically this is helpful in identifying opioids that have a greater chance of cross-sensitivity in a patient with an allergy to a particular opioid.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rtlCol="0">
            <a:normAutofit/>
          </a:bodyPr>
          <a:lstStyle/>
          <a:p>
            <a:pPr fontAlgn="auto">
              <a:spcAft>
                <a:spcPts val="0"/>
              </a:spcAft>
              <a:buFontTx/>
              <a:buChar char="-"/>
              <a:defRPr/>
            </a:pPr>
            <a:r>
              <a:rPr lang="en-US" b="1" dirty="0" smtClean="0">
                <a:latin typeface="Tahoma" pitchFamily="34" charset="0"/>
                <a:ea typeface="Tahoma" pitchFamily="34" charset="0"/>
                <a:cs typeface="Tahoma" pitchFamily="34" charset="0"/>
              </a:rPr>
              <a:t>is very </a:t>
            </a:r>
            <a:r>
              <a:rPr lang="en-US" b="1" dirty="0" err="1" smtClean="0">
                <a:latin typeface="Tahoma" pitchFamily="34" charset="0"/>
                <a:ea typeface="Tahoma" pitchFamily="34" charset="0"/>
                <a:cs typeface="Tahoma" pitchFamily="34" charset="0"/>
              </a:rPr>
              <a:t>lipophilic</a:t>
            </a:r>
            <a:r>
              <a:rPr lang="en-US" b="1" dirty="0" smtClean="0">
                <a:latin typeface="Tahoma" pitchFamily="34" charset="0"/>
                <a:ea typeface="Tahoma" pitchFamily="34" charset="0"/>
                <a:cs typeface="Tahoma" pitchFamily="34" charset="0"/>
              </a:rPr>
              <a:t>, leading to accumulation in the fat tissues</a:t>
            </a:r>
          </a:p>
          <a:p>
            <a:pPr fontAlgn="auto">
              <a:spcAft>
                <a:spcPts val="0"/>
              </a:spcAft>
              <a:buFontTx/>
              <a:buChar char="-"/>
              <a:defRPr/>
            </a:pPr>
            <a:r>
              <a:rPr lang="en-US" b="1" dirty="0" smtClean="0">
                <a:latin typeface="Tahoma" pitchFamily="34" charset="0"/>
                <a:ea typeface="Tahoma" pitchFamily="34" charset="0"/>
                <a:cs typeface="Tahoma" pitchFamily="34" charset="0"/>
              </a:rPr>
              <a:t>half-life of methadone ranges from 12 to 40 hours. It may extend up to 150 hours, although the </a:t>
            </a:r>
            <a:r>
              <a:rPr lang="en-US" b="1" dirty="0" smtClean="0">
                <a:solidFill>
                  <a:schemeClr val="accent5">
                    <a:lumMod val="75000"/>
                  </a:schemeClr>
                </a:solidFill>
                <a:latin typeface="Tahoma" pitchFamily="34" charset="0"/>
                <a:ea typeface="Tahoma" pitchFamily="34" charset="0"/>
                <a:cs typeface="Tahoma" pitchFamily="34" charset="0"/>
              </a:rPr>
              <a:t>actual duration of analgesia</a:t>
            </a:r>
            <a:r>
              <a:rPr lang="en-US" b="1" dirty="0" smtClean="0">
                <a:latin typeface="Tahoma" pitchFamily="34" charset="0"/>
                <a:ea typeface="Tahoma" pitchFamily="34" charset="0"/>
                <a:cs typeface="Tahoma" pitchFamily="34" charset="0"/>
              </a:rPr>
              <a:t> ranges from 4 to 8 hours. </a:t>
            </a:r>
          </a:p>
          <a:p>
            <a:pPr fontAlgn="auto">
              <a:spcAft>
                <a:spcPts val="0"/>
              </a:spcAft>
              <a:buFontTx/>
              <a:buChar char="-"/>
              <a:defRPr/>
            </a:pPr>
            <a:r>
              <a:rPr lang="en-US" b="1" dirty="0" smtClean="0">
                <a:latin typeface="Tahoma" pitchFamily="34" charset="0"/>
                <a:ea typeface="Tahoma" pitchFamily="34" charset="0"/>
                <a:cs typeface="Tahoma" pitchFamily="34" charset="0"/>
              </a:rPr>
              <a:t>Upon repeated dosing, methadone can accumulate due to the long terminal half-life, thereby leading to toxicity. </a:t>
            </a:r>
          </a:p>
          <a:p>
            <a:pPr fontAlgn="auto">
              <a:spcAft>
                <a:spcPts val="0"/>
              </a:spcAft>
              <a:buFont typeface="Arial" pitchFamily="34" charset="0"/>
              <a:buNone/>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152400" y="228600"/>
            <a:ext cx="8763000" cy="6477000"/>
          </a:xfrm>
        </p:spPr>
        <p:txBody>
          <a:bodyPr/>
          <a:lstStyle/>
          <a:p>
            <a:pPr>
              <a:buFont typeface="Arial" charset="0"/>
              <a:buNone/>
            </a:pPr>
            <a:r>
              <a:rPr lang="en-US" smtClean="0"/>
              <a:t>-</a:t>
            </a:r>
            <a:r>
              <a:rPr lang="en-US" b="1" smtClean="0"/>
              <a:t>Can produce physical dependence like that of morphine, but has less neurotoxicity than morphine due to the lack of active metabolites. </a:t>
            </a:r>
          </a:p>
          <a:p>
            <a:pPr>
              <a:buFont typeface="Arial" charset="0"/>
              <a:buNone/>
            </a:pPr>
            <a:r>
              <a:rPr lang="en-US" b="1" smtClean="0"/>
              <a:t>-  Can prolong the QT interval and cause torsades de pointes, possibly by interacting with cardiac potassium channels. It should be used with caution in patients with a family or personal history of QT prolongation or those taking other medications that can prolong the QT interval.</a:t>
            </a:r>
          </a:p>
          <a:p>
            <a:endParaRPr lang="en-US" b="1"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0" y="228600"/>
            <a:ext cx="9144000" cy="6629400"/>
          </a:xfrm>
        </p:spPr>
        <p:txBody>
          <a:bodyPr/>
          <a:lstStyle/>
          <a:p>
            <a:pPr>
              <a:buFont typeface="Arial" charset="0"/>
              <a:buNone/>
            </a:pPr>
            <a:r>
              <a:rPr lang="en-US" b="1" smtClean="0">
                <a:solidFill>
                  <a:srgbClr val="FF0000"/>
                </a:solidFill>
              </a:rPr>
              <a:t>Meperidine</a:t>
            </a:r>
            <a:r>
              <a:rPr lang="en-US" b="1" smtClean="0"/>
              <a:t> </a:t>
            </a:r>
          </a:p>
          <a:p>
            <a:pPr>
              <a:buFontTx/>
              <a:buChar char="-"/>
            </a:pPr>
            <a:r>
              <a:rPr lang="en-US" b="1" smtClean="0"/>
              <a:t>is a lower-potency synthetic opioid </a:t>
            </a:r>
          </a:p>
          <a:p>
            <a:pPr>
              <a:buFontTx/>
              <a:buChar char="-"/>
            </a:pPr>
            <a:r>
              <a:rPr lang="en-US" b="1" smtClean="0"/>
              <a:t>structurally unrelated to morphine. </a:t>
            </a:r>
          </a:p>
          <a:p>
            <a:pPr>
              <a:buFont typeface="Arial" charset="0"/>
              <a:buNone/>
            </a:pPr>
            <a:r>
              <a:rPr lang="en-US" b="1" smtClean="0"/>
              <a:t>-    used for acute pain and acts primarily as a κ agonist, with some μ agonist activity also. </a:t>
            </a:r>
          </a:p>
          <a:p>
            <a:pPr>
              <a:buFontTx/>
              <a:buChar char="-"/>
            </a:pPr>
            <a:r>
              <a:rPr lang="en-US" b="1" smtClean="0"/>
              <a:t>is very lipophilic and has anticholinergic effects, resulting in an increased incidence of delirium </a:t>
            </a:r>
          </a:p>
          <a:p>
            <a:pPr>
              <a:buFontTx/>
              <a:buChar char="-"/>
            </a:pPr>
            <a:r>
              <a:rPr lang="en-US" b="1" smtClean="0"/>
              <a:t>The duration of action is slightly shorter than that of morphine and other opioids.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rtlCol="0">
            <a:normAutofit fontScale="92500" lnSpcReduction="20000"/>
          </a:bodyPr>
          <a:lstStyle/>
          <a:p>
            <a:pPr fontAlgn="auto">
              <a:spcAft>
                <a:spcPts val="0"/>
              </a:spcAft>
              <a:buFontTx/>
              <a:buChar char="-"/>
              <a:defRPr/>
            </a:pPr>
            <a:r>
              <a:rPr lang="en-US" b="1" dirty="0" smtClean="0"/>
              <a:t>has an active metabolite (</a:t>
            </a:r>
            <a:r>
              <a:rPr lang="en-US" b="1" dirty="0" err="1" smtClean="0"/>
              <a:t>normeperidine</a:t>
            </a:r>
            <a:r>
              <a:rPr lang="en-US" b="1" dirty="0" smtClean="0"/>
              <a:t>) that is </a:t>
            </a:r>
            <a:r>
              <a:rPr lang="en-US" b="1" dirty="0" err="1" smtClean="0"/>
              <a:t>renally</a:t>
            </a:r>
            <a:r>
              <a:rPr lang="en-US" b="1" dirty="0" smtClean="0"/>
              <a:t> excreted. </a:t>
            </a:r>
            <a:r>
              <a:rPr lang="en-US" b="1" dirty="0" err="1" smtClean="0"/>
              <a:t>Normeperidine</a:t>
            </a:r>
            <a:r>
              <a:rPr lang="en-US" b="1" dirty="0" smtClean="0"/>
              <a:t> has significant </a:t>
            </a:r>
            <a:r>
              <a:rPr lang="en-US" b="1" dirty="0" err="1" smtClean="0"/>
              <a:t>neurotoxic</a:t>
            </a:r>
            <a:r>
              <a:rPr lang="en-US" b="1" dirty="0" smtClean="0"/>
              <a:t> actions that can lead to delirium, </a:t>
            </a:r>
            <a:r>
              <a:rPr lang="en-US" b="1" dirty="0" err="1" smtClean="0"/>
              <a:t>hyperreflexia</a:t>
            </a:r>
            <a:r>
              <a:rPr lang="en-US" b="1" dirty="0" smtClean="0"/>
              <a:t>, </a:t>
            </a:r>
            <a:r>
              <a:rPr lang="en-US" b="1" dirty="0" err="1" smtClean="0"/>
              <a:t>myoclonus</a:t>
            </a:r>
            <a:r>
              <a:rPr lang="en-US" b="1" dirty="0" smtClean="0"/>
              <a:t>, and possibly seizures. </a:t>
            </a:r>
          </a:p>
          <a:p>
            <a:pPr fontAlgn="auto">
              <a:spcAft>
                <a:spcPts val="0"/>
              </a:spcAft>
              <a:buFontTx/>
              <a:buChar char="-"/>
              <a:defRPr/>
            </a:pPr>
            <a:r>
              <a:rPr lang="en-US" b="1" dirty="0" smtClean="0"/>
              <a:t>Due to the short duration of action and the potential for toxicity, </a:t>
            </a:r>
            <a:r>
              <a:rPr lang="en-US" b="1" dirty="0" err="1" smtClean="0"/>
              <a:t>meperidine</a:t>
            </a:r>
            <a:r>
              <a:rPr lang="en-US" b="1" dirty="0" smtClean="0"/>
              <a:t> should only be used for short-term (≤48 hours) management of pain. </a:t>
            </a:r>
          </a:p>
          <a:p>
            <a:pPr fontAlgn="auto">
              <a:spcAft>
                <a:spcPts val="0"/>
              </a:spcAft>
              <a:buFontTx/>
              <a:buChar char="-"/>
              <a:defRPr/>
            </a:pPr>
            <a:r>
              <a:rPr lang="en-US" b="1" dirty="0" smtClean="0"/>
              <a:t>should not be used in elderly patients or those with renal insufficiency, hepatic insufficiency, preexisting respiratory compromise, or concomitant or recent administration of MAOIs. Serotonin syndrome has also been reported in patients receiving both </a:t>
            </a:r>
            <a:r>
              <a:rPr lang="en-US" b="1" dirty="0" err="1" smtClean="0"/>
              <a:t>meperidine</a:t>
            </a:r>
            <a:r>
              <a:rPr lang="en-US" b="1" dirty="0" smtClean="0"/>
              <a:t> and SSRIs.</a:t>
            </a:r>
          </a:p>
          <a:p>
            <a:pPr fontAlgn="auto">
              <a:spcAft>
                <a:spcPts val="0"/>
              </a:spcAft>
              <a:buFont typeface="Arial" pitchFamily="34" charset="0"/>
              <a:buChar char="•"/>
              <a:defRPr/>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rtlCol="0">
            <a:noAutofit/>
          </a:bodyPr>
          <a:lstStyle/>
          <a:p>
            <a:pPr fontAlgn="auto">
              <a:spcAft>
                <a:spcPts val="0"/>
              </a:spcAft>
              <a:buFont typeface="Arial" pitchFamily="34" charset="0"/>
              <a:buNone/>
              <a:defRPr/>
            </a:pPr>
            <a:r>
              <a:rPr lang="en-US" sz="2400" b="1" dirty="0" smtClean="0">
                <a:solidFill>
                  <a:srgbClr val="FF0000"/>
                </a:solidFill>
                <a:latin typeface="Tahoma" pitchFamily="34" charset="0"/>
                <a:ea typeface="Tahoma" pitchFamily="34" charset="0"/>
                <a:cs typeface="Tahoma" pitchFamily="34" charset="0"/>
              </a:rPr>
              <a:t>Partial agonists and mixed agonist–antagonists</a:t>
            </a:r>
          </a:p>
          <a:p>
            <a:pPr fontAlgn="auto">
              <a:spcAft>
                <a:spcPts val="0"/>
              </a:spcAft>
              <a:buFont typeface="Arial" pitchFamily="34" charset="0"/>
              <a:buNone/>
              <a:defRPr/>
            </a:pPr>
            <a:r>
              <a:rPr lang="en-US" sz="2400" b="1" dirty="0" smtClean="0">
                <a:solidFill>
                  <a:schemeClr val="tx2">
                    <a:lumMod val="60000"/>
                    <a:lumOff val="40000"/>
                  </a:schemeClr>
                </a:solidFill>
                <a:latin typeface="Tahoma" pitchFamily="34" charset="0"/>
                <a:ea typeface="Tahoma" pitchFamily="34" charset="0"/>
                <a:cs typeface="Tahoma" pitchFamily="34" charset="0"/>
              </a:rPr>
              <a:t>Partial agonists </a:t>
            </a:r>
            <a:r>
              <a:rPr lang="en-US" sz="2400" b="1" dirty="0" smtClean="0">
                <a:latin typeface="Tahoma" pitchFamily="34" charset="0"/>
                <a:ea typeface="Tahoma" pitchFamily="34" charset="0"/>
                <a:cs typeface="Tahoma" pitchFamily="34" charset="0"/>
              </a:rPr>
              <a:t>bind to the </a:t>
            </a:r>
            <a:r>
              <a:rPr lang="en-US" sz="2400" b="1" dirty="0" err="1" smtClean="0">
                <a:latin typeface="Tahoma" pitchFamily="34" charset="0"/>
                <a:ea typeface="Tahoma" pitchFamily="34" charset="0"/>
                <a:cs typeface="Tahoma" pitchFamily="34" charset="0"/>
              </a:rPr>
              <a:t>opioid</a:t>
            </a:r>
            <a:r>
              <a:rPr lang="en-US" sz="2400" b="1" dirty="0" smtClean="0">
                <a:latin typeface="Tahoma" pitchFamily="34" charset="0"/>
                <a:ea typeface="Tahoma" pitchFamily="34" charset="0"/>
                <a:cs typeface="Tahoma" pitchFamily="34" charset="0"/>
              </a:rPr>
              <a:t> receptor, but have </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less intrinsic activity than full agonists. </a:t>
            </a:r>
          </a:p>
          <a:p>
            <a:pPr fontAlgn="auto">
              <a:spcAft>
                <a:spcPts val="0"/>
              </a:spcAft>
              <a:buFont typeface="Arial" pitchFamily="34" charset="0"/>
              <a:buNone/>
              <a:defRPr/>
            </a:pPr>
            <a:r>
              <a:rPr lang="en-US" sz="2400" b="1" dirty="0" smtClean="0">
                <a:solidFill>
                  <a:schemeClr val="tx2">
                    <a:lumMod val="60000"/>
                    <a:lumOff val="40000"/>
                  </a:schemeClr>
                </a:solidFill>
                <a:latin typeface="Tahoma" pitchFamily="34" charset="0"/>
                <a:ea typeface="Tahoma" pitchFamily="34" charset="0"/>
                <a:cs typeface="Tahoma" pitchFamily="34" charset="0"/>
              </a:rPr>
              <a:t>Mixed agonist–antagonists</a:t>
            </a:r>
          </a:p>
          <a:p>
            <a:pPr fontAlgn="auto">
              <a:spcAft>
                <a:spcPts val="0"/>
              </a:spcAft>
              <a:buFontTx/>
              <a:buChar char="-"/>
              <a:defRPr/>
            </a:pPr>
            <a:r>
              <a:rPr lang="en-US" sz="2400" b="1" dirty="0" smtClean="0">
                <a:latin typeface="Tahoma" pitchFamily="34" charset="0"/>
                <a:ea typeface="Tahoma" pitchFamily="34" charset="0"/>
                <a:cs typeface="Tahoma" pitchFamily="34" charset="0"/>
              </a:rPr>
              <a:t>drugs that stimulate one receptor but block another. The effects of these drugs depend on previous exposure to </a:t>
            </a:r>
            <a:r>
              <a:rPr lang="en-US" sz="2400" b="1" dirty="0" err="1" smtClean="0">
                <a:latin typeface="Tahoma" pitchFamily="34" charset="0"/>
                <a:ea typeface="Tahoma" pitchFamily="34" charset="0"/>
                <a:cs typeface="Tahoma" pitchFamily="34" charset="0"/>
              </a:rPr>
              <a:t>opioids</a:t>
            </a:r>
            <a:r>
              <a:rPr lang="en-US" sz="2400" b="1" dirty="0" smtClean="0">
                <a:latin typeface="Tahoma" pitchFamily="34" charset="0"/>
                <a:ea typeface="Tahoma" pitchFamily="34" charset="0"/>
                <a:cs typeface="Tahoma" pitchFamily="34" charset="0"/>
              </a:rPr>
              <a:t>.</a:t>
            </a:r>
          </a:p>
          <a:p>
            <a:pPr fontAlgn="auto">
              <a:spcAft>
                <a:spcPts val="0"/>
              </a:spcAft>
              <a:buFont typeface="Arial" pitchFamily="34" charset="0"/>
              <a:buNone/>
              <a:defRPr/>
            </a:pPr>
            <a:r>
              <a:rPr lang="en-US" sz="2400" b="1" dirty="0" smtClean="0">
                <a:latin typeface="Tahoma" pitchFamily="34" charset="0"/>
                <a:ea typeface="Tahoma" pitchFamily="34" charset="0"/>
                <a:cs typeface="Tahoma" pitchFamily="34" charset="0"/>
              </a:rPr>
              <a:t>- In individuals who have not received </a:t>
            </a:r>
            <a:r>
              <a:rPr lang="en-US" sz="2400" b="1" dirty="0" err="1" smtClean="0">
                <a:latin typeface="Tahoma" pitchFamily="34" charset="0"/>
                <a:ea typeface="Tahoma" pitchFamily="34" charset="0"/>
                <a:cs typeface="Tahoma" pitchFamily="34" charset="0"/>
              </a:rPr>
              <a:t>opioids</a:t>
            </a:r>
            <a:r>
              <a:rPr lang="en-US" sz="2400" b="1" dirty="0" smtClean="0">
                <a:latin typeface="Tahoma" pitchFamily="34" charset="0"/>
                <a:ea typeface="Tahoma" pitchFamily="34" charset="0"/>
                <a:cs typeface="Tahoma" pitchFamily="34" charset="0"/>
              </a:rPr>
              <a:t> (naïve patients), show agonist activity and are used to relieve pain. </a:t>
            </a:r>
          </a:p>
          <a:p>
            <a:pPr fontAlgn="auto">
              <a:spcAft>
                <a:spcPts val="0"/>
              </a:spcAft>
              <a:buFontTx/>
              <a:buChar char="-"/>
              <a:defRPr/>
            </a:pPr>
            <a:r>
              <a:rPr lang="en-US" sz="2400" b="1" dirty="0" smtClean="0">
                <a:latin typeface="Tahoma" pitchFamily="34" charset="0"/>
                <a:ea typeface="Tahoma" pitchFamily="34" charset="0"/>
                <a:cs typeface="Tahoma" pitchFamily="34" charset="0"/>
              </a:rPr>
              <a:t>In the patient with </a:t>
            </a:r>
            <a:r>
              <a:rPr lang="en-US" sz="2400" b="1" dirty="0" err="1" smtClean="0">
                <a:latin typeface="Tahoma" pitchFamily="34" charset="0"/>
                <a:ea typeface="Tahoma" pitchFamily="34" charset="0"/>
                <a:cs typeface="Tahoma" pitchFamily="34" charset="0"/>
              </a:rPr>
              <a:t>opioid</a:t>
            </a:r>
            <a:r>
              <a:rPr lang="en-US" sz="2400" b="1" dirty="0" smtClean="0">
                <a:latin typeface="Tahoma" pitchFamily="34" charset="0"/>
                <a:ea typeface="Tahoma" pitchFamily="34" charset="0"/>
                <a:cs typeface="Tahoma" pitchFamily="34" charset="0"/>
              </a:rPr>
              <a:t> dependence, the agonist–antagonist drugs may show primarily blocking effects (that is, produce withdrawal symptoms).</a:t>
            </a:r>
            <a:endParaRPr lang="en-US" sz="2400" b="1" dirty="0">
              <a:latin typeface="Tahoma" pitchFamily="34" charset="0"/>
              <a:ea typeface="Tahoma" pitchFamily="34" charset="0"/>
              <a:cs typeface="Tahoma"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553200"/>
          </a:xfrm>
        </p:spPr>
        <p:txBody>
          <a:bodyPr>
            <a:normAutofit/>
          </a:bodyPr>
          <a:lstStyle/>
          <a:p>
            <a:pPr>
              <a:buFont typeface="Arial" charset="0"/>
              <a:buNone/>
            </a:pPr>
            <a:r>
              <a:rPr lang="en-US" b="1" smtClean="0">
                <a:solidFill>
                  <a:srgbClr val="558ED5"/>
                </a:solidFill>
                <a:latin typeface="Tahoma" pitchFamily="34" charset="0"/>
                <a:cs typeface="Tahoma" pitchFamily="34" charset="0"/>
              </a:rPr>
              <a:t>Buprenorphine </a:t>
            </a:r>
          </a:p>
          <a:p>
            <a:pPr>
              <a:buFontTx/>
              <a:buChar char="-"/>
            </a:pPr>
            <a:r>
              <a:rPr lang="en-US" b="1" smtClean="0">
                <a:latin typeface="Tahoma" pitchFamily="34" charset="0"/>
                <a:cs typeface="Tahoma" pitchFamily="34" charset="0"/>
              </a:rPr>
              <a:t>a partial agonist, acting at the μ receptor. </a:t>
            </a:r>
          </a:p>
          <a:p>
            <a:pPr>
              <a:buFontTx/>
              <a:buChar char="-"/>
            </a:pPr>
            <a:r>
              <a:rPr lang="en-US" b="1" smtClean="0">
                <a:latin typeface="Tahoma" pitchFamily="34" charset="0"/>
                <a:cs typeface="Tahoma" pitchFamily="34" charset="0"/>
              </a:rPr>
              <a:t>acts like morphine in naïve patients, but it can also precipitate withdrawal in users of morphine or other full opioid agonists. </a:t>
            </a:r>
          </a:p>
          <a:p>
            <a:pPr>
              <a:buFontTx/>
              <a:buChar char="-"/>
            </a:pPr>
            <a:r>
              <a:rPr lang="en-US" b="1" smtClean="0">
                <a:latin typeface="Tahoma" pitchFamily="34" charset="0"/>
                <a:cs typeface="Tahoma" pitchFamily="34" charset="0"/>
              </a:rPr>
              <a:t>A major use is in </a:t>
            </a:r>
            <a:r>
              <a:rPr lang="en-US" b="1" smtClean="0">
                <a:solidFill>
                  <a:srgbClr val="31859C"/>
                </a:solidFill>
                <a:latin typeface="Tahoma" pitchFamily="34" charset="0"/>
                <a:cs typeface="Tahoma" pitchFamily="34" charset="0"/>
              </a:rPr>
              <a:t>opioid detoxification</a:t>
            </a:r>
            <a:r>
              <a:rPr lang="en-US" b="1" smtClean="0">
                <a:latin typeface="Tahoma" pitchFamily="34" charset="0"/>
                <a:cs typeface="Tahoma" pitchFamily="34" charset="0"/>
              </a:rPr>
              <a:t>, because it has shorter and less severe withdrawal symptoms compared to  methadone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buFont typeface="Arial" charset="0"/>
              <a:buNone/>
            </a:pPr>
            <a:r>
              <a:rPr lang="en-US" sz="3000" smtClean="0"/>
              <a:t>-</a:t>
            </a:r>
            <a:r>
              <a:rPr lang="en-US" sz="3000" b="1" smtClean="0">
                <a:latin typeface="Tahoma" pitchFamily="34" charset="0"/>
                <a:cs typeface="Tahoma" pitchFamily="34" charset="0"/>
              </a:rPr>
              <a:t>It causes little sedation,  respiratory depression, or hypotension, even at high doses. </a:t>
            </a:r>
          </a:p>
          <a:p>
            <a:pPr>
              <a:buFont typeface="Arial" charset="0"/>
              <a:buNone/>
            </a:pPr>
            <a:r>
              <a:rPr lang="en-US" sz="3000" b="1" smtClean="0">
                <a:latin typeface="Tahoma" pitchFamily="34" charset="0"/>
                <a:cs typeface="Tahoma" pitchFamily="34" charset="0"/>
              </a:rPr>
              <a:t>- administered sublingually, parenterally, or transdermally and has a long duration of action because of its tight binding to the μ receptor. </a:t>
            </a:r>
          </a:p>
          <a:p>
            <a:pPr>
              <a:buFont typeface="Arial" charset="0"/>
              <a:buNone/>
            </a:pPr>
            <a:r>
              <a:rPr lang="en-US" sz="3000" b="1" smtClean="0">
                <a:latin typeface="Tahoma" pitchFamily="34" charset="0"/>
                <a:cs typeface="Tahoma" pitchFamily="34" charset="0"/>
              </a:rPr>
              <a:t>-Buprenorphine tablets are indicated for the treatment of opioid dependence and are also available in a combination with naloxone. </a:t>
            </a:r>
          </a:p>
          <a:p>
            <a:pPr>
              <a:buFont typeface="Arial" charset="0"/>
              <a:buNone/>
            </a:pPr>
            <a:r>
              <a:rPr lang="en-US" sz="3000" b="1" smtClean="0">
                <a:latin typeface="Tahoma" pitchFamily="34" charset="0"/>
                <a:cs typeface="Tahoma" pitchFamily="34" charset="0"/>
              </a:rPr>
              <a:t>-Naloxone was added to prevent the abuse of buprenorphine via IV administration.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152400" y="228600"/>
            <a:ext cx="8839200" cy="6400800"/>
          </a:xfrm>
        </p:spPr>
        <p:txBody>
          <a:bodyPr/>
          <a:lstStyle/>
          <a:p>
            <a:pPr>
              <a:buFont typeface="Arial" charset="0"/>
              <a:buNone/>
            </a:pPr>
            <a:r>
              <a:rPr lang="en-US" smtClean="0"/>
              <a:t>-</a:t>
            </a:r>
            <a:r>
              <a:rPr lang="en-US" b="1" smtClean="0">
                <a:latin typeface="Tahoma" pitchFamily="34" charset="0"/>
                <a:cs typeface="Tahoma" pitchFamily="34" charset="0"/>
              </a:rPr>
              <a:t>The injectable form and the once-weekly </a:t>
            </a:r>
          </a:p>
          <a:p>
            <a:pPr>
              <a:buFont typeface="Arial" charset="0"/>
              <a:buNone/>
            </a:pPr>
            <a:r>
              <a:rPr lang="en-US" b="1" smtClean="0">
                <a:latin typeface="Tahoma" pitchFamily="34" charset="0"/>
                <a:cs typeface="Tahoma" pitchFamily="34" charset="0"/>
              </a:rPr>
              <a:t>transdermal patch are indicated for the </a:t>
            </a:r>
          </a:p>
          <a:p>
            <a:pPr>
              <a:buFont typeface="Arial" charset="0"/>
              <a:buNone/>
            </a:pPr>
            <a:r>
              <a:rPr lang="en-US" b="1" smtClean="0">
                <a:latin typeface="Tahoma" pitchFamily="34" charset="0"/>
                <a:cs typeface="Tahoma" pitchFamily="34" charset="0"/>
              </a:rPr>
              <a:t>relief of moderate to severe pain.</a:t>
            </a:r>
          </a:p>
          <a:p>
            <a:pPr>
              <a:buFontTx/>
              <a:buChar char="-"/>
            </a:pPr>
            <a:r>
              <a:rPr lang="en-US" b="1" smtClean="0">
                <a:latin typeface="Tahoma" pitchFamily="34" charset="0"/>
                <a:cs typeface="Tahoma" pitchFamily="34" charset="0"/>
              </a:rPr>
              <a:t>metabolized by the liver and excreted in bile and urine. </a:t>
            </a:r>
          </a:p>
          <a:p>
            <a:pPr>
              <a:buFontTx/>
              <a:buChar char="-"/>
            </a:pPr>
            <a:r>
              <a:rPr lang="en-US" b="1" smtClean="0">
                <a:latin typeface="Tahoma" pitchFamily="34" charset="0"/>
                <a:cs typeface="Tahoma" pitchFamily="34" charset="0"/>
              </a:rPr>
              <a:t>Adverse effects include respiratory depression that cannot easily be reversed by naloxone and decreased (or, rarely, increased) blood pressure, nausea, and dizziness.</a:t>
            </a:r>
          </a:p>
          <a:p>
            <a:endParaRPr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lnSpc>
                <a:spcPct val="80000"/>
              </a:lnSpc>
              <a:buFont typeface="Arial" charset="0"/>
              <a:buNone/>
            </a:pPr>
            <a:r>
              <a:rPr lang="en-US" sz="3600" b="1" smtClean="0">
                <a:solidFill>
                  <a:srgbClr val="FF0000"/>
                </a:solidFill>
                <a:latin typeface="Tahoma" pitchFamily="34" charset="0"/>
                <a:cs typeface="Tahoma" pitchFamily="34" charset="0"/>
              </a:rPr>
              <a:t>Pentazocine </a:t>
            </a:r>
          </a:p>
          <a:p>
            <a:pPr>
              <a:lnSpc>
                <a:spcPct val="80000"/>
              </a:lnSpc>
              <a:buFontTx/>
              <a:buChar char="-"/>
            </a:pPr>
            <a:r>
              <a:rPr lang="en-US" sz="2000" b="1" smtClean="0">
                <a:latin typeface="Tahoma" pitchFamily="34" charset="0"/>
                <a:cs typeface="Tahoma" pitchFamily="34" charset="0"/>
              </a:rPr>
              <a:t>agonist on κ receptors </a:t>
            </a:r>
          </a:p>
          <a:p>
            <a:pPr>
              <a:lnSpc>
                <a:spcPct val="80000"/>
              </a:lnSpc>
              <a:buFontTx/>
              <a:buChar char="-"/>
            </a:pPr>
            <a:r>
              <a:rPr lang="en-US" sz="2000" b="1" smtClean="0">
                <a:latin typeface="Tahoma" pitchFamily="34" charset="0"/>
                <a:cs typeface="Tahoma" pitchFamily="34" charset="0"/>
              </a:rPr>
              <a:t>a weak antagonist at μ and δ receptors. </a:t>
            </a:r>
          </a:p>
          <a:p>
            <a:pPr>
              <a:lnSpc>
                <a:spcPct val="80000"/>
              </a:lnSpc>
              <a:buFontTx/>
              <a:buChar char="-"/>
            </a:pPr>
            <a:r>
              <a:rPr lang="en-US" sz="2000" b="1" smtClean="0">
                <a:latin typeface="Tahoma" pitchFamily="34" charset="0"/>
                <a:cs typeface="Tahoma" pitchFamily="34" charset="0"/>
              </a:rPr>
              <a:t>promotes analgesia by activating receptors in the spinal cord, and it is used to relieve moderate pain. </a:t>
            </a:r>
          </a:p>
          <a:p>
            <a:pPr>
              <a:lnSpc>
                <a:spcPct val="80000"/>
              </a:lnSpc>
              <a:buFontTx/>
              <a:buChar char="-"/>
            </a:pPr>
            <a:r>
              <a:rPr lang="en-US" sz="2000" b="1" smtClean="0">
                <a:latin typeface="Tahoma" pitchFamily="34" charset="0"/>
                <a:cs typeface="Tahoma" pitchFamily="34" charset="0"/>
              </a:rPr>
              <a:t>administered either orally or parenterally. </a:t>
            </a:r>
          </a:p>
          <a:p>
            <a:pPr>
              <a:lnSpc>
                <a:spcPct val="80000"/>
              </a:lnSpc>
              <a:buFontTx/>
              <a:buChar char="-"/>
            </a:pPr>
            <a:r>
              <a:rPr lang="en-US" sz="2000" b="1" smtClean="0">
                <a:latin typeface="Tahoma" pitchFamily="34" charset="0"/>
                <a:cs typeface="Tahoma" pitchFamily="34" charset="0"/>
              </a:rPr>
              <a:t>produces less euphoria compared to morphine. </a:t>
            </a:r>
          </a:p>
          <a:p>
            <a:pPr>
              <a:lnSpc>
                <a:spcPct val="80000"/>
              </a:lnSpc>
              <a:buFontTx/>
              <a:buChar char="-"/>
            </a:pPr>
            <a:r>
              <a:rPr lang="en-US" sz="2000" b="1" smtClean="0">
                <a:solidFill>
                  <a:srgbClr val="E46C0A"/>
                </a:solidFill>
                <a:latin typeface="Tahoma" pitchFamily="34" charset="0"/>
                <a:cs typeface="Tahoma" pitchFamily="34" charset="0"/>
              </a:rPr>
              <a:t>In higher doses causes:</a:t>
            </a:r>
          </a:p>
          <a:p>
            <a:pPr>
              <a:lnSpc>
                <a:spcPct val="80000"/>
              </a:lnSpc>
            </a:pPr>
            <a:r>
              <a:rPr lang="en-US" sz="2000" b="1" smtClean="0">
                <a:latin typeface="Tahoma" pitchFamily="34" charset="0"/>
                <a:cs typeface="Tahoma" pitchFamily="34" charset="0"/>
              </a:rPr>
              <a:t>respiratory depression </a:t>
            </a:r>
          </a:p>
          <a:p>
            <a:pPr>
              <a:lnSpc>
                <a:spcPct val="80000"/>
              </a:lnSpc>
            </a:pPr>
            <a:r>
              <a:rPr lang="en-US" sz="2000" b="1" smtClean="0">
                <a:latin typeface="Tahoma" pitchFamily="34" charset="0"/>
                <a:cs typeface="Tahoma" pitchFamily="34" charset="0"/>
              </a:rPr>
              <a:t> decreases the activity of the GI tract</a:t>
            </a:r>
          </a:p>
          <a:p>
            <a:pPr>
              <a:lnSpc>
                <a:spcPct val="80000"/>
              </a:lnSpc>
            </a:pPr>
            <a:r>
              <a:rPr lang="en-US" sz="2000" b="1" smtClean="0">
                <a:latin typeface="Tahoma" pitchFamily="34" charset="0"/>
                <a:cs typeface="Tahoma" pitchFamily="34" charset="0"/>
              </a:rPr>
              <a:t>increase blood pressure </a:t>
            </a:r>
          </a:p>
          <a:p>
            <a:pPr>
              <a:lnSpc>
                <a:spcPct val="80000"/>
              </a:lnSpc>
            </a:pPr>
            <a:r>
              <a:rPr lang="en-US" sz="2000" b="1" smtClean="0">
                <a:latin typeface="Tahoma" pitchFamily="34" charset="0"/>
                <a:cs typeface="Tahoma" pitchFamily="34" charset="0"/>
              </a:rPr>
              <a:t>hallucinations, nightmares, dysphoria, tachycardia, and dizziness. </a:t>
            </a:r>
          </a:p>
          <a:p>
            <a:pPr>
              <a:lnSpc>
                <a:spcPct val="80000"/>
              </a:lnSpc>
              <a:buFont typeface="Arial" charset="0"/>
              <a:buNone/>
            </a:pPr>
            <a:r>
              <a:rPr lang="en-US" sz="2000" b="1" smtClean="0">
                <a:latin typeface="Tahoma" pitchFamily="34" charset="0"/>
                <a:cs typeface="Tahoma" pitchFamily="34" charset="0"/>
              </a:rPr>
              <a:t>-Despite its antagonist action, pentazocine does not antagonize the respiratory depression of morphine, but it can precipitate a withdrawal syndrome in a morphine abuser. </a:t>
            </a:r>
          </a:p>
          <a:p>
            <a:pPr>
              <a:lnSpc>
                <a:spcPct val="80000"/>
              </a:lnSpc>
              <a:buFont typeface="Arial" charset="0"/>
              <a:buNone/>
            </a:pPr>
            <a:r>
              <a:rPr lang="en-US" sz="2000" b="1" smtClean="0">
                <a:latin typeface="Tahoma" pitchFamily="34" charset="0"/>
                <a:cs typeface="Tahoma" pitchFamily="34" charset="0"/>
              </a:rPr>
              <a:t>-Tolerance and dependence develop with repeated use. </a:t>
            </a:r>
          </a:p>
          <a:p>
            <a:pPr>
              <a:lnSpc>
                <a:spcPct val="80000"/>
              </a:lnSpc>
              <a:buFont typeface="Arial" charset="0"/>
              <a:buNone/>
            </a:pPr>
            <a:r>
              <a:rPr lang="en-US" sz="2000" b="1" smtClean="0">
                <a:latin typeface="Tahoma" pitchFamily="34" charset="0"/>
                <a:cs typeface="Tahoma" pitchFamily="34" charset="0"/>
              </a:rPr>
              <a:t>-should be used with caution in patients with angina or coronary artery disease, since it can increase systemic and pulmonary arterial pressure and, thus, increase the work of the heart.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rtlCol="0">
            <a:normAutofit lnSpcReduction="10000"/>
          </a:bodyPr>
          <a:lstStyle/>
          <a:p>
            <a:pPr fontAlgn="auto">
              <a:spcAft>
                <a:spcPts val="0"/>
              </a:spcAft>
              <a:buFont typeface="Arial" pitchFamily="34" charset="0"/>
              <a:buNone/>
              <a:defRPr/>
            </a:pPr>
            <a:r>
              <a:rPr lang="en-US" b="1" dirty="0" err="1" smtClean="0">
                <a:solidFill>
                  <a:srgbClr val="FF0000"/>
                </a:solidFill>
                <a:latin typeface="Tahoma" pitchFamily="34" charset="0"/>
                <a:ea typeface="Tahoma" pitchFamily="34" charset="0"/>
                <a:cs typeface="Tahoma" pitchFamily="34" charset="0"/>
              </a:rPr>
              <a:t>Nalbuphine</a:t>
            </a:r>
            <a:r>
              <a:rPr lang="en-US" b="1" dirty="0" smtClean="0">
                <a:solidFill>
                  <a:srgbClr val="FF0000"/>
                </a:solidFill>
                <a:latin typeface="Tahoma" pitchFamily="34" charset="0"/>
                <a:ea typeface="Tahoma" pitchFamily="34" charset="0"/>
                <a:cs typeface="Tahoma" pitchFamily="34" charset="0"/>
              </a:rPr>
              <a:t> and </a:t>
            </a:r>
            <a:r>
              <a:rPr lang="en-US" b="1" dirty="0" err="1" smtClean="0">
                <a:solidFill>
                  <a:srgbClr val="FF0000"/>
                </a:solidFill>
                <a:latin typeface="Tahoma" pitchFamily="34" charset="0"/>
                <a:ea typeface="Tahoma" pitchFamily="34" charset="0"/>
                <a:cs typeface="Tahoma" pitchFamily="34" charset="0"/>
              </a:rPr>
              <a:t>butorphanol</a:t>
            </a:r>
            <a:r>
              <a:rPr lang="en-US" b="1" dirty="0" smtClean="0">
                <a:solidFill>
                  <a:srgbClr val="FF0000"/>
                </a:solidFill>
                <a:latin typeface="Tahoma" pitchFamily="34" charset="0"/>
                <a:ea typeface="Tahoma" pitchFamily="34" charset="0"/>
                <a:cs typeface="Tahoma" pitchFamily="34" charset="0"/>
              </a:rPr>
              <a:t> </a:t>
            </a:r>
          </a:p>
          <a:p>
            <a:pPr fontAlgn="auto">
              <a:spcAft>
                <a:spcPts val="0"/>
              </a:spcAft>
              <a:buFontTx/>
              <a:buChar char="-"/>
              <a:defRPr/>
            </a:pPr>
            <a:r>
              <a:rPr lang="en-US" b="1" dirty="0" smtClean="0">
                <a:latin typeface="Tahoma" pitchFamily="34" charset="0"/>
                <a:ea typeface="Tahoma" pitchFamily="34" charset="0"/>
                <a:cs typeface="Tahoma" pitchFamily="34" charset="0"/>
              </a:rPr>
              <a:t>mixed </a:t>
            </a:r>
            <a:r>
              <a:rPr lang="en-US" b="1" dirty="0" err="1" smtClean="0">
                <a:latin typeface="Tahoma" pitchFamily="34" charset="0"/>
                <a:ea typeface="Tahoma" pitchFamily="34" charset="0"/>
                <a:cs typeface="Tahoma" pitchFamily="34" charset="0"/>
              </a:rPr>
              <a:t>opioid</a:t>
            </a:r>
            <a:r>
              <a:rPr lang="en-US" b="1" dirty="0" smtClean="0">
                <a:latin typeface="Tahoma" pitchFamily="34" charset="0"/>
                <a:ea typeface="Tahoma" pitchFamily="34" charset="0"/>
                <a:cs typeface="Tahoma" pitchFamily="34" charset="0"/>
              </a:rPr>
              <a:t> agonist–antagonists. </a:t>
            </a:r>
          </a:p>
          <a:p>
            <a:pPr fontAlgn="auto">
              <a:spcAft>
                <a:spcPts val="0"/>
              </a:spcAft>
              <a:buFontTx/>
              <a:buChar char="-"/>
              <a:defRPr/>
            </a:pPr>
            <a:r>
              <a:rPr lang="en-US" b="1" dirty="0" err="1" smtClean="0">
                <a:latin typeface="Tahoma" pitchFamily="34" charset="0"/>
                <a:ea typeface="Tahoma" pitchFamily="34" charset="0"/>
                <a:cs typeface="Tahoma" pitchFamily="34" charset="0"/>
              </a:rPr>
              <a:t>Butorphanol</a:t>
            </a:r>
            <a:r>
              <a:rPr lang="en-US" b="1" dirty="0" smtClean="0">
                <a:latin typeface="Tahoma" pitchFamily="34" charset="0"/>
                <a:ea typeface="Tahoma" pitchFamily="34" charset="0"/>
                <a:cs typeface="Tahoma" pitchFamily="34" charset="0"/>
              </a:rPr>
              <a:t> is available in a nasal formulation that has been used for severe headaches, but has also been associated with abuse.</a:t>
            </a:r>
          </a:p>
          <a:p>
            <a:pPr fontAlgn="auto">
              <a:spcAft>
                <a:spcPts val="0"/>
              </a:spcAft>
              <a:buFontTx/>
              <a:buChar char="-"/>
              <a:defRPr/>
            </a:pPr>
            <a:r>
              <a:rPr lang="en-US" b="1" dirty="0" smtClean="0">
                <a:latin typeface="Tahoma" pitchFamily="34" charset="0"/>
                <a:ea typeface="Tahoma" pitchFamily="34" charset="0"/>
                <a:cs typeface="Tahoma" pitchFamily="34" charset="0"/>
              </a:rPr>
              <a:t> not available for oral use. </a:t>
            </a:r>
          </a:p>
          <a:p>
            <a:pPr fontAlgn="auto">
              <a:spcAft>
                <a:spcPts val="0"/>
              </a:spcAft>
              <a:buFontTx/>
              <a:buChar char="-"/>
              <a:defRPr/>
            </a:pPr>
            <a:r>
              <a:rPr lang="en-US" b="1" dirty="0" err="1" smtClean="0">
                <a:latin typeface="Tahoma" pitchFamily="34" charset="0"/>
                <a:ea typeface="Tahoma" pitchFamily="34" charset="0"/>
                <a:cs typeface="Tahoma" pitchFamily="34" charset="0"/>
              </a:rPr>
              <a:t>Psychotomimetic</a:t>
            </a:r>
            <a:r>
              <a:rPr lang="en-US" b="1" dirty="0" smtClean="0">
                <a:latin typeface="Tahoma" pitchFamily="34" charset="0"/>
                <a:ea typeface="Tahoma" pitchFamily="34" charset="0"/>
                <a:cs typeface="Tahoma" pitchFamily="34" charset="0"/>
              </a:rPr>
              <a:t> effects is less than that of </a:t>
            </a:r>
            <a:r>
              <a:rPr lang="en-US" b="1" dirty="0" err="1" smtClean="0">
                <a:latin typeface="Tahoma" pitchFamily="34" charset="0"/>
                <a:ea typeface="Tahoma" pitchFamily="34" charset="0"/>
                <a:cs typeface="Tahoma" pitchFamily="34" charset="0"/>
              </a:rPr>
              <a:t>pentazocine</a:t>
            </a:r>
            <a:r>
              <a:rPr lang="en-US" b="1" dirty="0" smtClean="0">
                <a:latin typeface="Tahoma" pitchFamily="34" charset="0"/>
                <a:ea typeface="Tahoma" pitchFamily="34" charset="0"/>
                <a:cs typeface="Tahoma" pitchFamily="34" charset="0"/>
              </a:rPr>
              <a:t>. </a:t>
            </a:r>
          </a:p>
          <a:p>
            <a:pPr fontAlgn="auto">
              <a:spcAft>
                <a:spcPts val="0"/>
              </a:spcAft>
              <a:buFontTx/>
              <a:buChar char="-"/>
              <a:defRPr/>
            </a:pPr>
            <a:r>
              <a:rPr lang="en-US" b="1" dirty="0" err="1" smtClean="0">
                <a:latin typeface="Tahoma" pitchFamily="34" charset="0"/>
                <a:ea typeface="Tahoma" pitchFamily="34" charset="0"/>
                <a:cs typeface="Tahoma" pitchFamily="34" charset="0"/>
              </a:rPr>
              <a:t>Nalbuphine</a:t>
            </a:r>
            <a:r>
              <a:rPr lang="en-US" b="1" dirty="0" smtClean="0">
                <a:latin typeface="Tahoma" pitchFamily="34" charset="0"/>
                <a:ea typeface="Tahoma" pitchFamily="34" charset="0"/>
                <a:cs typeface="Tahoma" pitchFamily="34" charset="0"/>
              </a:rPr>
              <a:t> does not affect the heart or increase blood pressure, in contrast to </a:t>
            </a:r>
            <a:r>
              <a:rPr lang="en-US" b="1" dirty="0" err="1" smtClean="0">
                <a:latin typeface="Tahoma" pitchFamily="34" charset="0"/>
                <a:ea typeface="Tahoma" pitchFamily="34" charset="0"/>
                <a:cs typeface="Tahoma" pitchFamily="34" charset="0"/>
              </a:rPr>
              <a:t>pentazocine</a:t>
            </a:r>
            <a:r>
              <a:rPr lang="en-US" b="1" dirty="0" smtClean="0">
                <a:latin typeface="Tahoma" pitchFamily="34" charset="0"/>
                <a:ea typeface="Tahoma" pitchFamily="34" charset="0"/>
                <a:cs typeface="Tahoma" pitchFamily="34" charset="0"/>
              </a:rPr>
              <a:t> and </a:t>
            </a:r>
            <a:r>
              <a:rPr lang="en-US" b="1" dirty="0" err="1" smtClean="0">
                <a:latin typeface="Tahoma" pitchFamily="34" charset="0"/>
                <a:ea typeface="Tahoma" pitchFamily="34" charset="0"/>
                <a:cs typeface="Tahoma" pitchFamily="34" charset="0"/>
              </a:rPr>
              <a:t>butorphanol</a:t>
            </a:r>
            <a:r>
              <a:rPr lang="en-US" b="1" dirty="0" smtClean="0">
                <a:latin typeface="Tahoma" pitchFamily="34" charset="0"/>
                <a:ea typeface="Tahoma" pitchFamily="34" charset="0"/>
                <a:cs typeface="Tahoma" pitchFamily="34" charset="0"/>
              </a:rPr>
              <a:t>. </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6019800"/>
            <a:ext cx="8229600" cy="609600"/>
          </a:xfrm>
        </p:spPr>
        <p:txBody>
          <a:bodyPr/>
          <a:lstStyle/>
          <a:p>
            <a:pPr algn="l"/>
            <a:r>
              <a:rPr lang="en-US" sz="2800" smtClean="0">
                <a:latin typeface="Tahoma" pitchFamily="34" charset="0"/>
                <a:cs typeface="Tahoma" pitchFamily="34" charset="0"/>
              </a:rPr>
              <a:t/>
            </a:r>
            <a:br>
              <a:rPr lang="en-US" sz="2800" smtClean="0">
                <a:latin typeface="Tahoma" pitchFamily="34" charset="0"/>
                <a:cs typeface="Tahoma" pitchFamily="34" charset="0"/>
              </a:rPr>
            </a:br>
            <a:r>
              <a:rPr lang="en-US" sz="2800" smtClean="0">
                <a:latin typeface="Tahoma" pitchFamily="34" charset="0"/>
                <a:cs typeface="Tahoma" pitchFamily="34" charset="0"/>
              </a:rPr>
              <a:t/>
            </a:r>
            <a:br>
              <a:rPr lang="en-US" sz="2800" smtClean="0">
                <a:latin typeface="Tahoma" pitchFamily="34" charset="0"/>
                <a:cs typeface="Tahoma" pitchFamily="34" charset="0"/>
              </a:rPr>
            </a:br>
            <a:r>
              <a:rPr lang="en-US" sz="2800" smtClean="0">
                <a:latin typeface="Tahoma" pitchFamily="34" charset="0"/>
                <a:cs typeface="Tahoma" pitchFamily="34" charset="0"/>
              </a:rPr>
              <a:t>Summary of chemical classes of opioid agonists.</a:t>
            </a:r>
            <a:br>
              <a:rPr lang="en-US" sz="2800" smtClean="0">
                <a:latin typeface="Tahoma" pitchFamily="34" charset="0"/>
                <a:cs typeface="Tahoma" pitchFamily="34" charset="0"/>
              </a:rPr>
            </a:br>
            <a:r>
              <a:rPr lang="en-US" sz="2800" smtClean="0">
                <a:latin typeface="Tahoma" pitchFamily="34" charset="0"/>
                <a:cs typeface="Tahoma" pitchFamily="34" charset="0"/>
              </a:rPr>
              <a:t/>
            </a:r>
            <a:br>
              <a:rPr lang="en-US" sz="2800" smtClean="0">
                <a:latin typeface="Tahoma" pitchFamily="34" charset="0"/>
                <a:cs typeface="Tahoma" pitchFamily="34" charset="0"/>
              </a:rPr>
            </a:br>
            <a:endParaRPr lang="en-US" sz="2800" smtClean="0">
              <a:latin typeface="Tahoma" pitchFamily="34" charset="0"/>
              <a:cs typeface="Tahoma" pitchFamily="34" charset="0"/>
            </a:endParaRPr>
          </a:p>
        </p:txBody>
      </p:sp>
      <p:pic>
        <p:nvPicPr>
          <p:cNvPr id="5123" name="Picture 2"/>
          <p:cNvPicPr>
            <a:picLocks noGrp="1" noChangeAspect="1" noChangeArrowheads="1"/>
          </p:cNvPicPr>
          <p:nvPr>
            <p:ph idx="1"/>
          </p:nvPr>
        </p:nvPicPr>
        <p:blipFill>
          <a:blip r:embed="rId2"/>
          <a:srcRect/>
          <a:stretch>
            <a:fillRect/>
          </a:stretch>
        </p:blipFill>
        <p:spPr>
          <a:xfrm>
            <a:off x="762000" y="228600"/>
            <a:ext cx="7162800" cy="5791200"/>
          </a:xfr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pPr>
              <a:lnSpc>
                <a:spcPct val="80000"/>
              </a:lnSpc>
              <a:buFont typeface="Arial" charset="0"/>
              <a:buNone/>
            </a:pPr>
            <a:r>
              <a:rPr lang="en-US" sz="2500" b="1" smtClean="0">
                <a:latin typeface="Tahoma" pitchFamily="34" charset="0"/>
                <a:cs typeface="Tahoma" pitchFamily="34" charset="0"/>
              </a:rPr>
              <a:t>OTHER ANALGESICS</a:t>
            </a:r>
          </a:p>
          <a:p>
            <a:pPr>
              <a:lnSpc>
                <a:spcPct val="80000"/>
              </a:lnSpc>
              <a:buFont typeface="Arial" charset="0"/>
              <a:buNone/>
            </a:pPr>
            <a:r>
              <a:rPr lang="en-US" sz="2500" b="1" smtClean="0">
                <a:latin typeface="Tahoma" pitchFamily="34" charset="0"/>
                <a:cs typeface="Tahoma" pitchFamily="34" charset="0"/>
              </a:rPr>
              <a:t> </a:t>
            </a:r>
            <a:r>
              <a:rPr lang="en-US" sz="2500" b="1" smtClean="0">
                <a:solidFill>
                  <a:srgbClr val="FF0000"/>
                </a:solidFill>
                <a:latin typeface="Tahoma" pitchFamily="34" charset="0"/>
                <a:cs typeface="Tahoma" pitchFamily="34" charset="0"/>
              </a:rPr>
              <a:t>Tapentadol </a:t>
            </a:r>
          </a:p>
          <a:p>
            <a:pPr>
              <a:lnSpc>
                <a:spcPct val="80000"/>
              </a:lnSpc>
              <a:buFont typeface="Arial" charset="0"/>
              <a:buNone/>
            </a:pPr>
            <a:r>
              <a:rPr lang="en-US" sz="2500" b="1" smtClean="0">
                <a:latin typeface="Tahoma" pitchFamily="34" charset="0"/>
                <a:cs typeface="Tahoma" pitchFamily="34" charset="0"/>
              </a:rPr>
              <a:t>-a centrally acting analgesic, is an agonist at the μ opioid receptor and an inhibitor of norepinephrine reuptake. </a:t>
            </a:r>
          </a:p>
          <a:p>
            <a:pPr>
              <a:lnSpc>
                <a:spcPct val="80000"/>
              </a:lnSpc>
              <a:buFont typeface="Arial" charset="0"/>
              <a:buNone/>
            </a:pPr>
            <a:r>
              <a:rPr lang="en-US" sz="2500" b="1" smtClean="0">
                <a:latin typeface="Tahoma" pitchFamily="34" charset="0"/>
                <a:cs typeface="Tahoma" pitchFamily="34" charset="0"/>
              </a:rPr>
              <a:t>- Used to manage moderate to severe pain, both chronic and acute. </a:t>
            </a:r>
          </a:p>
          <a:p>
            <a:pPr>
              <a:lnSpc>
                <a:spcPct val="80000"/>
              </a:lnSpc>
              <a:buFontTx/>
              <a:buChar char="-"/>
            </a:pPr>
            <a:r>
              <a:rPr lang="en-US" sz="2500" b="1" smtClean="0">
                <a:latin typeface="Tahoma" pitchFamily="34" charset="0"/>
                <a:cs typeface="Tahoma" pitchFamily="34" charset="0"/>
              </a:rPr>
              <a:t>Metabolized to inactive metabolites via glucuronidation, and it does not inhibit or induce the CYP450 enzyme system. Because tapentadol does not produce active metabolites, dosing adjustment is not necessary in mild to moderate renal impairment. </a:t>
            </a:r>
          </a:p>
          <a:p>
            <a:pPr>
              <a:lnSpc>
                <a:spcPct val="80000"/>
              </a:lnSpc>
              <a:buFontTx/>
              <a:buChar char="-"/>
            </a:pPr>
            <a:r>
              <a:rPr lang="en-US" sz="2500" b="1" smtClean="0">
                <a:latin typeface="Tahoma" pitchFamily="34" charset="0"/>
                <a:cs typeface="Tahoma" pitchFamily="34" charset="0"/>
              </a:rPr>
              <a:t>should be avoided in patients who have received MAOIs within the last 14 days. </a:t>
            </a:r>
          </a:p>
          <a:p>
            <a:pPr>
              <a:lnSpc>
                <a:spcPct val="80000"/>
              </a:lnSpc>
              <a:buFontTx/>
              <a:buChar char="-"/>
            </a:pPr>
            <a:r>
              <a:rPr lang="en-US" sz="2500" b="1" smtClean="0">
                <a:latin typeface="Tahoma" pitchFamily="34" charset="0"/>
                <a:cs typeface="Tahoma" pitchFamily="34" charset="0"/>
              </a:rPr>
              <a:t>available in an immediate-release and extended-release formulation.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a:lnSpc>
                <a:spcPct val="80000"/>
              </a:lnSpc>
              <a:buFont typeface="Arial" charset="0"/>
              <a:buNone/>
            </a:pPr>
            <a:r>
              <a:rPr lang="en-US" sz="2200" smtClean="0"/>
              <a:t> </a:t>
            </a:r>
            <a:r>
              <a:rPr lang="en-US" sz="2800" b="1" smtClean="0">
                <a:solidFill>
                  <a:srgbClr val="FF0000"/>
                </a:solidFill>
                <a:latin typeface="Tahoma" pitchFamily="34" charset="0"/>
                <a:cs typeface="Tahoma" pitchFamily="34" charset="0"/>
              </a:rPr>
              <a:t>Tramadol </a:t>
            </a:r>
          </a:p>
          <a:p>
            <a:pPr>
              <a:lnSpc>
                <a:spcPct val="80000"/>
              </a:lnSpc>
              <a:buFont typeface="Arial" charset="0"/>
              <a:buNone/>
            </a:pPr>
            <a:r>
              <a:rPr lang="en-US" sz="2200" b="1" smtClean="0">
                <a:latin typeface="Tahoma" pitchFamily="34" charset="0"/>
                <a:cs typeface="Tahoma" pitchFamily="34" charset="0"/>
              </a:rPr>
              <a:t>-a centrally acting analgesic that binds to the μ opioid receptor. </a:t>
            </a:r>
          </a:p>
          <a:p>
            <a:pPr>
              <a:lnSpc>
                <a:spcPct val="80000"/>
              </a:lnSpc>
              <a:buFont typeface="Arial" charset="0"/>
              <a:buNone/>
            </a:pPr>
            <a:r>
              <a:rPr lang="en-US" sz="2200" b="1" smtClean="0">
                <a:latin typeface="Tahoma" pitchFamily="34" charset="0"/>
                <a:cs typeface="Tahoma" pitchFamily="34" charset="0"/>
              </a:rPr>
              <a:t>-undergoes extensive metabolism via CYP450 2D6, leading to an active metabolite with a much higher affinity for the μ receptor than the parent compound. </a:t>
            </a:r>
          </a:p>
          <a:p>
            <a:pPr>
              <a:lnSpc>
                <a:spcPct val="80000"/>
              </a:lnSpc>
              <a:buFont typeface="Arial" charset="0"/>
              <a:buNone/>
            </a:pPr>
            <a:r>
              <a:rPr lang="en-US" sz="2200" b="1" smtClean="0">
                <a:latin typeface="Tahoma" pitchFamily="34" charset="0"/>
                <a:cs typeface="Tahoma" pitchFamily="34" charset="0"/>
              </a:rPr>
              <a:t>- Weakly  inhibits reuptake of norepinephrine and serotonin. </a:t>
            </a:r>
          </a:p>
          <a:p>
            <a:pPr>
              <a:lnSpc>
                <a:spcPct val="80000"/>
              </a:lnSpc>
              <a:buFont typeface="Arial" charset="0"/>
              <a:buNone/>
            </a:pPr>
            <a:r>
              <a:rPr lang="en-US" sz="2200" b="1" smtClean="0">
                <a:latin typeface="Tahoma" pitchFamily="34" charset="0"/>
                <a:cs typeface="Tahoma" pitchFamily="34" charset="0"/>
              </a:rPr>
              <a:t>-It is used to manage moderate to moderately severe pain. </a:t>
            </a:r>
          </a:p>
          <a:p>
            <a:pPr>
              <a:lnSpc>
                <a:spcPct val="80000"/>
              </a:lnSpc>
              <a:buFont typeface="Arial" charset="0"/>
              <a:buNone/>
            </a:pPr>
            <a:r>
              <a:rPr lang="en-US" sz="2200" b="1" smtClean="0">
                <a:latin typeface="Tahoma" pitchFamily="34" charset="0"/>
                <a:cs typeface="Tahoma" pitchFamily="34" charset="0"/>
              </a:rPr>
              <a:t>-Its respiratory depressant activity is less than that of morphine. </a:t>
            </a:r>
          </a:p>
          <a:p>
            <a:pPr>
              <a:lnSpc>
                <a:spcPct val="80000"/>
              </a:lnSpc>
              <a:buFont typeface="Arial" charset="0"/>
              <a:buNone/>
            </a:pPr>
            <a:r>
              <a:rPr lang="en-US" sz="2200" b="1" smtClean="0">
                <a:latin typeface="Tahoma" pitchFamily="34" charset="0"/>
                <a:cs typeface="Tahoma" pitchFamily="34" charset="0"/>
              </a:rPr>
              <a:t>-Naloxone can only partially reverse the analgesia produced by tramadol or its active metabolite. </a:t>
            </a:r>
          </a:p>
          <a:p>
            <a:pPr>
              <a:lnSpc>
                <a:spcPct val="80000"/>
              </a:lnSpc>
              <a:buFont typeface="Arial" charset="0"/>
              <a:buNone/>
            </a:pPr>
            <a:r>
              <a:rPr lang="en-US" sz="2200" b="1" smtClean="0">
                <a:latin typeface="Tahoma" pitchFamily="34" charset="0"/>
                <a:cs typeface="Tahoma" pitchFamily="34" charset="0"/>
              </a:rPr>
              <a:t>-Anaphylactoid reactions have been reported. </a:t>
            </a:r>
          </a:p>
          <a:p>
            <a:pPr>
              <a:lnSpc>
                <a:spcPct val="80000"/>
              </a:lnSpc>
              <a:buFont typeface="Arial" charset="0"/>
              <a:buNone/>
            </a:pPr>
            <a:r>
              <a:rPr lang="en-US" sz="2200" b="1" smtClean="0">
                <a:latin typeface="Tahoma" pitchFamily="34" charset="0"/>
                <a:cs typeface="Tahoma" pitchFamily="34" charset="0"/>
              </a:rPr>
              <a:t>-Overdose or drug–drug interactions with medications, such as SSRIs, MAOIs, and tricyclic antidepressants, can lead to toxicity manifested by CNS excitation and seizures. </a:t>
            </a:r>
          </a:p>
          <a:p>
            <a:pPr>
              <a:lnSpc>
                <a:spcPct val="80000"/>
              </a:lnSpc>
              <a:buFont typeface="Arial" charset="0"/>
              <a:buNone/>
            </a:pPr>
            <a:r>
              <a:rPr lang="en-US" sz="2200" b="1" smtClean="0">
                <a:latin typeface="Tahoma" pitchFamily="34" charset="0"/>
                <a:cs typeface="Tahoma" pitchFamily="34" charset="0"/>
              </a:rPr>
              <a:t>- has been associated with misuse and abuse.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a:lnSpc>
                <a:spcPct val="90000"/>
              </a:lnSpc>
              <a:buFont typeface="Arial" charset="0"/>
              <a:buNone/>
            </a:pPr>
            <a:r>
              <a:rPr lang="en-US" b="1" smtClean="0">
                <a:latin typeface="Tahoma" pitchFamily="34" charset="0"/>
                <a:cs typeface="Tahoma" pitchFamily="34" charset="0"/>
              </a:rPr>
              <a:t>ANTAGONISTS</a:t>
            </a:r>
          </a:p>
          <a:p>
            <a:pPr>
              <a:lnSpc>
                <a:spcPct val="90000"/>
              </a:lnSpc>
            </a:pPr>
            <a:r>
              <a:rPr lang="en-US" b="1" smtClean="0">
                <a:latin typeface="Tahoma" pitchFamily="34" charset="0"/>
                <a:cs typeface="Tahoma" pitchFamily="34" charset="0"/>
              </a:rPr>
              <a:t>The opioid antagonists bind with high affinity to opioid receptors, but fail to activate the receptor-mediated response. </a:t>
            </a:r>
          </a:p>
          <a:p>
            <a:pPr>
              <a:lnSpc>
                <a:spcPct val="90000"/>
              </a:lnSpc>
            </a:pPr>
            <a:r>
              <a:rPr lang="en-US" b="1" smtClean="0">
                <a:latin typeface="Tahoma" pitchFamily="34" charset="0"/>
                <a:cs typeface="Tahoma" pitchFamily="34" charset="0"/>
              </a:rPr>
              <a:t>Administration of opioid antagonists produces no profound effects in normal individuals. However, in patients dependent on opioids, antagonists rapidly reverse the effect of agonists, such as morphine or any full μ agonist, and precipitate the symptoms of opioid withdrawal.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24600"/>
            <a:ext cx="8229600" cy="533400"/>
          </a:xfrm>
        </p:spPr>
        <p:txBody>
          <a:bodyPr rtlCol="0">
            <a:normAutofit fontScale="90000"/>
          </a:bodyPr>
          <a:lstStyle/>
          <a:p>
            <a:pPr fontAlgn="auto">
              <a:spcAft>
                <a:spcPts val="0"/>
              </a:spcAft>
              <a:defRPr/>
            </a:pPr>
            <a:r>
              <a:rPr lang="en-US" sz="3200" dirty="0" smtClean="0">
                <a:latin typeface="Tahoma" pitchFamily="34" charset="0"/>
                <a:ea typeface="Tahoma" pitchFamily="34" charset="0"/>
                <a:cs typeface="Tahoma" pitchFamily="34" charset="0"/>
              </a:rPr>
              <a:t>Opiate withdrawal syndrome</a:t>
            </a:r>
            <a:endParaRPr lang="en-US" sz="3200" dirty="0">
              <a:latin typeface="Tahoma" pitchFamily="34" charset="0"/>
              <a:ea typeface="Tahoma" pitchFamily="34" charset="0"/>
              <a:cs typeface="Tahoma" pitchFamily="34" charset="0"/>
            </a:endParaRPr>
          </a:p>
        </p:txBody>
      </p:sp>
      <p:pic>
        <p:nvPicPr>
          <p:cNvPr id="45059" name="Picture 2"/>
          <p:cNvPicPr>
            <a:picLocks noGrp="1" noChangeAspect="1" noChangeArrowheads="1"/>
          </p:cNvPicPr>
          <p:nvPr>
            <p:ph idx="1"/>
          </p:nvPr>
        </p:nvPicPr>
        <p:blipFill>
          <a:blip r:embed="rId2"/>
          <a:srcRect/>
          <a:stretch>
            <a:fillRect/>
          </a:stretch>
        </p:blipFill>
        <p:spPr>
          <a:xfrm>
            <a:off x="0" y="0"/>
            <a:ext cx="9144000" cy="6248400"/>
          </a:xfr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lnSpc>
                <a:spcPct val="80000"/>
              </a:lnSpc>
              <a:buFont typeface="Arial" charset="0"/>
              <a:buNone/>
            </a:pPr>
            <a:r>
              <a:rPr lang="en-US" sz="2200" b="1" smtClean="0">
                <a:latin typeface="Tahoma" pitchFamily="34" charset="0"/>
                <a:cs typeface="Tahoma" pitchFamily="34" charset="0"/>
              </a:rPr>
              <a:t> </a:t>
            </a:r>
            <a:r>
              <a:rPr lang="en-US" sz="3100" b="1" smtClean="0">
                <a:solidFill>
                  <a:srgbClr val="FF0000"/>
                </a:solidFill>
                <a:latin typeface="Tahoma" pitchFamily="34" charset="0"/>
                <a:cs typeface="Tahoma" pitchFamily="34" charset="0"/>
              </a:rPr>
              <a:t>Naloxone </a:t>
            </a:r>
            <a:endParaRPr lang="en-US" sz="2200" b="1" smtClean="0">
              <a:latin typeface="Tahoma" pitchFamily="34" charset="0"/>
              <a:cs typeface="Tahoma" pitchFamily="34" charset="0"/>
            </a:endParaRPr>
          </a:p>
          <a:p>
            <a:pPr>
              <a:lnSpc>
                <a:spcPct val="80000"/>
              </a:lnSpc>
              <a:buFontTx/>
              <a:buChar char="-"/>
            </a:pPr>
            <a:r>
              <a:rPr lang="en-US" sz="2200" b="1" smtClean="0">
                <a:latin typeface="Tahoma" pitchFamily="34" charset="0"/>
                <a:cs typeface="Tahoma" pitchFamily="34" charset="0"/>
              </a:rPr>
              <a:t>Within 30 seconds of IV injection of naloxone, the respiratory depression and coma characteristic of high doses of morphine are reversed, causing the patient to be alert. </a:t>
            </a:r>
          </a:p>
          <a:p>
            <a:pPr>
              <a:lnSpc>
                <a:spcPct val="80000"/>
              </a:lnSpc>
              <a:buFontTx/>
              <a:buChar char="-"/>
            </a:pPr>
            <a:r>
              <a:rPr lang="en-US" sz="2200" b="1" smtClean="0">
                <a:latin typeface="Tahoma" pitchFamily="34" charset="0"/>
                <a:cs typeface="Tahoma" pitchFamily="34" charset="0"/>
              </a:rPr>
              <a:t>has a half-life of 30 to 81 minutes; therefore, a patient who has been treated and recovered may lapse back into respiratory depression. </a:t>
            </a:r>
          </a:p>
          <a:p>
            <a:pPr>
              <a:lnSpc>
                <a:spcPct val="80000"/>
              </a:lnSpc>
              <a:buFontTx/>
              <a:buChar char="-"/>
            </a:pPr>
            <a:r>
              <a:rPr lang="en-US" sz="2200" b="1" smtClean="0">
                <a:latin typeface="Tahoma" pitchFamily="34" charset="0"/>
                <a:cs typeface="Tahoma" pitchFamily="34" charset="0"/>
              </a:rPr>
              <a:t> is a competitive antagonist at μ, κ, and δ receptors, with a 10-fold higher affinity for μ than for κ receptors. This may explain why naloxone readily reverses respiratory depression with only minimal reversal of the analgesia that results from agonist stimulation of κ receptors in the spinal cord. </a:t>
            </a:r>
          </a:p>
          <a:p>
            <a:pPr>
              <a:lnSpc>
                <a:spcPct val="80000"/>
              </a:lnSpc>
              <a:buFontTx/>
              <a:buChar char="-"/>
            </a:pPr>
            <a:r>
              <a:rPr lang="en-US" sz="2200" b="1" smtClean="0">
                <a:latin typeface="Tahoma" pitchFamily="34" charset="0"/>
                <a:cs typeface="Tahoma" pitchFamily="34" charset="0"/>
              </a:rPr>
              <a:t>There is little to no  clinical effect seen with oral naloxone, but, upon IV administration, opioid antagonism occurs, and the patient experiences withdrawal. </a:t>
            </a:r>
          </a:p>
          <a:p>
            <a:pPr>
              <a:lnSpc>
                <a:spcPct val="80000"/>
              </a:lnSpc>
              <a:buFont typeface="Arial" charset="0"/>
              <a:buNone/>
            </a:pPr>
            <a:r>
              <a:rPr lang="en-US" sz="2200" b="1" smtClean="0">
                <a:latin typeface="Tahoma" pitchFamily="34" charset="0"/>
                <a:cs typeface="Tahoma" pitchFamily="34" charset="0"/>
              </a:rPr>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rtlCol="0">
            <a:normAutofit lnSpcReduction="10000"/>
          </a:bodyPr>
          <a:lstStyle/>
          <a:p>
            <a:pPr fontAlgn="auto">
              <a:spcAft>
                <a:spcPts val="0"/>
              </a:spcAft>
              <a:buFont typeface="Arial" pitchFamily="34" charset="0"/>
              <a:buNone/>
              <a:defRPr/>
            </a:pPr>
            <a:r>
              <a:rPr lang="en-US" b="1" dirty="0" err="1" smtClean="0">
                <a:solidFill>
                  <a:srgbClr val="FF0000"/>
                </a:solidFill>
              </a:rPr>
              <a:t>Naltrexone</a:t>
            </a:r>
            <a:r>
              <a:rPr lang="en-US" b="1" dirty="0" smtClean="0">
                <a:solidFill>
                  <a:srgbClr val="FF0000"/>
                </a:solidFill>
              </a:rPr>
              <a:t> </a:t>
            </a:r>
          </a:p>
          <a:p>
            <a:pPr fontAlgn="auto">
              <a:spcAft>
                <a:spcPts val="0"/>
              </a:spcAft>
              <a:buFont typeface="Arial" pitchFamily="34" charset="0"/>
              <a:buNone/>
              <a:defRPr/>
            </a:pPr>
            <a:r>
              <a:rPr lang="en-US" b="1" dirty="0" smtClean="0"/>
              <a:t>-has actions similar to those of </a:t>
            </a:r>
            <a:r>
              <a:rPr lang="en-US" b="1" dirty="0" err="1" smtClean="0"/>
              <a:t>naloxone</a:t>
            </a:r>
            <a:r>
              <a:rPr lang="en-US" b="1" dirty="0" smtClean="0"/>
              <a:t>. </a:t>
            </a:r>
          </a:p>
          <a:p>
            <a:pPr fontAlgn="auto">
              <a:spcAft>
                <a:spcPts val="0"/>
              </a:spcAft>
              <a:buFontTx/>
              <a:buChar char="-"/>
              <a:defRPr/>
            </a:pPr>
            <a:r>
              <a:rPr lang="en-US" b="1" dirty="0" smtClean="0"/>
              <a:t>has a longer duration of action than </a:t>
            </a:r>
            <a:r>
              <a:rPr lang="en-US" b="1" dirty="0" err="1" smtClean="0"/>
              <a:t>naloxone</a:t>
            </a:r>
            <a:r>
              <a:rPr lang="en-US" b="1" dirty="0" smtClean="0"/>
              <a:t>, and a single oral dose of </a:t>
            </a:r>
            <a:r>
              <a:rPr lang="en-US" b="1" dirty="0" err="1" smtClean="0"/>
              <a:t>naltrexone</a:t>
            </a:r>
            <a:r>
              <a:rPr lang="en-US" b="1" dirty="0" smtClean="0"/>
              <a:t> blocks the effect of injected heroin for up to 24 hours. </a:t>
            </a:r>
          </a:p>
          <a:p>
            <a:pPr fontAlgn="auto">
              <a:spcAft>
                <a:spcPts val="0"/>
              </a:spcAft>
              <a:buFontTx/>
              <a:buChar char="-"/>
              <a:defRPr/>
            </a:pPr>
            <a:r>
              <a:rPr lang="en-US" b="1" dirty="0" smtClean="0"/>
              <a:t> in combination with </a:t>
            </a:r>
            <a:r>
              <a:rPr lang="en-US" b="1" dirty="0" err="1" smtClean="0"/>
              <a:t>clonidine</a:t>
            </a:r>
            <a:r>
              <a:rPr lang="en-US" b="1" dirty="0" smtClean="0"/>
              <a:t> (and, sometimes, with </a:t>
            </a:r>
            <a:r>
              <a:rPr lang="en-US" b="1" dirty="0" err="1" smtClean="0"/>
              <a:t>buprenorphine</a:t>
            </a:r>
            <a:r>
              <a:rPr lang="en-US" b="1" dirty="0" smtClean="0"/>
              <a:t>) is used for rapid </a:t>
            </a:r>
            <a:r>
              <a:rPr lang="en-US" b="1" dirty="0" err="1" smtClean="0"/>
              <a:t>opioid</a:t>
            </a:r>
            <a:r>
              <a:rPr lang="en-US" b="1" dirty="0" smtClean="0"/>
              <a:t> detoxification. </a:t>
            </a:r>
          </a:p>
          <a:p>
            <a:pPr fontAlgn="auto">
              <a:spcAft>
                <a:spcPts val="0"/>
              </a:spcAft>
              <a:buFontTx/>
              <a:buChar char="-"/>
              <a:defRPr/>
            </a:pPr>
            <a:r>
              <a:rPr lang="en-US" b="1" dirty="0" smtClean="0"/>
              <a:t>Although it may also be beneficial in treating chronic alcoholism, benzodiazepines and </a:t>
            </a:r>
            <a:r>
              <a:rPr lang="en-US" b="1" dirty="0" err="1" smtClean="0"/>
              <a:t>clonidine</a:t>
            </a:r>
            <a:r>
              <a:rPr lang="en-US" b="1" dirty="0" smtClean="0"/>
              <a:t> are preferred. </a:t>
            </a:r>
          </a:p>
          <a:p>
            <a:pPr fontAlgn="auto">
              <a:spcAft>
                <a:spcPts val="0"/>
              </a:spcAft>
              <a:buFontTx/>
              <a:buChar char="-"/>
              <a:defRPr/>
            </a:pPr>
            <a:r>
              <a:rPr lang="en-US" b="1" dirty="0" err="1" smtClean="0"/>
              <a:t>Naltrexone</a:t>
            </a:r>
            <a:r>
              <a:rPr lang="en-US" b="1" dirty="0" smtClean="0"/>
              <a:t> can lead to </a:t>
            </a:r>
            <a:r>
              <a:rPr lang="en-US" b="1" dirty="0" err="1" smtClean="0"/>
              <a:t>hepatotoxicity</a:t>
            </a:r>
            <a:r>
              <a:rPr lang="en-US" b="1" dirty="0" smtClean="0"/>
              <a:t>.</a:t>
            </a:r>
          </a:p>
          <a:p>
            <a:pPr fontAlgn="auto">
              <a:spcAft>
                <a:spcPts val="0"/>
              </a:spcAft>
              <a:buFont typeface="Arial" pitchFamily="34" charset="0"/>
              <a:buChar cha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a:normAutofit/>
          </a:bodyPr>
          <a:lstStyle/>
          <a:p>
            <a:pPr>
              <a:lnSpc>
                <a:spcPct val="90000"/>
              </a:lnSpc>
              <a:buFont typeface="Arial" charset="0"/>
              <a:buNone/>
            </a:pPr>
            <a:r>
              <a:rPr lang="en-US" sz="3000" b="1" smtClean="0">
                <a:solidFill>
                  <a:srgbClr val="00B0F0"/>
                </a:solidFill>
                <a:latin typeface="Tahoma" pitchFamily="34" charset="0"/>
                <a:cs typeface="Tahoma" pitchFamily="34" charset="0"/>
              </a:rPr>
              <a:t>Opioid receptors</a:t>
            </a:r>
          </a:p>
          <a:p>
            <a:pPr>
              <a:lnSpc>
                <a:spcPct val="90000"/>
              </a:lnSpc>
              <a:buFont typeface="Wingdings" pitchFamily="2" charset="2"/>
              <a:buChar char="v"/>
            </a:pPr>
            <a:r>
              <a:rPr lang="en-US" sz="3000" b="1" smtClean="0">
                <a:solidFill>
                  <a:srgbClr val="FF0000"/>
                </a:solidFill>
                <a:latin typeface="Tahoma" pitchFamily="34" charset="0"/>
                <a:cs typeface="Tahoma" pitchFamily="34" charset="0"/>
              </a:rPr>
              <a:t>μ (mu)</a:t>
            </a:r>
          </a:p>
          <a:p>
            <a:pPr>
              <a:lnSpc>
                <a:spcPct val="90000"/>
              </a:lnSpc>
              <a:buFont typeface="Arial" charset="0"/>
              <a:buNone/>
            </a:pPr>
            <a:r>
              <a:rPr lang="en-US" sz="2600" b="1" smtClean="0">
                <a:latin typeface="Tahoma" pitchFamily="34" charset="0"/>
                <a:cs typeface="Tahoma" pitchFamily="34" charset="0"/>
              </a:rPr>
              <a:t>analgesic properties mediated by the μ receptors </a:t>
            </a:r>
          </a:p>
          <a:p>
            <a:pPr>
              <a:lnSpc>
                <a:spcPct val="90000"/>
              </a:lnSpc>
              <a:buFont typeface="Arial" charset="0"/>
              <a:buNone/>
            </a:pPr>
            <a:r>
              <a:rPr lang="en-US" sz="2600" b="1" smtClean="0">
                <a:latin typeface="Tahoma" pitchFamily="34" charset="0"/>
                <a:cs typeface="Tahoma" pitchFamily="34" charset="0"/>
              </a:rPr>
              <a:t>that modulate responses to thermal, mechanical, </a:t>
            </a:r>
          </a:p>
          <a:p>
            <a:pPr>
              <a:lnSpc>
                <a:spcPct val="90000"/>
              </a:lnSpc>
              <a:buFont typeface="Arial" charset="0"/>
              <a:buNone/>
            </a:pPr>
            <a:r>
              <a:rPr lang="en-US" sz="2600" b="1" smtClean="0">
                <a:latin typeface="Tahoma" pitchFamily="34" charset="0"/>
                <a:cs typeface="Tahoma" pitchFamily="34" charset="0"/>
              </a:rPr>
              <a:t>and chemical nociception. </a:t>
            </a:r>
            <a:endParaRPr lang="en-US" sz="2600" b="1" smtClean="0">
              <a:solidFill>
                <a:srgbClr val="FF0000"/>
              </a:solidFill>
              <a:latin typeface="Tahoma" pitchFamily="34" charset="0"/>
              <a:cs typeface="Tahoma" pitchFamily="34" charset="0"/>
            </a:endParaRPr>
          </a:p>
          <a:p>
            <a:pPr>
              <a:lnSpc>
                <a:spcPct val="90000"/>
              </a:lnSpc>
              <a:buFont typeface="Wingdings" pitchFamily="2" charset="2"/>
              <a:buChar char="v"/>
            </a:pPr>
            <a:r>
              <a:rPr lang="en-US" sz="3000" b="1" smtClean="0">
                <a:solidFill>
                  <a:srgbClr val="FF0000"/>
                </a:solidFill>
                <a:latin typeface="Tahoma" pitchFamily="34" charset="0"/>
                <a:cs typeface="Tahoma" pitchFamily="34" charset="0"/>
              </a:rPr>
              <a:t> κ (kappa)</a:t>
            </a:r>
          </a:p>
          <a:p>
            <a:pPr>
              <a:lnSpc>
                <a:spcPct val="90000"/>
              </a:lnSpc>
              <a:buFont typeface="Arial" charset="0"/>
              <a:buNone/>
            </a:pPr>
            <a:r>
              <a:rPr lang="en-US" sz="2600" b="1" smtClean="0">
                <a:latin typeface="Tahoma" pitchFamily="34" charset="0"/>
                <a:cs typeface="Tahoma" pitchFamily="34" charset="0"/>
              </a:rPr>
              <a:t>in dorsal horn, contribute to analgesia by </a:t>
            </a:r>
          </a:p>
          <a:p>
            <a:pPr>
              <a:lnSpc>
                <a:spcPct val="90000"/>
              </a:lnSpc>
              <a:buFont typeface="Arial" charset="0"/>
              <a:buNone/>
            </a:pPr>
            <a:r>
              <a:rPr lang="en-US" sz="2600" b="1" smtClean="0">
                <a:latin typeface="Tahoma" pitchFamily="34" charset="0"/>
                <a:cs typeface="Tahoma" pitchFamily="34" charset="0"/>
              </a:rPr>
              <a:t>modulating response to chemical and thermal  </a:t>
            </a:r>
          </a:p>
          <a:p>
            <a:pPr>
              <a:lnSpc>
                <a:spcPct val="90000"/>
              </a:lnSpc>
              <a:buFont typeface="Arial" charset="0"/>
              <a:buNone/>
            </a:pPr>
            <a:r>
              <a:rPr lang="en-US" sz="2600" b="1" smtClean="0">
                <a:latin typeface="Tahoma" pitchFamily="34" charset="0"/>
                <a:cs typeface="Tahoma" pitchFamily="34" charset="0"/>
              </a:rPr>
              <a:t>nociception.</a:t>
            </a:r>
          </a:p>
          <a:p>
            <a:pPr>
              <a:lnSpc>
                <a:spcPct val="90000"/>
              </a:lnSpc>
              <a:buFont typeface="Wingdings" pitchFamily="2" charset="2"/>
              <a:buChar char="v"/>
            </a:pPr>
            <a:r>
              <a:rPr lang="en-US" sz="3000" b="1" smtClean="0">
                <a:solidFill>
                  <a:srgbClr val="FF0000"/>
                </a:solidFill>
                <a:latin typeface="Tahoma" pitchFamily="34" charset="0"/>
                <a:cs typeface="Tahoma" pitchFamily="34" charset="0"/>
              </a:rPr>
              <a:t>δ (delta)</a:t>
            </a:r>
          </a:p>
          <a:p>
            <a:pPr>
              <a:lnSpc>
                <a:spcPct val="90000"/>
              </a:lnSpc>
              <a:buFont typeface="Arial" charset="0"/>
              <a:buNone/>
            </a:pPr>
            <a:r>
              <a:rPr lang="en-US" sz="2800" b="1" smtClean="0">
                <a:latin typeface="Tahoma" pitchFamily="34" charset="0"/>
                <a:cs typeface="Tahoma" pitchFamily="34" charset="0"/>
              </a:rPr>
              <a:t>The enkephalins interact more selectively with </a:t>
            </a:r>
          </a:p>
          <a:p>
            <a:pPr>
              <a:lnSpc>
                <a:spcPct val="90000"/>
              </a:lnSpc>
              <a:buFont typeface="Arial" charset="0"/>
              <a:buNone/>
            </a:pPr>
            <a:r>
              <a:rPr lang="en-US" sz="2800" b="1" smtClean="0">
                <a:latin typeface="Tahoma" pitchFamily="34" charset="0"/>
                <a:cs typeface="Tahoma" pitchFamily="34" charset="0"/>
              </a:rPr>
              <a:t>δ receptors in the periphery.</a:t>
            </a:r>
          </a:p>
          <a:p>
            <a:pPr>
              <a:lnSpc>
                <a:spcPct val="90000"/>
              </a:lnSpc>
              <a:buFont typeface="Arial" charset="0"/>
              <a:buNone/>
            </a:pPr>
            <a:r>
              <a:rPr lang="en-US" sz="2800" b="1" smtClean="0">
                <a:latin typeface="Tahoma" pitchFamily="34" charset="0"/>
                <a:cs typeface="Tahoma" pitchFamily="34" charset="0"/>
              </a:rPr>
              <a:t> </a:t>
            </a:r>
          </a:p>
          <a:p>
            <a:pPr>
              <a:lnSpc>
                <a:spcPct val="90000"/>
              </a:lnSpc>
            </a:pPr>
            <a:endParaRPr lang="en-US" sz="3000" smtClean="0"/>
          </a:p>
          <a:p>
            <a:pPr>
              <a:lnSpc>
                <a:spcPct val="90000"/>
              </a:lnSpc>
            </a:pPr>
            <a:endParaRPr lang="en-US" sz="3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228600" y="1295400"/>
            <a:ext cx="8534400" cy="5334000"/>
          </a:xfrm>
        </p:spPr>
        <p:txBody>
          <a:bodyPr/>
          <a:lstStyle/>
          <a:p>
            <a:pPr algn="justLow">
              <a:buFont typeface="Wingdings" pitchFamily="2" charset="2"/>
              <a:buChar char="v"/>
            </a:pPr>
            <a:r>
              <a:rPr lang="en-US" sz="2800" b="1" smtClean="0">
                <a:latin typeface="Tahoma" pitchFamily="34" charset="0"/>
                <a:cs typeface="Tahoma" pitchFamily="34" charset="0"/>
              </a:rPr>
              <a:t>All three opioid receptors are members of the G protein– coupled receptor family and inhibit adenylyl cyclase. They are also associated with ion channels, increasing postsynaptic K+ efflux (hyperpolarization) or reducing presynaptic Ca2+ influx, thus impeding neuronal firing and transmitter release </a:t>
            </a:r>
          </a:p>
          <a:p>
            <a:pPr>
              <a:buFont typeface="Arial" charset="0"/>
              <a:buNone/>
            </a:pPr>
            <a:endParaRPr lang="en-US" smtClean="0"/>
          </a:p>
          <a:p>
            <a:pPr>
              <a:buFont typeface="Arial" charset="0"/>
              <a:buNone/>
            </a:pP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a:bodyPr>
          <a:lstStyle/>
          <a:p>
            <a:pPr>
              <a:lnSpc>
                <a:spcPct val="90000"/>
              </a:lnSpc>
              <a:buFont typeface="Arial" charset="0"/>
              <a:buNone/>
            </a:pPr>
            <a:r>
              <a:rPr lang="en-US" sz="2800" b="1" smtClean="0">
                <a:latin typeface="Tahoma" pitchFamily="34" charset="0"/>
                <a:cs typeface="Tahoma" pitchFamily="34" charset="0"/>
              </a:rPr>
              <a:t>Opioid agonists</a:t>
            </a:r>
          </a:p>
          <a:p>
            <a:pPr>
              <a:lnSpc>
                <a:spcPct val="90000"/>
              </a:lnSpc>
              <a:buFont typeface="Arial" charset="0"/>
              <a:buAutoNum type="alphaUcPeriod"/>
            </a:pPr>
            <a:r>
              <a:rPr lang="en-US" sz="2800" b="1" smtClean="0">
                <a:solidFill>
                  <a:srgbClr val="FF0000"/>
                </a:solidFill>
                <a:latin typeface="Tahoma" pitchFamily="34" charset="0"/>
                <a:cs typeface="Tahoma" pitchFamily="34" charset="0"/>
              </a:rPr>
              <a:t>Morphine</a:t>
            </a:r>
            <a:r>
              <a:rPr lang="en-US" sz="2800" b="1" smtClean="0">
                <a:latin typeface="Tahoma" pitchFamily="34" charset="0"/>
                <a:cs typeface="Tahoma" pitchFamily="34" charset="0"/>
              </a:rPr>
              <a:t> is the prototype strong μ receptor </a:t>
            </a:r>
          </a:p>
          <a:p>
            <a:pPr>
              <a:lnSpc>
                <a:spcPct val="90000"/>
              </a:lnSpc>
              <a:buFont typeface="Arial" charset="0"/>
              <a:buNone/>
            </a:pPr>
            <a:r>
              <a:rPr lang="en-US" sz="2800" b="1" smtClean="0">
                <a:latin typeface="Tahoma" pitchFamily="34" charset="0"/>
                <a:cs typeface="Tahoma" pitchFamily="34" charset="0"/>
              </a:rPr>
              <a:t>agonist. </a:t>
            </a:r>
          </a:p>
          <a:p>
            <a:pPr>
              <a:lnSpc>
                <a:spcPct val="90000"/>
              </a:lnSpc>
              <a:buFont typeface="Arial" charset="0"/>
              <a:buNone/>
            </a:pPr>
            <a:r>
              <a:rPr lang="en-US" sz="2800" b="1" smtClean="0">
                <a:solidFill>
                  <a:srgbClr val="00B0F0"/>
                </a:solidFill>
                <a:latin typeface="Tahoma" pitchFamily="34" charset="0"/>
                <a:cs typeface="Tahoma" pitchFamily="34" charset="0"/>
              </a:rPr>
              <a:t>Mechanism of action: </a:t>
            </a:r>
          </a:p>
          <a:p>
            <a:pPr>
              <a:lnSpc>
                <a:spcPct val="90000"/>
              </a:lnSpc>
              <a:buFont typeface="Arial" charset="0"/>
              <a:buNone/>
            </a:pPr>
            <a:r>
              <a:rPr lang="en-US" sz="2800" b="1" smtClean="0">
                <a:latin typeface="Tahoma" pitchFamily="34" charset="0"/>
                <a:cs typeface="Tahoma" pitchFamily="34" charset="0"/>
              </a:rPr>
              <a:t>-Opioids  interact with opioid receptors on the </a:t>
            </a:r>
          </a:p>
          <a:p>
            <a:pPr>
              <a:lnSpc>
                <a:spcPct val="90000"/>
              </a:lnSpc>
              <a:buFont typeface="Arial" charset="0"/>
              <a:buNone/>
            </a:pPr>
            <a:r>
              <a:rPr lang="en-US" sz="2800" b="1" smtClean="0">
                <a:latin typeface="Tahoma" pitchFamily="34" charset="0"/>
                <a:cs typeface="Tahoma" pitchFamily="34" charset="0"/>
              </a:rPr>
              <a:t>membranes of certain cells in the CNS and </a:t>
            </a:r>
          </a:p>
          <a:p>
            <a:pPr>
              <a:lnSpc>
                <a:spcPct val="90000"/>
              </a:lnSpc>
              <a:buFont typeface="Arial" charset="0"/>
              <a:buNone/>
            </a:pPr>
            <a:r>
              <a:rPr lang="en-US" sz="2800" b="1" smtClean="0">
                <a:latin typeface="Tahoma" pitchFamily="34" charset="0"/>
                <a:cs typeface="Tahoma" pitchFamily="34" charset="0"/>
              </a:rPr>
              <a:t>other anatomic structures, such as the </a:t>
            </a:r>
          </a:p>
          <a:p>
            <a:pPr>
              <a:lnSpc>
                <a:spcPct val="90000"/>
              </a:lnSpc>
              <a:buFont typeface="Arial" charset="0"/>
              <a:buNone/>
            </a:pPr>
            <a:r>
              <a:rPr lang="en-US" sz="2800" b="1" smtClean="0">
                <a:latin typeface="Tahoma" pitchFamily="34" charset="0"/>
                <a:cs typeface="Tahoma" pitchFamily="34" charset="0"/>
              </a:rPr>
              <a:t>gastrointestinal (GI) tract and the urinary </a:t>
            </a:r>
          </a:p>
          <a:p>
            <a:pPr>
              <a:lnSpc>
                <a:spcPct val="90000"/>
              </a:lnSpc>
              <a:buFont typeface="Arial" charset="0"/>
              <a:buNone/>
            </a:pPr>
            <a:r>
              <a:rPr lang="en-US" sz="2800" b="1" smtClean="0">
                <a:latin typeface="Tahoma" pitchFamily="34" charset="0"/>
                <a:cs typeface="Tahoma" pitchFamily="34" charset="0"/>
              </a:rPr>
              <a:t>bladder. </a:t>
            </a:r>
          </a:p>
          <a:p>
            <a:pPr>
              <a:lnSpc>
                <a:spcPct val="90000"/>
              </a:lnSpc>
              <a:buFont typeface="Arial" charset="0"/>
              <a:buNone/>
            </a:pPr>
            <a:r>
              <a:rPr lang="en-US" sz="2800" b="1" smtClean="0"/>
              <a:t>-</a:t>
            </a:r>
            <a:r>
              <a:rPr lang="en-US" sz="2800" b="1" smtClean="0">
                <a:latin typeface="Tahoma" pitchFamily="34" charset="0"/>
                <a:cs typeface="Tahoma" pitchFamily="34" charset="0"/>
              </a:rPr>
              <a:t>Morphine also acts at κ receptors in lamina I </a:t>
            </a:r>
          </a:p>
          <a:p>
            <a:pPr>
              <a:lnSpc>
                <a:spcPct val="90000"/>
              </a:lnSpc>
              <a:buFont typeface="Arial" charset="0"/>
              <a:buNone/>
            </a:pPr>
            <a:r>
              <a:rPr lang="en-US" sz="2800" b="1" smtClean="0">
                <a:latin typeface="Tahoma" pitchFamily="34" charset="0"/>
                <a:cs typeface="Tahoma" pitchFamily="34" charset="0"/>
              </a:rPr>
              <a:t>and II of  the dorsal horn of the spinal cord. It </a:t>
            </a:r>
          </a:p>
          <a:p>
            <a:pPr>
              <a:lnSpc>
                <a:spcPct val="90000"/>
              </a:lnSpc>
              <a:buFont typeface="Arial" charset="0"/>
              <a:buNone/>
            </a:pPr>
            <a:r>
              <a:rPr lang="en-US" sz="2800" b="1" smtClean="0">
                <a:latin typeface="Tahoma" pitchFamily="34" charset="0"/>
                <a:cs typeface="Tahoma" pitchFamily="34" charset="0"/>
              </a:rPr>
              <a:t>decreases the release of  substance P, which </a:t>
            </a:r>
          </a:p>
          <a:p>
            <a:pPr>
              <a:lnSpc>
                <a:spcPct val="90000"/>
              </a:lnSpc>
              <a:buFont typeface="Arial" charset="0"/>
              <a:buNone/>
            </a:pPr>
            <a:r>
              <a:rPr lang="en-US" sz="2800" b="1" smtClean="0">
                <a:latin typeface="Tahoma" pitchFamily="34" charset="0"/>
                <a:cs typeface="Tahoma" pitchFamily="34" charset="0"/>
              </a:rPr>
              <a:t>modulates pain perception in the spinal cord. </a:t>
            </a:r>
          </a:p>
          <a:p>
            <a:pPr>
              <a:lnSpc>
                <a:spcPct val="90000"/>
              </a:lnSpc>
              <a:buFont typeface="Arial" charset="0"/>
              <a:buNone/>
            </a:pPr>
            <a:endParaRPr lang="en-US" sz="2800" b="1" smtClean="0">
              <a:latin typeface="Tahoma" pitchFamily="34" charset="0"/>
              <a:cs typeface="Tahoma" pitchFamily="34" charset="0"/>
            </a:endParaRPr>
          </a:p>
          <a:p>
            <a:pPr>
              <a:lnSpc>
                <a:spcPct val="90000"/>
              </a:lnSpc>
              <a:buFont typeface="Arial" charset="0"/>
              <a:buNone/>
            </a:pPr>
            <a:endParaRPr lang="en-US" smtClean="0"/>
          </a:p>
          <a:p>
            <a:pPr>
              <a:lnSpc>
                <a:spcPct val="90000"/>
              </a:lnSpc>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rtlCol="0">
            <a:normAutofit/>
          </a:bodyPr>
          <a:lstStyle/>
          <a:p>
            <a:pPr marL="514350" indent="-514350" fontAlgn="auto">
              <a:spcAft>
                <a:spcPts val="0"/>
              </a:spcAft>
              <a:buFont typeface="Arial" pitchFamily="34" charset="0"/>
              <a:buNone/>
              <a:defRPr/>
            </a:pPr>
            <a:r>
              <a:rPr lang="en-US" b="1" dirty="0" smtClean="0"/>
              <a:t>-</a:t>
            </a:r>
            <a:r>
              <a:rPr lang="en-US" sz="3000" b="1" dirty="0" smtClean="0">
                <a:latin typeface="Tahoma" pitchFamily="34" charset="0"/>
                <a:ea typeface="Tahoma" pitchFamily="34" charset="0"/>
                <a:cs typeface="Tahoma" pitchFamily="34" charset="0"/>
              </a:rPr>
              <a:t>Morphine also appears to inhibit the release </a:t>
            </a:r>
          </a:p>
          <a:p>
            <a:pPr marL="514350" indent="-51435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of many excitatory transmitters from nerve </a:t>
            </a:r>
          </a:p>
          <a:p>
            <a:pPr marL="514350" indent="-51435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terminals carrying </a:t>
            </a:r>
            <a:r>
              <a:rPr lang="en-US" sz="3000" b="1" dirty="0" err="1" smtClean="0">
                <a:latin typeface="Tahoma" pitchFamily="34" charset="0"/>
                <a:ea typeface="Tahoma" pitchFamily="34" charset="0"/>
                <a:cs typeface="Tahoma" pitchFamily="34" charset="0"/>
              </a:rPr>
              <a:t>nociceptive</a:t>
            </a:r>
            <a:r>
              <a:rPr lang="en-US" sz="3000" b="1" dirty="0" smtClean="0">
                <a:latin typeface="Tahoma" pitchFamily="34" charset="0"/>
                <a:ea typeface="Tahoma" pitchFamily="34" charset="0"/>
                <a:cs typeface="Tahoma" pitchFamily="34" charset="0"/>
              </a:rPr>
              <a:t> (painful) </a:t>
            </a:r>
          </a:p>
          <a:p>
            <a:pPr marL="514350" indent="-51435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stimuli.</a:t>
            </a:r>
          </a:p>
          <a:p>
            <a:pPr fontAlgn="auto">
              <a:spcAft>
                <a:spcPts val="0"/>
              </a:spcAft>
              <a:buFont typeface="Arial" pitchFamily="34" charset="0"/>
              <a:buNone/>
              <a:defRPr/>
            </a:pPr>
            <a:r>
              <a:rPr lang="en-US" sz="3000" b="1" dirty="0" smtClean="0">
                <a:solidFill>
                  <a:srgbClr val="FF0000"/>
                </a:solidFill>
                <a:latin typeface="Tahoma" pitchFamily="34" charset="0"/>
                <a:ea typeface="Tahoma" pitchFamily="34" charset="0"/>
                <a:cs typeface="Tahoma" pitchFamily="34" charset="0"/>
              </a:rPr>
              <a:t>Actions: </a:t>
            </a:r>
          </a:p>
          <a:p>
            <a:pPr marL="514350" indent="-514350" fontAlgn="auto">
              <a:spcAft>
                <a:spcPts val="0"/>
              </a:spcAft>
              <a:buFont typeface="Arial" pitchFamily="34" charset="0"/>
              <a:buAutoNum type="alphaLcPeriod"/>
              <a:defRPr/>
            </a:pPr>
            <a:r>
              <a:rPr lang="en-US" sz="3000" b="1" dirty="0" smtClean="0">
                <a:solidFill>
                  <a:schemeClr val="accent6">
                    <a:lumMod val="75000"/>
                  </a:schemeClr>
                </a:solidFill>
                <a:latin typeface="Tahoma" pitchFamily="34" charset="0"/>
                <a:ea typeface="Tahoma" pitchFamily="34" charset="0"/>
                <a:cs typeface="Tahoma" pitchFamily="34" charset="0"/>
              </a:rPr>
              <a:t>Analgesia</a:t>
            </a:r>
            <a:r>
              <a:rPr lang="en-US" sz="3000" b="1" dirty="0" smtClean="0">
                <a:latin typeface="Tahoma" pitchFamily="34" charset="0"/>
                <a:ea typeface="Tahoma" pitchFamily="34" charset="0"/>
                <a:cs typeface="Tahoma" pitchFamily="34" charset="0"/>
              </a:rPr>
              <a:t>: (relief of pain without the loss of </a:t>
            </a:r>
          </a:p>
          <a:p>
            <a:pPr marL="514350" indent="-51435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consciousness) and relieve pain both by </a:t>
            </a:r>
          </a:p>
          <a:p>
            <a:pPr marL="514350" indent="-51435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raising the pain threshold at the spinal cord </a:t>
            </a:r>
          </a:p>
          <a:p>
            <a:pPr marL="514350" indent="-51435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level and, more importantly, by altering the </a:t>
            </a:r>
          </a:p>
          <a:p>
            <a:pPr marL="514350" indent="-514350" fontAlgn="auto">
              <a:spcAft>
                <a:spcPts val="0"/>
              </a:spcAft>
              <a:buFont typeface="Arial" pitchFamily="34" charset="0"/>
              <a:buNone/>
              <a:defRPr/>
            </a:pPr>
            <a:r>
              <a:rPr lang="en-US" sz="3000" b="1" dirty="0" smtClean="0">
                <a:latin typeface="Tahoma" pitchFamily="34" charset="0"/>
                <a:ea typeface="Tahoma" pitchFamily="34" charset="0"/>
                <a:cs typeface="Tahoma" pitchFamily="34" charset="0"/>
              </a:rPr>
              <a:t>brain’s perception of pain. </a:t>
            </a:r>
          </a:p>
          <a:p>
            <a:pPr fontAlgn="auto">
              <a:spcAft>
                <a:spcPts val="0"/>
              </a:spcAft>
              <a:buFont typeface="Arial" pitchFamily="34" charset="0"/>
              <a:buChar char="•"/>
              <a:defRPr/>
            </a:pPr>
            <a:endParaRPr lang="en-US" sz="3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248400"/>
          </a:xfrm>
        </p:spPr>
        <p:txBody>
          <a:bodyPr rtlCol="0">
            <a:normAutofit/>
          </a:bodyPr>
          <a:lstStyle/>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b. </a:t>
            </a:r>
            <a:r>
              <a:rPr lang="en-US" sz="2800" b="1" dirty="0" smtClean="0">
                <a:solidFill>
                  <a:schemeClr val="accent6">
                    <a:lumMod val="75000"/>
                  </a:schemeClr>
                </a:solidFill>
                <a:latin typeface="Tahoma" pitchFamily="34" charset="0"/>
                <a:ea typeface="Tahoma" pitchFamily="34" charset="0"/>
                <a:cs typeface="Tahoma" pitchFamily="34" charset="0"/>
              </a:rPr>
              <a:t>Euphoria</a:t>
            </a:r>
            <a:r>
              <a:rPr lang="en-US" sz="2800" b="1" dirty="0" smtClean="0">
                <a:latin typeface="Tahoma" pitchFamily="34" charset="0"/>
                <a:ea typeface="Tahoma" pitchFamily="34" charset="0"/>
                <a:cs typeface="Tahoma" pitchFamily="34" charset="0"/>
              </a:rPr>
              <a:t>: Morphine produces a powerful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sense of contentment and well-being caused by </a:t>
            </a:r>
          </a:p>
          <a:p>
            <a:pPr fontAlgn="auto">
              <a:spcAft>
                <a:spcPts val="0"/>
              </a:spcAft>
              <a:buFont typeface="Arial" pitchFamily="34" charset="0"/>
              <a:buNone/>
              <a:defRPr/>
            </a:pPr>
            <a:r>
              <a:rPr lang="en-US" sz="2800" b="1" dirty="0" err="1" smtClean="0">
                <a:latin typeface="Tahoma" pitchFamily="34" charset="0"/>
                <a:ea typeface="Tahoma" pitchFamily="34" charset="0"/>
                <a:cs typeface="Tahoma" pitchFamily="34" charset="0"/>
              </a:rPr>
              <a:t>disinhibition</a:t>
            </a:r>
            <a:r>
              <a:rPr lang="en-US" sz="2800" b="1" dirty="0" smtClean="0">
                <a:latin typeface="Tahoma" pitchFamily="34" charset="0"/>
                <a:ea typeface="Tahoma" pitchFamily="34" charset="0"/>
                <a:cs typeface="Tahoma" pitchFamily="34" charset="0"/>
              </a:rPr>
              <a:t> of the dopamine-containing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neurons of the ventral </a:t>
            </a:r>
            <a:r>
              <a:rPr lang="en-US" sz="2800" b="1" dirty="0" err="1" smtClean="0">
                <a:latin typeface="Tahoma" pitchFamily="34" charset="0"/>
                <a:ea typeface="Tahoma" pitchFamily="34" charset="0"/>
                <a:cs typeface="Tahoma" pitchFamily="34" charset="0"/>
              </a:rPr>
              <a:t>tegmental</a:t>
            </a:r>
            <a:r>
              <a:rPr lang="en-US" sz="2800" b="1" dirty="0" smtClean="0">
                <a:latin typeface="Tahoma" pitchFamily="34" charset="0"/>
                <a:ea typeface="Tahoma" pitchFamily="34" charset="0"/>
                <a:cs typeface="Tahoma" pitchFamily="34" charset="0"/>
              </a:rPr>
              <a:t> area.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c. </a:t>
            </a:r>
            <a:r>
              <a:rPr lang="en-US" sz="2800" b="1" dirty="0" smtClean="0">
                <a:solidFill>
                  <a:schemeClr val="accent6">
                    <a:lumMod val="75000"/>
                  </a:schemeClr>
                </a:solidFill>
                <a:latin typeface="Tahoma" pitchFamily="34" charset="0"/>
                <a:ea typeface="Tahoma" pitchFamily="34" charset="0"/>
                <a:cs typeface="Tahoma" pitchFamily="34" charset="0"/>
              </a:rPr>
              <a:t>Respiration</a:t>
            </a:r>
            <a:r>
              <a:rPr lang="en-US" sz="2800" b="1" dirty="0" smtClean="0">
                <a:latin typeface="Tahoma" pitchFamily="34" charset="0"/>
                <a:ea typeface="Tahoma" pitchFamily="34" charset="0"/>
                <a:cs typeface="Tahoma" pitchFamily="34" charset="0"/>
              </a:rPr>
              <a:t>: Morphine causes respiratory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depression by reduction of the sensitivity of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respiratory center neurons to carbon dioxide.</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This can occur with ordinary doses of morphine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in patients who are </a:t>
            </a:r>
            <a:r>
              <a:rPr lang="en-US" sz="2800" b="1" dirty="0" err="1" smtClean="0">
                <a:latin typeface="Tahoma" pitchFamily="34" charset="0"/>
                <a:ea typeface="Tahoma" pitchFamily="34" charset="0"/>
                <a:cs typeface="Tahoma" pitchFamily="34" charset="0"/>
              </a:rPr>
              <a:t>opioid</a:t>
            </a:r>
            <a:r>
              <a:rPr lang="en-US" sz="2800" b="1" dirty="0" smtClean="0">
                <a:latin typeface="Tahoma" pitchFamily="34" charset="0"/>
                <a:ea typeface="Tahoma" pitchFamily="34" charset="0"/>
                <a:cs typeface="Tahoma" pitchFamily="34" charset="0"/>
              </a:rPr>
              <a:t>-naïve and can be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accentuated as the dose is increased until </a:t>
            </a:r>
          </a:p>
          <a:p>
            <a:pPr fontAlgn="auto">
              <a:spcAft>
                <a:spcPts val="0"/>
              </a:spcAft>
              <a:buFont typeface="Arial" pitchFamily="34" charset="0"/>
              <a:buNone/>
              <a:defRPr/>
            </a:pPr>
            <a:r>
              <a:rPr lang="en-US" sz="2800" b="1" dirty="0" smtClean="0">
                <a:latin typeface="Tahoma" pitchFamily="34" charset="0"/>
                <a:ea typeface="Tahoma" pitchFamily="34" charset="0"/>
                <a:cs typeface="Tahoma" pitchFamily="34" charset="0"/>
              </a:rPr>
              <a:t>ultimately respiration ceases.</a:t>
            </a:r>
            <a:endParaRPr lang="en-US" sz="28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2817</TotalTime>
  <Words>3313</Words>
  <Application>Microsoft Office PowerPoint</Application>
  <PresentationFormat>On-screen Show (4:3)</PresentationFormat>
  <Paragraphs>283</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Calibri</vt:lpstr>
      <vt:lpstr>Arial</vt:lpstr>
      <vt:lpstr>Tahoma</vt:lpstr>
      <vt:lpstr>Wingdings</vt:lpstr>
      <vt:lpstr>Office Theme</vt:lpstr>
      <vt:lpstr> Opioids                     4th Stage </vt:lpstr>
      <vt:lpstr>     Opioids are natural, semisynthetic, or synthetic compounds that produce morphine-like effects </vt:lpstr>
      <vt:lpstr>Slide 3</vt:lpstr>
      <vt:lpstr>  Summary of chemical classes of opioid agonists.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Opiate withdrawal syndrome</vt:lpstr>
      <vt:lpstr>Slide 44</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Opioids                     4th Stage</dc:title>
  <dc:creator>Acer</dc:creator>
  <cp:lastModifiedBy>Acer</cp:lastModifiedBy>
  <cp:revision>122</cp:revision>
  <dcterms:created xsi:type="dcterms:W3CDTF">2019-11-06T04:59:40Z</dcterms:created>
  <dcterms:modified xsi:type="dcterms:W3CDTF">2020-01-18T20:11:42Z</dcterms:modified>
</cp:coreProperties>
</file>