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89807" y="9274250"/>
            <a:ext cx="19431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2.png"/><Relationship Id="rId3" Type="http://schemas.openxmlformats.org/officeDocument/2006/relationships/image" Target="../media/image33.jpg"/><Relationship Id="rId4" Type="http://schemas.openxmlformats.org/officeDocument/2006/relationships/image" Target="../media/image34.jpg"/><Relationship Id="rId5" Type="http://schemas.openxmlformats.org/officeDocument/2006/relationships/image" Target="../media/image3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jpg"/><Relationship Id="rId5" Type="http://schemas.openxmlformats.org/officeDocument/2006/relationships/image" Target="../media/image39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0.jpg"/><Relationship Id="rId3" Type="http://schemas.openxmlformats.org/officeDocument/2006/relationships/image" Target="../media/image41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6.jpg"/><Relationship Id="rId3" Type="http://schemas.openxmlformats.org/officeDocument/2006/relationships/image" Target="../media/image4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1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Relationship Id="rId3" Type="http://schemas.openxmlformats.org/officeDocument/2006/relationships/image" Target="../media/image16.png"/><Relationship Id="rId4" Type="http://schemas.openxmlformats.org/officeDocument/2006/relationships/image" Target="../media/image1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Relationship Id="rId3" Type="http://schemas.openxmlformats.org/officeDocument/2006/relationships/image" Target="../media/image19.jpg"/><Relationship Id="rId4" Type="http://schemas.openxmlformats.org/officeDocument/2006/relationships/image" Target="../media/image20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Relationship Id="rId3" Type="http://schemas.openxmlformats.org/officeDocument/2006/relationships/image" Target="../media/image22.png"/><Relationship Id="rId4" Type="http://schemas.openxmlformats.org/officeDocument/2006/relationships/image" Target="../media/image2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39442" y="867003"/>
            <a:ext cx="3491865" cy="495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533400">
              <a:lnSpc>
                <a:spcPct val="1101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Carboxylic </a:t>
            </a:r>
            <a:r>
              <a:rPr dirty="0" sz="1400" spc="-10" b="1">
                <a:solidFill>
                  <a:srgbClr val="001ACD"/>
                </a:solidFill>
                <a:latin typeface="Arial"/>
                <a:cs typeface="Arial"/>
              </a:rPr>
              <a:t>Acid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Derivatives:  Nucleophilic </a:t>
            </a:r>
            <a:r>
              <a:rPr dirty="0" sz="1400" spc="-15" b="1">
                <a:solidFill>
                  <a:srgbClr val="001ACD"/>
                </a:solidFill>
                <a:latin typeface="Arial"/>
                <a:cs typeface="Arial"/>
              </a:rPr>
              <a:t>Acyl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Substitution</a:t>
            </a:r>
            <a:r>
              <a:rPr dirty="0" sz="1400" spc="40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Reactions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2456433"/>
            <a:ext cx="5970905" cy="830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Closely </a:t>
            </a:r>
            <a:r>
              <a:rPr dirty="0" sz="1200" spc="-5">
                <a:latin typeface="Times New Roman"/>
                <a:cs typeface="Times New Roman"/>
              </a:rPr>
              <a:t>related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carboxylic </a:t>
            </a:r>
            <a:r>
              <a:rPr dirty="0" sz="1200">
                <a:latin typeface="Times New Roman"/>
                <a:cs typeface="Times New Roman"/>
              </a:rPr>
              <a:t>acids </a:t>
            </a:r>
            <a:r>
              <a:rPr dirty="0" sz="1200" spc="-5">
                <a:latin typeface="Times New Roman"/>
                <a:cs typeface="Times New Roman"/>
              </a:rPr>
              <a:t>discussed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previous </a:t>
            </a:r>
            <a:r>
              <a:rPr dirty="0" sz="1200">
                <a:latin typeface="Times New Roman"/>
                <a:cs typeface="Times New Roman"/>
              </a:rPr>
              <a:t>chapter are the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carboxylic acid  derivatives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compounds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an acyl group is bonded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an electronegative atom </a:t>
            </a:r>
            <a:r>
              <a:rPr dirty="0" sz="1200" spc="10">
                <a:latin typeface="Times New Roman"/>
                <a:cs typeface="Times New Roman"/>
              </a:rPr>
              <a:t>or  </a:t>
            </a:r>
            <a:r>
              <a:rPr dirty="0" sz="1200" spc="-5">
                <a:latin typeface="Times New Roman"/>
                <a:cs typeface="Times New Roman"/>
              </a:rPr>
              <a:t>substituent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can act 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leaving group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nucleophilic acyl </a:t>
            </a:r>
            <a:r>
              <a:rPr dirty="0" sz="1200">
                <a:latin typeface="Times New Roman"/>
                <a:cs typeface="Times New Roman"/>
              </a:rPr>
              <a:t>substitution </a:t>
            </a:r>
            <a:r>
              <a:rPr dirty="0" sz="1200" spc="-5">
                <a:latin typeface="Times New Roman"/>
                <a:cs typeface="Times New Roman"/>
              </a:rPr>
              <a:t>reaction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we  saw </a:t>
            </a:r>
            <a:r>
              <a:rPr dirty="0" sz="1200">
                <a:latin typeface="Times New Roman"/>
                <a:cs typeface="Times New Roman"/>
              </a:rPr>
              <a:t>briefly in the </a:t>
            </a:r>
            <a:r>
              <a:rPr dirty="0" sz="1200" i="1">
                <a:latin typeface="Times New Roman"/>
                <a:cs typeface="Times New Roman"/>
              </a:rPr>
              <a:t>Preview of </a:t>
            </a:r>
            <a:r>
              <a:rPr dirty="0" sz="1200" spc="-5" i="1">
                <a:latin typeface="Times New Roman"/>
                <a:cs typeface="Times New Roman"/>
              </a:rPr>
              <a:t>Carbonyl</a:t>
            </a:r>
            <a:r>
              <a:rPr dirty="0" sz="1200" spc="-3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Chemistry: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102734"/>
            <a:ext cx="5969635" cy="1234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2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Many </a:t>
            </a:r>
            <a:r>
              <a:rPr dirty="0" sz="1200">
                <a:latin typeface="Times New Roman"/>
                <a:cs typeface="Times New Roman"/>
              </a:rPr>
              <a:t>kinds of </a:t>
            </a:r>
            <a:r>
              <a:rPr dirty="0" sz="1200" spc="-5">
                <a:latin typeface="Times New Roman"/>
                <a:cs typeface="Times New Roman"/>
              </a:rPr>
              <a:t>acid </a:t>
            </a:r>
            <a:r>
              <a:rPr dirty="0" sz="1200">
                <a:latin typeface="Times New Roman"/>
                <a:cs typeface="Times New Roman"/>
              </a:rPr>
              <a:t>derivatives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known, but </a:t>
            </a:r>
            <a:r>
              <a:rPr dirty="0" sz="1200" spc="-5">
                <a:latin typeface="Times New Roman"/>
                <a:cs typeface="Times New Roman"/>
              </a:rPr>
              <a:t>we’ll </a:t>
            </a:r>
            <a:r>
              <a:rPr dirty="0" sz="1200">
                <a:latin typeface="Times New Roman"/>
                <a:cs typeface="Times New Roman"/>
              </a:rPr>
              <a:t>be concerned primarily with four of the  more </a:t>
            </a:r>
            <a:r>
              <a:rPr dirty="0" sz="1200" spc="-5">
                <a:latin typeface="Times New Roman"/>
                <a:cs typeface="Times New Roman"/>
              </a:rPr>
              <a:t>common ones: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acid halides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acid anhydrides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esters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amides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Acid halides and acid  anhydrides </a:t>
            </a:r>
            <a:r>
              <a:rPr dirty="0" sz="1200">
                <a:latin typeface="Times New Roman"/>
                <a:cs typeface="Times New Roman"/>
              </a:rPr>
              <a:t>are used only in the </a:t>
            </a:r>
            <a:r>
              <a:rPr dirty="0" sz="1200" spc="-5">
                <a:latin typeface="Times New Roman"/>
                <a:cs typeface="Times New Roman"/>
              </a:rPr>
              <a:t>laboratory, </a:t>
            </a: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5">
                <a:latin typeface="Times New Roman"/>
                <a:cs typeface="Times New Roman"/>
              </a:rPr>
              <a:t>esters and amides are common </a:t>
            </a:r>
            <a:r>
              <a:rPr dirty="0" sz="1200">
                <a:latin typeface="Times New Roman"/>
                <a:cs typeface="Times New Roman"/>
              </a:rPr>
              <a:t>in both  laboratory </a:t>
            </a:r>
            <a:r>
              <a:rPr dirty="0" sz="1200" spc="-5">
                <a:latin typeface="Times New Roman"/>
                <a:cs typeface="Times New Roman"/>
              </a:rPr>
              <a:t>and biological chemistry.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addition, carboxylic acid </a:t>
            </a:r>
            <a:r>
              <a:rPr dirty="0" sz="1200">
                <a:latin typeface="Times New Roman"/>
                <a:cs typeface="Times New Roman"/>
              </a:rPr>
              <a:t>derivatives </a:t>
            </a:r>
            <a:r>
              <a:rPr dirty="0" sz="1200" spc="-5">
                <a:latin typeface="Times New Roman"/>
                <a:cs typeface="Times New Roman"/>
              </a:rPr>
              <a:t>called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thioesters 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acyl phosphates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encountered </a:t>
            </a:r>
            <a:r>
              <a:rPr dirty="0" sz="1200">
                <a:latin typeface="Times New Roman"/>
                <a:cs typeface="Times New Roman"/>
              </a:rPr>
              <a:t>primarily in </a:t>
            </a:r>
            <a:r>
              <a:rPr dirty="0" sz="1200" spc="-5">
                <a:latin typeface="Times New Roman"/>
                <a:cs typeface="Times New Roman"/>
              </a:rPr>
              <a:t>biological chemistry. </a:t>
            </a:r>
            <a:r>
              <a:rPr dirty="0" sz="1200">
                <a:latin typeface="Times New Roman"/>
                <a:cs typeface="Times New Roman"/>
              </a:rPr>
              <a:t>Note the </a:t>
            </a:r>
            <a:r>
              <a:rPr dirty="0" sz="1200" spc="-5">
                <a:latin typeface="Times New Roman"/>
                <a:cs typeface="Times New Roman"/>
              </a:rPr>
              <a:t>structural  </a:t>
            </a:r>
            <a:r>
              <a:rPr dirty="0" sz="1200">
                <a:latin typeface="Times New Roman"/>
                <a:cs typeface="Times New Roman"/>
              </a:rPr>
              <a:t>similarity between </a:t>
            </a:r>
            <a:r>
              <a:rPr dirty="0" sz="1200" spc="-5">
                <a:latin typeface="Times New Roman"/>
                <a:cs typeface="Times New Roman"/>
              </a:rPr>
              <a:t>acid anhydrides and acyl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phosphates.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346060"/>
            <a:ext cx="5970270" cy="16262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2907665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Naming Carboxylic </a:t>
            </a:r>
            <a:r>
              <a:rPr dirty="0" sz="1400" spc="-10" b="1">
                <a:solidFill>
                  <a:srgbClr val="CD0000"/>
                </a:solidFill>
                <a:latin typeface="Arial"/>
                <a:cs typeface="Arial"/>
              </a:rPr>
              <a:t>Acid </a:t>
            </a: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Derivatives 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Acid Halides, RCOX</a:t>
            </a: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325"/>
              </a:lnSpc>
            </a:pP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halides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named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by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identifying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first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acyl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group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halide.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acyl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group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55"/>
              </a:spcBef>
            </a:pPr>
            <a:r>
              <a:rPr dirty="0" sz="1200" spc="-5">
                <a:latin typeface="Times New Roman"/>
                <a:cs typeface="Times New Roman"/>
              </a:rPr>
              <a:t>name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derived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from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carboxylic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name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replacing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ic</a:t>
            </a:r>
            <a:r>
              <a:rPr dirty="0" sz="1200" spc="3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acid</a:t>
            </a:r>
            <a:r>
              <a:rPr dirty="0" sz="1200" spc="3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oic</a:t>
            </a:r>
            <a:r>
              <a:rPr dirty="0" sz="1200" spc="3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acid</a:t>
            </a:r>
            <a:r>
              <a:rPr dirty="0" sz="1200" spc="30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ending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000"/>
              </a:lnSpc>
            </a:pP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oyl, </a:t>
            </a:r>
            <a:r>
              <a:rPr dirty="0" sz="1200">
                <a:latin typeface="Times New Roman"/>
                <a:cs typeface="Times New Roman"/>
              </a:rPr>
              <a:t>or the </a:t>
            </a: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 spc="-5" i="1">
                <a:latin typeface="Times New Roman"/>
                <a:cs typeface="Times New Roman"/>
              </a:rPr>
              <a:t>carboxylic </a:t>
            </a:r>
            <a:r>
              <a:rPr dirty="0" sz="1200" i="1">
                <a:latin typeface="Times New Roman"/>
                <a:cs typeface="Times New Roman"/>
              </a:rPr>
              <a:t>acid </a:t>
            </a:r>
            <a:r>
              <a:rPr dirty="0" sz="1200">
                <a:latin typeface="Times New Roman"/>
                <a:cs typeface="Times New Roman"/>
              </a:rPr>
              <a:t>ending with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b="1" i="1">
                <a:solidFill>
                  <a:srgbClr val="FF0000"/>
                </a:solidFill>
                <a:latin typeface="Times New Roman"/>
                <a:cs typeface="Times New Roman"/>
              </a:rPr>
              <a:t>carbonyl</a:t>
            </a:r>
            <a:r>
              <a:rPr dirty="0" sz="1200" i="1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To keep </a:t>
            </a:r>
            <a:r>
              <a:rPr dirty="0" sz="1200" spc="-5">
                <a:latin typeface="Times New Roman"/>
                <a:cs typeface="Times New Roman"/>
              </a:rPr>
              <a:t>things interesting, </a:t>
            </a:r>
            <a:r>
              <a:rPr dirty="0" sz="1200">
                <a:latin typeface="Times New Roman"/>
                <a:cs typeface="Times New Roman"/>
              </a:rPr>
              <a:t>however, </a:t>
            </a:r>
            <a:r>
              <a:rPr dirty="0" sz="1200" spc="-5">
                <a:latin typeface="Times New Roman"/>
                <a:cs typeface="Times New Roman"/>
              </a:rPr>
              <a:t>IUPAC  recognizes eight </a:t>
            </a:r>
            <a:r>
              <a:rPr dirty="0" sz="1200">
                <a:latin typeface="Times New Roman"/>
                <a:cs typeface="Times New Roman"/>
              </a:rPr>
              <a:t>exceptions for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yl </a:t>
            </a:r>
            <a:r>
              <a:rPr dirty="0" sz="1200">
                <a:latin typeface="Times New Roman"/>
                <a:cs typeface="Times New Roman"/>
              </a:rPr>
              <a:t>rather than an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oyl </a:t>
            </a:r>
            <a:r>
              <a:rPr dirty="0" sz="1200">
                <a:latin typeface="Times New Roman"/>
                <a:cs typeface="Times New Roman"/>
              </a:rPr>
              <a:t>ending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used: formic </a:t>
            </a:r>
            <a:r>
              <a:rPr dirty="0" sz="1200" spc="-5">
                <a:latin typeface="Times New Roman"/>
                <a:cs typeface="Times New Roman"/>
              </a:rPr>
              <a:t>(formyl),  acetic 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(acetyl), 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propionic 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(propionyl), 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butyric 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(butyryl), 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oxalic 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(oxalyl), 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malonic 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(malonyl),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55"/>
              </a:spcBef>
            </a:pPr>
            <a:r>
              <a:rPr dirty="0" sz="1200" spc="-5">
                <a:latin typeface="Times New Roman"/>
                <a:cs typeface="Times New Roman"/>
              </a:rPr>
              <a:t>succinic (succinyl), and glutaric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(glutaryl).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57580" y="3410843"/>
            <a:ext cx="2620728" cy="3591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36647" y="5459210"/>
            <a:ext cx="4103619" cy="16772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604" y="867003"/>
            <a:ext cx="6021070" cy="1909445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70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Conversion of </a:t>
            </a:r>
            <a:r>
              <a:rPr dirty="0" sz="1400" spc="-10" b="1">
                <a:solidFill>
                  <a:srgbClr val="001ACD"/>
                </a:solidFill>
                <a:latin typeface="Arial"/>
                <a:cs typeface="Arial"/>
              </a:rPr>
              <a:t>Acid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Chlorides into</a:t>
            </a:r>
            <a:r>
              <a:rPr dirty="0" sz="1400" spc="25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Alcohols: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70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Reduction and Grignard</a:t>
            </a:r>
            <a:r>
              <a:rPr dirty="0" sz="1400" spc="5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Reaction</a:t>
            </a:r>
            <a:endParaRPr sz="1400">
              <a:latin typeface="Arial"/>
              <a:cs typeface="Arial"/>
            </a:endParaRPr>
          </a:p>
          <a:p>
            <a:pPr algn="just" marL="38100" marR="30480">
              <a:lnSpc>
                <a:spcPct val="110000"/>
              </a:lnSpc>
              <a:spcBef>
                <a:spcPts val="30"/>
              </a:spcBef>
            </a:pPr>
            <a:r>
              <a:rPr dirty="0" sz="1200" spc="-5">
                <a:latin typeface="Times New Roman"/>
                <a:cs typeface="Times New Roman"/>
              </a:rPr>
              <a:t>Acid chlorides are </a:t>
            </a:r>
            <a:r>
              <a:rPr dirty="0" sz="1200">
                <a:latin typeface="Times New Roman"/>
                <a:cs typeface="Times New Roman"/>
              </a:rPr>
              <a:t>reduced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LiAlH</a:t>
            </a:r>
            <a:r>
              <a:rPr dirty="0" baseline="-10416" sz="1200" spc="-7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primary alcohols. The </a:t>
            </a:r>
            <a:r>
              <a:rPr dirty="0" sz="1200" spc="-5">
                <a:latin typeface="Times New Roman"/>
                <a:cs typeface="Times New Roman"/>
              </a:rPr>
              <a:t>reaction is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little practical  value, however, </a:t>
            </a:r>
            <a:r>
              <a:rPr dirty="0" sz="1200">
                <a:latin typeface="Times New Roman"/>
                <a:cs typeface="Times New Roman"/>
              </a:rPr>
              <a:t>because the </a:t>
            </a:r>
            <a:r>
              <a:rPr dirty="0" sz="1200" spc="-5">
                <a:latin typeface="Times New Roman"/>
                <a:cs typeface="Times New Roman"/>
              </a:rPr>
              <a:t>parent carboxylic </a:t>
            </a:r>
            <a:r>
              <a:rPr dirty="0" sz="1200">
                <a:latin typeface="Times New Roman"/>
                <a:cs typeface="Times New Roman"/>
              </a:rPr>
              <a:t>acids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generally more readily </a:t>
            </a:r>
            <a:r>
              <a:rPr dirty="0" sz="1200" spc="-5">
                <a:latin typeface="Times New Roman"/>
                <a:cs typeface="Times New Roman"/>
              </a:rPr>
              <a:t>available and can  themselves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reduced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LiAlH</a:t>
            </a:r>
            <a:r>
              <a:rPr dirty="0" baseline="-10416" sz="1200" spc="-7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alcohols.</a:t>
            </a:r>
            <a:endParaRPr sz="1200">
              <a:latin typeface="Times New Roman"/>
              <a:cs typeface="Times New Roman"/>
            </a:endParaRPr>
          </a:p>
          <a:p>
            <a:pPr algn="just" marL="381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Reduction occurs </a:t>
            </a:r>
            <a:r>
              <a:rPr dirty="0" sz="1200">
                <a:latin typeface="Times New Roman"/>
                <a:cs typeface="Times New Roman"/>
              </a:rPr>
              <a:t>via a </a:t>
            </a:r>
            <a:r>
              <a:rPr dirty="0" sz="1200" spc="-5">
                <a:latin typeface="Times New Roman"/>
                <a:cs typeface="Times New Roman"/>
              </a:rPr>
              <a:t>typical nucleophilic </a:t>
            </a:r>
            <a:r>
              <a:rPr dirty="0" sz="1200">
                <a:latin typeface="Times New Roman"/>
                <a:cs typeface="Times New Roman"/>
              </a:rPr>
              <a:t>acyl substitution </a:t>
            </a:r>
            <a:r>
              <a:rPr dirty="0" sz="1200" spc="-5">
                <a:latin typeface="Times New Roman"/>
                <a:cs typeface="Times New Roman"/>
              </a:rPr>
              <a:t>mechanism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a hydride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ion</a:t>
            </a:r>
            <a:endParaRPr sz="1200">
              <a:latin typeface="Times New Roman"/>
              <a:cs typeface="Times New Roman"/>
            </a:endParaRPr>
          </a:p>
          <a:p>
            <a:pPr algn="just" marL="38100" marR="30480">
              <a:lnSpc>
                <a:spcPct val="110000"/>
              </a:lnSpc>
              <a:spcBef>
                <a:spcPts val="10"/>
              </a:spcBef>
            </a:pPr>
            <a:r>
              <a:rPr dirty="0" sz="1200" spc="-5" b="1">
                <a:latin typeface="Times New Roman"/>
                <a:cs typeface="Times New Roman"/>
              </a:rPr>
              <a:t>(H:</a:t>
            </a:r>
            <a:r>
              <a:rPr dirty="0" baseline="38194" sz="1200" spc="-7" b="1">
                <a:latin typeface="Times New Roman"/>
                <a:cs typeface="Times New Roman"/>
              </a:rPr>
              <a:t>-</a:t>
            </a:r>
            <a:r>
              <a:rPr dirty="0" sz="1200" spc="-5" b="1">
                <a:latin typeface="Times New Roman"/>
                <a:cs typeface="Times New Roman"/>
              </a:rPr>
              <a:t>) </a:t>
            </a:r>
            <a:r>
              <a:rPr dirty="0" sz="1200" spc="-5">
                <a:latin typeface="Times New Roman"/>
                <a:cs typeface="Times New Roman"/>
              </a:rPr>
              <a:t>adds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carbonyl group, yielding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tetrahedral intermediate </a:t>
            </a:r>
            <a:r>
              <a:rPr dirty="0" sz="1200">
                <a:latin typeface="Times New Roman"/>
                <a:cs typeface="Times New Roman"/>
              </a:rPr>
              <a:t>that expels </a:t>
            </a:r>
            <a:r>
              <a:rPr dirty="0" sz="1200" spc="-5" b="1">
                <a:latin typeface="Times New Roman"/>
                <a:cs typeface="Times New Roman"/>
              </a:rPr>
              <a:t>Cl</a:t>
            </a:r>
            <a:r>
              <a:rPr dirty="0" baseline="38194" sz="1200" spc="-7" b="1">
                <a:latin typeface="Times New Roman"/>
                <a:cs typeface="Times New Roman"/>
              </a:rPr>
              <a:t>-</a:t>
            </a:r>
            <a:r>
              <a:rPr dirty="0" sz="1200" spc="-5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The net  </a:t>
            </a:r>
            <a:r>
              <a:rPr dirty="0" sz="1200" spc="-5">
                <a:latin typeface="Times New Roman"/>
                <a:cs typeface="Times New Roman"/>
              </a:rPr>
              <a:t>effect is </a:t>
            </a:r>
            <a:r>
              <a:rPr dirty="0" sz="1200">
                <a:latin typeface="Times New Roman"/>
                <a:cs typeface="Times New Roman"/>
              </a:rPr>
              <a:t>a substitution of </a:t>
            </a:r>
            <a:r>
              <a:rPr dirty="0" sz="1200" spc="-5">
                <a:latin typeface="Times New Roman"/>
                <a:cs typeface="Times New Roman"/>
              </a:rPr>
              <a:t>-Cl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-H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an aldehyde, which is then further reduced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LiAlH</a:t>
            </a:r>
            <a:r>
              <a:rPr dirty="0" baseline="-10416" sz="1200">
                <a:latin typeface="Times New Roman"/>
                <a:cs typeface="Times New Roman"/>
              </a:rPr>
              <a:t>4  </a:t>
            </a:r>
            <a:r>
              <a:rPr dirty="0" sz="1200">
                <a:latin typeface="Times New Roman"/>
                <a:cs typeface="Times New Roman"/>
              </a:rPr>
              <a:t>in a </a:t>
            </a:r>
            <a:r>
              <a:rPr dirty="0" sz="1200" spc="-5">
                <a:latin typeface="Times New Roman"/>
                <a:cs typeface="Times New Roman"/>
              </a:rPr>
              <a:t>second step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the primary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alcohol.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6604" y="3749166"/>
            <a:ext cx="6021705" cy="103314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8100" marR="30480">
              <a:lnSpc>
                <a:spcPct val="1102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Grignard reagents react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acid chlorides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tertiary alcohols with </a:t>
            </a:r>
            <a:r>
              <a:rPr dirty="0" sz="1200" spc="-5">
                <a:latin typeface="Times New Roman"/>
                <a:cs typeface="Times New Roman"/>
              </a:rPr>
              <a:t>two identical  substituents.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mechanism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reaction is similar </a:t>
            </a:r>
            <a:r>
              <a:rPr dirty="0" sz="1200">
                <a:latin typeface="Times New Roman"/>
                <a:cs typeface="Times New Roman"/>
              </a:rPr>
              <a:t>to that of </a:t>
            </a:r>
            <a:r>
              <a:rPr dirty="0" sz="1200" spc="-5">
                <a:latin typeface="Times New Roman"/>
                <a:cs typeface="Times New Roman"/>
              </a:rPr>
              <a:t>LiAlH</a:t>
            </a:r>
            <a:r>
              <a:rPr dirty="0" baseline="-10416" sz="1200" spc="-7">
                <a:latin typeface="Times New Roman"/>
                <a:cs typeface="Times New Roman"/>
              </a:rPr>
              <a:t>4 </a:t>
            </a:r>
            <a:r>
              <a:rPr dirty="0" sz="1200" spc="-5">
                <a:latin typeface="Times New Roman"/>
                <a:cs typeface="Times New Roman"/>
              </a:rPr>
              <a:t>reduction.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 equivalent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Grignard reagent adds </a:t>
            </a:r>
            <a:r>
              <a:rPr dirty="0" sz="1200">
                <a:latin typeface="Times New Roman"/>
                <a:cs typeface="Times New Roman"/>
              </a:rPr>
              <a:t>to the acid </a:t>
            </a:r>
            <a:r>
              <a:rPr dirty="0" sz="1200" spc="-5">
                <a:latin typeface="Times New Roman"/>
                <a:cs typeface="Times New Roman"/>
              </a:rPr>
              <a:t>chloride, loss </a:t>
            </a:r>
            <a:r>
              <a:rPr dirty="0" sz="1200">
                <a:latin typeface="Times New Roman"/>
                <a:cs typeface="Times New Roman"/>
              </a:rPr>
              <a:t>of Cl</a:t>
            </a:r>
            <a:r>
              <a:rPr dirty="0" baseline="-10416" sz="1200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tetrahedral  intermediate yields </a:t>
            </a:r>
            <a:r>
              <a:rPr dirty="0" sz="1200">
                <a:latin typeface="Times New Roman"/>
                <a:cs typeface="Times New Roman"/>
              </a:rPr>
              <a:t>a ketone,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a second </a:t>
            </a:r>
            <a:r>
              <a:rPr dirty="0" sz="1200" spc="-5">
                <a:latin typeface="Times New Roman"/>
                <a:cs typeface="Times New Roman"/>
              </a:rPr>
              <a:t>equivalent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Grignard reagent </a:t>
            </a:r>
            <a:r>
              <a:rPr dirty="0" sz="1200">
                <a:latin typeface="Times New Roman"/>
                <a:cs typeface="Times New Roman"/>
              </a:rPr>
              <a:t>immediately </a:t>
            </a:r>
            <a:r>
              <a:rPr dirty="0" sz="1200" spc="-5">
                <a:latin typeface="Times New Roman"/>
                <a:cs typeface="Times New Roman"/>
              </a:rPr>
              <a:t>adds </a:t>
            </a:r>
            <a:r>
              <a:rPr dirty="0" sz="1200" spc="5">
                <a:latin typeface="Times New Roman"/>
                <a:cs typeface="Times New Roman"/>
              </a:rPr>
              <a:t>to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ketone </a:t>
            </a:r>
            <a:r>
              <a:rPr dirty="0" sz="1200">
                <a:latin typeface="Times New Roman"/>
                <a:cs typeface="Times New Roman"/>
              </a:rPr>
              <a:t>to produce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alcohol.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333211"/>
            <a:ext cx="5967095" cy="1102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281045">
              <a:lnSpc>
                <a:spcPct val="110000"/>
              </a:lnSpc>
              <a:spcBef>
                <a:spcPts val="100"/>
              </a:spcBef>
            </a:pPr>
            <a:r>
              <a:rPr dirty="0" sz="1400" b="1">
                <a:solidFill>
                  <a:srgbClr val="CD0000"/>
                </a:solidFill>
                <a:latin typeface="Arial"/>
                <a:cs typeface="Arial"/>
              </a:rPr>
              <a:t>Chemistry </a:t>
            </a: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of </a:t>
            </a:r>
            <a:r>
              <a:rPr dirty="0" sz="1400" spc="-10" b="1">
                <a:solidFill>
                  <a:srgbClr val="CD0000"/>
                </a:solidFill>
                <a:latin typeface="Arial"/>
                <a:cs typeface="Arial"/>
              </a:rPr>
              <a:t>Acid Anhydrides 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Preparation of </a:t>
            </a:r>
            <a:r>
              <a:rPr dirty="0" sz="1400" spc="-10" b="1">
                <a:solidFill>
                  <a:srgbClr val="001ACD"/>
                </a:solidFill>
                <a:latin typeface="Arial"/>
                <a:cs typeface="Arial"/>
              </a:rPr>
              <a:t>Acid</a:t>
            </a:r>
            <a:r>
              <a:rPr dirty="0" sz="1400" spc="30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1ACD"/>
                </a:solidFill>
                <a:latin typeface="Arial"/>
                <a:cs typeface="Arial"/>
              </a:rPr>
              <a:t>Anhydrides</a:t>
            </a:r>
            <a:endParaRPr sz="1400">
              <a:latin typeface="Arial"/>
              <a:cs typeface="Arial"/>
            </a:endParaRPr>
          </a:p>
          <a:p>
            <a:pPr algn="just" marL="12700" marR="5080">
              <a:lnSpc>
                <a:spcPct val="110000"/>
              </a:lnSpc>
              <a:spcBef>
                <a:spcPts val="30"/>
              </a:spcBef>
            </a:pPr>
            <a:r>
              <a:rPr dirty="0" sz="1200" spc="-5">
                <a:latin typeface="Times New Roman"/>
                <a:cs typeface="Times New Roman"/>
              </a:rPr>
              <a:t>Acid anhydrides </a:t>
            </a:r>
            <a:r>
              <a:rPr dirty="0" sz="1200">
                <a:latin typeface="Times New Roman"/>
                <a:cs typeface="Times New Roman"/>
              </a:rPr>
              <a:t>are typically </a:t>
            </a:r>
            <a:r>
              <a:rPr dirty="0" sz="1200" spc="-5">
                <a:latin typeface="Times New Roman"/>
                <a:cs typeface="Times New Roman"/>
              </a:rPr>
              <a:t>prepared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nucleophilic </a:t>
            </a:r>
            <a:r>
              <a:rPr dirty="0" sz="1200" spc="-5">
                <a:latin typeface="Times New Roman"/>
                <a:cs typeface="Times New Roman"/>
              </a:rPr>
              <a:t>acyl substitution reaction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acid  chloride </a:t>
            </a:r>
            <a:r>
              <a:rPr dirty="0" sz="1200">
                <a:latin typeface="Times New Roman"/>
                <a:cs typeface="Times New Roman"/>
              </a:rPr>
              <a:t>with a </a:t>
            </a:r>
            <a:r>
              <a:rPr dirty="0" sz="1200" spc="-5">
                <a:latin typeface="Times New Roman"/>
                <a:cs typeface="Times New Roman"/>
              </a:rPr>
              <a:t>carboxylate </a:t>
            </a:r>
            <a:r>
              <a:rPr dirty="0" sz="1200">
                <a:latin typeface="Times New Roman"/>
                <a:cs typeface="Times New Roman"/>
              </a:rPr>
              <a:t>anion. </a:t>
            </a:r>
            <a:r>
              <a:rPr dirty="0" sz="1200" spc="-5">
                <a:latin typeface="Times New Roman"/>
                <a:cs typeface="Times New Roman"/>
              </a:rPr>
              <a:t>Both symmetrical and unsymmetrical </a:t>
            </a:r>
            <a:r>
              <a:rPr dirty="0" sz="1200">
                <a:latin typeface="Times New Roman"/>
                <a:cs typeface="Times New Roman"/>
              </a:rPr>
              <a:t>acid </a:t>
            </a:r>
            <a:r>
              <a:rPr dirty="0" sz="1200" spc="-5">
                <a:latin typeface="Times New Roman"/>
                <a:cs typeface="Times New Roman"/>
              </a:rPr>
              <a:t>anhydrides </a:t>
            </a:r>
            <a:r>
              <a:rPr dirty="0" sz="1200">
                <a:latin typeface="Times New Roman"/>
                <a:cs typeface="Times New Roman"/>
              </a:rPr>
              <a:t>can be  </a:t>
            </a:r>
            <a:r>
              <a:rPr dirty="0" sz="1200" spc="-5">
                <a:latin typeface="Times New Roman"/>
                <a:cs typeface="Times New Roman"/>
              </a:rPr>
              <a:t>prepared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way.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65560" y="2878343"/>
            <a:ext cx="3006959" cy="7992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33899" y="4894037"/>
            <a:ext cx="4950917" cy="10936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05862" y="7506824"/>
            <a:ext cx="4061042" cy="8006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604" y="887984"/>
            <a:ext cx="6019800" cy="10179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1645"/>
              </a:lnSpc>
              <a:spcBef>
                <a:spcPts val="100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Reactions of </a:t>
            </a:r>
            <a:r>
              <a:rPr dirty="0" sz="1400" spc="-10" b="1">
                <a:solidFill>
                  <a:srgbClr val="001ACD"/>
                </a:solidFill>
                <a:latin typeface="Arial"/>
                <a:cs typeface="Arial"/>
              </a:rPr>
              <a:t>Acid</a:t>
            </a:r>
            <a:r>
              <a:rPr dirty="0" sz="1400" spc="25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Anhydrides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405"/>
              </a:lnSpc>
            </a:pPr>
            <a:r>
              <a:rPr dirty="0" sz="1200">
                <a:latin typeface="Times New Roman"/>
                <a:cs typeface="Times New Roman"/>
              </a:rPr>
              <a:t>The chemistry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acid </a:t>
            </a:r>
            <a:r>
              <a:rPr dirty="0" sz="1200" spc="-5">
                <a:latin typeface="Times New Roman"/>
                <a:cs typeface="Times New Roman"/>
              </a:rPr>
              <a:t>anhydrides  is similar </a:t>
            </a:r>
            <a:r>
              <a:rPr dirty="0" sz="1200">
                <a:latin typeface="Times New Roman"/>
                <a:cs typeface="Times New Roman"/>
              </a:rPr>
              <a:t>to that of </a:t>
            </a:r>
            <a:r>
              <a:rPr dirty="0" sz="1200" spc="5">
                <a:latin typeface="Times New Roman"/>
                <a:cs typeface="Times New Roman"/>
              </a:rPr>
              <a:t>acid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chlorides,  although  anhydrides  react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slowly.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Thus,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anhydrides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react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water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acids,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alcohols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esters,</a:t>
            </a:r>
            <a:endParaRPr sz="1200">
              <a:latin typeface="Times New Roman"/>
              <a:cs typeface="Times New Roman"/>
            </a:endParaRPr>
          </a:p>
          <a:p>
            <a:pPr marL="38100" marR="30480">
              <a:lnSpc>
                <a:spcPct val="110000"/>
              </a:lnSpc>
              <a:spcBef>
                <a:spcPts val="15"/>
              </a:spcBef>
            </a:pP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amines </a:t>
            </a:r>
            <a:r>
              <a:rPr dirty="0" sz="1200">
                <a:latin typeface="Times New Roman"/>
                <a:cs typeface="Times New Roman"/>
              </a:rPr>
              <a:t>to form amides,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LiAlH</a:t>
            </a:r>
            <a:r>
              <a:rPr dirty="0" baseline="-10416" sz="1200" spc="-7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form </a:t>
            </a:r>
            <a:r>
              <a:rPr dirty="0" sz="1200">
                <a:latin typeface="Times New Roman"/>
                <a:cs typeface="Times New Roman"/>
              </a:rPr>
              <a:t>primary alcohols. Only the ester- </a:t>
            </a:r>
            <a:r>
              <a:rPr dirty="0" sz="1200" spc="-5">
                <a:latin typeface="Times New Roman"/>
                <a:cs typeface="Times New Roman"/>
              </a:rPr>
              <a:t>and  amide-forming reactions are </a:t>
            </a:r>
            <a:r>
              <a:rPr dirty="0" sz="1200">
                <a:latin typeface="Times New Roman"/>
                <a:cs typeface="Times New Roman"/>
              </a:rPr>
              <a:t>commonly </a:t>
            </a:r>
            <a:r>
              <a:rPr dirty="0" sz="1200" spc="-5">
                <a:latin typeface="Times New Roman"/>
                <a:cs typeface="Times New Roman"/>
              </a:rPr>
              <a:t>used,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however.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192651"/>
            <a:ext cx="5968365" cy="8166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39"/>
              </a:lnSpc>
              <a:spcBef>
                <a:spcPts val="105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Acid Anhydrides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into</a:t>
            </a:r>
            <a:r>
              <a:rPr dirty="0" sz="1400" spc="50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Esters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Acetic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anhydride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often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used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prepare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acetate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esters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from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alcohols.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example,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aspirin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600"/>
              </a:lnSpc>
              <a:spcBef>
                <a:spcPts val="60"/>
              </a:spcBef>
            </a:pPr>
            <a:r>
              <a:rPr dirty="0" sz="1200" spc="-5">
                <a:latin typeface="Times New Roman"/>
                <a:cs typeface="Times New Roman"/>
              </a:rPr>
              <a:t>(acetylsalicylic acid) is prepared </a:t>
            </a:r>
            <a:r>
              <a:rPr dirty="0" sz="1200">
                <a:latin typeface="Times New Roman"/>
                <a:cs typeface="Times New Roman"/>
              </a:rPr>
              <a:t>commercially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acetylation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-hydroxybenzoic acid  (salicylic acid) </a:t>
            </a:r>
            <a:r>
              <a:rPr dirty="0" sz="1200">
                <a:latin typeface="Times New Roman"/>
                <a:cs typeface="Times New Roman"/>
              </a:rPr>
              <a:t>with acetic </a:t>
            </a:r>
            <a:r>
              <a:rPr dirty="0" sz="1200" spc="-5">
                <a:latin typeface="Times New Roman"/>
                <a:cs typeface="Times New Roman"/>
              </a:rPr>
              <a:t>anhydride.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6604" y="6497192"/>
            <a:ext cx="6020435" cy="9372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8100">
              <a:lnSpc>
                <a:spcPts val="1639"/>
              </a:lnSpc>
              <a:spcBef>
                <a:spcPts val="105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Acid Anhydrides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into</a:t>
            </a:r>
            <a:r>
              <a:rPr dirty="0" sz="1400" spc="65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Amides</a:t>
            </a:r>
            <a:endParaRPr sz="1400">
              <a:latin typeface="Arial"/>
              <a:cs typeface="Arial"/>
            </a:endParaRPr>
          </a:p>
          <a:p>
            <a:pPr algn="just" marL="38100" marR="30480">
              <a:lnSpc>
                <a:spcPct val="95600"/>
              </a:lnSpc>
              <a:spcBef>
                <a:spcPts val="25"/>
              </a:spcBef>
            </a:pPr>
            <a:r>
              <a:rPr dirty="0" sz="1200" spc="-5">
                <a:latin typeface="Times New Roman"/>
                <a:cs typeface="Times New Roman"/>
              </a:rPr>
              <a:t>Acetic anhydride is also </a:t>
            </a:r>
            <a:r>
              <a:rPr dirty="0" sz="1200">
                <a:latin typeface="Times New Roman"/>
                <a:cs typeface="Times New Roman"/>
              </a:rPr>
              <a:t>commonly used to </a:t>
            </a:r>
            <a:r>
              <a:rPr dirty="0" sz="1200" spc="-5">
                <a:latin typeface="Times New Roman"/>
                <a:cs typeface="Times New Roman"/>
              </a:rPr>
              <a:t>prepare </a:t>
            </a:r>
            <a:r>
              <a:rPr dirty="0" sz="1200" spc="-5" i="1">
                <a:latin typeface="Times New Roman"/>
                <a:cs typeface="Times New Roman"/>
              </a:rPr>
              <a:t>N</a:t>
            </a:r>
            <a:r>
              <a:rPr dirty="0" sz="1200" spc="-5">
                <a:latin typeface="Times New Roman"/>
                <a:cs typeface="Times New Roman"/>
              </a:rPr>
              <a:t>-substituted acetamides from amines. For  example, acetaminophen,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drug </a:t>
            </a:r>
            <a:r>
              <a:rPr dirty="0" sz="1200">
                <a:latin typeface="Times New Roman"/>
                <a:cs typeface="Times New Roman"/>
              </a:rPr>
              <a:t>used in over-the-counter </a:t>
            </a:r>
            <a:r>
              <a:rPr dirty="0" sz="1200" spc="-5">
                <a:latin typeface="Times New Roman"/>
                <a:cs typeface="Times New Roman"/>
              </a:rPr>
              <a:t>analgesics </a:t>
            </a:r>
            <a:r>
              <a:rPr dirty="0" sz="1200">
                <a:latin typeface="Times New Roman"/>
                <a:cs typeface="Times New Roman"/>
              </a:rPr>
              <a:t>such as </a:t>
            </a:r>
            <a:r>
              <a:rPr dirty="0" sz="1200" spc="-5">
                <a:latin typeface="Times New Roman"/>
                <a:cs typeface="Times New Roman"/>
              </a:rPr>
              <a:t>Tylenol, is prepared 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reaction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p</a:t>
            </a:r>
            <a:r>
              <a:rPr dirty="0" sz="1200" spc="-5">
                <a:latin typeface="Times New Roman"/>
                <a:cs typeface="Times New Roman"/>
              </a:rPr>
              <a:t>-hydroxyaniline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acetic anhydride. </a:t>
            </a:r>
            <a:r>
              <a:rPr dirty="0" sz="1200">
                <a:latin typeface="Times New Roman"/>
                <a:cs typeface="Times New Roman"/>
              </a:rPr>
              <a:t>Only the more nucleophilic </a:t>
            </a:r>
            <a:r>
              <a:rPr dirty="0" sz="1200" spc="-5">
                <a:latin typeface="Times New Roman"/>
                <a:cs typeface="Times New Roman"/>
              </a:rPr>
              <a:t>-NH</a:t>
            </a:r>
            <a:r>
              <a:rPr dirty="0" baseline="-10416" sz="1200" spc="-7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group  reacts </a:t>
            </a:r>
            <a:r>
              <a:rPr dirty="0" sz="1200">
                <a:latin typeface="Times New Roman"/>
                <a:cs typeface="Times New Roman"/>
              </a:rPr>
              <a:t>rather than the </a:t>
            </a:r>
            <a:r>
              <a:rPr dirty="0" sz="1200" spc="-5">
                <a:latin typeface="Times New Roman"/>
                <a:cs typeface="Times New Roman"/>
              </a:rPr>
              <a:t>less nucleophilic -OH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group.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42302" y="2015510"/>
            <a:ext cx="4165605" cy="19592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73377" y="5123482"/>
            <a:ext cx="4406662" cy="11656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80949" y="7542552"/>
            <a:ext cx="5162366" cy="11944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69441"/>
            <a:ext cx="5970905" cy="22117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3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Notice </a:t>
            </a:r>
            <a:r>
              <a:rPr dirty="0" sz="1200">
                <a:latin typeface="Times New Roman"/>
                <a:cs typeface="Times New Roman"/>
              </a:rPr>
              <a:t>in both of the </a:t>
            </a:r>
            <a:r>
              <a:rPr dirty="0" sz="1200" spc="-5">
                <a:latin typeface="Times New Roman"/>
                <a:cs typeface="Times New Roman"/>
              </a:rPr>
              <a:t>previous reactions </a:t>
            </a:r>
            <a:r>
              <a:rPr dirty="0" sz="1200">
                <a:latin typeface="Times New Roman"/>
                <a:cs typeface="Times New Roman"/>
              </a:rPr>
              <a:t>that only </a:t>
            </a:r>
            <a:r>
              <a:rPr dirty="0" sz="1200" spc="-5">
                <a:latin typeface="Times New Roman"/>
                <a:cs typeface="Times New Roman"/>
              </a:rPr>
              <a:t>“half”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anhydride molecule is </a:t>
            </a:r>
            <a:r>
              <a:rPr dirty="0" sz="1200">
                <a:latin typeface="Times New Roman"/>
                <a:cs typeface="Times New Roman"/>
              </a:rPr>
              <a:t>used, while  the other </a:t>
            </a:r>
            <a:r>
              <a:rPr dirty="0" sz="1200" spc="-5">
                <a:latin typeface="Times New Roman"/>
                <a:cs typeface="Times New Roman"/>
              </a:rPr>
              <a:t>half </a:t>
            </a:r>
            <a:r>
              <a:rPr dirty="0" sz="1200">
                <a:latin typeface="Times New Roman"/>
                <a:cs typeface="Times New Roman"/>
              </a:rPr>
              <a:t>acts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the leaving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>
                <a:latin typeface="Times New Roman"/>
                <a:cs typeface="Times New Roman"/>
              </a:rPr>
              <a:t>during the </a:t>
            </a:r>
            <a:r>
              <a:rPr dirty="0" sz="1200" spc="-5">
                <a:latin typeface="Times New Roman"/>
                <a:cs typeface="Times New Roman"/>
              </a:rPr>
              <a:t>nucleophilic acyl </a:t>
            </a:r>
            <a:r>
              <a:rPr dirty="0" sz="1200">
                <a:latin typeface="Times New Roman"/>
                <a:cs typeface="Times New Roman"/>
              </a:rPr>
              <a:t>substitution step </a:t>
            </a:r>
            <a:r>
              <a:rPr dirty="0" sz="1200" spc="-5">
                <a:latin typeface="Times New Roman"/>
                <a:cs typeface="Times New Roman"/>
              </a:rPr>
              <a:t>and  produces </a:t>
            </a:r>
            <a:r>
              <a:rPr dirty="0" sz="1200">
                <a:latin typeface="Times New Roman"/>
                <a:cs typeface="Times New Roman"/>
              </a:rPr>
              <a:t>acetate ion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by-product. </a:t>
            </a:r>
            <a:r>
              <a:rPr dirty="0" sz="1200">
                <a:latin typeface="Times New Roman"/>
                <a:cs typeface="Times New Roman"/>
              </a:rPr>
              <a:t>Thus, </a:t>
            </a:r>
            <a:r>
              <a:rPr dirty="0" sz="1200" spc="-5">
                <a:latin typeface="Times New Roman"/>
                <a:cs typeface="Times New Roman"/>
              </a:rPr>
              <a:t>anhydrides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inefficient,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acid </a:t>
            </a:r>
            <a:r>
              <a:rPr dirty="0" sz="1200">
                <a:latin typeface="Times New Roman"/>
                <a:cs typeface="Times New Roman"/>
              </a:rPr>
              <a:t>chlorides </a:t>
            </a:r>
            <a:r>
              <a:rPr dirty="0" sz="1200" spc="-5">
                <a:latin typeface="Times New Roman"/>
                <a:cs typeface="Times New Roman"/>
              </a:rPr>
              <a:t>are  </a:t>
            </a:r>
            <a:r>
              <a:rPr dirty="0" sz="1200">
                <a:latin typeface="Times New Roman"/>
                <a:cs typeface="Times New Roman"/>
              </a:rPr>
              <a:t>normally </a:t>
            </a:r>
            <a:r>
              <a:rPr dirty="0" sz="1200" spc="-5">
                <a:latin typeface="Times New Roman"/>
                <a:cs typeface="Times New Roman"/>
              </a:rPr>
              <a:t>preferred </a:t>
            </a:r>
            <a:r>
              <a:rPr dirty="0" sz="1200">
                <a:latin typeface="Times New Roman"/>
                <a:cs typeface="Times New Roman"/>
              </a:rPr>
              <a:t>for introducing </a:t>
            </a:r>
            <a:r>
              <a:rPr dirty="0" sz="1200" spc="-5">
                <a:latin typeface="Times New Roman"/>
                <a:cs typeface="Times New Roman"/>
              </a:rPr>
              <a:t>acyl </a:t>
            </a:r>
            <a:r>
              <a:rPr dirty="0" sz="1200">
                <a:latin typeface="Times New Roman"/>
                <a:cs typeface="Times New Roman"/>
              </a:rPr>
              <a:t>substituents </a:t>
            </a:r>
            <a:r>
              <a:rPr dirty="0" sz="1200" spc="-5">
                <a:latin typeface="Times New Roman"/>
                <a:cs typeface="Times New Roman"/>
              </a:rPr>
              <a:t>other than acetyl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groups.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>
              <a:lnSpc>
                <a:spcPts val="1639"/>
              </a:lnSpc>
            </a:pPr>
            <a:r>
              <a:rPr dirty="0" sz="1400" b="1">
                <a:solidFill>
                  <a:srgbClr val="CD0000"/>
                </a:solidFill>
                <a:latin typeface="Arial"/>
                <a:cs typeface="Arial"/>
              </a:rPr>
              <a:t>Chemistry </a:t>
            </a: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of</a:t>
            </a:r>
            <a:r>
              <a:rPr dirty="0" sz="1400" spc="-45" b="1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CD0000"/>
                </a:solidFill>
                <a:latin typeface="Arial"/>
                <a:cs typeface="Arial"/>
              </a:rPr>
              <a:t>Esters</a:t>
            </a: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Esters </a:t>
            </a:r>
            <a:r>
              <a:rPr dirty="0" sz="1200">
                <a:latin typeface="Times New Roman"/>
                <a:cs typeface="Times New Roman"/>
              </a:rPr>
              <a:t>are among the most </a:t>
            </a:r>
            <a:r>
              <a:rPr dirty="0" sz="1200" spc="-5">
                <a:latin typeface="Times New Roman"/>
                <a:cs typeface="Times New Roman"/>
              </a:rPr>
              <a:t>widespread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naturally occurring compounds. Many simple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esters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are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pleasant-smelling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liquids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responsible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fragrant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odors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fruits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flowers.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</a:t>
            </a:r>
            <a:endParaRPr sz="12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100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example, methyl </a:t>
            </a:r>
            <a:r>
              <a:rPr dirty="0" sz="1200">
                <a:latin typeface="Times New Roman"/>
                <a:cs typeface="Times New Roman"/>
              </a:rPr>
              <a:t>butanoate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found in pineapple oil, </a:t>
            </a:r>
            <a:r>
              <a:rPr dirty="0" sz="1200" spc="-5">
                <a:latin typeface="Times New Roman"/>
                <a:cs typeface="Times New Roman"/>
              </a:rPr>
              <a:t>and isopentyl acetate is </a:t>
            </a:r>
            <a:r>
              <a:rPr dirty="0" sz="1200">
                <a:latin typeface="Times New Roman"/>
                <a:cs typeface="Times New Roman"/>
              </a:rPr>
              <a:t>a constituent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banana </a:t>
            </a:r>
            <a:r>
              <a:rPr dirty="0" sz="1200">
                <a:latin typeface="Times New Roman"/>
                <a:cs typeface="Times New Roman"/>
              </a:rPr>
              <a:t>oil. The </a:t>
            </a:r>
            <a:r>
              <a:rPr dirty="0" sz="1200" spc="-5">
                <a:latin typeface="Times New Roman"/>
                <a:cs typeface="Times New Roman"/>
              </a:rPr>
              <a:t>ester </a:t>
            </a:r>
            <a:r>
              <a:rPr dirty="0" sz="1200">
                <a:latin typeface="Times New Roman"/>
                <a:cs typeface="Times New Roman"/>
              </a:rPr>
              <a:t>linkage </a:t>
            </a:r>
            <a:r>
              <a:rPr dirty="0" sz="1200" spc="-5">
                <a:latin typeface="Times New Roman"/>
                <a:cs typeface="Times New Roman"/>
              </a:rPr>
              <a:t>is also present </a:t>
            </a:r>
            <a:r>
              <a:rPr dirty="0" sz="1200">
                <a:latin typeface="Times New Roman"/>
                <a:cs typeface="Times New Roman"/>
              </a:rPr>
              <a:t>in animal </a:t>
            </a:r>
            <a:r>
              <a:rPr dirty="0" sz="1200" spc="-5">
                <a:latin typeface="Times New Roman"/>
                <a:cs typeface="Times New Roman"/>
              </a:rPr>
              <a:t>fats and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>
                <a:latin typeface="Times New Roman"/>
                <a:cs typeface="Times New Roman"/>
              </a:rPr>
              <a:t>biologically </a:t>
            </a:r>
            <a:r>
              <a:rPr dirty="0" sz="1200" spc="-5">
                <a:latin typeface="Times New Roman"/>
                <a:cs typeface="Times New Roman"/>
              </a:rPr>
              <a:t>important  molecules.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626991"/>
            <a:ext cx="5971540" cy="123571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110200"/>
              </a:lnSpc>
              <a:spcBef>
                <a:spcPts val="11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chemical </a:t>
            </a:r>
            <a:r>
              <a:rPr dirty="0" sz="1200">
                <a:latin typeface="Times New Roman"/>
                <a:cs typeface="Times New Roman"/>
              </a:rPr>
              <a:t>industry </a:t>
            </a:r>
            <a:r>
              <a:rPr dirty="0" sz="1200" spc="-5">
                <a:latin typeface="Times New Roman"/>
                <a:cs typeface="Times New Roman"/>
              </a:rPr>
              <a:t>uses esters </a:t>
            </a:r>
            <a:r>
              <a:rPr dirty="0" sz="1200">
                <a:latin typeface="Times New Roman"/>
                <a:cs typeface="Times New Roman"/>
              </a:rPr>
              <a:t>for a variety of purposes. </a:t>
            </a:r>
            <a:r>
              <a:rPr dirty="0" sz="1200" spc="-10">
                <a:latin typeface="Times New Roman"/>
                <a:cs typeface="Times New Roman"/>
              </a:rPr>
              <a:t>Ethyl </a:t>
            </a:r>
            <a:r>
              <a:rPr dirty="0" sz="1200">
                <a:latin typeface="Times New Roman"/>
                <a:cs typeface="Times New Roman"/>
              </a:rPr>
              <a:t>acetate, for </a:t>
            </a:r>
            <a:r>
              <a:rPr dirty="0" sz="1200" spc="-5">
                <a:latin typeface="Times New Roman"/>
                <a:cs typeface="Times New Roman"/>
              </a:rPr>
              <a:t>instance, is </a:t>
            </a:r>
            <a:r>
              <a:rPr dirty="0" sz="1200">
                <a:latin typeface="Times New Roman"/>
                <a:cs typeface="Times New Roman"/>
              </a:rPr>
              <a:t>a  commonly used solvent, </a:t>
            </a:r>
            <a:r>
              <a:rPr dirty="0" sz="1200" spc="-5">
                <a:latin typeface="Times New Roman"/>
                <a:cs typeface="Times New Roman"/>
              </a:rPr>
              <a:t>and dialkyl </a:t>
            </a:r>
            <a:r>
              <a:rPr dirty="0" sz="1200">
                <a:latin typeface="Times New Roman"/>
                <a:cs typeface="Times New Roman"/>
              </a:rPr>
              <a:t>phthalates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used </a:t>
            </a:r>
            <a:r>
              <a:rPr dirty="0" sz="1200" spc="-5">
                <a:latin typeface="Times New Roman"/>
                <a:cs typeface="Times New Roman"/>
              </a:rPr>
              <a:t>as plasticizers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keep polymers </a:t>
            </a:r>
            <a:r>
              <a:rPr dirty="0" sz="1200">
                <a:latin typeface="Times New Roman"/>
                <a:cs typeface="Times New Roman"/>
              </a:rPr>
              <a:t>from  </a:t>
            </a:r>
            <a:r>
              <a:rPr dirty="0" sz="1200" spc="-5">
                <a:latin typeface="Times New Roman"/>
                <a:cs typeface="Times New Roman"/>
              </a:rPr>
              <a:t>becoming brittle. </a:t>
            </a:r>
            <a:r>
              <a:rPr dirty="0" sz="1200">
                <a:latin typeface="Times New Roman"/>
                <a:cs typeface="Times New Roman"/>
              </a:rPr>
              <a:t>You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aware </a:t>
            </a:r>
            <a:r>
              <a:rPr dirty="0" sz="1200">
                <a:latin typeface="Times New Roman"/>
                <a:cs typeface="Times New Roman"/>
              </a:rPr>
              <a:t>that there </a:t>
            </a:r>
            <a:r>
              <a:rPr dirty="0" sz="1200" spc="-5">
                <a:latin typeface="Times New Roman"/>
                <a:cs typeface="Times New Roman"/>
              </a:rPr>
              <a:t>is current concern about </a:t>
            </a:r>
            <a:r>
              <a:rPr dirty="0" sz="1200">
                <a:latin typeface="Times New Roman"/>
                <a:cs typeface="Times New Roman"/>
              </a:rPr>
              <a:t>the possible toxicity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phthalates at high concentrations, although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recent assessment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U.S. </a:t>
            </a:r>
            <a:r>
              <a:rPr dirty="0" sz="1200" spc="-5">
                <a:latin typeface="Times New Roman"/>
                <a:cs typeface="Times New Roman"/>
              </a:rPr>
              <a:t>Food and Drug  Administration </a:t>
            </a:r>
            <a:r>
              <a:rPr dirty="0" sz="1200">
                <a:latin typeface="Times New Roman"/>
                <a:cs typeface="Times New Roman"/>
              </a:rPr>
              <a:t>found the risk to be </a:t>
            </a:r>
            <a:r>
              <a:rPr dirty="0" sz="1200" spc="-5">
                <a:latin typeface="Times New Roman"/>
                <a:cs typeface="Times New Roman"/>
              </a:rPr>
              <a:t>minimal </a:t>
            </a:r>
            <a:r>
              <a:rPr dirty="0" sz="1200">
                <a:latin typeface="Times New Roman"/>
                <a:cs typeface="Times New Roman"/>
              </a:rPr>
              <a:t>for most </a:t>
            </a:r>
            <a:r>
              <a:rPr dirty="0" sz="1200" spc="-5">
                <a:latin typeface="Times New Roman"/>
                <a:cs typeface="Times New Roman"/>
              </a:rPr>
              <a:t>people,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possible exception </a:t>
            </a:r>
            <a:r>
              <a:rPr dirty="0" sz="1200">
                <a:latin typeface="Times New Roman"/>
                <a:cs typeface="Times New Roman"/>
              </a:rPr>
              <a:t>of male  </a:t>
            </a:r>
            <a:r>
              <a:rPr dirty="0" sz="1200" spc="-5">
                <a:latin typeface="Times New Roman"/>
                <a:cs typeface="Times New Roman"/>
              </a:rPr>
              <a:t>infants.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6604" y="6904101"/>
            <a:ext cx="6022340" cy="10153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>
              <a:lnSpc>
                <a:spcPts val="1435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Esters  are  </a:t>
            </a:r>
            <a:r>
              <a:rPr dirty="0" sz="1200">
                <a:latin typeface="Times New Roman"/>
                <a:cs typeface="Times New Roman"/>
              </a:rPr>
              <a:t>usually  </a:t>
            </a:r>
            <a:r>
              <a:rPr dirty="0" sz="1200" spc="-5">
                <a:latin typeface="Times New Roman"/>
                <a:cs typeface="Times New Roman"/>
              </a:rPr>
              <a:t>prepared  from  carboxylic  </a:t>
            </a:r>
            <a:r>
              <a:rPr dirty="0" sz="1200">
                <a:latin typeface="Times New Roman"/>
                <a:cs typeface="Times New Roman"/>
              </a:rPr>
              <a:t>acids  </a:t>
            </a:r>
            <a:r>
              <a:rPr dirty="0" sz="1200" spc="5">
                <a:latin typeface="Times New Roman"/>
                <a:cs typeface="Times New Roman"/>
              </a:rPr>
              <a:t>by  </a:t>
            </a:r>
            <a:r>
              <a:rPr dirty="0" sz="1200">
                <a:latin typeface="Times New Roman"/>
                <a:cs typeface="Times New Roman"/>
              </a:rPr>
              <a:t>the  methods  already  </a:t>
            </a:r>
            <a:r>
              <a:rPr dirty="0" sz="1200" spc="-5">
                <a:latin typeface="Times New Roman"/>
                <a:cs typeface="Times New Roman"/>
              </a:rPr>
              <a:t>discussed.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Thus,</a:t>
            </a:r>
            <a:endParaRPr sz="1200">
              <a:latin typeface="Times New Roman"/>
              <a:cs typeface="Times New Roman"/>
            </a:endParaRPr>
          </a:p>
          <a:p>
            <a:pPr algn="ctr" marL="1229360">
              <a:lnSpc>
                <a:spcPts val="550"/>
              </a:lnSpc>
            </a:pPr>
            <a:r>
              <a:rPr dirty="0" sz="800" b="1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  <a:p>
            <a:pPr algn="just" marL="38100">
              <a:lnSpc>
                <a:spcPts val="1035"/>
              </a:lnSpc>
            </a:pPr>
            <a:r>
              <a:rPr dirty="0" sz="1200" spc="-5">
                <a:latin typeface="Times New Roman"/>
                <a:cs typeface="Times New Roman"/>
              </a:rPr>
              <a:t>carboxylic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acids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converted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directly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esters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by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</a:t>
            </a:r>
            <a:r>
              <a:rPr dirty="0" baseline="-10416" sz="1200" b="1">
                <a:latin typeface="Times New Roman"/>
                <a:cs typeface="Times New Roman"/>
              </a:rPr>
              <a:t>N   </a:t>
            </a:r>
            <a:r>
              <a:rPr dirty="0" baseline="-10416" sz="1200" spc="97" b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carboxylate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algn="just" marL="38100" marR="30480">
              <a:lnSpc>
                <a:spcPct val="1101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primary </a:t>
            </a:r>
            <a:r>
              <a:rPr dirty="0" sz="1200" spc="-5">
                <a:latin typeface="Times New Roman"/>
                <a:cs typeface="Times New Roman"/>
              </a:rPr>
              <a:t>alkyl </a:t>
            </a:r>
            <a:r>
              <a:rPr dirty="0" sz="1200">
                <a:latin typeface="Times New Roman"/>
                <a:cs typeface="Times New Roman"/>
              </a:rPr>
              <a:t>halide or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Fischer esterification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carboxylic </a:t>
            </a:r>
            <a:r>
              <a:rPr dirty="0" sz="1200">
                <a:latin typeface="Times New Roman"/>
                <a:cs typeface="Times New Roman"/>
              </a:rPr>
              <a:t>acid with </a:t>
            </a:r>
            <a:r>
              <a:rPr dirty="0" sz="1200" spc="-5">
                <a:latin typeface="Times New Roman"/>
                <a:cs typeface="Times New Roman"/>
              </a:rPr>
              <a:t>an alcohol </a:t>
            </a:r>
            <a:r>
              <a:rPr dirty="0" sz="1200">
                <a:latin typeface="Times New Roman"/>
                <a:cs typeface="Times New Roman"/>
              </a:rPr>
              <a:t>in the  </a:t>
            </a:r>
            <a:r>
              <a:rPr dirty="0" sz="1200" spc="-5">
                <a:latin typeface="Times New Roman"/>
                <a:cs typeface="Times New Roman"/>
              </a:rPr>
              <a:t>presence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mineral acid catalyst.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addition, acid </a:t>
            </a:r>
            <a:r>
              <a:rPr dirty="0" sz="1200">
                <a:latin typeface="Times New Roman"/>
                <a:cs typeface="Times New Roman"/>
              </a:rPr>
              <a:t>chlorides </a:t>
            </a:r>
            <a:r>
              <a:rPr dirty="0" sz="1200" spc="-5">
                <a:latin typeface="Times New Roman"/>
                <a:cs typeface="Times New Roman"/>
              </a:rPr>
              <a:t>are converted </a:t>
            </a:r>
            <a:r>
              <a:rPr dirty="0" sz="1200">
                <a:latin typeface="Times New Roman"/>
                <a:cs typeface="Times New Roman"/>
              </a:rPr>
              <a:t>into esters </a:t>
            </a:r>
            <a:r>
              <a:rPr dirty="0" sz="1200" spc="5">
                <a:latin typeface="Times New Roman"/>
                <a:cs typeface="Times New Roman"/>
              </a:rPr>
              <a:t>by  </a:t>
            </a:r>
            <a:r>
              <a:rPr dirty="0" sz="1200" spc="-5">
                <a:latin typeface="Times New Roman"/>
                <a:cs typeface="Times New Roman"/>
              </a:rPr>
              <a:t>treatment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an alcohol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presence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base.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72093" y="3235683"/>
            <a:ext cx="3210780" cy="13437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50918" y="5987229"/>
            <a:ext cx="2701383" cy="8528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3082798"/>
            <a:ext cx="5967730" cy="81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Reactions of</a:t>
            </a:r>
            <a:r>
              <a:rPr dirty="0" sz="1400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Esters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405"/>
              </a:lnSpc>
            </a:pPr>
            <a:r>
              <a:rPr dirty="0" sz="1200" spc="-5">
                <a:latin typeface="Times New Roman"/>
                <a:cs typeface="Times New Roman"/>
              </a:rPr>
              <a:t>Esters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undergo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kinds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we’ve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seen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other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carboxylic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acid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derivatives,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but they are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reactive </a:t>
            </a:r>
            <a:r>
              <a:rPr dirty="0" sz="1200" spc="-5">
                <a:latin typeface="Times New Roman"/>
                <a:cs typeface="Times New Roman"/>
              </a:rPr>
              <a:t>toward </a:t>
            </a:r>
            <a:r>
              <a:rPr dirty="0" sz="1200">
                <a:latin typeface="Times New Roman"/>
                <a:cs typeface="Times New Roman"/>
              </a:rPr>
              <a:t>nucleophiles than </a:t>
            </a:r>
            <a:r>
              <a:rPr dirty="0" sz="1200" spc="-5">
                <a:latin typeface="Times New Roman"/>
                <a:cs typeface="Times New Roman"/>
              </a:rPr>
              <a:t>either acid </a:t>
            </a:r>
            <a:r>
              <a:rPr dirty="0" sz="1200">
                <a:latin typeface="Times New Roman"/>
                <a:cs typeface="Times New Roman"/>
              </a:rPr>
              <a:t>chlorides or </a:t>
            </a:r>
            <a:r>
              <a:rPr dirty="0" sz="1200" spc="-5">
                <a:latin typeface="Times New Roman"/>
                <a:cs typeface="Times New Roman"/>
              </a:rPr>
              <a:t>anhydrides. All </a:t>
            </a:r>
            <a:r>
              <a:rPr dirty="0" sz="1200">
                <a:latin typeface="Times New Roman"/>
                <a:cs typeface="Times New Roman"/>
              </a:rPr>
              <a:t>their  </a:t>
            </a:r>
            <a:r>
              <a:rPr dirty="0" sz="1200" spc="-5">
                <a:latin typeface="Times New Roman"/>
                <a:cs typeface="Times New Roman"/>
              </a:rPr>
              <a:t>reactions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applicable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both </a:t>
            </a:r>
            <a:r>
              <a:rPr dirty="0" sz="1200" spc="-5">
                <a:latin typeface="Times New Roman"/>
                <a:cs typeface="Times New Roman"/>
              </a:rPr>
              <a:t>acyclic and cyclic esters, called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lactones</a:t>
            </a:r>
            <a:r>
              <a:rPr dirty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532502"/>
            <a:ext cx="5971540" cy="1822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>
              <a:lnSpc>
                <a:spcPts val="1639"/>
              </a:lnSpc>
              <a:spcBef>
                <a:spcPts val="105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Esters into Carboxylic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Acids:</a:t>
            </a:r>
            <a:r>
              <a:rPr dirty="0" sz="1400" spc="20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Hydrolysis</a:t>
            </a: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An ester is hydrolyzed, </a:t>
            </a:r>
            <a:r>
              <a:rPr dirty="0" sz="1200">
                <a:latin typeface="Times New Roman"/>
                <a:cs typeface="Times New Roman"/>
              </a:rPr>
              <a:t>either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aqueous </a:t>
            </a:r>
            <a:r>
              <a:rPr dirty="0" sz="1200" spc="-5">
                <a:latin typeface="Times New Roman"/>
                <a:cs typeface="Times New Roman"/>
              </a:rPr>
              <a:t>base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aqueous acid,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carboxylic acid </a:t>
            </a:r>
            <a:r>
              <a:rPr dirty="0" sz="1200">
                <a:latin typeface="Times New Roman"/>
                <a:cs typeface="Times New Roman"/>
              </a:rPr>
              <a:t>plus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40"/>
              </a:spcBef>
            </a:pPr>
            <a:r>
              <a:rPr dirty="0" sz="1200" spc="-5">
                <a:latin typeface="Times New Roman"/>
                <a:cs typeface="Times New Roman"/>
              </a:rPr>
              <a:t>alcohol. </a:t>
            </a:r>
            <a:r>
              <a:rPr dirty="0" sz="1200">
                <a:latin typeface="Times New Roman"/>
                <a:cs typeface="Times New Roman"/>
              </a:rPr>
              <a:t>Ester </a:t>
            </a:r>
            <a:r>
              <a:rPr dirty="0" sz="1200" spc="-5">
                <a:latin typeface="Times New Roman"/>
                <a:cs typeface="Times New Roman"/>
              </a:rPr>
              <a:t>hydrolysis 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basic  </a:t>
            </a:r>
            <a:r>
              <a:rPr dirty="0" sz="1200">
                <a:latin typeface="Times New Roman"/>
                <a:cs typeface="Times New Roman"/>
              </a:rPr>
              <a:t>solution </a:t>
            </a:r>
            <a:r>
              <a:rPr dirty="0" sz="1200" spc="-5">
                <a:latin typeface="Times New Roman"/>
                <a:cs typeface="Times New Roman"/>
              </a:rPr>
              <a:t>is  </a:t>
            </a:r>
            <a:r>
              <a:rPr dirty="0" sz="1200">
                <a:latin typeface="Times New Roman"/>
                <a:cs typeface="Times New Roman"/>
              </a:rPr>
              <a:t>called 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saponification</a:t>
            </a:r>
            <a:r>
              <a:rPr dirty="0" sz="120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after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Latin  </a:t>
            </a:r>
            <a:r>
              <a:rPr dirty="0" sz="1200">
                <a:latin typeface="Times New Roman"/>
                <a:cs typeface="Times New Roman"/>
              </a:rPr>
              <a:t>word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sapo,</a:t>
            </a:r>
            <a:endParaRPr sz="12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590"/>
              </a:lnSpc>
              <a:spcBef>
                <a:spcPts val="75"/>
              </a:spcBef>
            </a:pPr>
            <a:r>
              <a:rPr dirty="0" sz="1200" spc="-5">
                <a:latin typeface="Times New Roman"/>
                <a:cs typeface="Times New Roman"/>
              </a:rPr>
              <a:t>meaning “soap.” soap </a:t>
            </a:r>
            <a:r>
              <a:rPr dirty="0" sz="1200">
                <a:latin typeface="Times New Roman"/>
                <a:cs typeface="Times New Roman"/>
              </a:rPr>
              <a:t>is in </a:t>
            </a:r>
            <a:r>
              <a:rPr dirty="0" sz="1200" spc="-5">
                <a:latin typeface="Times New Roman"/>
                <a:cs typeface="Times New Roman"/>
              </a:rPr>
              <a:t>fact </a:t>
            </a:r>
            <a:r>
              <a:rPr dirty="0" sz="1200">
                <a:latin typeface="Times New Roman"/>
                <a:cs typeface="Times New Roman"/>
              </a:rPr>
              <a:t>made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boiling </a:t>
            </a:r>
            <a:r>
              <a:rPr dirty="0" sz="1200" spc="-5">
                <a:latin typeface="Times New Roman"/>
                <a:cs typeface="Times New Roman"/>
              </a:rPr>
              <a:t>animal fat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aqueous base </a:t>
            </a:r>
            <a:r>
              <a:rPr dirty="0" sz="1200" spc="1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hydrolyze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ester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linkages.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Ester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hydrolysis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occurs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through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typical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nucleophilic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acyl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substitution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pathway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58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hydroxide ion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nucleophile that </a:t>
            </a:r>
            <a:r>
              <a:rPr dirty="0" sz="1200" spc="-5">
                <a:latin typeface="Times New Roman"/>
                <a:cs typeface="Times New Roman"/>
              </a:rPr>
              <a:t>adds </a:t>
            </a:r>
            <a:r>
              <a:rPr dirty="0" sz="1200">
                <a:latin typeface="Times New Roman"/>
                <a:cs typeface="Times New Roman"/>
              </a:rPr>
              <a:t>to the ester </a:t>
            </a:r>
            <a:r>
              <a:rPr dirty="0" sz="1200" spc="-5">
                <a:latin typeface="Times New Roman"/>
                <a:cs typeface="Times New Roman"/>
              </a:rPr>
              <a:t>carbonyl group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give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tetrahedral intermediate. Loss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alkoxide ion </a:t>
            </a:r>
            <a:r>
              <a:rPr dirty="0" sz="1200" spc="-5">
                <a:latin typeface="Times New Roman"/>
                <a:cs typeface="Times New Roman"/>
              </a:rPr>
              <a:t>then gives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carboxylic </a:t>
            </a:r>
            <a:r>
              <a:rPr dirty="0" sz="1200">
                <a:latin typeface="Times New Roman"/>
                <a:cs typeface="Times New Roman"/>
              </a:rPr>
              <a:t>acid, </a:t>
            </a:r>
            <a:r>
              <a:rPr dirty="0" sz="1200" spc="-5">
                <a:latin typeface="Times New Roman"/>
                <a:cs typeface="Times New Roman"/>
              </a:rPr>
              <a:t>which is </a:t>
            </a:r>
            <a:r>
              <a:rPr dirty="0" sz="1200">
                <a:latin typeface="Times New Roman"/>
                <a:cs typeface="Times New Roman"/>
              </a:rPr>
              <a:t>deprotonated  to </a:t>
            </a:r>
            <a:r>
              <a:rPr dirty="0" sz="1200" spc="-5">
                <a:latin typeface="Times New Roman"/>
                <a:cs typeface="Times New Roman"/>
              </a:rPr>
              <a:t>give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carboxylate </a:t>
            </a:r>
            <a:r>
              <a:rPr dirty="0" sz="1200">
                <a:latin typeface="Times New Roman"/>
                <a:cs typeface="Times New Roman"/>
              </a:rPr>
              <a:t>ion. Addition of </a:t>
            </a:r>
            <a:r>
              <a:rPr dirty="0" sz="1200" spc="-5">
                <a:latin typeface="Times New Roman"/>
                <a:cs typeface="Times New Roman"/>
              </a:rPr>
              <a:t>aqueous </a:t>
            </a:r>
            <a:r>
              <a:rPr dirty="0" sz="1200">
                <a:latin typeface="Times New Roman"/>
                <a:cs typeface="Times New Roman"/>
              </a:rPr>
              <a:t>HCl, in a </a:t>
            </a:r>
            <a:r>
              <a:rPr dirty="0" sz="1200" spc="-5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step after the </a:t>
            </a:r>
            <a:r>
              <a:rPr dirty="0" sz="1200" spc="-5">
                <a:latin typeface="Times New Roman"/>
                <a:cs typeface="Times New Roman"/>
              </a:rPr>
              <a:t>saponification is  complete, protonates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carboxylate </a:t>
            </a:r>
            <a:r>
              <a:rPr dirty="0" sz="1200">
                <a:latin typeface="Times New Roman"/>
                <a:cs typeface="Times New Roman"/>
              </a:rPr>
              <a:t>ion </a:t>
            </a:r>
            <a:r>
              <a:rPr dirty="0" sz="1200" spc="-5">
                <a:latin typeface="Times New Roman"/>
                <a:cs typeface="Times New Roman"/>
              </a:rPr>
              <a:t>and gives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carboxylic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acid.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6604" y="7172325"/>
            <a:ext cx="6024245" cy="8305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8100" marR="30480">
              <a:lnSpc>
                <a:spcPct val="1101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The mechanism is supported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isotope-labeling studies. </a:t>
            </a: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ethyl propanoate </a:t>
            </a:r>
            <a:r>
              <a:rPr dirty="0" sz="1200">
                <a:latin typeface="Times New Roman"/>
                <a:cs typeface="Times New Roman"/>
              </a:rPr>
              <a:t>labeled with  </a:t>
            </a:r>
            <a:r>
              <a:rPr dirty="0" baseline="38194" sz="1200">
                <a:latin typeface="Times New Roman"/>
                <a:cs typeface="Times New Roman"/>
              </a:rPr>
              <a:t>18</a:t>
            </a:r>
            <a:r>
              <a:rPr dirty="0" sz="1200">
                <a:latin typeface="Times New Roman"/>
                <a:cs typeface="Times New Roman"/>
              </a:rPr>
              <a:t>O in the </a:t>
            </a:r>
            <a:r>
              <a:rPr dirty="0" sz="1200" spc="-5">
                <a:latin typeface="Times New Roman"/>
                <a:cs typeface="Times New Roman"/>
              </a:rPr>
              <a:t>ether-like oxygen is hydrolyzed </a:t>
            </a:r>
            <a:r>
              <a:rPr dirty="0" sz="1200">
                <a:latin typeface="Times New Roman"/>
                <a:cs typeface="Times New Roman"/>
              </a:rPr>
              <a:t>in aqueous </a:t>
            </a:r>
            <a:r>
              <a:rPr dirty="0" sz="1200" spc="-5">
                <a:latin typeface="Times New Roman"/>
                <a:cs typeface="Times New Roman"/>
              </a:rPr>
              <a:t>NaOH,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baseline="38194" sz="1200">
                <a:latin typeface="Times New Roman"/>
                <a:cs typeface="Times New Roman"/>
              </a:rPr>
              <a:t>18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label shows </a:t>
            </a:r>
            <a:r>
              <a:rPr dirty="0" sz="1200">
                <a:latin typeface="Times New Roman"/>
                <a:cs typeface="Times New Roman"/>
              </a:rPr>
              <a:t>up </a:t>
            </a:r>
            <a:r>
              <a:rPr dirty="0" sz="1200" spc="-5">
                <a:latin typeface="Times New Roman"/>
                <a:cs typeface="Times New Roman"/>
              </a:rPr>
              <a:t>exclusively 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ethanol product. </a:t>
            </a:r>
            <a:r>
              <a:rPr dirty="0" sz="1200">
                <a:latin typeface="Times New Roman"/>
                <a:cs typeface="Times New Roman"/>
              </a:rPr>
              <a:t>None of the label remains with the </a:t>
            </a:r>
            <a:r>
              <a:rPr dirty="0" sz="1200" spc="-5">
                <a:latin typeface="Times New Roman"/>
                <a:cs typeface="Times New Roman"/>
              </a:rPr>
              <a:t>propanoic acid, </a:t>
            </a:r>
            <a:r>
              <a:rPr dirty="0" sz="1200">
                <a:latin typeface="Times New Roman"/>
                <a:cs typeface="Times New Roman"/>
              </a:rPr>
              <a:t>indicating that  </a:t>
            </a:r>
            <a:r>
              <a:rPr dirty="0" sz="1200" spc="-5">
                <a:latin typeface="Times New Roman"/>
                <a:cs typeface="Times New Roman"/>
              </a:rPr>
              <a:t>saponification </a:t>
            </a:r>
            <a:r>
              <a:rPr dirty="0" sz="1200">
                <a:latin typeface="Times New Roman"/>
                <a:cs typeface="Times New Roman"/>
              </a:rPr>
              <a:t>occurs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cleavage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C-OR</a:t>
            </a:r>
            <a:r>
              <a:rPr dirty="0" baseline="38194" sz="1200" spc="-7" b="1">
                <a:solidFill>
                  <a:srgbClr val="FF0000"/>
                </a:solidFill>
                <a:latin typeface="Times New Roman"/>
                <a:cs typeface="Times New Roman"/>
              </a:rPr>
              <a:t>/ </a:t>
            </a:r>
            <a:r>
              <a:rPr dirty="0" sz="1200">
                <a:latin typeface="Times New Roman"/>
                <a:cs typeface="Times New Roman"/>
              </a:rPr>
              <a:t>bond </a:t>
            </a:r>
            <a:r>
              <a:rPr dirty="0" sz="1200" spc="-5">
                <a:latin typeface="Times New Roman"/>
                <a:cs typeface="Times New Roman"/>
              </a:rPr>
              <a:t>rather </a:t>
            </a:r>
            <a:r>
              <a:rPr dirty="0" sz="1200">
                <a:latin typeface="Times New Roman"/>
                <a:cs typeface="Times New Roman"/>
              </a:rPr>
              <a:t>than the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CO-R</a:t>
            </a:r>
            <a:r>
              <a:rPr dirty="0" baseline="38194" sz="1200" spc="-7" b="1">
                <a:solidFill>
                  <a:srgbClr val="FF0000"/>
                </a:solidFill>
                <a:latin typeface="Times New Roman"/>
                <a:cs typeface="Times New Roman"/>
              </a:rPr>
              <a:t>/</a:t>
            </a:r>
            <a:r>
              <a:rPr dirty="0" baseline="38194" sz="12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bond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09012" y="1040839"/>
            <a:ext cx="3456699" cy="1794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124744" y="4027513"/>
            <a:ext cx="1513423" cy="425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18834" y="6485855"/>
            <a:ext cx="2897267" cy="6231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18532" y="8152238"/>
            <a:ext cx="4024318" cy="5145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7984"/>
            <a:ext cx="5966460" cy="614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Esters into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Amides:</a:t>
            </a:r>
            <a:r>
              <a:rPr dirty="0" sz="1400" spc="30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Aminolysis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405"/>
              </a:lnSpc>
            </a:pPr>
            <a:r>
              <a:rPr dirty="0" sz="1200" spc="-5">
                <a:latin typeface="Times New Roman"/>
                <a:cs typeface="Times New Roman"/>
              </a:rPr>
              <a:t>Esters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ammonia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amines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yield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amides.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not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often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used,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however,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it’s usually </a:t>
            </a:r>
            <a:r>
              <a:rPr dirty="0" sz="1200" spc="-5">
                <a:latin typeface="Times New Roman"/>
                <a:cs typeface="Times New Roman"/>
              </a:rPr>
              <a:t>easier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prepare an amide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starting </a:t>
            </a:r>
            <a:r>
              <a:rPr dirty="0" sz="1200">
                <a:latin typeface="Times New Roman"/>
                <a:cs typeface="Times New Roman"/>
              </a:rPr>
              <a:t>with an </a:t>
            </a: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chloride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6604" y="2596642"/>
            <a:ext cx="4752975" cy="411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1635"/>
              </a:lnSpc>
              <a:spcBef>
                <a:spcPts val="100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Esters into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Alcohols:</a:t>
            </a:r>
            <a:r>
              <a:rPr dirty="0" sz="1400" spc="30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Reduction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395"/>
              </a:lnSpc>
            </a:pPr>
            <a:r>
              <a:rPr dirty="0" sz="1200" spc="-5">
                <a:latin typeface="Times New Roman"/>
                <a:cs typeface="Times New Roman"/>
              </a:rPr>
              <a:t>Esters are </a:t>
            </a:r>
            <a:r>
              <a:rPr dirty="0" sz="1200">
                <a:latin typeface="Times New Roman"/>
                <a:cs typeface="Times New Roman"/>
              </a:rPr>
              <a:t>easily </a:t>
            </a:r>
            <a:r>
              <a:rPr dirty="0" sz="1200" spc="-5">
                <a:latin typeface="Times New Roman"/>
                <a:cs typeface="Times New Roman"/>
              </a:rPr>
              <a:t>reduced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treatment </a:t>
            </a:r>
            <a:r>
              <a:rPr dirty="0" sz="1200">
                <a:latin typeface="Times New Roman"/>
                <a:cs typeface="Times New Roman"/>
              </a:rPr>
              <a:t>with LiAlH</a:t>
            </a:r>
            <a:r>
              <a:rPr dirty="0" baseline="-10416" sz="1200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primary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alcohols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794630"/>
            <a:ext cx="5969000" cy="630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4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mechanism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ester reduction is similar </a:t>
            </a:r>
            <a:r>
              <a:rPr dirty="0" sz="1200">
                <a:latin typeface="Times New Roman"/>
                <a:cs typeface="Times New Roman"/>
              </a:rPr>
              <a:t>to that of </a:t>
            </a:r>
            <a:r>
              <a:rPr dirty="0" sz="1200" spc="-5">
                <a:latin typeface="Times New Roman"/>
                <a:cs typeface="Times New Roman"/>
              </a:rPr>
              <a:t>acid chloride reduction </a:t>
            </a:r>
            <a:r>
              <a:rPr dirty="0" sz="1200">
                <a:latin typeface="Times New Roman"/>
                <a:cs typeface="Times New Roman"/>
              </a:rPr>
              <a:t>in that a hydride  ion </a:t>
            </a:r>
            <a:r>
              <a:rPr dirty="0" sz="1200" spc="-5">
                <a:latin typeface="Times New Roman"/>
                <a:cs typeface="Times New Roman"/>
              </a:rPr>
              <a:t>first adds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carbonyl group, followed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elimination </a:t>
            </a:r>
            <a:r>
              <a:rPr dirty="0" sz="1200">
                <a:latin typeface="Times New Roman"/>
                <a:cs typeface="Times New Roman"/>
              </a:rPr>
              <a:t>of alkoxide ion to </a:t>
            </a:r>
            <a:r>
              <a:rPr dirty="0" sz="1200" spc="-10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an  </a:t>
            </a:r>
            <a:r>
              <a:rPr dirty="0" sz="1200" spc="-5">
                <a:latin typeface="Times New Roman"/>
                <a:cs typeface="Times New Roman"/>
              </a:rPr>
              <a:t>aldehyde. Further </a:t>
            </a:r>
            <a:r>
              <a:rPr dirty="0" sz="1200">
                <a:latin typeface="Times New Roman"/>
                <a:cs typeface="Times New Roman"/>
              </a:rPr>
              <a:t>reduction of the </a:t>
            </a:r>
            <a:r>
              <a:rPr dirty="0" sz="1200" spc="-5">
                <a:latin typeface="Times New Roman"/>
                <a:cs typeface="Times New Roman"/>
              </a:rPr>
              <a:t>aldehyde gives </a:t>
            </a:r>
            <a:r>
              <a:rPr dirty="0" sz="1200">
                <a:latin typeface="Times New Roman"/>
                <a:cs typeface="Times New Roman"/>
              </a:rPr>
              <a:t>the primary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alcohol.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6416420"/>
            <a:ext cx="5969000" cy="10179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>
              <a:lnSpc>
                <a:spcPts val="1650"/>
              </a:lnSpc>
              <a:spcBef>
                <a:spcPts val="105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Esters into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Alcohols: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Grignard</a:t>
            </a:r>
            <a:r>
              <a:rPr dirty="0" sz="1400" spc="45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Reaction</a:t>
            </a: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410"/>
              </a:lnSpc>
            </a:pPr>
            <a:r>
              <a:rPr dirty="0" sz="1200" spc="-5">
                <a:latin typeface="Times New Roman"/>
                <a:cs typeface="Times New Roman"/>
              </a:rPr>
              <a:t>Esters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equivalents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Grignard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reagent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yield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tertiary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alcohol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which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two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0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substituents are identical.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reaction occurs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usual nucleophilic substitution  </a:t>
            </a:r>
            <a:r>
              <a:rPr dirty="0" sz="1200" spc="-5">
                <a:latin typeface="Times New Roman"/>
                <a:cs typeface="Times New Roman"/>
              </a:rPr>
              <a:t>mechanism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give an intermediate ketone, </a:t>
            </a:r>
            <a:r>
              <a:rPr dirty="0" sz="1200">
                <a:latin typeface="Times New Roman"/>
                <a:cs typeface="Times New Roman"/>
              </a:rPr>
              <a:t>which </a:t>
            </a:r>
            <a:r>
              <a:rPr dirty="0" sz="1200" spc="-5">
                <a:latin typeface="Times New Roman"/>
                <a:cs typeface="Times New Roman"/>
              </a:rPr>
              <a:t>reacts further </a:t>
            </a:r>
            <a:r>
              <a:rPr dirty="0" sz="1200">
                <a:latin typeface="Times New Roman"/>
                <a:cs typeface="Times New Roman"/>
              </a:rPr>
              <a:t>with the Grignard </a:t>
            </a:r>
            <a:r>
              <a:rPr dirty="0" sz="1200" spc="-5">
                <a:latin typeface="Times New Roman"/>
                <a:cs typeface="Times New Roman"/>
              </a:rPr>
              <a:t>reagent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a tertiary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alcohol.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03020" y="1637299"/>
            <a:ext cx="3653492" cy="877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93113" y="3002940"/>
            <a:ext cx="5167966" cy="18065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25522" y="5519715"/>
            <a:ext cx="5303673" cy="8206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51145" y="7621358"/>
            <a:ext cx="3608481" cy="10048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089406"/>
            <a:ext cx="5970905" cy="1219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ts val="1639"/>
              </a:lnSpc>
              <a:spcBef>
                <a:spcPts val="100"/>
              </a:spcBef>
            </a:pPr>
            <a:r>
              <a:rPr dirty="0" sz="1400" b="1">
                <a:solidFill>
                  <a:srgbClr val="CD0000"/>
                </a:solidFill>
                <a:latin typeface="Arial"/>
                <a:cs typeface="Arial"/>
              </a:rPr>
              <a:t>Chemistry </a:t>
            </a: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of</a:t>
            </a:r>
            <a:r>
              <a:rPr dirty="0" sz="1400" spc="-25" b="1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Amides</a:t>
            </a: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Amides,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like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esters,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abundant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all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living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organisms.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Proteins,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nucleic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acids,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many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100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pharmaceutical agents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amide functional </a:t>
            </a:r>
            <a:r>
              <a:rPr dirty="0" sz="1200">
                <a:latin typeface="Times New Roman"/>
                <a:cs typeface="Times New Roman"/>
              </a:rPr>
              <a:t>groups. The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this </a:t>
            </a:r>
            <a:r>
              <a:rPr dirty="0" sz="1200" spc="-5">
                <a:latin typeface="Times New Roman"/>
                <a:cs typeface="Times New Roman"/>
              </a:rPr>
              <a:t>abundance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amides is  </a:t>
            </a:r>
            <a:r>
              <a:rPr dirty="0" sz="1200">
                <a:latin typeface="Times New Roman"/>
                <a:cs typeface="Times New Roman"/>
              </a:rPr>
              <a:t>that they are stable in the </a:t>
            </a:r>
            <a:r>
              <a:rPr dirty="0" sz="1200" spc="-5">
                <a:latin typeface="Times New Roman"/>
                <a:cs typeface="Times New Roman"/>
              </a:rPr>
              <a:t>aqueous conditions </a:t>
            </a:r>
            <a:r>
              <a:rPr dirty="0" sz="1200">
                <a:latin typeface="Times New Roman"/>
                <a:cs typeface="Times New Roman"/>
              </a:rPr>
              <a:t>found in living organisms. </a:t>
            </a:r>
            <a:r>
              <a:rPr dirty="0" sz="1200" spc="-5">
                <a:latin typeface="Times New Roman"/>
                <a:cs typeface="Times New Roman"/>
              </a:rPr>
              <a:t>Amides </a:t>
            </a:r>
            <a:r>
              <a:rPr dirty="0" sz="1200">
                <a:latin typeface="Times New Roman"/>
                <a:cs typeface="Times New Roman"/>
              </a:rPr>
              <a:t>are the least  </a:t>
            </a:r>
            <a:r>
              <a:rPr dirty="0" sz="1200" spc="-5">
                <a:latin typeface="Times New Roman"/>
                <a:cs typeface="Times New Roman"/>
              </a:rPr>
              <a:t>reactive </a:t>
            </a:r>
            <a:r>
              <a:rPr dirty="0" sz="1200">
                <a:latin typeface="Times New Roman"/>
                <a:cs typeface="Times New Roman"/>
              </a:rPr>
              <a:t>of the common </a:t>
            </a:r>
            <a:r>
              <a:rPr dirty="0" sz="1200" spc="-5">
                <a:latin typeface="Times New Roman"/>
                <a:cs typeface="Times New Roman"/>
              </a:rPr>
              <a:t>acid derivatives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undergo </a:t>
            </a:r>
            <a:r>
              <a:rPr dirty="0" sz="1200">
                <a:latin typeface="Times New Roman"/>
                <a:cs typeface="Times New Roman"/>
              </a:rPr>
              <a:t>relatively </a:t>
            </a:r>
            <a:r>
              <a:rPr dirty="0" sz="1200" spc="-5">
                <a:latin typeface="Times New Roman"/>
                <a:cs typeface="Times New Roman"/>
              </a:rPr>
              <a:t>few </a:t>
            </a:r>
            <a:r>
              <a:rPr dirty="0" sz="1200">
                <a:latin typeface="Times New Roman"/>
                <a:cs typeface="Times New Roman"/>
              </a:rPr>
              <a:t>nucleophilic </a:t>
            </a:r>
            <a:r>
              <a:rPr dirty="0" sz="1200" spc="-5">
                <a:latin typeface="Times New Roman"/>
                <a:cs typeface="Times New Roman"/>
              </a:rPr>
              <a:t>acyl  </a:t>
            </a:r>
            <a:r>
              <a:rPr dirty="0" sz="1200">
                <a:latin typeface="Times New Roman"/>
                <a:cs typeface="Times New Roman"/>
              </a:rPr>
              <a:t>substitution</a:t>
            </a:r>
            <a:r>
              <a:rPr dirty="0" sz="1200" spc="-5">
                <a:latin typeface="Times New Roman"/>
                <a:cs typeface="Times New Roman"/>
              </a:rPr>
              <a:t> reactions.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067682"/>
            <a:ext cx="5969000" cy="552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50"/>
              </a:lnSpc>
              <a:spcBef>
                <a:spcPts val="105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Preparation of</a:t>
            </a:r>
            <a:r>
              <a:rPr dirty="0" sz="1400" spc="5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1ACD"/>
                </a:solidFill>
                <a:latin typeface="Arial"/>
                <a:cs typeface="Arial"/>
              </a:rPr>
              <a:t>Amides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</a:pPr>
            <a:r>
              <a:rPr dirty="0" sz="1000" spc="-5">
                <a:latin typeface="Times New Roman"/>
                <a:cs typeface="Times New Roman"/>
              </a:rPr>
              <a:t>Amides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are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usually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prepared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by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reaction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of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an</a:t>
            </a:r>
            <a:r>
              <a:rPr dirty="0" sz="1000" spc="5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acid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chloride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with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amine.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Ammonia,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monosubstituted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amines,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00" spc="-5">
                <a:latin typeface="Times New Roman"/>
                <a:cs typeface="Times New Roman"/>
              </a:rPr>
              <a:t>disubstituted amines all undergo this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reaction.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6604" y="6317360"/>
            <a:ext cx="6021070" cy="1825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ts val="1645"/>
              </a:lnSpc>
              <a:spcBef>
                <a:spcPts val="105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Reactions of</a:t>
            </a:r>
            <a:r>
              <a:rPr dirty="0" sz="1400" spc="20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1ACD"/>
                </a:solidFill>
                <a:latin typeface="Arial"/>
                <a:cs typeface="Arial"/>
              </a:rPr>
              <a:t>Amides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05"/>
              </a:lnSpc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Amides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into Carboxylic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Acids:</a:t>
            </a:r>
            <a:r>
              <a:rPr dirty="0" sz="1400" spc="35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Hydrolysis</a:t>
            </a:r>
            <a:endParaRPr sz="1400">
              <a:latin typeface="Arial"/>
              <a:cs typeface="Arial"/>
            </a:endParaRPr>
          </a:p>
          <a:p>
            <a:pPr algn="just" marL="381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Amides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undergo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hydrolysis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yield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carboxylic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acids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plus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ammonia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amine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upon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heating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  <a:p>
            <a:pPr algn="just" marL="38100" marR="30480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either aqueous acid </a:t>
            </a:r>
            <a:r>
              <a:rPr dirty="0" sz="1200">
                <a:latin typeface="Times New Roman"/>
                <a:cs typeface="Times New Roman"/>
              </a:rPr>
              <a:t>or aqueous </a:t>
            </a:r>
            <a:r>
              <a:rPr dirty="0" sz="1200" spc="-5">
                <a:latin typeface="Times New Roman"/>
                <a:cs typeface="Times New Roman"/>
              </a:rPr>
              <a:t>base.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conditions required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amide hydrolysis are </a:t>
            </a:r>
            <a:r>
              <a:rPr dirty="0" sz="1200">
                <a:latin typeface="Times New Roman"/>
                <a:cs typeface="Times New Roman"/>
              </a:rPr>
              <a:t>more  </a:t>
            </a:r>
            <a:r>
              <a:rPr dirty="0" sz="1200" spc="-5">
                <a:latin typeface="Times New Roman"/>
                <a:cs typeface="Times New Roman"/>
              </a:rPr>
              <a:t>extreme </a:t>
            </a:r>
            <a:r>
              <a:rPr dirty="0" sz="1200">
                <a:latin typeface="Times New Roman"/>
                <a:cs typeface="Times New Roman"/>
              </a:rPr>
              <a:t>than those </a:t>
            </a:r>
            <a:r>
              <a:rPr dirty="0" sz="1200" spc="-5">
                <a:latin typeface="Times New Roman"/>
                <a:cs typeface="Times New Roman"/>
              </a:rPr>
              <a:t>required </a:t>
            </a:r>
            <a:r>
              <a:rPr dirty="0" sz="1200">
                <a:latin typeface="Times New Roman"/>
                <a:cs typeface="Times New Roman"/>
              </a:rPr>
              <a:t>for the </a:t>
            </a:r>
            <a:r>
              <a:rPr dirty="0" sz="1200" spc="-5">
                <a:latin typeface="Times New Roman"/>
                <a:cs typeface="Times New Roman"/>
              </a:rPr>
              <a:t>hydrolysis </a:t>
            </a:r>
            <a:r>
              <a:rPr dirty="0" sz="1200">
                <a:latin typeface="Times New Roman"/>
                <a:cs typeface="Times New Roman"/>
              </a:rPr>
              <a:t>of acid </a:t>
            </a:r>
            <a:r>
              <a:rPr dirty="0" sz="1200" spc="-5">
                <a:latin typeface="Times New Roman"/>
                <a:cs typeface="Times New Roman"/>
              </a:rPr>
              <a:t>chlorides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esters, </a:t>
            </a:r>
            <a:r>
              <a:rPr dirty="0" sz="1200">
                <a:latin typeface="Times New Roman"/>
                <a:cs typeface="Times New Roman"/>
              </a:rPr>
              <a:t>but the </a:t>
            </a:r>
            <a:r>
              <a:rPr dirty="0" sz="1200" spc="-5">
                <a:latin typeface="Times New Roman"/>
                <a:cs typeface="Times New Roman"/>
              </a:rPr>
              <a:t>mechanisms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are</a:t>
            </a:r>
            <a:endParaRPr sz="1200">
              <a:latin typeface="Times New Roman"/>
              <a:cs typeface="Times New Roman"/>
            </a:endParaRPr>
          </a:p>
          <a:p>
            <a:pPr algn="just" marL="38100" marR="30480">
              <a:lnSpc>
                <a:spcPct val="1101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similar. Acidic hydrolysis reaction occurs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nucleophilic addition of </a:t>
            </a:r>
            <a:r>
              <a:rPr dirty="0" sz="1200" spc="-5">
                <a:latin typeface="Times New Roman"/>
                <a:cs typeface="Times New Roman"/>
              </a:rPr>
              <a:t>water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protonated  amide, followed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transfer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proton from oxygen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nitrogen </a:t>
            </a:r>
            <a:r>
              <a:rPr dirty="0" sz="1200">
                <a:latin typeface="Times New Roman"/>
                <a:cs typeface="Times New Roman"/>
              </a:rPr>
              <a:t>to make the </a:t>
            </a:r>
            <a:r>
              <a:rPr dirty="0" sz="1200" spc="-5">
                <a:latin typeface="Times New Roman"/>
                <a:cs typeface="Times New Roman"/>
              </a:rPr>
              <a:t>nitrogen </a:t>
            </a:r>
            <a:r>
              <a:rPr dirty="0" sz="1200">
                <a:latin typeface="Times New Roman"/>
                <a:cs typeface="Times New Roman"/>
              </a:rPr>
              <a:t>a better  </a:t>
            </a:r>
            <a:r>
              <a:rPr dirty="0" sz="1200" spc="-5">
                <a:latin typeface="Times New Roman"/>
                <a:cs typeface="Times New Roman"/>
              </a:rPr>
              <a:t>leaving group, and </a:t>
            </a:r>
            <a:r>
              <a:rPr dirty="0" sz="1200">
                <a:latin typeface="Times New Roman"/>
                <a:cs typeface="Times New Roman"/>
              </a:rPr>
              <a:t>subsequent </a:t>
            </a:r>
            <a:r>
              <a:rPr dirty="0" sz="1200" spc="-5">
                <a:latin typeface="Times New Roman"/>
                <a:cs typeface="Times New Roman"/>
              </a:rPr>
              <a:t>elimination.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steps are reversible,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the equilibrium </a:t>
            </a:r>
            <a:r>
              <a:rPr dirty="0" sz="1200">
                <a:latin typeface="Times New Roman"/>
                <a:cs typeface="Times New Roman"/>
              </a:rPr>
              <a:t>shifted  </a:t>
            </a:r>
            <a:r>
              <a:rPr dirty="0" sz="1200" spc="-5">
                <a:latin typeface="Times New Roman"/>
                <a:cs typeface="Times New Roman"/>
              </a:rPr>
              <a:t>toward product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protonation of </a:t>
            </a:r>
            <a:r>
              <a:rPr dirty="0" sz="1200" spc="-5">
                <a:latin typeface="Times New Roman"/>
                <a:cs typeface="Times New Roman"/>
              </a:rPr>
              <a:t>NH</a:t>
            </a:r>
            <a:r>
              <a:rPr dirty="0" baseline="-10416" sz="1200" spc="-7">
                <a:latin typeface="Times New Roman"/>
                <a:cs typeface="Times New Roman"/>
              </a:rPr>
              <a:t>3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final</a:t>
            </a:r>
            <a:r>
              <a:rPr dirty="0" sz="1200" spc="-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step.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45287" y="2482207"/>
            <a:ext cx="4956605" cy="1288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37034" y="4751802"/>
            <a:ext cx="2791951" cy="13072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604" y="2779521"/>
            <a:ext cx="6022340" cy="1234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8100" marR="30480">
              <a:lnSpc>
                <a:spcPct val="1102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Basic hydrolysis occurs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nucleophilic </a:t>
            </a:r>
            <a:r>
              <a:rPr dirty="0" sz="1200" spc="-5">
                <a:latin typeface="Times New Roman"/>
                <a:cs typeface="Times New Roman"/>
              </a:rPr>
              <a:t>addition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OH</a:t>
            </a:r>
            <a:r>
              <a:rPr dirty="0" baseline="38194" sz="1200" b="1">
                <a:solidFill>
                  <a:srgbClr val="FF0000"/>
                </a:solidFill>
                <a:latin typeface="Times New Roman"/>
                <a:cs typeface="Times New Roman"/>
              </a:rPr>
              <a:t>-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amide carbonyl group, </a:t>
            </a:r>
            <a:r>
              <a:rPr dirty="0" sz="1200">
                <a:latin typeface="Times New Roman"/>
                <a:cs typeface="Times New Roman"/>
              </a:rPr>
              <a:t>followed 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elimination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amide </a:t>
            </a:r>
            <a:r>
              <a:rPr dirty="0" sz="1200">
                <a:latin typeface="Times New Roman"/>
                <a:cs typeface="Times New Roman"/>
              </a:rPr>
              <a:t>ion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dirty="0" baseline="38194" sz="1200" spc="-7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NH</a:t>
            </a:r>
            <a:r>
              <a:rPr dirty="0" baseline="-10416" sz="1200" spc="-7" b="1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) </a:t>
            </a:r>
            <a:r>
              <a:rPr dirty="0" sz="1200" spc="-5">
                <a:latin typeface="Times New Roman"/>
                <a:cs typeface="Times New Roman"/>
              </a:rPr>
              <a:t>and subsequent deprotonation </a:t>
            </a:r>
            <a:r>
              <a:rPr dirty="0" sz="1200">
                <a:latin typeface="Times New Roman"/>
                <a:cs typeface="Times New Roman"/>
              </a:rPr>
              <a:t>of the initially </a:t>
            </a:r>
            <a:r>
              <a:rPr dirty="0" sz="1200" spc="-5">
                <a:latin typeface="Times New Roman"/>
                <a:cs typeface="Times New Roman"/>
              </a:rPr>
              <a:t>formed  carboxylic acid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ammonia. The </a:t>
            </a:r>
            <a:r>
              <a:rPr dirty="0" sz="1200" spc="-5">
                <a:latin typeface="Times New Roman"/>
                <a:cs typeface="Times New Roman"/>
              </a:rPr>
              <a:t>steps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reversible,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equilibrium </a:t>
            </a:r>
            <a:r>
              <a:rPr dirty="0" sz="1200">
                <a:latin typeface="Times New Roman"/>
                <a:cs typeface="Times New Roman"/>
              </a:rPr>
              <a:t>shifted </a:t>
            </a:r>
            <a:r>
              <a:rPr dirty="0" sz="1200" spc="-5">
                <a:latin typeface="Times New Roman"/>
                <a:cs typeface="Times New Roman"/>
              </a:rPr>
              <a:t>toward  product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final </a:t>
            </a:r>
            <a:r>
              <a:rPr dirty="0" sz="1200">
                <a:latin typeface="Times New Roman"/>
                <a:cs typeface="Times New Roman"/>
              </a:rPr>
              <a:t>deprotonation of the </a:t>
            </a:r>
            <a:r>
              <a:rPr dirty="0" sz="1200" spc="-5">
                <a:latin typeface="Times New Roman"/>
                <a:cs typeface="Times New Roman"/>
              </a:rPr>
              <a:t>carboxylic acid. Basic hydrolysis is </a:t>
            </a:r>
            <a:r>
              <a:rPr dirty="0" sz="1200">
                <a:latin typeface="Times New Roman"/>
                <a:cs typeface="Times New Roman"/>
              </a:rPr>
              <a:t>substantially more  </a:t>
            </a:r>
            <a:r>
              <a:rPr dirty="0" sz="1200" spc="-5">
                <a:latin typeface="Times New Roman"/>
                <a:cs typeface="Times New Roman"/>
              </a:rPr>
              <a:t>difficult </a:t>
            </a:r>
            <a:r>
              <a:rPr dirty="0" sz="1200">
                <a:latin typeface="Times New Roman"/>
                <a:cs typeface="Times New Roman"/>
              </a:rPr>
              <a:t>than the analogous </a:t>
            </a:r>
            <a:r>
              <a:rPr dirty="0" sz="1200" spc="-5">
                <a:latin typeface="Times New Roman"/>
                <a:cs typeface="Times New Roman"/>
              </a:rPr>
              <a:t>acid-catalyzed </a:t>
            </a:r>
            <a:r>
              <a:rPr dirty="0" sz="1200">
                <a:latin typeface="Times New Roman"/>
                <a:cs typeface="Times New Roman"/>
              </a:rPr>
              <a:t>reaction because </a:t>
            </a:r>
            <a:r>
              <a:rPr dirty="0" sz="1200" spc="-5">
                <a:latin typeface="Times New Roman"/>
                <a:cs typeface="Times New Roman"/>
              </a:rPr>
              <a:t>amide </a:t>
            </a:r>
            <a:r>
              <a:rPr dirty="0" sz="1200">
                <a:latin typeface="Times New Roman"/>
                <a:cs typeface="Times New Roman"/>
              </a:rPr>
              <a:t>ion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5">
                <a:latin typeface="Times New Roman"/>
                <a:cs typeface="Times New Roman"/>
              </a:rPr>
              <a:t>very </a:t>
            </a:r>
            <a:r>
              <a:rPr dirty="0" sz="1200">
                <a:latin typeface="Times New Roman"/>
                <a:cs typeface="Times New Roman"/>
              </a:rPr>
              <a:t>poor leaving  </a:t>
            </a:r>
            <a:r>
              <a:rPr dirty="0" sz="1200" spc="-5">
                <a:latin typeface="Times New Roman"/>
                <a:cs typeface="Times New Roman"/>
              </a:rPr>
              <a:t>group, </a:t>
            </a:r>
            <a:r>
              <a:rPr dirty="0" sz="1200">
                <a:latin typeface="Times New Roman"/>
                <a:cs typeface="Times New Roman"/>
              </a:rPr>
              <a:t>making the </a:t>
            </a:r>
            <a:r>
              <a:rPr dirty="0" sz="1200" spc="-5">
                <a:latin typeface="Times New Roman"/>
                <a:cs typeface="Times New Roman"/>
              </a:rPr>
              <a:t>elimination step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difficult.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131434"/>
            <a:ext cx="5969000" cy="11125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35"/>
              </a:lnSpc>
              <a:spcBef>
                <a:spcPts val="105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Amides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into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Amines:</a:t>
            </a:r>
            <a:r>
              <a:rPr dirty="0" sz="1400" spc="45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Reduction</a:t>
            </a:r>
            <a:endParaRPr sz="1400">
              <a:latin typeface="Arial"/>
              <a:cs typeface="Arial"/>
            </a:endParaRPr>
          </a:p>
          <a:p>
            <a:pPr algn="r" marL="12700" marR="5080">
              <a:lnSpc>
                <a:spcPts val="1380"/>
              </a:lnSpc>
              <a:spcBef>
                <a:spcPts val="50"/>
              </a:spcBef>
            </a:pPr>
            <a:r>
              <a:rPr dirty="0" sz="1200" spc="-5">
                <a:latin typeface="Times New Roman"/>
                <a:cs typeface="Times New Roman"/>
              </a:rPr>
              <a:t>Like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other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carboxylic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acid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derivatives,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amides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reduced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LiAlH4.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product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of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reduction,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however,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amine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an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alcohol.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net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effect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amide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reduction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thus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conversion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amide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carbonyl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group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into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methylene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>
                <a:latin typeface="Times New Roman"/>
                <a:cs typeface="Times New Roman"/>
              </a:rPr>
              <a:t> This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kind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specific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amides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does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occur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other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>
                <a:latin typeface="Times New Roman"/>
                <a:cs typeface="Times New Roman"/>
              </a:rPr>
              <a:t>carboxylic </a:t>
            </a:r>
            <a:r>
              <a:rPr dirty="0" sz="1200">
                <a:latin typeface="Times New Roman"/>
                <a:cs typeface="Times New Roman"/>
              </a:rPr>
              <a:t>acid</a:t>
            </a:r>
            <a:r>
              <a:rPr dirty="0" sz="1200" spc="-5">
                <a:latin typeface="Times New Roman"/>
                <a:cs typeface="Times New Roman"/>
              </a:rPr>
              <a:t> derivatives.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330440"/>
            <a:ext cx="5969635" cy="8324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3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Amide </a:t>
            </a:r>
            <a:r>
              <a:rPr dirty="0" sz="1200" spc="-5">
                <a:latin typeface="Times New Roman"/>
                <a:cs typeface="Times New Roman"/>
              </a:rPr>
              <a:t>reduction </a:t>
            </a:r>
            <a:r>
              <a:rPr dirty="0" sz="1200">
                <a:latin typeface="Times New Roman"/>
                <a:cs typeface="Times New Roman"/>
              </a:rPr>
              <a:t>occurs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nucleophilic addition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hydride </a:t>
            </a:r>
            <a:r>
              <a:rPr dirty="0" sz="1200">
                <a:latin typeface="Times New Roman"/>
                <a:cs typeface="Times New Roman"/>
              </a:rPr>
              <a:t>ion to the </a:t>
            </a:r>
            <a:r>
              <a:rPr dirty="0" sz="1200" spc="-5">
                <a:latin typeface="Times New Roman"/>
                <a:cs typeface="Times New Roman"/>
              </a:rPr>
              <a:t>amide carbonyl group,  followed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expulsion of the 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oxygen </a:t>
            </a:r>
            <a:r>
              <a:rPr dirty="0" sz="1200" spc="-5">
                <a:latin typeface="Times New Roman"/>
                <a:cs typeface="Times New Roman"/>
              </a:rPr>
              <a:t>atom as an aluminate anion </a:t>
            </a:r>
            <a:r>
              <a:rPr dirty="0" sz="1200">
                <a:latin typeface="Times New Roman"/>
                <a:cs typeface="Times New Roman"/>
              </a:rPr>
              <a:t>leaving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give </a:t>
            </a:r>
            <a:r>
              <a:rPr dirty="0" sz="1200">
                <a:latin typeface="Times New Roman"/>
                <a:cs typeface="Times New Roman"/>
              </a:rPr>
              <a:t>an  iminium ion </a:t>
            </a:r>
            <a:r>
              <a:rPr dirty="0" sz="1200" spc="-5">
                <a:latin typeface="Times New Roman"/>
                <a:cs typeface="Times New Roman"/>
              </a:rPr>
              <a:t>intermediate.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intermediate </a:t>
            </a:r>
            <a:r>
              <a:rPr dirty="0" sz="1200">
                <a:latin typeface="Times New Roman"/>
                <a:cs typeface="Times New Roman"/>
              </a:rPr>
              <a:t>iminium ion </a:t>
            </a:r>
            <a:r>
              <a:rPr dirty="0" sz="1200" spc="-5">
                <a:latin typeface="Times New Roman"/>
                <a:cs typeface="Times New Roman"/>
              </a:rPr>
              <a:t>is further reduced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LiAlH4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5">
                <a:latin typeface="Times New Roman"/>
                <a:cs typeface="Times New Roman"/>
              </a:rPr>
              <a:t> amine.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03622" y="999786"/>
            <a:ext cx="4048058" cy="15369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76216" y="4156025"/>
            <a:ext cx="4487127" cy="69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23790" y="5951153"/>
            <a:ext cx="1136314" cy="731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06449" y="6361147"/>
            <a:ext cx="4068733" cy="8227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875790"/>
            <a:ext cx="5970270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reaction is effective </a:t>
            </a:r>
            <a:r>
              <a:rPr dirty="0" sz="1200">
                <a:latin typeface="Times New Roman"/>
                <a:cs typeface="Times New Roman"/>
              </a:rPr>
              <a:t>with both </a:t>
            </a:r>
            <a:r>
              <a:rPr dirty="0" sz="1200" spc="-5">
                <a:latin typeface="Times New Roman"/>
                <a:cs typeface="Times New Roman"/>
              </a:rPr>
              <a:t>acyclic and cyclic amide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(lactams).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method for  </a:t>
            </a:r>
            <a:r>
              <a:rPr dirty="0" sz="1200" spc="-5">
                <a:latin typeface="Times New Roman"/>
                <a:cs typeface="Times New Roman"/>
              </a:rPr>
              <a:t>preparing cyclic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amines.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46680" y="1024046"/>
            <a:ext cx="5147988" cy="808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99859" y="2433058"/>
            <a:ext cx="2990091" cy="779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604" y="2163825"/>
            <a:ext cx="6021070" cy="614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1639"/>
              </a:lnSpc>
              <a:spcBef>
                <a:spcPts val="100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Acid Anhydrides,</a:t>
            </a:r>
            <a:r>
              <a:rPr dirty="0" sz="1400" spc="15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RCO</a:t>
            </a:r>
            <a:r>
              <a:rPr dirty="0" baseline="-12345" sz="1350" spc="-7" b="1">
                <a:solidFill>
                  <a:srgbClr val="001ACD"/>
                </a:solidFill>
                <a:latin typeface="Arial"/>
                <a:cs typeface="Arial"/>
              </a:rPr>
              <a:t>2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COR</a:t>
            </a:r>
            <a:r>
              <a:rPr dirty="0" baseline="40123" sz="1350" spc="-7" b="1">
                <a:solidFill>
                  <a:srgbClr val="001ACD"/>
                </a:solidFill>
                <a:latin typeface="Arial"/>
                <a:cs typeface="Arial"/>
              </a:rPr>
              <a:t>/</a:t>
            </a:r>
            <a:endParaRPr baseline="40123" sz="1350">
              <a:latin typeface="Arial"/>
              <a:cs typeface="Arial"/>
            </a:endParaRPr>
          </a:p>
          <a:p>
            <a:pPr marL="381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Symmetrical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anhydrides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unsubstituted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monocarboxylic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acids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cyclic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anhydrides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dicarboxylic </a:t>
            </a:r>
            <a:r>
              <a:rPr dirty="0" sz="1200">
                <a:latin typeface="Times New Roman"/>
                <a:cs typeface="Times New Roman"/>
              </a:rPr>
              <a:t>acids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named by replacing the </a:t>
            </a:r>
            <a:r>
              <a:rPr dirty="0" sz="1200" spc="-5">
                <a:latin typeface="Times New Roman"/>
                <a:cs typeface="Times New Roman"/>
              </a:rPr>
              <a:t>word 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acid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anhydride.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782695"/>
            <a:ext cx="5970905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Unsymmetrical anhydrides </a:t>
            </a:r>
            <a:r>
              <a:rPr dirty="0" sz="1200">
                <a:latin typeface="Times New Roman"/>
                <a:cs typeface="Times New Roman"/>
              </a:rPr>
              <a:t>those </a:t>
            </a:r>
            <a:r>
              <a:rPr dirty="0" sz="1200" spc="-5">
                <a:latin typeface="Times New Roman"/>
                <a:cs typeface="Times New Roman"/>
              </a:rPr>
              <a:t>prepared from two different carboxylic acids are named </a:t>
            </a:r>
            <a:r>
              <a:rPr dirty="0" sz="1200" spc="5">
                <a:latin typeface="Times New Roman"/>
                <a:cs typeface="Times New Roman"/>
              </a:rPr>
              <a:t>by  </a:t>
            </a:r>
            <a:r>
              <a:rPr dirty="0" sz="1200">
                <a:latin typeface="Times New Roman"/>
                <a:cs typeface="Times New Roman"/>
              </a:rPr>
              <a:t>listing the </a:t>
            </a:r>
            <a:r>
              <a:rPr dirty="0" sz="1200" spc="-5">
                <a:latin typeface="Times New Roman"/>
                <a:cs typeface="Times New Roman"/>
              </a:rPr>
              <a:t>two acids </a:t>
            </a:r>
            <a:r>
              <a:rPr dirty="0" sz="1200">
                <a:latin typeface="Times New Roman"/>
                <a:cs typeface="Times New Roman"/>
              </a:rPr>
              <a:t>alphabetically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then </a:t>
            </a:r>
            <a:r>
              <a:rPr dirty="0" sz="1200" spc="-5">
                <a:latin typeface="Times New Roman"/>
                <a:cs typeface="Times New Roman"/>
              </a:rPr>
              <a:t>adding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anhydride.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6604" y="5120766"/>
            <a:ext cx="6020435" cy="6140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ts val="1639"/>
              </a:lnSpc>
              <a:spcBef>
                <a:spcPts val="105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Esters,</a:t>
            </a:r>
            <a:r>
              <a:rPr dirty="0" sz="1400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RCO</a:t>
            </a:r>
            <a:r>
              <a:rPr dirty="0" baseline="-12345" sz="1350" spc="-7" b="1">
                <a:solidFill>
                  <a:srgbClr val="001ACD"/>
                </a:solidFill>
                <a:latin typeface="Arial"/>
                <a:cs typeface="Arial"/>
              </a:rPr>
              <a:t>2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</a:t>
            </a:r>
            <a:r>
              <a:rPr dirty="0" baseline="40123" sz="1350" spc="-7" b="1">
                <a:solidFill>
                  <a:srgbClr val="001ACD"/>
                </a:solidFill>
                <a:latin typeface="Arial"/>
                <a:cs typeface="Arial"/>
              </a:rPr>
              <a:t>/</a:t>
            </a:r>
            <a:endParaRPr baseline="40123" sz="1350">
              <a:latin typeface="Arial"/>
              <a:cs typeface="Arial"/>
            </a:endParaRPr>
          </a:p>
          <a:p>
            <a:pPr marL="381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Esters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named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first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identifying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alkyl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group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attached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oxygen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carboxylic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acid,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ic acid </a:t>
            </a:r>
            <a:r>
              <a:rPr dirty="0" sz="1200">
                <a:latin typeface="Times New Roman"/>
                <a:cs typeface="Times New Roman"/>
              </a:rPr>
              <a:t>ending </a:t>
            </a:r>
            <a:r>
              <a:rPr dirty="0" sz="1200" spc="-5">
                <a:latin typeface="Times New Roman"/>
                <a:cs typeface="Times New Roman"/>
              </a:rPr>
              <a:t>replaced </a:t>
            </a:r>
            <a:r>
              <a:rPr dirty="0" sz="1200" spc="10">
                <a:latin typeface="Times New Roman"/>
                <a:cs typeface="Times New Roman"/>
              </a:rPr>
              <a:t>by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ate.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6604" y="7083932"/>
            <a:ext cx="6019165" cy="614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1639"/>
              </a:lnSpc>
              <a:spcBef>
                <a:spcPts val="100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Amides,</a:t>
            </a:r>
            <a:r>
              <a:rPr dirty="0" sz="1400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RCONH</a:t>
            </a:r>
            <a:r>
              <a:rPr dirty="0" baseline="-12345" sz="1350" spc="-7" b="1">
                <a:solidFill>
                  <a:srgbClr val="001ACD"/>
                </a:solidFill>
                <a:latin typeface="Arial"/>
                <a:cs typeface="Arial"/>
              </a:rPr>
              <a:t>2</a:t>
            </a:r>
            <a:endParaRPr baseline="-12345" sz="1350">
              <a:latin typeface="Arial"/>
              <a:cs typeface="Arial"/>
            </a:endParaRPr>
          </a:p>
          <a:p>
            <a:pPr marL="381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Amides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unsubstituted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-NH</a:t>
            </a:r>
            <a:r>
              <a:rPr dirty="0" baseline="-10416" sz="1200" spc="-7" b="1">
                <a:solidFill>
                  <a:srgbClr val="FF0000"/>
                </a:solidFill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group are named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replacing the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oic acid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ic</a:t>
            </a:r>
            <a:r>
              <a:rPr dirty="0" sz="1200" spc="-10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b="1" i="1">
                <a:solidFill>
                  <a:srgbClr val="FF0000"/>
                </a:solidFill>
                <a:latin typeface="Times New Roman"/>
                <a:cs typeface="Times New Roman"/>
              </a:rPr>
              <a:t>acid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ending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b="1" i="1">
                <a:solidFill>
                  <a:srgbClr val="FF0000"/>
                </a:solidFill>
                <a:latin typeface="Times New Roman"/>
                <a:cs typeface="Times New Roman"/>
              </a:rPr>
              <a:t>amide</a:t>
            </a:r>
            <a:r>
              <a:rPr dirty="0" sz="1200" i="1">
                <a:latin typeface="Times New Roman"/>
                <a:cs typeface="Times New Roman"/>
              </a:rPr>
              <a:t>,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replacing the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carboxylic acid </a:t>
            </a:r>
            <a:r>
              <a:rPr dirty="0" sz="1200">
                <a:latin typeface="Times New Roman"/>
                <a:cs typeface="Times New Roman"/>
              </a:rPr>
              <a:t>ending with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dirty="0" sz="1200" b="1" i="1">
                <a:solidFill>
                  <a:srgbClr val="FF0000"/>
                </a:solidFill>
                <a:latin typeface="Times New Roman"/>
                <a:cs typeface="Times New Roman"/>
              </a:rPr>
              <a:t>carboxamide.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41727" y="964921"/>
            <a:ext cx="2945949" cy="9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20102" y="2842301"/>
            <a:ext cx="4056032" cy="7723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24875" y="4351701"/>
            <a:ext cx="2724208" cy="6053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32894" y="5865031"/>
            <a:ext cx="4060167" cy="10191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27963" y="7750457"/>
            <a:ext cx="3822309" cy="8147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69441"/>
            <a:ext cx="5970270" cy="629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01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nitrogen atom is further </a:t>
            </a:r>
            <a:r>
              <a:rPr dirty="0" sz="1200">
                <a:latin typeface="Times New Roman"/>
                <a:cs typeface="Times New Roman"/>
              </a:rPr>
              <a:t>substituted, the </a:t>
            </a:r>
            <a:r>
              <a:rPr dirty="0" sz="1200" spc="-5">
                <a:latin typeface="Times New Roman"/>
                <a:cs typeface="Times New Roman"/>
              </a:rPr>
              <a:t>compound is named </a:t>
            </a:r>
            <a:r>
              <a:rPr dirty="0" sz="1200" spc="-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first identifying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substituent groups and then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parent amide.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substituents are preceded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letter </a:t>
            </a:r>
            <a:r>
              <a:rPr dirty="0" sz="1200" spc="-5" b="1" i="1">
                <a:solidFill>
                  <a:srgbClr val="FF0000"/>
                </a:solidFill>
                <a:latin typeface="Times New Roman"/>
                <a:cs typeface="Times New Roman"/>
              </a:rPr>
              <a:t>N </a:t>
            </a:r>
            <a:r>
              <a:rPr dirty="0" sz="1200">
                <a:latin typeface="Times New Roman"/>
                <a:cs typeface="Times New Roman"/>
              </a:rPr>
              <a:t>to  identify them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being directly </a:t>
            </a:r>
            <a:r>
              <a:rPr dirty="0" sz="1200" spc="-5">
                <a:latin typeface="Times New Roman"/>
                <a:cs typeface="Times New Roman"/>
              </a:rPr>
              <a:t>attached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nitrogen.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2671318"/>
            <a:ext cx="54444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 </a:t>
            </a:r>
            <a:r>
              <a:rPr dirty="0" sz="1200">
                <a:latin typeface="Times New Roman"/>
                <a:cs typeface="Times New Roman"/>
              </a:rPr>
              <a:t>summary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nomenclature rules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carboxylic </a:t>
            </a:r>
            <a:r>
              <a:rPr dirty="0" sz="1200">
                <a:latin typeface="Times New Roman"/>
                <a:cs typeface="Times New Roman"/>
              </a:rPr>
              <a:t>acid </a:t>
            </a:r>
            <a:r>
              <a:rPr dirty="0" sz="1200" spc="-5">
                <a:latin typeface="Times New Roman"/>
                <a:cs typeface="Times New Roman"/>
              </a:rPr>
              <a:t>derivatives is given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 b="1">
                <a:solidFill>
                  <a:srgbClr val="0DDA40"/>
                </a:solidFill>
                <a:latin typeface="Times New Roman"/>
                <a:cs typeface="Times New Roman"/>
              </a:rPr>
              <a:t>Table</a:t>
            </a:r>
            <a:r>
              <a:rPr dirty="0" sz="1200" spc="110" b="1">
                <a:solidFill>
                  <a:srgbClr val="0DDA4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DDA40"/>
                </a:solidFill>
                <a:latin typeface="Times New Roman"/>
                <a:cs typeface="Times New Roman"/>
              </a:rPr>
              <a:t>21-1</a:t>
            </a:r>
            <a:r>
              <a:rPr dirty="0" sz="1200" spc="-5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166229"/>
            <a:ext cx="5970270" cy="1623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ts val="1639"/>
              </a:lnSpc>
              <a:spcBef>
                <a:spcPts val="100"/>
              </a:spcBef>
            </a:pP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Nucleophilic </a:t>
            </a:r>
            <a:r>
              <a:rPr dirty="0" sz="1400" spc="-15" b="1">
                <a:solidFill>
                  <a:srgbClr val="CD0000"/>
                </a:solidFill>
                <a:latin typeface="Arial"/>
                <a:cs typeface="Arial"/>
              </a:rPr>
              <a:t>Acyl </a:t>
            </a: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Substitution</a:t>
            </a:r>
            <a:r>
              <a:rPr dirty="0" sz="1400" spc="55" b="1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Reactions</a:t>
            </a: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400"/>
              </a:lnSpc>
            </a:pPr>
            <a:r>
              <a:rPr dirty="0" sz="1200">
                <a:latin typeface="Times New Roman"/>
                <a:cs typeface="Times New Roman"/>
              </a:rPr>
              <a:t>When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nucleophile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adds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carboxylic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derivative,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however,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different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path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50"/>
              </a:spcBef>
            </a:pPr>
            <a:r>
              <a:rPr dirty="0" sz="1200" spc="-5">
                <a:latin typeface="Times New Roman"/>
                <a:cs typeface="Times New Roman"/>
              </a:rPr>
              <a:t>taken. 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initially 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formed 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tetrahedral 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intermediate 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eliminates 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one 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substituents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2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originally </a:t>
            </a:r>
            <a:r>
              <a:rPr dirty="0" sz="1200" spc="-5">
                <a:latin typeface="Times New Roman"/>
                <a:cs typeface="Times New Roman"/>
              </a:rPr>
              <a:t>bonded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carbonyl carbon, </a:t>
            </a:r>
            <a:r>
              <a:rPr dirty="0" sz="1200">
                <a:latin typeface="Times New Roman"/>
                <a:cs typeface="Times New Roman"/>
              </a:rPr>
              <a:t>leading to a net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nucleophilic acyl substitution  reaction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(Figure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21-1)</a:t>
            </a:r>
            <a:r>
              <a:rPr dirty="0" sz="1200" spc="-5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difference </a:t>
            </a:r>
            <a:r>
              <a:rPr dirty="0" sz="1200">
                <a:latin typeface="Times New Roman"/>
                <a:cs typeface="Times New Roman"/>
              </a:rPr>
              <a:t>in behavior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aldehydes/ketones </a:t>
            </a:r>
            <a:r>
              <a:rPr dirty="0" sz="1200" spc="-5">
                <a:latin typeface="Times New Roman"/>
                <a:cs typeface="Times New Roman"/>
              </a:rPr>
              <a:t>and carboxylic  acid derivatives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consequence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structure. Carboxylic </a:t>
            </a:r>
            <a:r>
              <a:rPr dirty="0" sz="1200">
                <a:latin typeface="Times New Roman"/>
                <a:cs typeface="Times New Roman"/>
              </a:rPr>
              <a:t>acid </a:t>
            </a:r>
            <a:r>
              <a:rPr dirty="0" sz="1200" spc="-5">
                <a:latin typeface="Times New Roman"/>
                <a:cs typeface="Times New Roman"/>
              </a:rPr>
              <a:t>derivatives have an acyl </a:t>
            </a:r>
            <a:r>
              <a:rPr dirty="0" sz="1200">
                <a:latin typeface="Times New Roman"/>
                <a:cs typeface="Times New Roman"/>
              </a:rPr>
              <a:t>carbon  </a:t>
            </a:r>
            <a:r>
              <a:rPr dirty="0" sz="1200" spc="-5">
                <a:latin typeface="Times New Roman"/>
                <a:cs typeface="Times New Roman"/>
              </a:rPr>
              <a:t>bonded </a:t>
            </a:r>
            <a:r>
              <a:rPr dirty="0" sz="1200">
                <a:latin typeface="Times New Roman"/>
                <a:cs typeface="Times New Roman"/>
              </a:rPr>
              <a:t>to a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-Y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act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leaving </a:t>
            </a:r>
            <a:r>
              <a:rPr dirty="0" sz="1200" spc="-5">
                <a:latin typeface="Times New Roman"/>
                <a:cs typeface="Times New Roman"/>
              </a:rPr>
              <a:t>group, often as </a:t>
            </a:r>
            <a:r>
              <a:rPr dirty="0" sz="1200">
                <a:latin typeface="Times New Roman"/>
                <a:cs typeface="Times New Roman"/>
              </a:rPr>
              <a:t>a stable anion.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soon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tetrahedral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intermediate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formed,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leaving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group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expelled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generate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carbonyl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02973" y="1623313"/>
            <a:ext cx="3401491" cy="8390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28800" y="3030067"/>
            <a:ext cx="4095623" cy="36763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69441"/>
            <a:ext cx="5968365" cy="428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compound. Aldehydes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ketones have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such leaving group, </a:t>
            </a:r>
            <a:r>
              <a:rPr dirty="0" sz="1200">
                <a:latin typeface="Times New Roman"/>
                <a:cs typeface="Times New Roman"/>
              </a:rPr>
              <a:t>however, </a:t>
            </a:r>
            <a:r>
              <a:rPr dirty="0" sz="1200" spc="-5">
                <a:latin typeface="Times New Roman"/>
                <a:cs typeface="Times New Roman"/>
              </a:rPr>
              <a:t>and therefore </a:t>
            </a:r>
            <a:r>
              <a:rPr dirty="0" sz="1200">
                <a:latin typeface="Times New Roman"/>
                <a:cs typeface="Times New Roman"/>
              </a:rPr>
              <a:t>don’t  </a:t>
            </a:r>
            <a:r>
              <a:rPr dirty="0" sz="1200" spc="-5">
                <a:latin typeface="Times New Roman"/>
                <a:cs typeface="Times New Roman"/>
              </a:rPr>
              <a:t>undergo </a:t>
            </a:r>
            <a:r>
              <a:rPr dirty="0" sz="1200">
                <a:latin typeface="Times New Roman"/>
                <a:cs typeface="Times New Roman"/>
              </a:rPr>
              <a:t>substitution.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386198"/>
            <a:ext cx="5969000" cy="103314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200"/>
              </a:lnSpc>
              <a:spcBef>
                <a:spcPts val="95"/>
              </a:spcBef>
            </a:pP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Figure 21-1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general mechanisms </a:t>
            </a:r>
            <a:r>
              <a:rPr dirty="0" sz="1200">
                <a:latin typeface="Times New Roman"/>
                <a:cs typeface="Times New Roman"/>
              </a:rPr>
              <a:t>of nucleophilic </a:t>
            </a:r>
            <a:r>
              <a:rPr dirty="0" sz="1200" spc="-5">
                <a:latin typeface="Times New Roman"/>
                <a:cs typeface="Times New Roman"/>
              </a:rPr>
              <a:t>addition and </a:t>
            </a:r>
            <a:r>
              <a:rPr dirty="0" sz="1200">
                <a:latin typeface="Times New Roman"/>
                <a:cs typeface="Times New Roman"/>
              </a:rPr>
              <a:t>nucleophilic </a:t>
            </a:r>
            <a:r>
              <a:rPr dirty="0" sz="1200" spc="-5">
                <a:latin typeface="Times New Roman"/>
                <a:cs typeface="Times New Roman"/>
              </a:rPr>
              <a:t>acyl </a:t>
            </a:r>
            <a:r>
              <a:rPr dirty="0" sz="1200">
                <a:latin typeface="Times New Roman"/>
                <a:cs typeface="Times New Roman"/>
              </a:rPr>
              <a:t>substitution  </a:t>
            </a:r>
            <a:r>
              <a:rPr dirty="0" sz="1200" spc="-5">
                <a:latin typeface="Times New Roman"/>
                <a:cs typeface="Times New Roman"/>
              </a:rPr>
              <a:t>reactions. Both reactions begin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addition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nucleophile </a:t>
            </a:r>
            <a:r>
              <a:rPr dirty="0" sz="1200">
                <a:latin typeface="Times New Roman"/>
                <a:cs typeface="Times New Roman"/>
              </a:rPr>
              <a:t>to a polar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C=O </a:t>
            </a:r>
            <a:r>
              <a:rPr dirty="0" sz="1200">
                <a:latin typeface="Times New Roman"/>
                <a:cs typeface="Times New Roman"/>
              </a:rPr>
              <a:t>bond to </a:t>
            </a:r>
            <a:r>
              <a:rPr dirty="0" sz="1200" spc="-5">
                <a:latin typeface="Times New Roman"/>
                <a:cs typeface="Times New Roman"/>
              </a:rPr>
              <a:t>give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tetrahedral, </a:t>
            </a:r>
            <a:r>
              <a:rPr dirty="0" sz="1200">
                <a:latin typeface="Times New Roman"/>
                <a:cs typeface="Times New Roman"/>
              </a:rPr>
              <a:t>alkoxide ion </a:t>
            </a:r>
            <a:r>
              <a:rPr dirty="0" sz="1200" spc="-5">
                <a:latin typeface="Times New Roman"/>
                <a:cs typeface="Times New Roman"/>
              </a:rPr>
              <a:t>intermediate. </a:t>
            </a:r>
            <a:r>
              <a:rPr dirty="0" sz="1200" b="1">
                <a:latin typeface="Times New Roman"/>
                <a:cs typeface="Times New Roman"/>
              </a:rPr>
              <a:t>(a)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intermediate formed from an aldehyde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ketone  is protonated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give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alcohol,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 b="1">
                <a:latin typeface="Times New Roman"/>
                <a:cs typeface="Times New Roman"/>
              </a:rPr>
              <a:t>(b)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intermediate formed </a:t>
            </a:r>
            <a:r>
              <a:rPr dirty="0" sz="1200">
                <a:latin typeface="Times New Roman"/>
                <a:cs typeface="Times New Roman"/>
              </a:rPr>
              <a:t>from a </a:t>
            </a:r>
            <a:r>
              <a:rPr dirty="0" sz="1200" spc="-5">
                <a:latin typeface="Times New Roman"/>
                <a:cs typeface="Times New Roman"/>
              </a:rPr>
              <a:t>carboxylic </a:t>
            </a:r>
            <a:r>
              <a:rPr dirty="0" sz="1200">
                <a:latin typeface="Times New Roman"/>
                <a:cs typeface="Times New Roman"/>
              </a:rPr>
              <a:t>acid  </a:t>
            </a:r>
            <a:r>
              <a:rPr dirty="0" sz="1200" spc="-5">
                <a:latin typeface="Times New Roman"/>
                <a:cs typeface="Times New Roman"/>
              </a:rPr>
              <a:t>derivative </a:t>
            </a:r>
            <a:r>
              <a:rPr dirty="0" sz="1200">
                <a:latin typeface="Times New Roman"/>
                <a:cs typeface="Times New Roman"/>
              </a:rPr>
              <a:t>expels a leaving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give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new carbonyl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compound.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6604" y="6789801"/>
            <a:ext cx="6019800" cy="1237615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4"/>
              </a:spcBef>
            </a:pP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net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effect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addition/elimination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sequence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substitution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nucleophile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-Y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ts val="1435"/>
              </a:lnSpc>
              <a:spcBef>
                <a:spcPts val="155"/>
              </a:spcBef>
            </a:pPr>
            <a:r>
              <a:rPr dirty="0" sz="1200" spc="-5">
                <a:latin typeface="Times New Roman"/>
                <a:cs typeface="Times New Roman"/>
              </a:rPr>
              <a:t>group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originally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bonded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acyl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carbon.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Thus,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overall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superficially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similar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algn="ctr" marL="1792605">
              <a:lnSpc>
                <a:spcPts val="550"/>
              </a:lnSpc>
            </a:pPr>
            <a:r>
              <a:rPr dirty="0" sz="80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ts val="1030"/>
              </a:lnSpc>
            </a:pPr>
            <a:r>
              <a:rPr dirty="0" sz="1200">
                <a:latin typeface="Times New Roman"/>
                <a:cs typeface="Times New Roman"/>
              </a:rPr>
              <a:t>the kind of </a:t>
            </a:r>
            <a:r>
              <a:rPr dirty="0" sz="1200" spc="-5">
                <a:latin typeface="Times New Roman"/>
                <a:cs typeface="Times New Roman"/>
              </a:rPr>
              <a:t>nucleophilic  </a:t>
            </a:r>
            <a:r>
              <a:rPr dirty="0" sz="1200">
                <a:latin typeface="Times New Roman"/>
                <a:cs typeface="Times New Roman"/>
              </a:rPr>
              <a:t>substitution  that </a:t>
            </a:r>
            <a:r>
              <a:rPr dirty="0" sz="1200" spc="-5">
                <a:latin typeface="Times New Roman"/>
                <a:cs typeface="Times New Roman"/>
              </a:rPr>
              <a:t>occurs  </a:t>
            </a:r>
            <a:r>
              <a:rPr dirty="0" sz="1200">
                <a:latin typeface="Times New Roman"/>
                <a:cs typeface="Times New Roman"/>
              </a:rPr>
              <a:t>during </a:t>
            </a:r>
            <a:r>
              <a:rPr dirty="0" sz="1200" spc="-5">
                <a:latin typeface="Times New Roman"/>
                <a:cs typeface="Times New Roman"/>
              </a:rPr>
              <a:t>an  </a:t>
            </a:r>
            <a:r>
              <a:rPr dirty="0" sz="1200" spc="5">
                <a:latin typeface="Times New Roman"/>
                <a:cs typeface="Times New Roman"/>
              </a:rPr>
              <a:t>S</a:t>
            </a:r>
            <a:r>
              <a:rPr dirty="0" baseline="-10416" sz="1200" spc="7">
                <a:latin typeface="Times New Roman"/>
                <a:cs typeface="Times New Roman"/>
              </a:rPr>
              <a:t>N    </a:t>
            </a:r>
            <a:r>
              <a:rPr dirty="0" sz="1200" spc="-5">
                <a:latin typeface="Times New Roman"/>
                <a:cs typeface="Times New Roman"/>
              </a:rPr>
              <a:t>reaction,  </a:t>
            </a:r>
            <a:r>
              <a:rPr dirty="0" sz="1200">
                <a:latin typeface="Times New Roman"/>
                <a:cs typeface="Times New Roman"/>
              </a:rPr>
              <a:t>but the </a:t>
            </a:r>
            <a:r>
              <a:rPr dirty="0" sz="1200" spc="-5">
                <a:latin typeface="Times New Roman"/>
                <a:cs typeface="Times New Roman"/>
              </a:rPr>
              <a:t>mechanisms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algn="ctr" marL="313690">
              <a:lnSpc>
                <a:spcPts val="550"/>
              </a:lnSpc>
            </a:pPr>
            <a:r>
              <a:rPr dirty="0" sz="80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ts val="1035"/>
              </a:lnSpc>
            </a:pP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reactions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completely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different.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</a:t>
            </a:r>
            <a:r>
              <a:rPr dirty="0" baseline="-10416" sz="1200" spc="15">
                <a:latin typeface="Times New Roman"/>
                <a:cs typeface="Times New Roman"/>
              </a:rPr>
              <a:t>N  </a:t>
            </a:r>
            <a:r>
              <a:rPr dirty="0" baseline="-10416" sz="1200" spc="29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occurs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single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step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backside</a:t>
            </a:r>
            <a:endParaRPr sz="1200">
              <a:latin typeface="Times New Roman"/>
              <a:cs typeface="Times New Roman"/>
            </a:endParaRPr>
          </a:p>
          <a:p>
            <a:pPr marL="38100" marR="30480">
              <a:lnSpc>
                <a:spcPts val="1600"/>
              </a:lnSpc>
              <a:spcBef>
                <a:spcPts val="65"/>
              </a:spcBef>
            </a:pPr>
            <a:r>
              <a:rPr dirty="0" sz="1200" spc="-5">
                <a:latin typeface="Times New Roman"/>
                <a:cs typeface="Times New Roman"/>
              </a:rPr>
              <a:t>displacement </a:t>
            </a:r>
            <a:r>
              <a:rPr dirty="0" sz="1200">
                <a:latin typeface="Times New Roman"/>
                <a:cs typeface="Times New Roman"/>
              </a:rPr>
              <a:t>of the leaving </a:t>
            </a:r>
            <a:r>
              <a:rPr dirty="0" sz="1200" spc="-5">
                <a:latin typeface="Times New Roman"/>
                <a:cs typeface="Times New Roman"/>
              </a:rPr>
              <a:t>group, </a:t>
            </a:r>
            <a:r>
              <a:rPr dirty="0" sz="1200">
                <a:latin typeface="Times New Roman"/>
                <a:cs typeface="Times New Roman"/>
              </a:rPr>
              <a:t>while a nucleophilic </a:t>
            </a:r>
            <a:r>
              <a:rPr dirty="0" sz="1200" spc="-10">
                <a:latin typeface="Times New Roman"/>
                <a:cs typeface="Times New Roman"/>
              </a:rPr>
              <a:t>acyl </a:t>
            </a:r>
            <a:r>
              <a:rPr dirty="0" sz="1200">
                <a:latin typeface="Times New Roman"/>
                <a:cs typeface="Times New Roman"/>
              </a:rPr>
              <a:t>substitution </a:t>
            </a:r>
            <a:r>
              <a:rPr dirty="0" sz="1200" spc="-5">
                <a:latin typeface="Times New Roman"/>
                <a:cs typeface="Times New Roman"/>
              </a:rPr>
              <a:t>takes place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two steps  and involves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tetrahedral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intermediate.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54243" y="1457379"/>
            <a:ext cx="3575635" cy="278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31910" y="5740555"/>
            <a:ext cx="3937820" cy="9829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7984"/>
            <a:ext cx="5970270" cy="1623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Relative Reactivity of Carboxylic Acid</a:t>
            </a:r>
            <a:r>
              <a:rPr dirty="0" sz="1400" spc="25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Derivatives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405"/>
              </a:lnSpc>
            </a:pPr>
            <a:r>
              <a:rPr dirty="0" sz="1200" spc="-5">
                <a:latin typeface="Times New Roman"/>
                <a:cs typeface="Times New Roman"/>
              </a:rPr>
              <a:t>Both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initial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addition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step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subsequent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elimination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step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can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affect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overall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rate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nucleophilic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acyl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substitution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reaction,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but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generally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rate-limiting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step.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Thus,</a:t>
            </a:r>
            <a:endParaRPr sz="1200">
              <a:latin typeface="Times New Roman"/>
              <a:cs typeface="Times New Roman"/>
            </a:endParaRPr>
          </a:p>
          <a:p>
            <a:pPr marL="12700" marR="6350">
              <a:lnSpc>
                <a:spcPct val="110000"/>
              </a:lnSpc>
              <a:spcBef>
                <a:spcPts val="15"/>
              </a:spcBef>
            </a:pPr>
            <a:r>
              <a:rPr dirty="0" sz="1200">
                <a:latin typeface="Times New Roman"/>
                <a:cs typeface="Times New Roman"/>
              </a:rPr>
              <a:t>any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that makes the </a:t>
            </a:r>
            <a:r>
              <a:rPr dirty="0" sz="1200" spc="-5">
                <a:latin typeface="Times New Roman"/>
                <a:cs typeface="Times New Roman"/>
              </a:rPr>
              <a:t>carbonyl group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reactive </a:t>
            </a:r>
            <a:r>
              <a:rPr dirty="0" sz="1200">
                <a:latin typeface="Times New Roman"/>
                <a:cs typeface="Times New Roman"/>
              </a:rPr>
              <a:t>toward </a:t>
            </a:r>
            <a:r>
              <a:rPr dirty="0" sz="1200" spc="-5">
                <a:latin typeface="Times New Roman"/>
                <a:cs typeface="Times New Roman"/>
              </a:rPr>
              <a:t>nucleophiles </a:t>
            </a:r>
            <a:r>
              <a:rPr dirty="0" sz="1200">
                <a:latin typeface="Times New Roman"/>
                <a:cs typeface="Times New Roman"/>
              </a:rPr>
              <a:t>favors the  substitution </a:t>
            </a:r>
            <a:r>
              <a:rPr dirty="0" sz="1200" spc="-5">
                <a:latin typeface="Times New Roman"/>
                <a:cs typeface="Times New Roman"/>
              </a:rPr>
              <a:t>process. Steric and electronic factors are </a:t>
            </a:r>
            <a:r>
              <a:rPr dirty="0" sz="1200">
                <a:latin typeface="Times New Roman"/>
                <a:cs typeface="Times New Roman"/>
              </a:rPr>
              <a:t>both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in determining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reactivity.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Sterically, we </a:t>
            </a:r>
            <a:r>
              <a:rPr dirty="0" sz="1200">
                <a:latin typeface="Times New Roman"/>
                <a:cs typeface="Times New Roman"/>
              </a:rPr>
              <a:t>find within a </a:t>
            </a:r>
            <a:r>
              <a:rPr dirty="0" sz="1200" spc="-5">
                <a:latin typeface="Times New Roman"/>
                <a:cs typeface="Times New Roman"/>
              </a:rPr>
              <a:t>series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similar </a:t>
            </a:r>
            <a:r>
              <a:rPr dirty="0" sz="1200" spc="5">
                <a:latin typeface="Times New Roman"/>
                <a:cs typeface="Times New Roman"/>
              </a:rPr>
              <a:t>acid </a:t>
            </a:r>
            <a:r>
              <a:rPr dirty="0" sz="1200" spc="-5">
                <a:latin typeface="Times New Roman"/>
                <a:cs typeface="Times New Roman"/>
              </a:rPr>
              <a:t>derivatives </a:t>
            </a:r>
            <a:r>
              <a:rPr dirty="0" sz="1200">
                <a:latin typeface="Times New Roman"/>
                <a:cs typeface="Times New Roman"/>
              </a:rPr>
              <a:t>that unhindered, </a:t>
            </a:r>
            <a:r>
              <a:rPr dirty="0" sz="1200" spc="-5">
                <a:latin typeface="Times New Roman"/>
                <a:cs typeface="Times New Roman"/>
              </a:rPr>
              <a:t>accessible carbonyl  groups react </a:t>
            </a:r>
            <a:r>
              <a:rPr dirty="0" sz="1200">
                <a:latin typeface="Times New Roman"/>
                <a:cs typeface="Times New Roman"/>
              </a:rPr>
              <a:t>with nucleophiles more readily than do sterically </a:t>
            </a:r>
            <a:r>
              <a:rPr dirty="0" sz="1200" spc="-5">
                <a:latin typeface="Times New Roman"/>
                <a:cs typeface="Times New Roman"/>
              </a:rPr>
              <a:t>hindered groups.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reactivity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200" spc="-5">
                <a:latin typeface="Times New Roman"/>
                <a:cs typeface="Times New Roman"/>
              </a:rPr>
              <a:t>order 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903090"/>
            <a:ext cx="5972810" cy="14370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3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Electronically, </a:t>
            </a:r>
            <a:r>
              <a:rPr dirty="0" sz="1200">
                <a:latin typeface="Times New Roman"/>
                <a:cs typeface="Times New Roman"/>
              </a:rPr>
              <a:t>we find that strongly polarized </a:t>
            </a:r>
            <a:r>
              <a:rPr dirty="0" sz="1200" spc="-5">
                <a:latin typeface="Times New Roman"/>
                <a:cs typeface="Times New Roman"/>
              </a:rPr>
              <a:t>acyl compounds react </a:t>
            </a:r>
            <a:r>
              <a:rPr dirty="0" sz="1200">
                <a:latin typeface="Times New Roman"/>
                <a:cs typeface="Times New Roman"/>
              </a:rPr>
              <a:t>more readily than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polar  </a:t>
            </a:r>
            <a:r>
              <a:rPr dirty="0" sz="1200" spc="-5">
                <a:latin typeface="Times New Roman"/>
                <a:cs typeface="Times New Roman"/>
              </a:rPr>
              <a:t>ones. </a:t>
            </a:r>
            <a:r>
              <a:rPr dirty="0" sz="1200">
                <a:latin typeface="Times New Roman"/>
                <a:cs typeface="Times New Roman"/>
              </a:rPr>
              <a:t>Thus, </a:t>
            </a:r>
            <a:r>
              <a:rPr dirty="0" sz="1200" spc="-5">
                <a:latin typeface="Times New Roman"/>
                <a:cs typeface="Times New Roman"/>
              </a:rPr>
              <a:t>acid </a:t>
            </a:r>
            <a:r>
              <a:rPr dirty="0" sz="1200">
                <a:latin typeface="Times New Roman"/>
                <a:cs typeface="Times New Roman"/>
              </a:rPr>
              <a:t>chlorides are the most reactive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electronegative </a:t>
            </a:r>
            <a:r>
              <a:rPr dirty="0" sz="1200">
                <a:latin typeface="Times New Roman"/>
                <a:cs typeface="Times New Roman"/>
              </a:rPr>
              <a:t>chlorine atom  </a:t>
            </a:r>
            <a:r>
              <a:rPr dirty="0" sz="1200" spc="-5">
                <a:latin typeface="Times New Roman"/>
                <a:cs typeface="Times New Roman"/>
              </a:rPr>
              <a:t>withdraws electrons </a:t>
            </a:r>
            <a:r>
              <a:rPr dirty="0" sz="1200">
                <a:latin typeface="Times New Roman"/>
                <a:cs typeface="Times New Roman"/>
              </a:rPr>
              <a:t>from the </a:t>
            </a:r>
            <a:r>
              <a:rPr dirty="0" sz="1200" spc="-5">
                <a:latin typeface="Times New Roman"/>
                <a:cs typeface="Times New Roman"/>
              </a:rPr>
              <a:t>carbonyl carbon, whereas amides </a:t>
            </a:r>
            <a:r>
              <a:rPr dirty="0" sz="1200">
                <a:latin typeface="Times New Roman"/>
                <a:cs typeface="Times New Roman"/>
              </a:rPr>
              <a:t>are the </a:t>
            </a:r>
            <a:r>
              <a:rPr dirty="0" sz="1200" spc="5">
                <a:latin typeface="Times New Roman"/>
                <a:cs typeface="Times New Roman"/>
              </a:rPr>
              <a:t>least </a:t>
            </a:r>
            <a:r>
              <a:rPr dirty="0" sz="1200" spc="-5">
                <a:latin typeface="Times New Roman"/>
                <a:cs typeface="Times New Roman"/>
              </a:rPr>
              <a:t>reactive. Although  </a:t>
            </a:r>
            <a:r>
              <a:rPr dirty="0" sz="1200">
                <a:latin typeface="Times New Roman"/>
                <a:cs typeface="Times New Roman"/>
              </a:rPr>
              <a:t>subtle, </a:t>
            </a:r>
            <a:r>
              <a:rPr dirty="0" sz="1200" spc="-5">
                <a:latin typeface="Times New Roman"/>
                <a:cs typeface="Times New Roman"/>
              </a:rPr>
              <a:t>electrostatic </a:t>
            </a:r>
            <a:r>
              <a:rPr dirty="0" sz="1200">
                <a:latin typeface="Times New Roman"/>
                <a:cs typeface="Times New Roman"/>
              </a:rPr>
              <a:t>potential maps of </a:t>
            </a:r>
            <a:r>
              <a:rPr dirty="0" sz="1200" spc="-5">
                <a:latin typeface="Times New Roman"/>
                <a:cs typeface="Times New Roman"/>
              </a:rPr>
              <a:t>various carboxylic acid derivatives indicate </a:t>
            </a:r>
            <a:r>
              <a:rPr dirty="0" sz="1200">
                <a:latin typeface="Times New Roman"/>
                <a:cs typeface="Times New Roman"/>
              </a:rPr>
              <a:t>these  </a:t>
            </a:r>
            <a:r>
              <a:rPr dirty="0" sz="1200" spc="-5">
                <a:latin typeface="Times New Roman"/>
                <a:cs typeface="Times New Roman"/>
              </a:rPr>
              <a:t>differences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relative </a:t>
            </a:r>
            <a:r>
              <a:rPr dirty="0" sz="1200" spc="-5">
                <a:latin typeface="Times New Roman"/>
                <a:cs typeface="Times New Roman"/>
              </a:rPr>
              <a:t>blueness </a:t>
            </a:r>
            <a:r>
              <a:rPr dirty="0" sz="1200">
                <a:latin typeface="Times New Roman"/>
                <a:cs typeface="Times New Roman"/>
              </a:rPr>
              <a:t>on the C=O </a:t>
            </a:r>
            <a:r>
              <a:rPr dirty="0" sz="1200" spc="-5">
                <a:latin typeface="Times New Roman"/>
                <a:cs typeface="Times New Roman"/>
              </a:rPr>
              <a:t>carbons. Acyl </a:t>
            </a:r>
            <a:r>
              <a:rPr dirty="0" sz="1200">
                <a:latin typeface="Times New Roman"/>
                <a:cs typeface="Times New Roman"/>
              </a:rPr>
              <a:t>phosphates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hard to place on  this </a:t>
            </a:r>
            <a:r>
              <a:rPr dirty="0" sz="1200" spc="-5">
                <a:latin typeface="Times New Roman"/>
                <a:cs typeface="Times New Roman"/>
              </a:rPr>
              <a:t>scale because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are not </a:t>
            </a:r>
            <a:r>
              <a:rPr dirty="0" sz="1200" spc="-5">
                <a:latin typeface="Times New Roman"/>
                <a:cs typeface="Times New Roman"/>
              </a:rPr>
              <a:t>often </a:t>
            </a:r>
            <a:r>
              <a:rPr dirty="0" sz="1200">
                <a:latin typeface="Times New Roman"/>
                <a:cs typeface="Times New Roman"/>
              </a:rPr>
              <a:t>used </a:t>
            </a:r>
            <a:r>
              <a:rPr dirty="0" sz="1200" spc="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laboratory, </a:t>
            </a:r>
            <a:r>
              <a:rPr dirty="0" sz="1200">
                <a:latin typeface="Times New Roman"/>
                <a:cs typeface="Times New Roman"/>
              </a:rPr>
              <a:t>but in </a:t>
            </a:r>
            <a:r>
              <a:rPr dirty="0" sz="1200" spc="-5">
                <a:latin typeface="Times New Roman"/>
                <a:cs typeface="Times New Roman"/>
              </a:rPr>
              <a:t>biological systems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appear  to be </a:t>
            </a:r>
            <a:r>
              <a:rPr dirty="0" sz="1200" spc="-5">
                <a:latin typeface="Times New Roman"/>
                <a:cs typeface="Times New Roman"/>
              </a:rPr>
              <a:t>somewhat more </a:t>
            </a:r>
            <a:r>
              <a:rPr dirty="0" sz="1200">
                <a:latin typeface="Times New Roman"/>
                <a:cs typeface="Times New Roman"/>
              </a:rPr>
              <a:t>reactive than </a:t>
            </a:r>
            <a:r>
              <a:rPr dirty="0" sz="1200" spc="-5">
                <a:latin typeface="Times New Roman"/>
                <a:cs typeface="Times New Roman"/>
              </a:rPr>
              <a:t>thioesters.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327392"/>
            <a:ext cx="5971540" cy="123825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110400"/>
              </a:lnSpc>
              <a:spcBef>
                <a:spcPts val="11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5">
                <a:latin typeface="Times New Roman"/>
                <a:cs typeface="Times New Roman"/>
              </a:rPr>
              <a:t>way </a:t>
            </a:r>
            <a:r>
              <a:rPr dirty="0" sz="1200">
                <a:latin typeface="Times New Roman"/>
                <a:cs typeface="Times New Roman"/>
              </a:rPr>
              <a:t>in which various </a:t>
            </a:r>
            <a:r>
              <a:rPr dirty="0" sz="1200" spc="-5">
                <a:latin typeface="Times New Roman"/>
                <a:cs typeface="Times New Roman"/>
              </a:rPr>
              <a:t>substituents affect </a:t>
            </a:r>
            <a:r>
              <a:rPr dirty="0" sz="1200">
                <a:latin typeface="Times New Roman"/>
                <a:cs typeface="Times New Roman"/>
              </a:rPr>
              <a:t>the polarization of a </a:t>
            </a:r>
            <a:r>
              <a:rPr dirty="0" sz="1200" spc="-5">
                <a:latin typeface="Times New Roman"/>
                <a:cs typeface="Times New Roman"/>
              </a:rPr>
              <a:t>carbonyl group is similar </a:t>
            </a:r>
            <a:r>
              <a:rPr dirty="0" sz="1200">
                <a:latin typeface="Times New Roman"/>
                <a:cs typeface="Times New Roman"/>
              </a:rPr>
              <a:t>to the  way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affect </a:t>
            </a:r>
            <a:r>
              <a:rPr dirty="0" sz="1200">
                <a:latin typeface="Times New Roman"/>
                <a:cs typeface="Times New Roman"/>
              </a:rPr>
              <a:t>the reactivity of </a:t>
            </a:r>
            <a:r>
              <a:rPr dirty="0" sz="1200" spc="-5">
                <a:latin typeface="Times New Roman"/>
                <a:cs typeface="Times New Roman"/>
              </a:rPr>
              <a:t>an aromatic </a:t>
            </a:r>
            <a:r>
              <a:rPr dirty="0" sz="1200">
                <a:latin typeface="Times New Roman"/>
                <a:cs typeface="Times New Roman"/>
              </a:rPr>
              <a:t>ring toward </a:t>
            </a:r>
            <a:r>
              <a:rPr dirty="0" sz="1200" spc="-5">
                <a:latin typeface="Times New Roman"/>
                <a:cs typeface="Times New Roman"/>
              </a:rPr>
              <a:t>electrophilic </a:t>
            </a:r>
            <a:r>
              <a:rPr dirty="0" sz="1200">
                <a:latin typeface="Times New Roman"/>
                <a:cs typeface="Times New Roman"/>
              </a:rPr>
              <a:t>substitution. </a:t>
            </a:r>
            <a:r>
              <a:rPr dirty="0" sz="1200" spc="-5">
                <a:latin typeface="Times New Roman"/>
                <a:cs typeface="Times New Roman"/>
              </a:rPr>
              <a:t>A chlorine  substituent,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example, </a:t>
            </a:r>
            <a:r>
              <a:rPr dirty="0" sz="1200">
                <a:latin typeface="Times New Roman"/>
                <a:cs typeface="Times New Roman"/>
              </a:rPr>
              <a:t>inductively </a:t>
            </a:r>
            <a:r>
              <a:rPr dirty="0" sz="1200" spc="-5">
                <a:latin typeface="Times New Roman"/>
                <a:cs typeface="Times New Roman"/>
              </a:rPr>
              <a:t>withdraws electrons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acyl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>
                <a:latin typeface="Times New Roman"/>
                <a:cs typeface="Times New Roman"/>
              </a:rPr>
              <a:t>in the same </a:t>
            </a:r>
            <a:r>
              <a:rPr dirty="0" sz="1200" spc="5">
                <a:latin typeface="Times New Roman"/>
                <a:cs typeface="Times New Roman"/>
              </a:rPr>
              <a:t>way 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 it </a:t>
            </a:r>
            <a:r>
              <a:rPr dirty="0" sz="1200" spc="-5">
                <a:latin typeface="Times New Roman"/>
                <a:cs typeface="Times New Roman"/>
              </a:rPr>
              <a:t>withdraws electrons from and </a:t>
            </a:r>
            <a:r>
              <a:rPr dirty="0" sz="1200">
                <a:latin typeface="Times New Roman"/>
                <a:cs typeface="Times New Roman"/>
              </a:rPr>
              <a:t>thus deactivates </a:t>
            </a:r>
            <a:r>
              <a:rPr dirty="0" sz="1200" spc="-5">
                <a:latin typeface="Times New Roman"/>
                <a:cs typeface="Times New Roman"/>
              </a:rPr>
              <a:t>an aromatic ring. Similarly, amino,  methoxyl, and methylthio substituents donate electrons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acyl </a:t>
            </a:r>
            <a:r>
              <a:rPr dirty="0" sz="1200" spc="-5">
                <a:latin typeface="Times New Roman"/>
                <a:cs typeface="Times New Roman"/>
              </a:rPr>
              <a:t>groups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resonance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same  </a:t>
            </a:r>
            <a:r>
              <a:rPr dirty="0" sz="1200">
                <a:latin typeface="Times New Roman"/>
                <a:cs typeface="Times New Roman"/>
              </a:rPr>
              <a:t>way 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donate electrons </a:t>
            </a:r>
            <a:r>
              <a:rPr dirty="0" sz="1200">
                <a:latin typeface="Times New Roman"/>
                <a:cs typeface="Times New Roman"/>
              </a:rPr>
              <a:t>to, and thus </a:t>
            </a:r>
            <a:r>
              <a:rPr dirty="0" sz="1200" spc="-5">
                <a:latin typeface="Times New Roman"/>
                <a:cs typeface="Times New Roman"/>
              </a:rPr>
              <a:t>activate, aromatic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rings.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20947" y="2649434"/>
            <a:ext cx="3417175" cy="1004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87132" y="5461629"/>
            <a:ext cx="5254787" cy="18859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69441"/>
            <a:ext cx="5970270" cy="1638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3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consequence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these reactivity </a:t>
            </a:r>
            <a:r>
              <a:rPr dirty="0" sz="1200" spc="-5">
                <a:latin typeface="Times New Roman"/>
                <a:cs typeface="Times New Roman"/>
              </a:rPr>
              <a:t>differences, </a:t>
            </a:r>
            <a:r>
              <a:rPr dirty="0" sz="1200">
                <a:latin typeface="Times New Roman"/>
                <a:cs typeface="Times New Roman"/>
              </a:rPr>
              <a:t>it’s usually possible to convert a more reactive  </a:t>
            </a:r>
            <a:r>
              <a:rPr dirty="0" sz="1200" spc="-5">
                <a:latin typeface="Times New Roman"/>
                <a:cs typeface="Times New Roman"/>
              </a:rPr>
              <a:t>acid derivative </a:t>
            </a:r>
            <a:r>
              <a:rPr dirty="0" sz="1200">
                <a:latin typeface="Times New Roman"/>
                <a:cs typeface="Times New Roman"/>
              </a:rPr>
              <a:t>into a less </a:t>
            </a:r>
            <a:r>
              <a:rPr dirty="0" sz="1200" spc="-5">
                <a:latin typeface="Times New Roman"/>
                <a:cs typeface="Times New Roman"/>
              </a:rPr>
              <a:t>reactive </a:t>
            </a:r>
            <a:r>
              <a:rPr dirty="0" sz="1200">
                <a:latin typeface="Times New Roman"/>
                <a:cs typeface="Times New Roman"/>
              </a:rPr>
              <a:t>one. Acid chlorides, for </a:t>
            </a:r>
            <a:r>
              <a:rPr dirty="0" sz="1200" spc="-5">
                <a:latin typeface="Times New Roman"/>
                <a:cs typeface="Times New Roman"/>
              </a:rPr>
              <a:t>instance, </a:t>
            </a:r>
            <a:r>
              <a:rPr dirty="0" sz="1200">
                <a:latin typeface="Times New Roman"/>
                <a:cs typeface="Times New Roman"/>
              </a:rPr>
              <a:t>can be directly converted  into </a:t>
            </a:r>
            <a:r>
              <a:rPr dirty="0" sz="1200" spc="-5">
                <a:latin typeface="Times New Roman"/>
                <a:cs typeface="Times New Roman"/>
              </a:rPr>
              <a:t>anhydrides, </a:t>
            </a:r>
            <a:r>
              <a:rPr dirty="0" sz="1200">
                <a:latin typeface="Times New Roman"/>
                <a:cs typeface="Times New Roman"/>
              </a:rPr>
              <a:t>thioesters, </a:t>
            </a:r>
            <a:r>
              <a:rPr dirty="0" sz="1200" spc="-5">
                <a:latin typeface="Times New Roman"/>
                <a:cs typeface="Times New Roman"/>
              </a:rPr>
              <a:t>esters, and amides,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amides can’t </a:t>
            </a:r>
            <a:r>
              <a:rPr dirty="0" sz="1200">
                <a:latin typeface="Times New Roman"/>
                <a:cs typeface="Times New Roman"/>
              </a:rPr>
              <a:t>be directly converted into </a:t>
            </a:r>
            <a:r>
              <a:rPr dirty="0" sz="1200" spc="-5">
                <a:latin typeface="Times New Roman"/>
                <a:cs typeface="Times New Roman"/>
              </a:rPr>
              <a:t>esters,  thioesters, anhydrides,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acid chlorides. </a:t>
            </a:r>
            <a:r>
              <a:rPr dirty="0" sz="1200">
                <a:latin typeface="Times New Roman"/>
                <a:cs typeface="Times New Roman"/>
              </a:rPr>
              <a:t>Remembering the reactivity order </a:t>
            </a:r>
            <a:r>
              <a:rPr dirty="0" sz="1200" spc="-5">
                <a:latin typeface="Times New Roman"/>
                <a:cs typeface="Times New Roman"/>
              </a:rPr>
              <a:t>is therefore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5">
                <a:latin typeface="Times New Roman"/>
                <a:cs typeface="Times New Roman"/>
              </a:rPr>
              <a:t>way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keep track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large number of </a:t>
            </a:r>
            <a:r>
              <a:rPr dirty="0" sz="1200" spc="-5">
                <a:latin typeface="Times New Roman"/>
                <a:cs typeface="Times New Roman"/>
              </a:rPr>
              <a:t>reactions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(Figure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21-2)</a:t>
            </a:r>
            <a:r>
              <a:rPr dirty="0" sz="1200" spc="-5">
                <a:latin typeface="Times New Roman"/>
                <a:cs typeface="Times New Roman"/>
              </a:rPr>
              <a:t>. Another consequence, as </a:t>
            </a:r>
            <a:r>
              <a:rPr dirty="0" sz="1200">
                <a:latin typeface="Times New Roman"/>
                <a:cs typeface="Times New Roman"/>
              </a:rPr>
              <a:t>noted  </a:t>
            </a:r>
            <a:r>
              <a:rPr dirty="0" sz="1200" spc="-5">
                <a:latin typeface="Times New Roman"/>
                <a:cs typeface="Times New Roman"/>
              </a:rPr>
              <a:t>previously, is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acyl phosphates, </a:t>
            </a:r>
            <a:r>
              <a:rPr dirty="0" sz="1200">
                <a:latin typeface="Times New Roman"/>
                <a:cs typeface="Times New Roman"/>
              </a:rPr>
              <a:t>thioesters, </a:t>
            </a:r>
            <a:r>
              <a:rPr dirty="0" sz="1200" spc="-5">
                <a:latin typeface="Times New Roman"/>
                <a:cs typeface="Times New Roman"/>
              </a:rPr>
              <a:t>esters, and amides </a:t>
            </a:r>
            <a:r>
              <a:rPr dirty="0" sz="1200">
                <a:latin typeface="Times New Roman"/>
                <a:cs typeface="Times New Roman"/>
              </a:rPr>
              <a:t>are commonly found </a:t>
            </a:r>
            <a:r>
              <a:rPr dirty="0" sz="1200" spc="1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nature. Acid halides and acid anhydrides react so </a:t>
            </a:r>
            <a:r>
              <a:rPr dirty="0" sz="1200">
                <a:latin typeface="Times New Roman"/>
                <a:cs typeface="Times New Roman"/>
              </a:rPr>
              <a:t>rapidly with </a:t>
            </a:r>
            <a:r>
              <a:rPr dirty="0" sz="1200" spc="-5">
                <a:latin typeface="Times New Roman"/>
                <a:cs typeface="Times New Roman"/>
              </a:rPr>
              <a:t>water </a:t>
            </a:r>
            <a:r>
              <a:rPr dirty="0" sz="1200">
                <a:latin typeface="Times New Roman"/>
                <a:cs typeface="Times New Roman"/>
              </a:rPr>
              <a:t>that they </a:t>
            </a:r>
            <a:r>
              <a:rPr dirty="0" sz="1200" spc="-5">
                <a:latin typeface="Times New Roman"/>
                <a:cs typeface="Times New Roman"/>
              </a:rPr>
              <a:t>can’t </a:t>
            </a:r>
            <a:r>
              <a:rPr dirty="0" sz="1200">
                <a:latin typeface="Times New Roman"/>
                <a:cs typeface="Times New Roman"/>
              </a:rPr>
              <a:t>exist for long  in living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organisms.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482208"/>
            <a:ext cx="5968365" cy="2342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7620">
              <a:lnSpc>
                <a:spcPct val="11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Figure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21-2 </a:t>
            </a:r>
            <a:r>
              <a:rPr dirty="0" sz="1200" spc="-5">
                <a:latin typeface="Times New Roman"/>
                <a:cs typeface="Times New Roman"/>
              </a:rPr>
              <a:t>interconversions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carboxylic acid derivatives. A </a:t>
            </a:r>
            <a:r>
              <a:rPr dirty="0" sz="1200">
                <a:latin typeface="Times New Roman"/>
                <a:cs typeface="Times New Roman"/>
              </a:rPr>
              <a:t>more reactive </a:t>
            </a:r>
            <a:r>
              <a:rPr dirty="0" sz="1200" spc="-5">
                <a:latin typeface="Times New Roman"/>
                <a:cs typeface="Times New Roman"/>
              </a:rPr>
              <a:t>acid derivative can 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converted </a:t>
            </a:r>
            <a:r>
              <a:rPr dirty="0" sz="1200">
                <a:latin typeface="Times New Roman"/>
                <a:cs typeface="Times New Roman"/>
              </a:rPr>
              <a:t>into a </a:t>
            </a:r>
            <a:r>
              <a:rPr dirty="0" sz="1200" spc="-5">
                <a:latin typeface="Times New Roman"/>
                <a:cs typeface="Times New Roman"/>
              </a:rPr>
              <a:t>less reactive </a:t>
            </a:r>
            <a:r>
              <a:rPr dirty="0" sz="1200">
                <a:latin typeface="Times New Roman"/>
                <a:cs typeface="Times New Roman"/>
              </a:rPr>
              <a:t>one, but not vice </a:t>
            </a:r>
            <a:r>
              <a:rPr dirty="0" sz="1200" spc="-5">
                <a:latin typeface="Times New Roman"/>
                <a:cs typeface="Times New Roman"/>
              </a:rPr>
              <a:t>versa.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400"/>
              </a:lnSpc>
              <a:spcBef>
                <a:spcPts val="875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studying </a:t>
            </a:r>
            <a:r>
              <a:rPr dirty="0" sz="1200">
                <a:latin typeface="Times New Roman"/>
                <a:cs typeface="Times New Roman"/>
              </a:rPr>
              <a:t>the chemistry of </a:t>
            </a:r>
            <a:r>
              <a:rPr dirty="0" sz="1200" spc="-5">
                <a:latin typeface="Times New Roman"/>
                <a:cs typeface="Times New Roman"/>
              </a:rPr>
              <a:t>carboxylic acid derivatives </a:t>
            </a:r>
            <a:r>
              <a:rPr dirty="0" sz="1200">
                <a:latin typeface="Times New Roman"/>
                <a:cs typeface="Times New Roman"/>
              </a:rPr>
              <a:t>in the next </a:t>
            </a:r>
            <a:r>
              <a:rPr dirty="0" sz="1200" spc="-5">
                <a:latin typeface="Times New Roman"/>
                <a:cs typeface="Times New Roman"/>
              </a:rPr>
              <a:t>few sections, we’ll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concerned </a:t>
            </a:r>
            <a:r>
              <a:rPr dirty="0" sz="1200">
                <a:latin typeface="Times New Roman"/>
                <a:cs typeface="Times New Roman"/>
              </a:rPr>
              <a:t>largely with the reactions of just a few </a:t>
            </a:r>
            <a:r>
              <a:rPr dirty="0" sz="1200" spc="-5">
                <a:latin typeface="Times New Roman"/>
                <a:cs typeface="Times New Roman"/>
              </a:rPr>
              <a:t>nucleophiles and will see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same </a:t>
            </a:r>
            <a:r>
              <a:rPr dirty="0" sz="1200">
                <a:latin typeface="Times New Roman"/>
                <a:cs typeface="Times New Roman"/>
              </a:rPr>
              <a:t>kinds  of </a:t>
            </a:r>
            <a:r>
              <a:rPr dirty="0" sz="1200" spc="-5">
                <a:latin typeface="Times New Roman"/>
                <a:cs typeface="Times New Roman"/>
              </a:rPr>
              <a:t>reactions tend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occur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(Figure</a:t>
            </a:r>
            <a:r>
              <a:rPr dirty="0" sz="1200" spc="1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21-3)</a:t>
            </a:r>
            <a:r>
              <a:rPr dirty="0" sz="1200" spc="-5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04139" indent="-91440">
              <a:lnSpc>
                <a:spcPct val="100000"/>
              </a:lnSpc>
              <a:spcBef>
                <a:spcPts val="145"/>
              </a:spcBef>
              <a:buClr>
                <a:srgbClr val="FF0000"/>
              </a:buClr>
              <a:buFont typeface="Times New Roman"/>
              <a:buChar char="•"/>
              <a:tabLst>
                <a:tab pos="104139" algn="l"/>
              </a:tabLst>
            </a:pPr>
            <a:r>
              <a:rPr dirty="0" sz="1200" b="1">
                <a:latin typeface="Times New Roman"/>
                <a:cs typeface="Times New Roman"/>
              </a:rPr>
              <a:t>Hydrolysis </a:t>
            </a:r>
            <a:r>
              <a:rPr dirty="0" sz="1200" spc="-5">
                <a:latin typeface="Times New Roman"/>
                <a:cs typeface="Times New Roman"/>
              </a:rPr>
              <a:t>Reaction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water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carboxylic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acid</a:t>
            </a:r>
            <a:endParaRPr sz="1200">
              <a:latin typeface="Times New Roman"/>
              <a:cs typeface="Times New Roman"/>
            </a:endParaRPr>
          </a:p>
          <a:p>
            <a:pPr marL="104139" indent="-91440">
              <a:lnSpc>
                <a:spcPct val="100000"/>
              </a:lnSpc>
              <a:spcBef>
                <a:spcPts val="140"/>
              </a:spcBef>
              <a:buClr>
                <a:srgbClr val="FF0000"/>
              </a:buClr>
              <a:buFont typeface="Times New Roman"/>
              <a:buChar char="•"/>
              <a:tabLst>
                <a:tab pos="104139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Alcoholysis </a:t>
            </a:r>
            <a:r>
              <a:rPr dirty="0" sz="1200" spc="-5">
                <a:latin typeface="Times New Roman"/>
                <a:cs typeface="Times New Roman"/>
              </a:rPr>
              <a:t>Reaction </a:t>
            </a:r>
            <a:r>
              <a:rPr dirty="0" sz="1200">
                <a:latin typeface="Times New Roman"/>
                <a:cs typeface="Times New Roman"/>
              </a:rPr>
              <a:t>with an </a:t>
            </a:r>
            <a:r>
              <a:rPr dirty="0" sz="1200" spc="-5">
                <a:latin typeface="Times New Roman"/>
                <a:cs typeface="Times New Roman"/>
              </a:rPr>
              <a:t>alcohol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an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ester</a:t>
            </a:r>
            <a:endParaRPr sz="1200">
              <a:latin typeface="Times New Roman"/>
              <a:cs typeface="Times New Roman"/>
            </a:endParaRPr>
          </a:p>
          <a:p>
            <a:pPr marL="104139" indent="-91440">
              <a:lnSpc>
                <a:spcPct val="100000"/>
              </a:lnSpc>
              <a:spcBef>
                <a:spcPts val="160"/>
              </a:spcBef>
              <a:buClr>
                <a:srgbClr val="FF0000"/>
              </a:buClr>
              <a:buFont typeface="Times New Roman"/>
              <a:buChar char="•"/>
              <a:tabLst>
                <a:tab pos="104139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Aminolysis </a:t>
            </a:r>
            <a:r>
              <a:rPr dirty="0" sz="1200" spc="-5">
                <a:latin typeface="Times New Roman"/>
                <a:cs typeface="Times New Roman"/>
              </a:rPr>
              <a:t>Reaction </a:t>
            </a:r>
            <a:r>
              <a:rPr dirty="0" sz="1200">
                <a:latin typeface="Times New Roman"/>
                <a:cs typeface="Times New Roman"/>
              </a:rPr>
              <a:t>with ammonia or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amine to </a:t>
            </a:r>
            <a:r>
              <a:rPr dirty="0" sz="1200" spc="-5">
                <a:latin typeface="Times New Roman"/>
                <a:cs typeface="Times New Roman"/>
              </a:rPr>
              <a:t>yield an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amide</a:t>
            </a:r>
            <a:endParaRPr sz="1200">
              <a:latin typeface="Times New Roman"/>
              <a:cs typeface="Times New Roman"/>
            </a:endParaRPr>
          </a:p>
          <a:p>
            <a:pPr marL="104139" indent="-91440">
              <a:lnSpc>
                <a:spcPct val="100000"/>
              </a:lnSpc>
              <a:spcBef>
                <a:spcPts val="140"/>
              </a:spcBef>
              <a:buClr>
                <a:srgbClr val="FF0000"/>
              </a:buClr>
              <a:buFont typeface="Times New Roman"/>
              <a:buChar char="•"/>
              <a:tabLst>
                <a:tab pos="104139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Reduction </a:t>
            </a:r>
            <a:r>
              <a:rPr dirty="0" sz="1200" spc="-5">
                <a:latin typeface="Times New Roman"/>
                <a:cs typeface="Times New Roman"/>
              </a:rPr>
              <a:t>Reaction </a:t>
            </a:r>
            <a:r>
              <a:rPr dirty="0" sz="1200">
                <a:latin typeface="Times New Roman"/>
                <a:cs typeface="Times New Roman"/>
              </a:rPr>
              <a:t>with a </a:t>
            </a:r>
            <a:r>
              <a:rPr dirty="0" sz="1200" spc="-5">
                <a:latin typeface="Times New Roman"/>
                <a:cs typeface="Times New Roman"/>
              </a:rPr>
              <a:t>hydride </a:t>
            </a:r>
            <a:r>
              <a:rPr dirty="0" sz="1200">
                <a:latin typeface="Times New Roman"/>
                <a:cs typeface="Times New Roman"/>
              </a:rPr>
              <a:t>reducing </a:t>
            </a:r>
            <a:r>
              <a:rPr dirty="0" sz="1200" spc="-5">
                <a:latin typeface="Times New Roman"/>
                <a:cs typeface="Times New Roman"/>
              </a:rPr>
              <a:t>agent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aldehyde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alcohol</a:t>
            </a:r>
            <a:endParaRPr sz="1200">
              <a:latin typeface="Times New Roman"/>
              <a:cs typeface="Times New Roman"/>
            </a:endParaRPr>
          </a:p>
          <a:p>
            <a:pPr marL="104139" indent="-91440">
              <a:lnSpc>
                <a:spcPct val="100000"/>
              </a:lnSpc>
              <a:spcBef>
                <a:spcPts val="150"/>
              </a:spcBef>
              <a:buClr>
                <a:srgbClr val="FF0000"/>
              </a:buClr>
              <a:buFont typeface="Times New Roman"/>
              <a:buChar char="•"/>
              <a:tabLst>
                <a:tab pos="104139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Grignard reaction </a:t>
            </a:r>
            <a:r>
              <a:rPr dirty="0" sz="1200">
                <a:latin typeface="Times New Roman"/>
                <a:cs typeface="Times New Roman"/>
              </a:rPr>
              <a:t>with an </a:t>
            </a:r>
            <a:r>
              <a:rPr dirty="0" sz="1200" spc="-5">
                <a:latin typeface="Times New Roman"/>
                <a:cs typeface="Times New Roman"/>
              </a:rPr>
              <a:t>organometallic reagent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a ketone or an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alcohol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44032" y="2637042"/>
            <a:ext cx="4040855" cy="26974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3904" y="3156331"/>
            <a:ext cx="6047740" cy="1346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Figure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21-3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general reactions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carboxylic acid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derivatives.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50800" marR="3666490">
              <a:lnSpc>
                <a:spcPts val="1610"/>
              </a:lnSpc>
            </a:pPr>
            <a:r>
              <a:rPr dirty="0" sz="1400" b="1">
                <a:solidFill>
                  <a:srgbClr val="CD0000"/>
                </a:solidFill>
                <a:latin typeface="Arial"/>
                <a:cs typeface="Arial"/>
              </a:rPr>
              <a:t>Chemistry </a:t>
            </a: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of </a:t>
            </a:r>
            <a:r>
              <a:rPr dirty="0" sz="1400" spc="-10" b="1">
                <a:solidFill>
                  <a:srgbClr val="CD0000"/>
                </a:solidFill>
                <a:latin typeface="Arial"/>
                <a:cs typeface="Arial"/>
              </a:rPr>
              <a:t>Acid </a:t>
            </a:r>
            <a:r>
              <a:rPr dirty="0" sz="1400" spc="-5" b="1">
                <a:solidFill>
                  <a:srgbClr val="CD0000"/>
                </a:solidFill>
                <a:latin typeface="Arial"/>
                <a:cs typeface="Arial"/>
              </a:rPr>
              <a:t>Halides 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Preparation of </a:t>
            </a:r>
            <a:r>
              <a:rPr dirty="0" sz="1400" spc="-10" b="1">
                <a:solidFill>
                  <a:srgbClr val="001ACD"/>
                </a:solidFill>
                <a:latin typeface="Arial"/>
                <a:cs typeface="Arial"/>
              </a:rPr>
              <a:t>Acid</a:t>
            </a:r>
            <a:r>
              <a:rPr dirty="0" sz="1400" spc="5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Halides</a:t>
            </a:r>
            <a:endParaRPr sz="1400">
              <a:latin typeface="Arial"/>
              <a:cs typeface="Arial"/>
            </a:endParaRPr>
          </a:p>
          <a:p>
            <a:pPr marL="50800">
              <a:lnSpc>
                <a:spcPts val="1330"/>
              </a:lnSpc>
            </a:pP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chlorides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prepared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from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carboxylic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acids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by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thionyl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chloride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(SOCl</a:t>
            </a:r>
            <a:r>
              <a:rPr dirty="0" baseline="-10416" sz="1200">
                <a:latin typeface="Times New Roman"/>
                <a:cs typeface="Times New Roman"/>
              </a:rPr>
              <a:t>2</a:t>
            </a:r>
            <a:r>
              <a:rPr dirty="0" sz="1200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Similar reaction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carboxylic </a:t>
            </a:r>
            <a:r>
              <a:rPr dirty="0" sz="1200">
                <a:latin typeface="Times New Roman"/>
                <a:cs typeface="Times New Roman"/>
              </a:rPr>
              <a:t>acid with phosphorus </a:t>
            </a:r>
            <a:r>
              <a:rPr dirty="0" sz="1200" spc="-5">
                <a:latin typeface="Times New Roman"/>
                <a:cs typeface="Times New Roman"/>
              </a:rPr>
              <a:t>tribromide (PBr</a:t>
            </a:r>
            <a:r>
              <a:rPr dirty="0" baseline="-10416" sz="1200" spc="-7">
                <a:latin typeface="Times New Roman"/>
                <a:cs typeface="Times New Roman"/>
              </a:rPr>
              <a:t>3</a:t>
            </a:r>
            <a:r>
              <a:rPr dirty="0" sz="1200" spc="-5">
                <a:latin typeface="Times New Roman"/>
                <a:cs typeface="Times New Roman"/>
              </a:rPr>
              <a:t>) yields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bromide.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6604" y="5169534"/>
            <a:ext cx="6019800" cy="16230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8100">
              <a:lnSpc>
                <a:spcPts val="1650"/>
              </a:lnSpc>
              <a:spcBef>
                <a:spcPts val="105"/>
              </a:spcBef>
            </a:pP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Reactions of </a:t>
            </a:r>
            <a:r>
              <a:rPr dirty="0" sz="1400" spc="-10" b="1">
                <a:solidFill>
                  <a:srgbClr val="001ACD"/>
                </a:solidFill>
                <a:latin typeface="Arial"/>
                <a:cs typeface="Arial"/>
              </a:rPr>
              <a:t>Acid</a:t>
            </a:r>
            <a:r>
              <a:rPr dirty="0" sz="1400" spc="25" b="1">
                <a:solidFill>
                  <a:srgbClr val="001AC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1ACD"/>
                </a:solidFill>
                <a:latin typeface="Arial"/>
                <a:cs typeface="Arial"/>
              </a:rPr>
              <a:t>Halides</a:t>
            </a:r>
            <a:endParaRPr sz="1400">
              <a:latin typeface="Arial"/>
              <a:cs typeface="Arial"/>
            </a:endParaRPr>
          </a:p>
          <a:p>
            <a:pPr algn="just" marL="38100">
              <a:lnSpc>
                <a:spcPts val="1410"/>
              </a:lnSpc>
            </a:pPr>
            <a:r>
              <a:rPr dirty="0" sz="1200" spc="-5">
                <a:latin typeface="Times New Roman"/>
                <a:cs typeface="Times New Roman"/>
              </a:rPr>
              <a:t>Acid  halides  are </a:t>
            </a:r>
            <a:r>
              <a:rPr dirty="0" sz="1200">
                <a:latin typeface="Times New Roman"/>
                <a:cs typeface="Times New Roman"/>
              </a:rPr>
              <a:t>among the most </a:t>
            </a:r>
            <a:r>
              <a:rPr dirty="0" sz="1200" spc="-5">
                <a:latin typeface="Times New Roman"/>
                <a:cs typeface="Times New Roman"/>
              </a:rPr>
              <a:t>reactive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carboxylic acid  derivatives  and  can 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converted</a:t>
            </a:r>
            <a:endParaRPr sz="1200">
              <a:latin typeface="Times New Roman"/>
              <a:cs typeface="Times New Roman"/>
            </a:endParaRPr>
          </a:p>
          <a:p>
            <a:pPr algn="just" marL="38100" marR="30480">
              <a:lnSpc>
                <a:spcPct val="110000"/>
              </a:lnSpc>
            </a:pPr>
            <a:r>
              <a:rPr dirty="0" sz="1200">
                <a:latin typeface="Times New Roman"/>
                <a:cs typeface="Times New Roman"/>
              </a:rPr>
              <a:t>into many other kinds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compounds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nucleophilic </a:t>
            </a:r>
            <a:r>
              <a:rPr dirty="0" sz="1200" spc="-10">
                <a:latin typeface="Times New Roman"/>
                <a:cs typeface="Times New Roman"/>
              </a:rPr>
              <a:t>acyl </a:t>
            </a:r>
            <a:r>
              <a:rPr dirty="0" sz="1200">
                <a:latin typeface="Times New Roman"/>
                <a:cs typeface="Times New Roman"/>
              </a:rPr>
              <a:t>substitution </a:t>
            </a:r>
            <a:r>
              <a:rPr dirty="0" sz="1200" spc="-5">
                <a:latin typeface="Times New Roman"/>
                <a:cs typeface="Times New Roman"/>
              </a:rPr>
              <a:t>mechanisms.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halogen  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replaced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-OH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an acid,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-OCOR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an anhydride,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-OR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an  ester,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-NH</a:t>
            </a:r>
            <a:r>
              <a:rPr dirty="0" baseline="-10416" sz="1200" spc="-7" b="1">
                <a:solidFill>
                  <a:srgbClr val="FF0000"/>
                </a:solidFill>
                <a:latin typeface="Times New Roman"/>
                <a:cs typeface="Times New Roman"/>
              </a:rPr>
              <a:t>2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amide,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dirty="0" baseline="38194" sz="1200" spc="-7" b="1">
                <a:solidFill>
                  <a:srgbClr val="FF0000"/>
                </a:solidFill>
                <a:latin typeface="Times New Roman"/>
                <a:cs typeface="Times New Roman"/>
              </a:rPr>
              <a:t>/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ketone.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addition, the </a:t>
            </a:r>
            <a:r>
              <a:rPr dirty="0" sz="1200" spc="-5">
                <a:latin typeface="Times New Roman"/>
                <a:cs typeface="Times New Roman"/>
              </a:rPr>
              <a:t>reduction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acid  </a:t>
            </a:r>
            <a:r>
              <a:rPr dirty="0" sz="1200" spc="-5">
                <a:latin typeface="Times New Roman"/>
                <a:cs typeface="Times New Roman"/>
              </a:rPr>
              <a:t>halide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yields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primary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alcohol,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Grignard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reagent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yields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tertiary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alcohol.</a:t>
            </a:r>
            <a:endParaRPr sz="1200">
              <a:latin typeface="Times New Roman"/>
              <a:cs typeface="Times New Roman"/>
            </a:endParaRPr>
          </a:p>
          <a:p>
            <a:pPr algn="just" marL="38100" marR="31750">
              <a:lnSpc>
                <a:spcPct val="1100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reactions we’ll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discussing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section are illustrated </a:t>
            </a:r>
            <a:r>
              <a:rPr dirty="0" sz="1200">
                <a:latin typeface="Times New Roman"/>
                <a:cs typeface="Times New Roman"/>
              </a:rPr>
              <a:t>only for </a:t>
            </a:r>
            <a:r>
              <a:rPr dirty="0" sz="1200" spc="-5">
                <a:latin typeface="Times New Roman"/>
                <a:cs typeface="Times New Roman"/>
              </a:rPr>
              <a:t>acid chlorides,  similar processes </a:t>
            </a:r>
            <a:r>
              <a:rPr dirty="0" sz="1200">
                <a:latin typeface="Times New Roman"/>
                <a:cs typeface="Times New Roman"/>
              </a:rPr>
              <a:t>take </a:t>
            </a:r>
            <a:r>
              <a:rPr dirty="0" sz="1200" spc="-5">
                <a:latin typeface="Times New Roman"/>
                <a:cs typeface="Times New Roman"/>
              </a:rPr>
              <a:t>place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other acid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halides.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80959" y="1025493"/>
            <a:ext cx="4297569" cy="2041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11429" y="4623378"/>
            <a:ext cx="3911216" cy="3808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57729" y="6962676"/>
            <a:ext cx="2959974" cy="20132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604" y="887984"/>
            <a:ext cx="6021070" cy="10179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1645"/>
              </a:lnSpc>
              <a:spcBef>
                <a:spcPts val="100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Acid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Halides into Acids:</a:t>
            </a:r>
            <a:r>
              <a:rPr dirty="0" sz="1400" spc="25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Hydrolysis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405"/>
              </a:lnSpc>
            </a:pPr>
            <a:r>
              <a:rPr dirty="0" sz="1200" spc="-5">
                <a:latin typeface="Times New Roman"/>
                <a:cs typeface="Times New Roman"/>
              </a:rPr>
              <a:t>Acid  chlorides react 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water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yield </a:t>
            </a:r>
            <a:r>
              <a:rPr dirty="0" sz="1200">
                <a:latin typeface="Times New Roman"/>
                <a:cs typeface="Times New Roman"/>
              </a:rPr>
              <a:t>carboxylic </a:t>
            </a:r>
            <a:r>
              <a:rPr dirty="0" sz="1200" spc="-5">
                <a:latin typeface="Times New Roman"/>
                <a:cs typeface="Times New Roman"/>
              </a:rPr>
              <a:t>acids. 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hydrolysis  reaction is 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typical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nucleophilic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acyl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substitution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initiated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by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attack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water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chloride</a:t>
            </a:r>
            <a:endParaRPr sz="1200">
              <a:latin typeface="Times New Roman"/>
              <a:cs typeface="Times New Roman"/>
            </a:endParaRPr>
          </a:p>
          <a:p>
            <a:pPr marL="38100" marR="30480">
              <a:lnSpc>
                <a:spcPct val="1100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carbonyl group.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tetrahedral intermediate undergoes elimination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Cl</a:t>
            </a:r>
            <a:r>
              <a:rPr dirty="0" baseline="38194" sz="1200" spc="-7" b="1">
                <a:solidFill>
                  <a:srgbClr val="FF0000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and loss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dirty="0" baseline="38194" sz="1200" b="1">
                <a:solidFill>
                  <a:srgbClr val="FF0000"/>
                </a:solidFill>
                <a:latin typeface="Times New Roman"/>
                <a:cs typeface="Times New Roman"/>
              </a:rPr>
              <a:t>+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give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product carboxylic </a:t>
            </a:r>
            <a:r>
              <a:rPr dirty="0" sz="1200">
                <a:latin typeface="Times New Roman"/>
                <a:cs typeface="Times New Roman"/>
              </a:rPr>
              <a:t>acid plus </a:t>
            </a:r>
            <a:r>
              <a:rPr dirty="0" sz="1200" spc="-5">
                <a:latin typeface="Times New Roman"/>
                <a:cs typeface="Times New Roman"/>
              </a:rPr>
              <a:t>HCl.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091561"/>
            <a:ext cx="5969635" cy="1238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2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Because HCl is formed </a:t>
            </a:r>
            <a:r>
              <a:rPr dirty="0" sz="1200">
                <a:latin typeface="Times New Roman"/>
                <a:cs typeface="Times New Roman"/>
              </a:rPr>
              <a:t>during </a:t>
            </a:r>
            <a:r>
              <a:rPr dirty="0" sz="1200" spc="-5">
                <a:latin typeface="Times New Roman"/>
                <a:cs typeface="Times New Roman"/>
              </a:rPr>
              <a:t>hydrolysis,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reaction is often carried </a:t>
            </a:r>
            <a:r>
              <a:rPr dirty="0" sz="1200">
                <a:latin typeface="Times New Roman"/>
                <a:cs typeface="Times New Roman"/>
              </a:rPr>
              <a:t>out in the </a:t>
            </a:r>
            <a:r>
              <a:rPr dirty="0" sz="1200" spc="-5">
                <a:latin typeface="Times New Roman"/>
                <a:cs typeface="Times New Roman"/>
              </a:rPr>
              <a:t>presence </a:t>
            </a:r>
            <a:r>
              <a:rPr dirty="0" sz="1200">
                <a:latin typeface="Times New Roman"/>
                <a:cs typeface="Times New Roman"/>
              </a:rPr>
              <a:t>of a  </a:t>
            </a:r>
            <a:r>
              <a:rPr dirty="0" sz="1200" spc="-5">
                <a:latin typeface="Times New Roman"/>
                <a:cs typeface="Times New Roman"/>
              </a:rPr>
              <a:t>base </a:t>
            </a:r>
            <a:r>
              <a:rPr dirty="0" sz="1200">
                <a:latin typeface="Times New Roman"/>
                <a:cs typeface="Times New Roman"/>
              </a:rPr>
              <a:t>such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pyridine or </a:t>
            </a:r>
            <a:r>
              <a:rPr dirty="0" sz="1200" spc="-5">
                <a:latin typeface="Times New Roman"/>
                <a:cs typeface="Times New Roman"/>
              </a:rPr>
              <a:t>NaOH </a:t>
            </a:r>
            <a:r>
              <a:rPr dirty="0" sz="1200">
                <a:latin typeface="Times New Roman"/>
                <a:cs typeface="Times New Roman"/>
              </a:rPr>
              <a:t>to remove the HCl and </a:t>
            </a:r>
            <a:r>
              <a:rPr dirty="0" sz="1200" spc="-5">
                <a:latin typeface="Times New Roman"/>
                <a:cs typeface="Times New Roman"/>
              </a:rPr>
              <a:t>prevent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causing side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639"/>
              </a:lnSpc>
              <a:spcBef>
                <a:spcPts val="5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Acid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Halides into</a:t>
            </a:r>
            <a:r>
              <a:rPr dirty="0" sz="1400" spc="30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Anhydrides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Nucleophilic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acyl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substitution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chloride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carboxylate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anion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gives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acid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200" spc="-5">
                <a:latin typeface="Times New Roman"/>
                <a:cs typeface="Times New Roman"/>
              </a:rPr>
              <a:t>anhydride. Both symmetrical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unsymmetrical </a:t>
            </a:r>
            <a:r>
              <a:rPr dirty="0" sz="1200">
                <a:latin typeface="Times New Roman"/>
                <a:cs typeface="Times New Roman"/>
              </a:rPr>
              <a:t>acid </a:t>
            </a:r>
            <a:r>
              <a:rPr dirty="0" sz="1200" spc="-5">
                <a:latin typeface="Times New Roman"/>
                <a:cs typeface="Times New Roman"/>
              </a:rPr>
              <a:t>anhydrides can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prepared.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474588"/>
            <a:ext cx="5970270" cy="10179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>
              <a:lnSpc>
                <a:spcPts val="1639"/>
              </a:lnSpc>
              <a:spcBef>
                <a:spcPts val="105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Acid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Halides into Esters:</a:t>
            </a:r>
            <a:r>
              <a:rPr dirty="0" sz="1400" spc="50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Alcoholysis</a:t>
            </a: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chlorides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alcohols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yield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esters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analogous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their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reaction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endParaRPr sz="12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100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water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yield acids.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fact,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reaction is </a:t>
            </a:r>
            <a:r>
              <a:rPr dirty="0" sz="1200">
                <a:latin typeface="Times New Roman"/>
                <a:cs typeface="Times New Roman"/>
              </a:rPr>
              <a:t>probably the most </a:t>
            </a:r>
            <a:r>
              <a:rPr dirty="0" sz="1200" spc="-5">
                <a:latin typeface="Times New Roman"/>
                <a:cs typeface="Times New Roman"/>
              </a:rPr>
              <a:t>common </a:t>
            </a:r>
            <a:r>
              <a:rPr dirty="0" sz="1200">
                <a:latin typeface="Times New Roman"/>
                <a:cs typeface="Times New Roman"/>
              </a:rPr>
              <a:t>method for preparing  </a:t>
            </a:r>
            <a:r>
              <a:rPr dirty="0" sz="1200" spc="-5">
                <a:latin typeface="Times New Roman"/>
                <a:cs typeface="Times New Roman"/>
              </a:rPr>
              <a:t>esters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laboratory. As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hydrolysis, alcoholysis reactions </a:t>
            </a:r>
            <a:r>
              <a:rPr dirty="0" sz="1200">
                <a:latin typeface="Times New Roman"/>
                <a:cs typeface="Times New Roman"/>
              </a:rPr>
              <a:t>are usually </a:t>
            </a:r>
            <a:r>
              <a:rPr dirty="0" sz="1200" spc="-5">
                <a:latin typeface="Times New Roman"/>
                <a:cs typeface="Times New Roman"/>
              </a:rPr>
              <a:t>carried </a:t>
            </a:r>
            <a:r>
              <a:rPr dirty="0" sz="1200">
                <a:latin typeface="Times New Roman"/>
                <a:cs typeface="Times New Roman"/>
              </a:rPr>
              <a:t>out in the  </a:t>
            </a:r>
            <a:r>
              <a:rPr dirty="0" sz="1200" spc="-5">
                <a:latin typeface="Times New Roman"/>
                <a:cs typeface="Times New Roman"/>
              </a:rPr>
              <a:t>presence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pyridine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NaOH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react </a:t>
            </a:r>
            <a:r>
              <a:rPr dirty="0" sz="1200">
                <a:latin typeface="Times New Roman"/>
                <a:cs typeface="Times New Roman"/>
              </a:rPr>
              <a:t>with the HCl </a:t>
            </a:r>
            <a:r>
              <a:rPr dirty="0" sz="1200" spc="-5">
                <a:latin typeface="Times New Roman"/>
                <a:cs typeface="Times New Roman"/>
              </a:rPr>
              <a:t>formed.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732014"/>
            <a:ext cx="5972175" cy="1234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2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reaction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alcohol with </a:t>
            </a:r>
            <a:r>
              <a:rPr dirty="0" sz="1200" spc="-5">
                <a:latin typeface="Times New Roman"/>
                <a:cs typeface="Times New Roman"/>
              </a:rPr>
              <a:t>an acid chloride is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affected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steric hindrance. Bulky  </a:t>
            </a:r>
            <a:r>
              <a:rPr dirty="0" sz="1200" spc="-5">
                <a:latin typeface="Times New Roman"/>
                <a:cs typeface="Times New Roman"/>
              </a:rPr>
              <a:t>groups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either partner slow </a:t>
            </a:r>
            <a:r>
              <a:rPr dirty="0" sz="1200">
                <a:latin typeface="Times New Roman"/>
                <a:cs typeface="Times New Roman"/>
              </a:rPr>
              <a:t>down the </a:t>
            </a:r>
            <a:r>
              <a:rPr dirty="0" sz="1200" spc="-5">
                <a:latin typeface="Times New Roman"/>
                <a:cs typeface="Times New Roman"/>
              </a:rPr>
              <a:t>reaction considerably, </a:t>
            </a:r>
            <a:r>
              <a:rPr dirty="0" sz="1200">
                <a:latin typeface="Times New Roman"/>
                <a:cs typeface="Times New Roman"/>
              </a:rPr>
              <a:t>resulting in a reactivity order  </a:t>
            </a:r>
            <a:r>
              <a:rPr dirty="0" sz="1200" spc="-5">
                <a:latin typeface="Times New Roman"/>
                <a:cs typeface="Times New Roman"/>
              </a:rPr>
              <a:t>among </a:t>
            </a:r>
            <a:r>
              <a:rPr dirty="0" sz="1200">
                <a:latin typeface="Times New Roman"/>
                <a:cs typeface="Times New Roman"/>
              </a:rPr>
              <a:t>alcohols of </a:t>
            </a:r>
            <a:r>
              <a:rPr dirty="0" sz="1200" spc="-5">
                <a:latin typeface="Times New Roman"/>
                <a:cs typeface="Times New Roman"/>
              </a:rPr>
              <a:t>primary&gt;secondary&gt;tertiary. 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result, </a:t>
            </a:r>
            <a:r>
              <a:rPr dirty="0" sz="1200">
                <a:latin typeface="Times New Roman"/>
                <a:cs typeface="Times New Roman"/>
              </a:rPr>
              <a:t>it’s </a:t>
            </a:r>
            <a:r>
              <a:rPr dirty="0" sz="1200" spc="-5">
                <a:latin typeface="Times New Roman"/>
                <a:cs typeface="Times New Roman"/>
              </a:rPr>
              <a:t>often </a:t>
            </a:r>
            <a:r>
              <a:rPr dirty="0" sz="1200">
                <a:latin typeface="Times New Roman"/>
                <a:cs typeface="Times New Roman"/>
              </a:rPr>
              <a:t>possible to </a:t>
            </a:r>
            <a:r>
              <a:rPr dirty="0" sz="1200" spc="-5">
                <a:latin typeface="Times New Roman"/>
                <a:cs typeface="Times New Roman"/>
              </a:rPr>
              <a:t>selectively  </a:t>
            </a:r>
            <a:r>
              <a:rPr dirty="0" sz="1200">
                <a:latin typeface="Times New Roman"/>
                <a:cs typeface="Times New Roman"/>
              </a:rPr>
              <a:t>esterify </a:t>
            </a:r>
            <a:r>
              <a:rPr dirty="0" sz="1200" spc="-5">
                <a:latin typeface="Times New Roman"/>
                <a:cs typeface="Times New Roman"/>
              </a:rPr>
              <a:t>an unhindered </a:t>
            </a:r>
            <a:r>
              <a:rPr dirty="0" sz="1200">
                <a:latin typeface="Times New Roman"/>
                <a:cs typeface="Times New Roman"/>
              </a:rPr>
              <a:t>alcohol in the </a:t>
            </a:r>
            <a:r>
              <a:rPr dirty="0" sz="1200" spc="-5">
                <a:latin typeface="Times New Roman"/>
                <a:cs typeface="Times New Roman"/>
              </a:rPr>
              <a:t>presence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more </a:t>
            </a:r>
            <a:r>
              <a:rPr dirty="0" sz="1200" spc="-5">
                <a:latin typeface="Times New Roman"/>
                <a:cs typeface="Times New Roman"/>
              </a:rPr>
              <a:t>hindered </a:t>
            </a:r>
            <a:r>
              <a:rPr dirty="0" sz="1200">
                <a:latin typeface="Times New Roman"/>
                <a:cs typeface="Times New Roman"/>
              </a:rPr>
              <a:t>one. This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complex syntheses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it’s </a:t>
            </a:r>
            <a:r>
              <a:rPr dirty="0" sz="1200" spc="-5">
                <a:latin typeface="Times New Roman"/>
                <a:cs typeface="Times New Roman"/>
              </a:rPr>
              <a:t>sometimes necessary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distinguish between similar functional  groups. For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example,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87302" y="2160286"/>
            <a:ext cx="4969966" cy="8067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13237" y="4524989"/>
            <a:ext cx="3490261" cy="683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55690" y="6670386"/>
            <a:ext cx="4029706" cy="9783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604" y="2429001"/>
            <a:ext cx="6022340" cy="1016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1639"/>
              </a:lnSpc>
              <a:spcBef>
                <a:spcPts val="100"/>
              </a:spcBef>
            </a:pP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Conversion of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Acid </a:t>
            </a:r>
            <a:r>
              <a:rPr dirty="0" sz="1400" spc="-5" b="1">
                <a:solidFill>
                  <a:srgbClr val="669AFF"/>
                </a:solidFill>
                <a:latin typeface="Arial"/>
                <a:cs typeface="Arial"/>
              </a:rPr>
              <a:t>Halides into Amides:</a:t>
            </a:r>
            <a:r>
              <a:rPr dirty="0" sz="1400" spc="50" b="1">
                <a:solidFill>
                  <a:srgbClr val="669AF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669AFF"/>
                </a:solidFill>
                <a:latin typeface="Arial"/>
                <a:cs typeface="Arial"/>
              </a:rPr>
              <a:t>Aminolysis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400"/>
              </a:lnSpc>
            </a:pP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chlorides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react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rapidly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ammonia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amines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give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amides.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acid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chloride</a:t>
            </a:r>
            <a:endParaRPr sz="1200">
              <a:latin typeface="Times New Roman"/>
              <a:cs typeface="Times New Roman"/>
            </a:endParaRPr>
          </a:p>
          <a:p>
            <a:pPr marL="38100" marR="30480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plus-alcohol </a:t>
            </a:r>
            <a:r>
              <a:rPr dirty="0" sz="1200">
                <a:latin typeface="Times New Roman"/>
                <a:cs typeface="Times New Roman"/>
              </a:rPr>
              <a:t>method for preparing </a:t>
            </a:r>
            <a:r>
              <a:rPr dirty="0" sz="1200" spc="-5">
                <a:latin typeface="Times New Roman"/>
                <a:cs typeface="Times New Roman"/>
              </a:rPr>
              <a:t>esters, </a:t>
            </a:r>
            <a:r>
              <a:rPr dirty="0" sz="1200">
                <a:latin typeface="Times New Roman"/>
                <a:cs typeface="Times New Roman"/>
              </a:rPr>
              <a:t>this reaction of </a:t>
            </a:r>
            <a:r>
              <a:rPr dirty="0" sz="1200" spc="-5">
                <a:latin typeface="Times New Roman"/>
                <a:cs typeface="Times New Roman"/>
              </a:rPr>
              <a:t>acid chlorides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amines is </a:t>
            </a:r>
            <a:r>
              <a:rPr dirty="0" sz="1200">
                <a:latin typeface="Times New Roman"/>
                <a:cs typeface="Times New Roman"/>
              </a:rPr>
              <a:t>the most  commonly used laboratory method for preparing </a:t>
            </a:r>
            <a:r>
              <a:rPr dirty="0" sz="1200" spc="-5">
                <a:latin typeface="Times New Roman"/>
                <a:cs typeface="Times New Roman"/>
              </a:rPr>
              <a:t>amides. Both </a:t>
            </a:r>
            <a:r>
              <a:rPr dirty="0" sz="1200">
                <a:latin typeface="Times New Roman"/>
                <a:cs typeface="Times New Roman"/>
              </a:rPr>
              <a:t>monosubstituted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disubstituted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50"/>
              </a:spcBef>
            </a:pPr>
            <a:r>
              <a:rPr dirty="0" sz="1200" spc="-5">
                <a:latin typeface="Times New Roman"/>
                <a:cs typeface="Times New Roman"/>
              </a:rPr>
              <a:t>amines can </a:t>
            </a:r>
            <a:r>
              <a:rPr dirty="0" sz="1200">
                <a:latin typeface="Times New Roman"/>
                <a:cs typeface="Times New Roman"/>
              </a:rPr>
              <a:t>be used, but not trisubstituted </a:t>
            </a:r>
            <a:r>
              <a:rPr dirty="0" sz="1200" spc="-5">
                <a:latin typeface="Times New Roman"/>
                <a:cs typeface="Times New Roman"/>
              </a:rPr>
              <a:t>amines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(R</a:t>
            </a:r>
            <a:r>
              <a:rPr dirty="0" baseline="-10416" sz="1200" spc="-7">
                <a:latin typeface="Times New Roman"/>
                <a:cs typeface="Times New Roman"/>
              </a:rPr>
              <a:t>3</a:t>
            </a:r>
            <a:r>
              <a:rPr dirty="0" sz="1200" spc="-5">
                <a:latin typeface="Times New Roman"/>
                <a:cs typeface="Times New Roman"/>
              </a:rPr>
              <a:t>N).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569077"/>
            <a:ext cx="5970905" cy="1435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1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Because HCl is formed </a:t>
            </a:r>
            <a:r>
              <a:rPr dirty="0" sz="1200">
                <a:latin typeface="Times New Roman"/>
                <a:cs typeface="Times New Roman"/>
              </a:rPr>
              <a:t>during the </a:t>
            </a:r>
            <a:r>
              <a:rPr dirty="0" sz="1200" spc="-5">
                <a:latin typeface="Times New Roman"/>
                <a:cs typeface="Times New Roman"/>
              </a:rPr>
              <a:t>reaction, two equivalents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amine </a:t>
            </a:r>
            <a:r>
              <a:rPr dirty="0" sz="1200">
                <a:latin typeface="Times New Roman"/>
                <a:cs typeface="Times New Roman"/>
              </a:rPr>
              <a:t>must be used. </a:t>
            </a:r>
            <a:r>
              <a:rPr dirty="0" sz="1200" spc="-5">
                <a:latin typeface="Times New Roman"/>
                <a:cs typeface="Times New Roman"/>
              </a:rPr>
              <a:t>One  equivalent reacts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acid chloride, and </a:t>
            </a:r>
            <a:r>
              <a:rPr dirty="0" sz="1200">
                <a:latin typeface="Times New Roman"/>
                <a:cs typeface="Times New Roman"/>
              </a:rPr>
              <a:t>one </a:t>
            </a:r>
            <a:r>
              <a:rPr dirty="0" sz="1200" spc="-5">
                <a:latin typeface="Times New Roman"/>
                <a:cs typeface="Times New Roman"/>
              </a:rPr>
              <a:t>equivalent reacts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HCl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product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form an ammonium chloride salt.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amine </a:t>
            </a:r>
            <a:r>
              <a:rPr dirty="0" sz="1200">
                <a:latin typeface="Times New Roman"/>
                <a:cs typeface="Times New Roman"/>
              </a:rPr>
              <a:t>component </a:t>
            </a:r>
            <a:r>
              <a:rPr dirty="0" sz="1200" spc="-5">
                <a:latin typeface="Times New Roman"/>
                <a:cs typeface="Times New Roman"/>
              </a:rPr>
              <a:t>is valuable, amide synthesis is often  carried </a:t>
            </a:r>
            <a:r>
              <a:rPr dirty="0" sz="1200">
                <a:latin typeface="Times New Roman"/>
                <a:cs typeface="Times New Roman"/>
              </a:rPr>
              <a:t>out using one </a:t>
            </a:r>
            <a:r>
              <a:rPr dirty="0" sz="1200" spc="-5">
                <a:latin typeface="Times New Roman"/>
                <a:cs typeface="Times New Roman"/>
              </a:rPr>
              <a:t>equivalent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amine </a:t>
            </a:r>
            <a:r>
              <a:rPr dirty="0" sz="1200">
                <a:latin typeface="Times New Roman"/>
                <a:cs typeface="Times New Roman"/>
              </a:rPr>
              <a:t>plus one </a:t>
            </a:r>
            <a:r>
              <a:rPr dirty="0" sz="1200" spc="-5">
                <a:latin typeface="Times New Roman"/>
                <a:cs typeface="Times New Roman"/>
              </a:rPr>
              <a:t>equivalent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inexpensive base </a:t>
            </a:r>
            <a:r>
              <a:rPr dirty="0" sz="1200">
                <a:latin typeface="Times New Roman"/>
                <a:cs typeface="Times New Roman"/>
              </a:rPr>
              <a:t>such </a:t>
            </a:r>
            <a:r>
              <a:rPr dirty="0" sz="1200" spc="-5">
                <a:latin typeface="Times New Roman"/>
                <a:cs typeface="Times New Roman"/>
              </a:rPr>
              <a:t>as  NaOH. For example,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sedative </a:t>
            </a:r>
            <a:r>
              <a:rPr dirty="0" sz="1200">
                <a:latin typeface="Times New Roman"/>
                <a:cs typeface="Times New Roman"/>
              </a:rPr>
              <a:t>trimetozine </a:t>
            </a:r>
            <a:r>
              <a:rPr dirty="0" sz="1200" spc="-5">
                <a:latin typeface="Times New Roman"/>
                <a:cs typeface="Times New Roman"/>
              </a:rPr>
              <a:t>is prepared </a:t>
            </a:r>
            <a:r>
              <a:rPr dirty="0" sz="1200">
                <a:latin typeface="Times New Roman"/>
                <a:cs typeface="Times New Roman"/>
              </a:rPr>
              <a:t>commercially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reaction </a:t>
            </a:r>
            <a:r>
              <a:rPr dirty="0" sz="1200">
                <a:latin typeface="Times New Roman"/>
                <a:cs typeface="Times New Roman"/>
              </a:rPr>
              <a:t>of 3,4,5-  </a:t>
            </a:r>
            <a:r>
              <a:rPr dirty="0" sz="1200" spc="-5">
                <a:latin typeface="Times New Roman"/>
                <a:cs typeface="Times New Roman"/>
              </a:rPr>
              <a:t>trimethoxybenzoyl </a:t>
            </a:r>
            <a:r>
              <a:rPr dirty="0" sz="1200">
                <a:latin typeface="Times New Roman"/>
                <a:cs typeface="Times New Roman"/>
              </a:rPr>
              <a:t>chloride with the </a:t>
            </a:r>
            <a:r>
              <a:rPr dirty="0" sz="1200" spc="-5">
                <a:latin typeface="Times New Roman"/>
                <a:cs typeface="Times New Roman"/>
              </a:rPr>
              <a:t>amine </a:t>
            </a:r>
            <a:r>
              <a:rPr dirty="0" sz="1200">
                <a:latin typeface="Times New Roman"/>
                <a:cs typeface="Times New Roman"/>
              </a:rPr>
              <a:t>morpholine in the </a:t>
            </a:r>
            <a:r>
              <a:rPr dirty="0" sz="1200" spc="-5">
                <a:latin typeface="Times New Roman"/>
                <a:cs typeface="Times New Roman"/>
              </a:rPr>
              <a:t>presence </a:t>
            </a:r>
            <a:r>
              <a:rPr dirty="0" sz="1200">
                <a:latin typeface="Times New Roman"/>
                <a:cs typeface="Times New Roman"/>
              </a:rPr>
              <a:t>of one </a:t>
            </a:r>
            <a:r>
              <a:rPr dirty="0" sz="1200" spc="-5">
                <a:latin typeface="Times New Roman"/>
                <a:cs typeface="Times New Roman"/>
              </a:rPr>
              <a:t>equivalent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NaOH.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03111" y="1006793"/>
            <a:ext cx="4928373" cy="13503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71579" y="3515079"/>
            <a:ext cx="4680805" cy="1988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47579" y="7123259"/>
            <a:ext cx="5082249" cy="12617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Pharmacy</dc:creator>
  <dcterms:created xsi:type="dcterms:W3CDTF">2020-01-15T06:35:59Z</dcterms:created>
  <dcterms:modified xsi:type="dcterms:W3CDTF">2020-01-15T06:35:59Z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2017-11-27T00:00:00Z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2020-01-15T00:00:00Z</vt:filetime>
  </property>
</Properties>
</file>