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2" r:id="rId4"/>
    <p:sldId id="275" r:id="rId5"/>
    <p:sldId id="276" r:id="rId6"/>
    <p:sldId id="281" r:id="rId7"/>
    <p:sldId id="277" r:id="rId8"/>
    <p:sldId id="278" r:id="rId9"/>
    <p:sldId id="257" r:id="rId10"/>
    <p:sldId id="258" r:id="rId11"/>
    <p:sldId id="273" r:id="rId12"/>
    <p:sldId id="291" r:id="rId13"/>
    <p:sldId id="261" r:id="rId14"/>
    <p:sldId id="262" r:id="rId15"/>
    <p:sldId id="263" r:id="rId16"/>
    <p:sldId id="264" r:id="rId17"/>
    <p:sldId id="265" r:id="rId18"/>
    <p:sldId id="296" r:id="rId19"/>
    <p:sldId id="297" r:id="rId20"/>
    <p:sldId id="295" r:id="rId21"/>
    <p:sldId id="271" r:id="rId22"/>
    <p:sldId id="272" r:id="rId23"/>
    <p:sldId id="288" r:id="rId24"/>
    <p:sldId id="282" r:id="rId25"/>
    <p:sldId id="283" r:id="rId26"/>
    <p:sldId id="298"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8D3A"/>
    <a:srgbClr val="FF9933"/>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2020-01-28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2020-01-28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2020-01-28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icrobeonline.com/staphylococcus-aureusdisease-properties-pathogenesis-and-laboratory-diagnosi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icrobeonline.com/seven-common-characteristics-family-enterobacteriacea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Blood_plasm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Biochemical Tests</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685800" y="1524000"/>
            <a:ext cx="8077200" cy="5029200"/>
          </a:xfrm>
        </p:spPr>
        <p:txBody>
          <a:bodyPr/>
          <a:lstStyle/>
          <a:p>
            <a:endParaRPr lang="en-US" dirty="0" smtClean="0">
              <a:solidFill>
                <a:schemeClr val="tx1"/>
              </a:solidFill>
            </a:endParaRPr>
          </a:p>
          <a:p>
            <a:endParaRPr lang="en-US" dirty="0" smtClean="0">
              <a:solidFill>
                <a:schemeClr val="tx1"/>
              </a:solidFill>
            </a:endParaRPr>
          </a:p>
          <a:p>
            <a:r>
              <a:rPr lang="en-US" dirty="0" smtClean="0">
                <a:solidFill>
                  <a:schemeClr val="tx1"/>
                </a:solidFill>
              </a:rPr>
              <a:t>                                                                         </a:t>
            </a:r>
            <a:r>
              <a:rPr lang="en-US" sz="2800" b="1" dirty="0" smtClean="0">
                <a:solidFill>
                  <a:schemeClr val="tx1"/>
                </a:solidFill>
              </a:rPr>
              <a:t>Asst. Prof. Dr. Dalya Basil</a:t>
            </a:r>
            <a:endParaRPr lang="en-US" b="1" dirty="0" smtClean="0">
              <a:solidFill>
                <a:schemeClr val="tx1"/>
              </a:solidFill>
            </a:endParaRPr>
          </a:p>
          <a:p>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algn="just"/>
            <a:r>
              <a:rPr lang="en-US" dirty="0" smtClean="0"/>
              <a:t>The enzyme </a:t>
            </a:r>
            <a:r>
              <a:rPr lang="en-US" dirty="0" err="1" smtClean="0"/>
              <a:t>catalase</a:t>
            </a:r>
            <a:r>
              <a:rPr lang="en-US" dirty="0" smtClean="0"/>
              <a:t> mediates the breakdown of hydrogen peroxide into oxygen and water. The presence of the enzyme in a bacterial isolate is evident when a small </a:t>
            </a:r>
            <a:r>
              <a:rPr lang="en-US" dirty="0" err="1" smtClean="0"/>
              <a:t>inoculum</a:t>
            </a:r>
            <a:r>
              <a:rPr lang="en-US" dirty="0" smtClean="0"/>
              <a:t> is introduced into hydrogen peroxide, and the rapid elaboration of oxygen bubbles occurs. The lack of </a:t>
            </a:r>
            <a:r>
              <a:rPr lang="en-US" dirty="0" err="1" smtClean="0"/>
              <a:t>catalase</a:t>
            </a:r>
            <a:r>
              <a:rPr lang="en-US" dirty="0" smtClean="0"/>
              <a:t> is evident by a lack of or weak bubble production. The culture should not be more than 24 hours old.</a:t>
            </a:r>
          </a:p>
          <a:p>
            <a:r>
              <a:rPr lang="en-US" sz="4300" dirty="0" smtClean="0"/>
              <a:t>2</a:t>
            </a:r>
            <a:r>
              <a:rPr lang="en-US" dirty="0" smtClean="0"/>
              <a:t>H</a:t>
            </a:r>
            <a:r>
              <a:rPr lang="en-US" sz="2200" dirty="0" smtClean="0"/>
              <a:t>2</a:t>
            </a:r>
            <a:r>
              <a:rPr lang="en-US" dirty="0" smtClean="0"/>
              <a:t>O</a:t>
            </a:r>
            <a:r>
              <a:rPr lang="en-US" sz="2200" dirty="0" smtClean="0"/>
              <a:t>2</a:t>
            </a:r>
            <a:r>
              <a:rPr lang="en-US" dirty="0" smtClean="0"/>
              <a:t>                             </a:t>
            </a:r>
            <a:r>
              <a:rPr lang="en-US" sz="4300" dirty="0" smtClean="0"/>
              <a:t>2</a:t>
            </a:r>
            <a:r>
              <a:rPr lang="en-US" dirty="0" smtClean="0"/>
              <a:t>H</a:t>
            </a:r>
            <a:r>
              <a:rPr lang="en-US" sz="2200" dirty="0" smtClean="0"/>
              <a:t>2</a:t>
            </a:r>
            <a:r>
              <a:rPr lang="en-US" dirty="0" smtClean="0"/>
              <a:t>O + O</a:t>
            </a:r>
            <a:r>
              <a:rPr lang="en-US" sz="2200" dirty="0" smtClean="0"/>
              <a:t>2</a:t>
            </a:r>
            <a:r>
              <a:rPr lang="en-US" dirty="0" smtClean="0"/>
              <a:t> (gas bubbles)</a:t>
            </a:r>
          </a:p>
          <a:p>
            <a:pPr>
              <a:buNone/>
            </a:pPr>
            <a:r>
              <a:rPr lang="en-US" dirty="0" smtClean="0"/>
              <a:t>                     </a:t>
            </a:r>
          </a:p>
        </p:txBody>
      </p:sp>
      <p:cxnSp>
        <p:nvCxnSpPr>
          <p:cNvPr id="5" name="Straight Arrow Connector 4"/>
          <p:cNvCxnSpPr/>
          <p:nvPr/>
        </p:nvCxnSpPr>
        <p:spPr>
          <a:xfrm>
            <a:off x="2133600" y="5713412"/>
            <a:ext cx="1981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286000" y="5791200"/>
            <a:ext cx="1524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catalase</a:t>
            </a:r>
            <a:endParaRPr lang="en-US" sz="28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r>
              <a:rPr lang="en-US" dirty="0" smtClean="0"/>
              <a:t>Bacteria thereby protect themselves from the lethal effect of Hydrogen peroxide which is accumulated as an end product of aerobic carbohydrate metabolism.</a:t>
            </a:r>
          </a:p>
          <a:p>
            <a:pPr algn="just">
              <a:buNone/>
            </a:pPr>
            <a:endParaRPr lang="en-US" dirty="0" smtClean="0"/>
          </a:p>
          <a:p>
            <a:pPr algn="just"/>
            <a:r>
              <a:rPr lang="en-US" dirty="0" err="1" smtClean="0"/>
              <a:t>Catalase</a:t>
            </a:r>
            <a:r>
              <a:rPr lang="en-US" dirty="0" smtClean="0"/>
              <a:t>-positive bacteria include strict aerobes as well as facultative anaerobes. They all have the ability to respire using oxygen as a terminal electron acceptor.</a:t>
            </a:r>
          </a:p>
          <a:p>
            <a:pPr algn="just"/>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buNone/>
            </a:pPr>
            <a:endParaRPr lang="en-US" dirty="0" smtClean="0"/>
          </a:p>
          <a:p>
            <a:pPr algn="just"/>
            <a:r>
              <a:rPr lang="en-US" dirty="0" smtClean="0"/>
              <a:t> </a:t>
            </a:r>
            <a:r>
              <a:rPr lang="en-US" dirty="0" err="1" smtClean="0"/>
              <a:t>Catalase</a:t>
            </a:r>
            <a:r>
              <a:rPr lang="en-US" dirty="0" smtClean="0"/>
              <a:t>-negative bacteria may be anaerobes, or they may be facultative anaerobes that only ferment and do not respire using oxygen as a terminal electron acceptor (</a:t>
            </a:r>
            <a:r>
              <a:rPr lang="en-US" dirty="0" err="1" smtClean="0"/>
              <a:t>ie</a:t>
            </a:r>
            <a:r>
              <a:rPr lang="en-US" dirty="0" smtClean="0"/>
              <a:t>. Streptococci).</a:t>
            </a:r>
          </a:p>
          <a:p>
            <a:pPr algn="just">
              <a:buNone/>
            </a:pPr>
            <a:endParaRPr lang="en-US" dirty="0" smtClean="0"/>
          </a:p>
          <a:p>
            <a:pPr algn="just">
              <a:buNone/>
            </a:pPr>
            <a:endParaRPr lang="en-US" dirty="0" smtClean="0"/>
          </a:p>
          <a:p>
            <a:pPr algn="just"/>
            <a:endParaRPr lang="en-US" dirty="0" smtClean="0"/>
          </a:p>
          <a:p>
            <a:pPr algn="just"/>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Uses </a:t>
            </a:r>
            <a:r>
              <a:rPr lang="en-US" b="1" dirty="0" err="1" smtClean="0"/>
              <a:t>Catalase</a:t>
            </a:r>
            <a:r>
              <a:rPr lang="en-US" b="1" dirty="0" smtClean="0"/>
              <a:t> Test Results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The </a:t>
            </a:r>
            <a:r>
              <a:rPr lang="en-US" dirty="0" err="1" smtClean="0"/>
              <a:t>catalase</a:t>
            </a:r>
            <a:r>
              <a:rPr lang="en-US" dirty="0" smtClean="0"/>
              <a:t> test is primarily used to distinguish among Gram-positive </a:t>
            </a:r>
            <a:r>
              <a:rPr lang="en-US" dirty="0" err="1" smtClean="0"/>
              <a:t>cocci</a:t>
            </a:r>
            <a:r>
              <a:rPr lang="en-US" dirty="0" smtClean="0"/>
              <a:t>: members of the genus </a:t>
            </a:r>
            <a:r>
              <a:rPr lang="en-US" b="1" i="1" dirty="0" smtClean="0">
                <a:hlinkClick r:id="rId2"/>
              </a:rPr>
              <a:t>Staphylococcus</a:t>
            </a:r>
            <a:r>
              <a:rPr lang="en-US" b="1" dirty="0" smtClean="0"/>
              <a:t> are </a:t>
            </a:r>
            <a:r>
              <a:rPr lang="en-US" b="1" dirty="0" err="1" smtClean="0"/>
              <a:t>catalase</a:t>
            </a:r>
            <a:r>
              <a:rPr lang="en-US" b="1" dirty="0" smtClean="0"/>
              <a:t>-positive</a:t>
            </a:r>
            <a:r>
              <a:rPr lang="en-US" dirty="0" smtClean="0"/>
              <a:t>, and members of the genera </a:t>
            </a:r>
            <a:r>
              <a:rPr lang="en-US" b="1" i="1" u="sng" dirty="0" smtClean="0">
                <a:solidFill>
                  <a:srgbClr val="0070C0"/>
                </a:solidFill>
              </a:rPr>
              <a:t>Streptococcus</a:t>
            </a:r>
            <a:r>
              <a:rPr lang="en-US" dirty="0" smtClean="0"/>
              <a:t> and </a:t>
            </a:r>
            <a:r>
              <a:rPr lang="en-US" b="1" i="1" u="sng" dirty="0" err="1" smtClean="0">
                <a:solidFill>
                  <a:srgbClr val="0070C0"/>
                </a:solidFill>
              </a:rPr>
              <a:t>Enterococcus</a:t>
            </a:r>
            <a:r>
              <a:rPr lang="en-US" dirty="0" smtClean="0"/>
              <a:t> are </a:t>
            </a:r>
            <a:r>
              <a:rPr lang="en-US" dirty="0" err="1" smtClean="0"/>
              <a:t>catalase</a:t>
            </a:r>
            <a:r>
              <a:rPr lang="en-US" dirty="0" smtClean="0"/>
              <a:t>-negative.</a:t>
            </a:r>
          </a:p>
          <a:p>
            <a:pPr lvl="0" algn="just"/>
            <a:r>
              <a:rPr lang="en-US" dirty="0" err="1" smtClean="0"/>
              <a:t>Catalase</a:t>
            </a:r>
            <a:r>
              <a:rPr lang="en-US" dirty="0" smtClean="0"/>
              <a:t> test is used to differentiate </a:t>
            </a:r>
            <a:r>
              <a:rPr lang="en-US" dirty="0" err="1" smtClean="0"/>
              <a:t>aerotolerant</a:t>
            </a:r>
            <a:r>
              <a:rPr lang="en-US" dirty="0" smtClean="0"/>
              <a:t> strains of </a:t>
            </a:r>
            <a:r>
              <a:rPr lang="en-US" b="1" i="1" u="sng" dirty="0" smtClean="0">
                <a:solidFill>
                  <a:srgbClr val="0070C0"/>
                </a:solidFill>
              </a:rPr>
              <a:t>Clostridium</a:t>
            </a:r>
            <a:r>
              <a:rPr lang="en-US" dirty="0" smtClean="0"/>
              <a:t>, </a:t>
            </a:r>
            <a:r>
              <a:rPr lang="en-US" b="1" dirty="0" smtClean="0"/>
              <a:t>which are </a:t>
            </a:r>
            <a:r>
              <a:rPr lang="en-US" b="1" dirty="0" err="1" smtClean="0"/>
              <a:t>catalase</a:t>
            </a:r>
            <a:r>
              <a:rPr lang="en-US" b="1" dirty="0" smtClean="0"/>
              <a:t> negative</a:t>
            </a:r>
            <a:r>
              <a:rPr lang="en-US" dirty="0" smtClean="0"/>
              <a:t>, from </a:t>
            </a:r>
            <a:r>
              <a:rPr lang="en-US" b="1" i="1" u="sng" dirty="0" smtClean="0">
                <a:solidFill>
                  <a:srgbClr val="0070C0"/>
                </a:solidFill>
              </a:rPr>
              <a:t>Bacillus </a:t>
            </a:r>
            <a:r>
              <a:rPr lang="en-US" b="1" u="sng" dirty="0" smtClean="0">
                <a:solidFill>
                  <a:srgbClr val="0070C0"/>
                </a:solidFill>
              </a:rPr>
              <a:t>species</a:t>
            </a:r>
            <a:r>
              <a:rPr lang="en-US" b="1" dirty="0" smtClean="0"/>
              <a:t>, which are positive.</a:t>
            </a:r>
            <a:endParaRPr lang="en-US" dirty="0" smtClean="0"/>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Uses </a:t>
            </a:r>
            <a:r>
              <a:rPr lang="en-US" b="1" dirty="0" err="1" smtClean="0"/>
              <a:t>Catalase</a:t>
            </a:r>
            <a:r>
              <a:rPr lang="en-US" b="1" dirty="0" smtClean="0"/>
              <a:t> Test Results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118872" lvl="0" indent="0" algn="just">
              <a:buNone/>
            </a:pPr>
            <a:r>
              <a:rPr lang="en-US" i="1" dirty="0" smtClean="0"/>
              <a:t> </a:t>
            </a:r>
            <a:endParaRPr lang="en-US" dirty="0" smtClean="0"/>
          </a:p>
          <a:p>
            <a:pPr lvl="0" algn="just"/>
            <a:r>
              <a:rPr lang="en-US" dirty="0" err="1" smtClean="0"/>
              <a:t>Catalase</a:t>
            </a:r>
            <a:r>
              <a:rPr lang="en-US" dirty="0" smtClean="0"/>
              <a:t> test can be used as an aid to the identification of </a:t>
            </a:r>
            <a:r>
              <a:rPr lang="en-US" b="1" dirty="0" err="1" smtClean="0">
                <a:hlinkClick r:id="rId2"/>
              </a:rPr>
              <a:t>Enterobacteriaceae</a:t>
            </a:r>
            <a:r>
              <a:rPr lang="en-US" dirty="0" smtClean="0"/>
              <a:t>. Members of </a:t>
            </a:r>
            <a:r>
              <a:rPr lang="en-US" dirty="0" err="1" smtClean="0"/>
              <a:t>Enterobacteriaceae</a:t>
            </a:r>
            <a:r>
              <a:rPr lang="en-US" dirty="0" smtClean="0"/>
              <a:t> family are</a:t>
            </a:r>
            <a:r>
              <a:rPr lang="en-US" b="1" dirty="0" smtClean="0"/>
              <a:t> catalase positive </a:t>
            </a:r>
            <a:r>
              <a:rPr lang="en-US" dirty="0" smtClean="0"/>
              <a:t>e.g., </a:t>
            </a:r>
            <a:r>
              <a:rPr lang="en-US" dirty="0" smtClean="0"/>
              <a:t>(</a:t>
            </a:r>
            <a:r>
              <a:rPr lang="en-US" i="1" dirty="0" smtClean="0"/>
              <a:t>E</a:t>
            </a:r>
            <a:r>
              <a:rPr lang="en-US" i="1" dirty="0" smtClean="0"/>
              <a:t>. coli, </a:t>
            </a:r>
            <a:r>
              <a:rPr lang="en-US" i="1" dirty="0" err="1"/>
              <a:t>Citrobacter</a:t>
            </a:r>
            <a:r>
              <a:rPr lang="en-US" i="1" dirty="0"/>
              <a:t>, </a:t>
            </a:r>
            <a:r>
              <a:rPr lang="en-US" i="1" dirty="0" err="1"/>
              <a:t>Enterobacter</a:t>
            </a:r>
            <a:r>
              <a:rPr lang="en-US" i="1" dirty="0" smtClean="0"/>
              <a:t>, </a:t>
            </a:r>
            <a:r>
              <a:rPr lang="en-US" i="1" dirty="0" err="1" smtClean="0"/>
              <a:t>Klebsiella</a:t>
            </a:r>
            <a:r>
              <a:rPr lang="en-US" i="1" dirty="0" smtClean="0"/>
              <a:t>, </a:t>
            </a:r>
            <a:r>
              <a:rPr lang="en-US" i="1" dirty="0" err="1" smtClean="0"/>
              <a:t>Shigella</a:t>
            </a:r>
            <a:r>
              <a:rPr lang="en-US" i="1" dirty="0" smtClean="0"/>
              <a:t>, Yersinia, Proteus, Salmonella, </a:t>
            </a:r>
            <a:r>
              <a:rPr lang="en-US" i="1" dirty="0" err="1" smtClean="0"/>
              <a:t>Serratia</a:t>
            </a:r>
            <a:r>
              <a:rPr lang="en-US" dirty="0" smtClean="0"/>
              <a:t>)</a:t>
            </a:r>
            <a:r>
              <a:rPr lang="en-US" b="1" dirty="0" smtClean="0"/>
              <a:t>.</a:t>
            </a:r>
            <a:endParaRPr lang="en-US" dirty="0" smtClean="0"/>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448"/>
            <a:ext cx="8991600" cy="1252728"/>
          </a:xfrm>
        </p:spPr>
        <p:txBody>
          <a:bodyPr>
            <a:normAutofit fontScale="90000"/>
          </a:bodyPr>
          <a:lstStyle/>
          <a:p>
            <a:pPr algn="ctr"/>
            <a:r>
              <a:rPr lang="en-US" b="1" dirty="0" smtClean="0"/>
              <a:t>Procedure of </a:t>
            </a:r>
            <a:r>
              <a:rPr lang="en-US" b="1" dirty="0" err="1" smtClean="0"/>
              <a:t>Catalase</a:t>
            </a:r>
            <a:r>
              <a:rPr lang="en-US" b="1" dirty="0" smtClean="0"/>
              <a:t> test (Slide Test)</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Transfer a small amount of bacterial colony to a surface of clean, dry glass slide using a loop or sterile wooden stick</a:t>
            </a:r>
          </a:p>
          <a:p>
            <a:pPr lvl="0" algn="just"/>
            <a:r>
              <a:rPr lang="en-US" dirty="0" smtClean="0"/>
              <a:t>Place a drop of 3% H</a:t>
            </a:r>
            <a:r>
              <a:rPr lang="en-US" baseline="-25000" dirty="0" smtClean="0"/>
              <a:t>2</a:t>
            </a:r>
            <a:r>
              <a:rPr lang="en-US" dirty="0" smtClean="0"/>
              <a:t>O</a:t>
            </a:r>
            <a:r>
              <a:rPr lang="en-US" baseline="-25000" dirty="0" smtClean="0"/>
              <a:t>2</a:t>
            </a:r>
            <a:r>
              <a:rPr lang="en-US" dirty="0" smtClean="0"/>
              <a:t> on to the slide and mix.</a:t>
            </a:r>
          </a:p>
          <a:p>
            <a:pPr lvl="0" algn="just"/>
            <a:r>
              <a:rPr lang="en-US" dirty="0" smtClean="0"/>
              <a:t>A positive result is the rapid evolution of oxygen (within 5-10 sec.) as evidenced by bubbling.</a:t>
            </a:r>
          </a:p>
          <a:p>
            <a:pPr lvl="0" algn="just"/>
            <a:r>
              <a:rPr lang="en-US" dirty="0" smtClean="0"/>
              <a:t>A negative result is no bubbles or only a few scattered bubbles.</a:t>
            </a:r>
          </a:p>
          <a:p>
            <a:pPr lvl="0" algn="just">
              <a:buNone/>
            </a:pPr>
            <a:endParaRPr lang="en-US" dirty="0" smtClean="0"/>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5448"/>
            <a:ext cx="8534400" cy="1252728"/>
          </a:xfrm>
        </p:spPr>
        <p:txBody>
          <a:bodyPr>
            <a:noAutofit/>
          </a:bodyPr>
          <a:lstStyle/>
          <a:p>
            <a:pPr algn="ctr"/>
            <a:r>
              <a:rPr lang="en-US" sz="4000" b="1" dirty="0" smtClean="0"/>
              <a:t>Tube </a:t>
            </a:r>
            <a:r>
              <a:rPr lang="en-US" sz="4000" b="1" dirty="0" err="1" smtClean="0"/>
              <a:t>Catalase</a:t>
            </a:r>
            <a:r>
              <a:rPr lang="en-US" sz="4000" b="1" dirty="0" smtClean="0"/>
              <a:t> Test-Procedure  </a:t>
            </a: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normAutofit fontScale="92500" lnSpcReduction="10000"/>
          </a:bodyPr>
          <a:lstStyle/>
          <a:p>
            <a:pPr lvl="0" algn="just"/>
            <a:r>
              <a:rPr lang="en-US" dirty="0" smtClean="0"/>
              <a:t>Add 4 to 5 drops of 3% H2O2 (Hydrogen peroxide) to in a test tube</a:t>
            </a:r>
          </a:p>
          <a:p>
            <a:pPr lvl="0" algn="just"/>
            <a:r>
              <a:rPr lang="en-US" dirty="0" smtClean="0"/>
              <a:t>Using a wooden applicator stick, collect a small amount of organism from a well-isolated 18- to 24-hour colony and place into the test </a:t>
            </a:r>
            <a:r>
              <a:rPr lang="en-US" dirty="0" smtClean="0"/>
              <a:t>tube</a:t>
            </a:r>
            <a:r>
              <a:rPr lang="en-US" i="1" dirty="0" smtClean="0"/>
              <a:t>.</a:t>
            </a:r>
            <a:endParaRPr lang="en-US" i="1" dirty="0" smtClean="0"/>
          </a:p>
          <a:p>
            <a:pPr lvl="0" algn="just">
              <a:buNone/>
            </a:pPr>
            <a:endParaRPr lang="en-US" dirty="0" smtClean="0"/>
          </a:p>
          <a:p>
            <a:pPr lvl="0" algn="just"/>
            <a:r>
              <a:rPr lang="en-US" dirty="0" smtClean="0"/>
              <a:t>Place the tube against a dark background and observe for immediate bubble formation (O2 + water = bubbles) at the end of the wooden applicator stick. </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Results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lgn="just"/>
            <a:r>
              <a:rPr lang="en-US" sz="2800" dirty="0" err="1" smtClean="0"/>
              <a:t>Catalase</a:t>
            </a:r>
            <a:r>
              <a:rPr lang="en-US" sz="2800" dirty="0" smtClean="0"/>
              <a:t> Positive reactions: Evident by immediate </a:t>
            </a:r>
            <a:r>
              <a:rPr lang="en-US" sz="2800" b="1" dirty="0" smtClean="0"/>
              <a:t>effervescence (bubble formation)</a:t>
            </a:r>
            <a:endParaRPr lang="en-US" sz="2800" dirty="0" smtClean="0"/>
          </a:p>
          <a:p>
            <a:pPr lvl="0" algn="just"/>
            <a:r>
              <a:rPr lang="en-US" sz="2800" dirty="0" smtClean="0"/>
              <a:t>Catalase Negative reaction: </a:t>
            </a:r>
            <a:r>
              <a:rPr lang="en-US" sz="2800" b="1" dirty="0" smtClean="0"/>
              <a:t>No bubble</a:t>
            </a:r>
            <a:r>
              <a:rPr lang="en-US" sz="2800" dirty="0" smtClean="0"/>
              <a:t> formation (no catalase enzyme to hydrolyze the hydrogen peroxide</a:t>
            </a:r>
            <a:r>
              <a:rPr lang="en-US" sz="2800" dirty="0" smtClean="0"/>
              <a:t>).</a:t>
            </a:r>
          </a:p>
          <a:p>
            <a:pPr lvl="0" algn="just"/>
            <a:endParaRPr lang="en-US" sz="2800" dirty="0" smtClean="0"/>
          </a:p>
          <a:p>
            <a:pPr algn="just"/>
            <a:endParaRPr lang="en-US" sz="2800" dirty="0"/>
          </a:p>
        </p:txBody>
      </p:sp>
      <p:pic>
        <p:nvPicPr>
          <p:cNvPr id="4" name="Picture 2" descr="C:\Users\NASB\Desktop\Result-Interpretation-of-Catalase-Test-and-Examples.jpg"/>
          <p:cNvPicPr>
            <a:picLocks noChangeAspect="1" noChangeArrowheads="1"/>
          </p:cNvPicPr>
          <p:nvPr/>
        </p:nvPicPr>
        <p:blipFill>
          <a:blip r:embed="rId2"/>
          <a:stretch>
            <a:fillRect/>
          </a:stretch>
        </p:blipFill>
        <p:spPr bwMode="auto">
          <a:xfrm>
            <a:off x="2965221" y="3733801"/>
            <a:ext cx="5660572" cy="304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Oxidase</a:t>
            </a:r>
            <a:r>
              <a:rPr lang="en-US" dirty="0" smtClean="0"/>
              <a:t> test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a:t>
            </a:r>
            <a:r>
              <a:rPr lang="en-US" dirty="0" err="1" smtClean="0"/>
              <a:t>oxidase</a:t>
            </a:r>
            <a:r>
              <a:rPr lang="en-US" dirty="0" smtClean="0"/>
              <a:t> test detects the presence of a </a:t>
            </a:r>
            <a:r>
              <a:rPr lang="en-US" dirty="0" err="1" smtClean="0"/>
              <a:t>cytochrome</a:t>
            </a:r>
            <a:r>
              <a:rPr lang="en-US" dirty="0" smtClean="0"/>
              <a:t> </a:t>
            </a:r>
            <a:r>
              <a:rPr lang="en-US" dirty="0" err="1" smtClean="0"/>
              <a:t>oxidase</a:t>
            </a:r>
            <a:r>
              <a:rPr lang="en-US" dirty="0" smtClean="0"/>
              <a:t> system that will </a:t>
            </a:r>
            <a:r>
              <a:rPr lang="en-US" dirty="0" err="1" smtClean="0"/>
              <a:t>catalyse</a:t>
            </a:r>
            <a:r>
              <a:rPr lang="en-US" dirty="0" smtClean="0"/>
              <a:t> the transport of electrons between electron donors in the bacteria and a </a:t>
            </a:r>
            <a:r>
              <a:rPr lang="en-US" dirty="0" err="1" smtClean="0"/>
              <a:t>redox</a:t>
            </a:r>
            <a:r>
              <a:rPr lang="en-US" dirty="0" smtClean="0"/>
              <a:t> dye- </a:t>
            </a:r>
            <a:r>
              <a:rPr lang="en-US" dirty="0" err="1" smtClean="0"/>
              <a:t>tetramethyl</a:t>
            </a:r>
            <a:r>
              <a:rPr lang="en-US" dirty="0" smtClean="0"/>
              <a:t>-</a:t>
            </a:r>
            <a:r>
              <a:rPr lang="en-US" i="1" dirty="0" smtClean="0"/>
              <a:t>p</a:t>
            </a:r>
            <a:r>
              <a:rPr lang="en-US" dirty="0" smtClean="0"/>
              <a:t>-</a:t>
            </a:r>
            <a:r>
              <a:rPr lang="en-US" dirty="0" err="1" smtClean="0"/>
              <a:t>phenylene</a:t>
            </a:r>
            <a:r>
              <a:rPr lang="en-US" dirty="0" smtClean="0"/>
              <a:t>-</a:t>
            </a:r>
            <a:r>
              <a:rPr lang="en-US" dirty="0" err="1" smtClean="0"/>
              <a:t>diamine</a:t>
            </a:r>
            <a:r>
              <a:rPr lang="en-US" dirty="0" smtClean="0"/>
              <a:t>. The dye is reduced to deep purple color. This test is used to assist in the identification of </a:t>
            </a:r>
            <a:r>
              <a:rPr lang="en-US" i="1" dirty="0" smtClean="0"/>
              <a:t>Pseudomonas, </a:t>
            </a:r>
            <a:r>
              <a:rPr lang="en-US" i="1" dirty="0" err="1" smtClean="0"/>
              <a:t>Neisseria</a:t>
            </a:r>
            <a:r>
              <a:rPr lang="en-US" i="1" dirty="0" smtClean="0"/>
              <a:t>, </a:t>
            </a:r>
            <a:r>
              <a:rPr lang="en-US" i="1" dirty="0" err="1" smtClean="0"/>
              <a:t>Aeromonas</a:t>
            </a:r>
            <a:r>
              <a:rPr lang="en-US" i="1" dirty="0" smtClean="0"/>
              <a:t>, Campylobacter, </a:t>
            </a:r>
            <a:r>
              <a:rPr lang="en-US" i="1" dirty="0" err="1" smtClean="0"/>
              <a:t>Vibrio</a:t>
            </a:r>
            <a:r>
              <a:rPr lang="en-US" i="1" dirty="0" smtClean="0"/>
              <a:t>, </a:t>
            </a:r>
            <a:r>
              <a:rPr lang="en-US" i="1" dirty="0" err="1" smtClean="0"/>
              <a:t>Brucella</a:t>
            </a:r>
            <a:r>
              <a:rPr lang="en-US" i="1" dirty="0" smtClean="0"/>
              <a:t> </a:t>
            </a:r>
            <a:r>
              <a:rPr lang="en-US" dirty="0" smtClean="0"/>
              <a:t>and</a:t>
            </a:r>
            <a:r>
              <a:rPr lang="en-US" i="1" dirty="0" smtClean="0"/>
              <a:t> </a:t>
            </a:r>
            <a:r>
              <a:rPr lang="en-US" i="1" dirty="0" err="1" smtClean="0"/>
              <a:t>Pasteurella</a:t>
            </a:r>
            <a:r>
              <a:rPr lang="en-US" i="1" dirty="0" smtClean="0"/>
              <a:t>,</a:t>
            </a:r>
            <a:r>
              <a:rPr lang="en-US" dirty="0" smtClean="0"/>
              <a:t> all of which produce the enzyme </a:t>
            </a:r>
            <a:r>
              <a:rPr lang="en-US" dirty="0" err="1" smtClean="0"/>
              <a:t>cytochrome</a:t>
            </a:r>
            <a:r>
              <a:rPr lang="en-US" dirty="0" smtClean="0"/>
              <a:t> </a:t>
            </a:r>
            <a:r>
              <a:rPr lang="en-US" dirty="0" err="1" smtClean="0"/>
              <a:t>oxidase</a:t>
            </a:r>
            <a:r>
              <a:rPr lang="en-US" dirty="0" smtClean="0"/>
              <a:t>.</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Oxidase</a:t>
            </a:r>
            <a:r>
              <a:rPr lang="en-US" dirty="0" smtClean="0"/>
              <a:t> test</a:t>
            </a:r>
            <a:endParaRPr lang="en-US" dirty="0"/>
          </a:p>
        </p:txBody>
      </p:sp>
      <p:sp>
        <p:nvSpPr>
          <p:cNvPr id="3" name="Content Placeholder 2"/>
          <p:cNvSpPr>
            <a:spLocks noGrp="1"/>
          </p:cNvSpPr>
          <p:nvPr>
            <p:ph idx="1"/>
          </p:nvPr>
        </p:nvSpPr>
        <p:spPr>
          <a:xfrm>
            <a:off x="304800" y="1775191"/>
            <a:ext cx="8610600" cy="4625609"/>
          </a:xfrm>
        </p:spPr>
        <p:txBody>
          <a:bodyPr>
            <a:normAutofit fontScale="92500" lnSpcReduction="10000"/>
          </a:bodyPr>
          <a:lstStyle/>
          <a:p>
            <a:r>
              <a:rPr lang="en-US" dirty="0" smtClean="0"/>
              <a:t>A number of reagents can be used for this test.</a:t>
            </a:r>
          </a:p>
          <a:p>
            <a:pPr lvl="0"/>
            <a:r>
              <a:rPr lang="en-US" b="1" dirty="0" smtClean="0">
                <a:solidFill>
                  <a:srgbClr val="FF0000"/>
                </a:solidFill>
              </a:rPr>
              <a:t>Kovacs </a:t>
            </a:r>
            <a:r>
              <a:rPr lang="en-US" b="1" dirty="0" err="1" smtClean="0">
                <a:solidFill>
                  <a:srgbClr val="FF0000"/>
                </a:solidFill>
              </a:rPr>
              <a:t>Oxidase</a:t>
            </a:r>
            <a:r>
              <a:rPr lang="en-US" b="1" dirty="0" smtClean="0">
                <a:solidFill>
                  <a:srgbClr val="FF0000"/>
                </a:solidFill>
              </a:rPr>
              <a:t> Reagent:</a:t>
            </a:r>
            <a:endParaRPr lang="en-US" dirty="0" smtClean="0">
              <a:solidFill>
                <a:srgbClr val="FF0000"/>
              </a:solidFill>
            </a:endParaRPr>
          </a:p>
          <a:p>
            <a:r>
              <a:rPr lang="en-US" dirty="0" smtClean="0"/>
              <a:t>1% tetra-methyl-</a:t>
            </a:r>
            <a:r>
              <a:rPr lang="en-US" i="1" dirty="0" smtClean="0"/>
              <a:t>p</a:t>
            </a:r>
            <a:r>
              <a:rPr lang="en-US" dirty="0" smtClean="0"/>
              <a:t>-</a:t>
            </a:r>
            <a:r>
              <a:rPr lang="en-US" dirty="0" err="1" smtClean="0"/>
              <a:t>phenylenediamine</a:t>
            </a:r>
            <a:r>
              <a:rPr lang="en-US" dirty="0" smtClean="0"/>
              <a:t> </a:t>
            </a:r>
            <a:r>
              <a:rPr lang="en-US" dirty="0" err="1" smtClean="0"/>
              <a:t>dihydrochloride</a:t>
            </a:r>
            <a:r>
              <a:rPr lang="en-US" dirty="0" smtClean="0"/>
              <a:t>, in water</a:t>
            </a:r>
          </a:p>
          <a:p>
            <a:pPr lvl="0"/>
            <a:r>
              <a:rPr lang="en-US" b="1" dirty="0" smtClean="0">
                <a:solidFill>
                  <a:srgbClr val="FF0000"/>
                </a:solidFill>
              </a:rPr>
              <a:t>Gordon and McLeod’s Reagent:</a:t>
            </a:r>
            <a:endParaRPr lang="en-US" dirty="0" smtClean="0">
              <a:solidFill>
                <a:srgbClr val="FF0000"/>
              </a:solidFill>
            </a:endParaRPr>
          </a:p>
          <a:p>
            <a:r>
              <a:rPr lang="en-US" dirty="0" smtClean="0"/>
              <a:t>1% </a:t>
            </a:r>
            <a:r>
              <a:rPr lang="en-US" dirty="0" err="1" smtClean="0"/>
              <a:t>dimethyl</a:t>
            </a:r>
            <a:r>
              <a:rPr lang="en-US" dirty="0" smtClean="0"/>
              <a:t>-</a:t>
            </a:r>
            <a:r>
              <a:rPr lang="en-US" i="1" dirty="0" smtClean="0"/>
              <a:t>p</a:t>
            </a:r>
            <a:r>
              <a:rPr lang="en-US" dirty="0" smtClean="0"/>
              <a:t>-</a:t>
            </a:r>
            <a:r>
              <a:rPr lang="en-US" dirty="0" err="1" smtClean="0"/>
              <a:t>phenylenediamine</a:t>
            </a:r>
            <a:r>
              <a:rPr lang="en-US" dirty="0" smtClean="0"/>
              <a:t> </a:t>
            </a:r>
            <a:r>
              <a:rPr lang="en-US" dirty="0" err="1" smtClean="0"/>
              <a:t>dihydrochloride</a:t>
            </a:r>
            <a:r>
              <a:rPr lang="en-US" dirty="0" smtClean="0"/>
              <a:t>, in water</a:t>
            </a:r>
          </a:p>
          <a:p>
            <a:pPr lvl="0"/>
            <a:r>
              <a:rPr lang="en-US" b="1" dirty="0" smtClean="0">
                <a:solidFill>
                  <a:srgbClr val="FF0000"/>
                </a:solidFill>
              </a:rPr>
              <a:t>Gaby and Hadley (</a:t>
            </a:r>
            <a:r>
              <a:rPr lang="en-US" b="1" dirty="0" err="1" smtClean="0">
                <a:solidFill>
                  <a:srgbClr val="FF0000"/>
                </a:solidFill>
              </a:rPr>
              <a:t>indophenol</a:t>
            </a:r>
            <a:r>
              <a:rPr lang="en-US" b="1" dirty="0" smtClean="0">
                <a:solidFill>
                  <a:srgbClr val="FF0000"/>
                </a:solidFill>
              </a:rPr>
              <a:t> </a:t>
            </a:r>
            <a:r>
              <a:rPr lang="en-US" b="1" dirty="0" err="1" smtClean="0">
                <a:solidFill>
                  <a:srgbClr val="FF0000"/>
                </a:solidFill>
              </a:rPr>
              <a:t>oxidase</a:t>
            </a:r>
            <a:r>
              <a:rPr lang="en-US" b="1" dirty="0" smtClean="0">
                <a:solidFill>
                  <a:srgbClr val="FF0000"/>
                </a:solidFill>
              </a:rPr>
              <a:t>) Reagent:</a:t>
            </a:r>
            <a:endParaRPr lang="en-US" dirty="0" smtClean="0">
              <a:solidFill>
                <a:srgbClr val="FF0000"/>
              </a:solidFill>
            </a:endParaRPr>
          </a:p>
          <a:p>
            <a:r>
              <a:rPr lang="en-US" dirty="0" smtClean="0"/>
              <a:t> 1% α-</a:t>
            </a:r>
            <a:r>
              <a:rPr lang="en-US" dirty="0" err="1" smtClean="0"/>
              <a:t>naphthol</a:t>
            </a:r>
            <a:r>
              <a:rPr lang="en-US" dirty="0" smtClean="0"/>
              <a:t> in 95% ethanol</a:t>
            </a:r>
          </a:p>
          <a:p>
            <a:r>
              <a:rPr lang="en-US" dirty="0" smtClean="0"/>
              <a:t> 1% </a:t>
            </a:r>
            <a:r>
              <a:rPr lang="en-US" i="1" dirty="0" smtClean="0"/>
              <a:t>p</a:t>
            </a:r>
            <a:r>
              <a:rPr lang="en-US" dirty="0" smtClean="0"/>
              <a:t>-</a:t>
            </a:r>
            <a:r>
              <a:rPr lang="en-US" dirty="0" err="1" smtClean="0"/>
              <a:t>aminodimethylaniline</a:t>
            </a:r>
            <a:r>
              <a:rPr lang="en-US" dirty="0" smtClean="0"/>
              <a:t> HCL</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lecture….</a:t>
            </a:r>
            <a:endParaRPr lang="en-US" dirty="0"/>
          </a:p>
        </p:txBody>
      </p:sp>
      <p:sp>
        <p:nvSpPr>
          <p:cNvPr id="3" name="Content Placeholder 2"/>
          <p:cNvSpPr>
            <a:spLocks noGrp="1"/>
          </p:cNvSpPr>
          <p:nvPr>
            <p:ph idx="1"/>
          </p:nvPr>
        </p:nvSpPr>
        <p:spPr/>
        <p:txBody>
          <a:bodyPr/>
          <a:lstStyle/>
          <a:p>
            <a:r>
              <a:rPr lang="en-US" b="1" dirty="0" err="1" smtClean="0">
                <a:solidFill>
                  <a:srgbClr val="FF0000"/>
                </a:solidFill>
                <a:effectLst>
                  <a:outerShdw blurRad="38100" dist="38100" dir="2700000" algn="tl">
                    <a:srgbClr val="000000">
                      <a:alpha val="43137"/>
                    </a:srgbClr>
                  </a:outerShdw>
                </a:effectLst>
              </a:rPr>
              <a:t>Coagulase</a:t>
            </a:r>
            <a:r>
              <a:rPr lang="en-US" b="1" dirty="0" smtClean="0">
                <a:solidFill>
                  <a:srgbClr val="FF0000"/>
                </a:solidFill>
                <a:effectLst>
                  <a:outerShdw blurRad="38100" dist="38100" dir="2700000" algn="tl">
                    <a:srgbClr val="000000">
                      <a:alpha val="43137"/>
                    </a:srgbClr>
                  </a:outerShdw>
                </a:effectLst>
              </a:rPr>
              <a:t> test</a:t>
            </a:r>
          </a:p>
          <a:p>
            <a:pPr>
              <a:buNone/>
            </a:pPr>
            <a:endParaRPr lang="en-US" b="1" dirty="0" smtClean="0"/>
          </a:p>
          <a:p>
            <a:r>
              <a:rPr lang="en-US" b="1" dirty="0" err="1" smtClean="0">
                <a:solidFill>
                  <a:srgbClr val="FF0000"/>
                </a:solidFill>
                <a:effectLst>
                  <a:outerShdw blurRad="38100" dist="38100" dir="2700000" algn="tl">
                    <a:srgbClr val="000000">
                      <a:alpha val="43137"/>
                    </a:srgbClr>
                  </a:outerShdw>
                </a:effectLst>
              </a:rPr>
              <a:t>Catalase</a:t>
            </a:r>
            <a:r>
              <a:rPr lang="en-US" b="1" dirty="0" smtClean="0">
                <a:solidFill>
                  <a:srgbClr val="FF0000"/>
                </a:solidFill>
                <a:effectLst>
                  <a:outerShdw blurRad="38100" dist="38100" dir="2700000" algn="tl">
                    <a:srgbClr val="000000">
                      <a:alpha val="43137"/>
                    </a:srgbClr>
                  </a:outerShdw>
                </a:effectLst>
              </a:rPr>
              <a:t> test</a:t>
            </a:r>
          </a:p>
          <a:p>
            <a:pPr>
              <a:buNone/>
            </a:pPr>
            <a:endParaRPr lang="en-US" b="1" dirty="0" smtClean="0"/>
          </a:p>
          <a:p>
            <a:r>
              <a:rPr lang="en-US" b="1" dirty="0" err="1" smtClean="0">
                <a:solidFill>
                  <a:srgbClr val="FF0000"/>
                </a:solidFill>
                <a:effectLst>
                  <a:outerShdw blurRad="38100" dist="38100" dir="2700000" algn="tl">
                    <a:srgbClr val="000000">
                      <a:alpha val="43137"/>
                    </a:srgbClr>
                  </a:outerShdw>
                </a:effectLst>
              </a:rPr>
              <a:t>Oxidase</a:t>
            </a:r>
            <a:r>
              <a:rPr lang="en-US" b="1" dirty="0" smtClean="0">
                <a:solidFill>
                  <a:srgbClr val="FF0000"/>
                </a:solidFill>
                <a:effectLst>
                  <a:outerShdw blurRad="38100" dist="38100" dir="2700000" algn="tl">
                    <a:srgbClr val="000000">
                      <a:alpha val="43137"/>
                    </a:srgbClr>
                  </a:outerShdw>
                </a:effectLst>
              </a:rPr>
              <a:t> test</a:t>
            </a:r>
            <a:endParaRPr lang="en-US" b="1"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Principle of </a:t>
            </a:r>
            <a:r>
              <a:rPr lang="en-US" b="1" dirty="0" err="1" smtClean="0"/>
              <a:t>Oxidase</a:t>
            </a:r>
            <a:r>
              <a:rPr lang="en-US" b="1" dirty="0" smtClean="0"/>
              <a:t> Test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a:t>
            </a:r>
            <a:r>
              <a:rPr lang="en-US" dirty="0" err="1" smtClean="0"/>
              <a:t>Cytochrome</a:t>
            </a:r>
            <a:r>
              <a:rPr lang="en-US" dirty="0" smtClean="0"/>
              <a:t> containing organisms produce an intracellular </a:t>
            </a:r>
            <a:r>
              <a:rPr lang="en-US" dirty="0" err="1" smtClean="0"/>
              <a:t>oxidase</a:t>
            </a:r>
            <a:r>
              <a:rPr lang="en-US" dirty="0" smtClean="0"/>
              <a:t> enzyme. This </a:t>
            </a:r>
            <a:r>
              <a:rPr lang="en-US" dirty="0" err="1" smtClean="0"/>
              <a:t>oxidase</a:t>
            </a:r>
            <a:r>
              <a:rPr lang="en-US" dirty="0" smtClean="0"/>
              <a:t> enzyme catalyzes the oxidation of </a:t>
            </a:r>
            <a:r>
              <a:rPr lang="en-US" dirty="0" err="1" smtClean="0"/>
              <a:t>cytochrome</a:t>
            </a:r>
            <a:r>
              <a:rPr lang="en-US" dirty="0" smtClean="0"/>
              <a:t> c. Organisms which contain </a:t>
            </a:r>
            <a:r>
              <a:rPr lang="en-US" dirty="0" err="1" smtClean="0"/>
              <a:t>cytochrome</a:t>
            </a:r>
            <a:r>
              <a:rPr lang="en-US" dirty="0" smtClean="0"/>
              <a:t> c as part of their respiratory chain are </a:t>
            </a:r>
            <a:r>
              <a:rPr lang="en-US" dirty="0" err="1" smtClean="0"/>
              <a:t>oxidase</a:t>
            </a:r>
            <a:r>
              <a:rPr lang="en-US" dirty="0" smtClean="0"/>
              <a:t>-positive and turn the reagent blue/purple.</a:t>
            </a:r>
          </a:p>
          <a:p>
            <a:pPr algn="just">
              <a:buNone/>
            </a:pPr>
            <a:endParaRPr lang="en-US" dirty="0" smtClean="0"/>
          </a:p>
          <a:p>
            <a:pPr algn="just"/>
            <a:r>
              <a:rPr lang="en-US" dirty="0" smtClean="0"/>
              <a:t>Organisms lacking </a:t>
            </a:r>
            <a:r>
              <a:rPr lang="en-US" dirty="0" err="1" smtClean="0"/>
              <a:t>cytochrome</a:t>
            </a:r>
            <a:r>
              <a:rPr lang="en-US" dirty="0" smtClean="0"/>
              <a:t> c as part of their respiratory chain do not oxidize the reagent, leaving it colorless within the limits of the test, and are </a:t>
            </a:r>
            <a:r>
              <a:rPr lang="en-US" dirty="0" err="1" smtClean="0"/>
              <a:t>oxidase</a:t>
            </a:r>
            <a:r>
              <a:rPr lang="en-US" dirty="0" smtClean="0"/>
              <a:t>-negative.</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Principle of </a:t>
            </a:r>
            <a:r>
              <a:rPr lang="en-US" b="1" dirty="0" err="1" smtClean="0"/>
              <a:t>Oxidase</a:t>
            </a:r>
            <a:r>
              <a:rPr lang="en-US" b="1" dirty="0" smtClean="0"/>
              <a:t> Test</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 cytochrome system is usually only present in aerobic organisms which are capable of </a:t>
            </a:r>
            <a:r>
              <a:rPr lang="en-US" dirty="0" smtClean="0"/>
              <a:t>utilizing </a:t>
            </a:r>
            <a:r>
              <a:rPr lang="en-US" dirty="0" smtClean="0"/>
              <a:t>oxygen as the final hydrogen receptor. The end product of this metabolism is either water or hydrogen peroxide (broken down by </a:t>
            </a:r>
            <a:r>
              <a:rPr lang="en-US" dirty="0" err="1" smtClean="0"/>
              <a:t>catalase</a:t>
            </a:r>
            <a:r>
              <a:rPr lang="en-US" dirty="0" smtClean="0"/>
              <a:t>).</a:t>
            </a: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Content Placeholder 3" descr="Procedure of Oxidase Test"/>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Filter paper method</a:t>
            </a:r>
            <a:endParaRPr lang="en-US" dirty="0"/>
          </a:p>
        </p:txBody>
      </p:sp>
      <p:pic>
        <p:nvPicPr>
          <p:cNvPr id="1026" name="Picture 2" descr="C:\Users\NASB\Desktop\Untitled.jpg"/>
          <p:cNvPicPr>
            <a:picLocks noGrp="1" noChangeAspect="1" noChangeArrowheads="1"/>
          </p:cNvPicPr>
          <p:nvPr>
            <p:ph idx="1"/>
          </p:nvPr>
        </p:nvPicPr>
        <p:blipFill>
          <a:blip r:embed="rId2"/>
          <a:srcRect/>
          <a:stretch>
            <a:fillRect/>
          </a:stretch>
        </p:blipFill>
        <p:spPr bwMode="auto">
          <a:xfrm>
            <a:off x="1159616" y="2362200"/>
            <a:ext cx="6780818" cy="3428999"/>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 plate method  </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pic>
        <p:nvPicPr>
          <p:cNvPr id="4098" name="Picture 2" descr="C:\Users\NASB\Desktop\11.jpg"/>
          <p:cNvPicPr>
            <a:picLocks noChangeAspect="1" noChangeArrowheads="1"/>
          </p:cNvPicPr>
          <p:nvPr/>
        </p:nvPicPr>
        <p:blipFill>
          <a:blip r:embed="rId2"/>
          <a:srcRect/>
          <a:stretch>
            <a:fillRect/>
          </a:stretch>
        </p:blipFill>
        <p:spPr bwMode="auto">
          <a:xfrm>
            <a:off x="1861878" y="1628002"/>
            <a:ext cx="5475769" cy="4772798"/>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Swab method</a:t>
            </a:r>
            <a:endParaRPr lang="en-US" dirty="0"/>
          </a:p>
        </p:txBody>
      </p:sp>
      <p:pic>
        <p:nvPicPr>
          <p:cNvPr id="4" name="Content Placeholder 3" descr="Swab Method"/>
          <p:cNvPicPr>
            <a:picLocks noGrp="1"/>
          </p:cNvPicPr>
          <p:nvPr>
            <p:ph idx="1"/>
          </p:nvPr>
        </p:nvPicPr>
        <p:blipFill>
          <a:blip r:embed="rId2"/>
          <a:stretch>
            <a:fillRect/>
          </a:stretch>
        </p:blipFill>
        <p:spPr bwMode="auto">
          <a:xfrm>
            <a:off x="1187140" y="1774825"/>
            <a:ext cx="6769720" cy="46259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Impregnated </a:t>
            </a:r>
            <a:r>
              <a:rPr lang="en-US" dirty="0" err="1" smtClean="0"/>
              <a:t>oxidase</a:t>
            </a:r>
            <a:r>
              <a:rPr lang="en-US" dirty="0" smtClean="0"/>
              <a:t> strip method</a:t>
            </a:r>
            <a:endParaRPr lang="en-US" dirty="0"/>
          </a:p>
        </p:txBody>
      </p:sp>
      <p:pic>
        <p:nvPicPr>
          <p:cNvPr id="4" name="Content Placeholder 3" descr="Wet Filter Paper Method"/>
          <p:cNvPicPr>
            <a:picLocks noGrp="1"/>
          </p:cNvPicPr>
          <p:nvPr>
            <p:ph idx="1"/>
          </p:nvPr>
        </p:nvPicPr>
        <p:blipFill>
          <a:blip r:embed="rId2"/>
          <a:srcRect/>
          <a:stretch>
            <a:fillRect/>
          </a:stretch>
        </p:blipFill>
        <p:spPr bwMode="auto">
          <a:xfrm>
            <a:off x="1371600" y="2362200"/>
            <a:ext cx="6477000" cy="3429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Test tube method</a:t>
            </a:r>
            <a:endParaRPr lang="en-US" dirty="0"/>
          </a:p>
        </p:txBody>
      </p:sp>
      <p:pic>
        <p:nvPicPr>
          <p:cNvPr id="4" name="Content Placeholder 3" descr="Test Tube Method"/>
          <p:cNvPicPr>
            <a:picLocks noGrp="1"/>
          </p:cNvPicPr>
          <p:nvPr>
            <p:ph idx="1"/>
          </p:nvPr>
        </p:nvPicPr>
        <p:blipFill>
          <a:blip r:embed="rId2"/>
          <a:srcRect/>
          <a:stretch>
            <a:fillRect/>
          </a:stretch>
        </p:blipFill>
        <p:spPr bwMode="auto">
          <a:xfrm>
            <a:off x="2057400" y="1600200"/>
            <a:ext cx="4953000" cy="4953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5122" name="Picture 2" descr="C:\Users\NASB\Desktop\thankyouwatercolor.jpg"/>
          <p:cNvPicPr>
            <a:picLocks noGrp="1" noChangeAspect="1" noChangeArrowheads="1"/>
          </p:cNvPicPr>
          <p:nvPr>
            <p:ph idx="1"/>
          </p:nvPr>
        </p:nvPicPr>
        <p:blipFill>
          <a:blip r:embed="rId2"/>
          <a:srcRect/>
          <a:stretch>
            <a:fillRect/>
          </a:stretch>
        </p:blipFill>
        <p:spPr bwMode="auto">
          <a:xfrm>
            <a:off x="1468314" y="1905000"/>
            <a:ext cx="6024562" cy="3505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 of </a:t>
            </a:r>
            <a:r>
              <a:rPr lang="en-US" b="1" dirty="0" err="1" smtClean="0"/>
              <a:t>Coagulase</a:t>
            </a:r>
            <a:r>
              <a:rPr lang="en-US" b="1" dirty="0" smtClean="0"/>
              <a:t> Test</a:t>
            </a:r>
            <a:endParaRPr lang="en-US" dirty="0"/>
          </a:p>
        </p:txBody>
      </p:sp>
      <p:sp>
        <p:nvSpPr>
          <p:cNvPr id="3" name="Content Placeholder 2"/>
          <p:cNvSpPr>
            <a:spLocks noGrp="1"/>
          </p:cNvSpPr>
          <p:nvPr>
            <p:ph idx="1"/>
          </p:nvPr>
        </p:nvSpPr>
        <p:spPr>
          <a:xfrm>
            <a:off x="457200" y="1828799"/>
            <a:ext cx="8229600" cy="4800601"/>
          </a:xfrm>
        </p:spPr>
        <p:txBody>
          <a:bodyPr>
            <a:normAutofit fontScale="70000" lnSpcReduction="20000"/>
          </a:bodyPr>
          <a:lstStyle/>
          <a:p>
            <a:pPr algn="just"/>
            <a:r>
              <a:rPr lang="en-US" b="1" dirty="0" smtClean="0">
                <a:solidFill>
                  <a:srgbClr val="FF0000"/>
                </a:solidFill>
              </a:rPr>
              <a:t>Coagulase test </a:t>
            </a:r>
            <a:r>
              <a:rPr lang="en-US" b="1" dirty="0" smtClean="0"/>
              <a:t>is used to differentiate </a:t>
            </a:r>
            <a:r>
              <a:rPr lang="en-US" b="1" i="1" dirty="0" smtClean="0"/>
              <a:t>Staphylococcus </a:t>
            </a:r>
            <a:r>
              <a:rPr lang="en-US" b="1" i="1" dirty="0" err="1" smtClean="0"/>
              <a:t>aureus</a:t>
            </a:r>
            <a:r>
              <a:rPr lang="en-US" b="1" dirty="0" smtClean="0"/>
              <a:t> </a:t>
            </a:r>
            <a:r>
              <a:rPr lang="en-US" b="1" dirty="0" smtClean="0"/>
              <a:t>(positive) </a:t>
            </a:r>
            <a:r>
              <a:rPr lang="en-US" b="1" dirty="0" smtClean="0"/>
              <a:t>which produce the enzyme coagulase, from </a:t>
            </a:r>
            <a:r>
              <a:rPr lang="en-US" b="1" i="1" dirty="0" smtClean="0"/>
              <a:t>S. epidermis </a:t>
            </a:r>
            <a:r>
              <a:rPr lang="en-US" b="1" dirty="0" smtClean="0"/>
              <a:t>and</a:t>
            </a:r>
            <a:r>
              <a:rPr lang="en-US" b="1" i="1" dirty="0" smtClean="0"/>
              <a:t> S. </a:t>
            </a:r>
            <a:r>
              <a:rPr lang="en-US" b="1" i="1" dirty="0" err="1" smtClean="0"/>
              <a:t>saprophyticus</a:t>
            </a:r>
            <a:r>
              <a:rPr lang="en-US" b="1" dirty="0" smtClean="0"/>
              <a:t> (</a:t>
            </a:r>
            <a:r>
              <a:rPr lang="en-US" b="1" dirty="0" smtClean="0"/>
              <a:t>negative) </a:t>
            </a:r>
            <a:r>
              <a:rPr lang="en-US" b="1" dirty="0" smtClean="0"/>
              <a:t>which do not produce coagulase. </a:t>
            </a:r>
            <a:r>
              <a:rPr lang="en-US" b="1" dirty="0" err="1" smtClean="0"/>
              <a:t>i.e</a:t>
            </a:r>
            <a:r>
              <a:rPr lang="en-US" b="1" dirty="0" smtClean="0"/>
              <a:t> </a:t>
            </a:r>
            <a:r>
              <a:rPr lang="en-US" b="1" dirty="0" err="1" smtClean="0"/>
              <a:t>Coagulase</a:t>
            </a:r>
            <a:r>
              <a:rPr lang="en-US" b="1" dirty="0" smtClean="0"/>
              <a:t> Negative </a:t>
            </a:r>
            <a:r>
              <a:rPr lang="en-US" b="1" i="1" dirty="0" smtClean="0"/>
              <a:t>Staphylococcus</a:t>
            </a:r>
            <a:r>
              <a:rPr lang="en-US" b="1" dirty="0" smtClean="0"/>
              <a:t> (CONS).</a:t>
            </a:r>
          </a:p>
          <a:p>
            <a:pPr algn="just">
              <a:buNone/>
            </a:pPr>
            <a:endParaRPr lang="en-US" b="1" dirty="0" smtClean="0"/>
          </a:p>
          <a:p>
            <a:pPr algn="just"/>
            <a:r>
              <a:rPr lang="en-US" b="1" dirty="0" err="1" smtClean="0"/>
              <a:t>Coagulase</a:t>
            </a:r>
            <a:r>
              <a:rPr lang="en-US" b="1" dirty="0" smtClean="0"/>
              <a:t> is an enzyme-like protein and causes plasma to clot by converting fibrinogen to fibrin.</a:t>
            </a:r>
            <a:r>
              <a:rPr lang="en-US" b="1" i="1" dirty="0" smtClean="0"/>
              <a:t> Staphylococcus </a:t>
            </a:r>
            <a:r>
              <a:rPr lang="en-US" b="1" i="1" dirty="0" err="1" smtClean="0"/>
              <a:t>aureus</a:t>
            </a:r>
            <a:r>
              <a:rPr lang="en-US" b="1" dirty="0" smtClean="0"/>
              <a:t> produces two forms of </a:t>
            </a:r>
            <a:r>
              <a:rPr lang="en-US" b="1" dirty="0" err="1" smtClean="0"/>
              <a:t>coagulase</a:t>
            </a:r>
            <a:r>
              <a:rPr lang="en-US" b="1" dirty="0" smtClean="0"/>
              <a:t>: bound and free. </a:t>
            </a:r>
          </a:p>
          <a:p>
            <a:pPr algn="just"/>
            <a:endParaRPr lang="en-US" b="1" dirty="0" smtClean="0"/>
          </a:p>
          <a:p>
            <a:pPr algn="just">
              <a:buNone/>
            </a:pPr>
            <a:r>
              <a:rPr lang="en-US" b="1" dirty="0" smtClean="0"/>
              <a:t> </a:t>
            </a:r>
          </a:p>
          <a:p>
            <a:pPr algn="just"/>
            <a:r>
              <a:rPr lang="en-US" b="1" dirty="0" smtClean="0">
                <a:solidFill>
                  <a:srgbClr val="FF0000"/>
                </a:solidFill>
              </a:rPr>
              <a:t>Bound </a:t>
            </a:r>
            <a:r>
              <a:rPr lang="en-US" b="1" dirty="0" err="1" smtClean="0">
                <a:solidFill>
                  <a:srgbClr val="FF0000"/>
                </a:solidFill>
              </a:rPr>
              <a:t>coagulase</a:t>
            </a:r>
            <a:r>
              <a:rPr lang="en-US" b="1" dirty="0" smtClean="0">
                <a:solidFill>
                  <a:srgbClr val="FF0000"/>
                </a:solidFill>
              </a:rPr>
              <a:t> </a:t>
            </a:r>
            <a:r>
              <a:rPr lang="en-US" b="1" dirty="0" smtClean="0"/>
              <a:t>(clumping factor) is bound to the bacterial cell wall and reacts directly with fibrinogen. This results in an alternation of fibrinogen so that it precipitates on the staphylococcal cell, causing the cells to clump when a bacterial suspension is mixed with plasma. This doesn’t require </a:t>
            </a:r>
            <a:r>
              <a:rPr lang="en-US" b="1" dirty="0" err="1" smtClean="0"/>
              <a:t>coagulase</a:t>
            </a:r>
            <a:r>
              <a:rPr lang="en-US" b="1" dirty="0" smtClean="0"/>
              <a:t>-reacting factor.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 of </a:t>
            </a:r>
            <a:r>
              <a:rPr lang="en-US" b="1" dirty="0" err="1" smtClean="0"/>
              <a:t>Coagulase</a:t>
            </a:r>
            <a:r>
              <a:rPr lang="en-US" b="1" dirty="0" smtClean="0"/>
              <a:t> Test</a:t>
            </a:r>
            <a:endParaRPr lang="en-US" dirty="0"/>
          </a:p>
        </p:txBody>
      </p:sp>
      <p:sp>
        <p:nvSpPr>
          <p:cNvPr id="3" name="Content Placeholder 2"/>
          <p:cNvSpPr>
            <a:spLocks noGrp="1"/>
          </p:cNvSpPr>
          <p:nvPr>
            <p:ph idx="1"/>
          </p:nvPr>
        </p:nvSpPr>
        <p:spPr/>
        <p:txBody>
          <a:bodyPr>
            <a:normAutofit/>
          </a:bodyPr>
          <a:lstStyle/>
          <a:p>
            <a:pPr algn="just"/>
            <a:r>
              <a:rPr lang="en-US" sz="2400" b="1" dirty="0" smtClean="0">
                <a:solidFill>
                  <a:srgbClr val="FF0000"/>
                </a:solidFill>
              </a:rPr>
              <a:t>Free </a:t>
            </a:r>
            <a:r>
              <a:rPr lang="en-US" sz="2400" b="1" dirty="0" err="1" smtClean="0">
                <a:solidFill>
                  <a:srgbClr val="FF0000"/>
                </a:solidFill>
              </a:rPr>
              <a:t>coagulase</a:t>
            </a:r>
            <a:r>
              <a:rPr lang="en-US" sz="2400" b="1" dirty="0" smtClean="0">
                <a:solidFill>
                  <a:srgbClr val="FF0000"/>
                </a:solidFill>
              </a:rPr>
              <a:t> </a:t>
            </a:r>
            <a:r>
              <a:rPr lang="en-US" sz="2400" b="1" dirty="0" smtClean="0"/>
              <a:t>involves the activation of plasma </a:t>
            </a:r>
            <a:r>
              <a:rPr lang="en-US" sz="2400" b="1" dirty="0" err="1" smtClean="0"/>
              <a:t>coagulase</a:t>
            </a:r>
            <a:r>
              <a:rPr lang="en-US" sz="2400" b="1" dirty="0" smtClean="0"/>
              <a:t>-reacting factor (CRF), which is a modified or derived thrombin molecule, to from a </a:t>
            </a:r>
            <a:r>
              <a:rPr lang="en-US" sz="2400" b="1" dirty="0" err="1" smtClean="0"/>
              <a:t>coagulase</a:t>
            </a:r>
            <a:r>
              <a:rPr lang="en-US" sz="2400" b="1" dirty="0" smtClean="0"/>
              <a:t>-CRF complex. This complex in turn reacts with fibrinogen to produce the fibrin clot.</a:t>
            </a:r>
          </a:p>
          <a:p>
            <a:pPr algn="just">
              <a:buNone/>
            </a:pPr>
            <a:endParaRPr lang="en-US"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915400" cy="1252728"/>
          </a:xfrm>
        </p:spPr>
        <p:txBody>
          <a:bodyPr>
            <a:noAutofit/>
          </a:bodyPr>
          <a:lstStyle/>
          <a:p>
            <a:r>
              <a:rPr lang="en-US" sz="4000" b="1" dirty="0" smtClean="0"/>
              <a:t>Procedure and Types of </a:t>
            </a:r>
            <a:r>
              <a:rPr lang="en-US" sz="4000" b="1" dirty="0" err="1" smtClean="0"/>
              <a:t>Coagulase</a:t>
            </a:r>
            <a:r>
              <a:rPr lang="en-US" sz="4000" b="1" dirty="0" smtClean="0"/>
              <a:t> Test</a:t>
            </a:r>
            <a:endParaRPr lang="en-US" sz="4000" dirty="0"/>
          </a:p>
        </p:txBody>
      </p:sp>
      <p:sp>
        <p:nvSpPr>
          <p:cNvPr id="3" name="Content Placeholder 2"/>
          <p:cNvSpPr>
            <a:spLocks noGrp="1"/>
          </p:cNvSpPr>
          <p:nvPr>
            <p:ph idx="1"/>
          </p:nvPr>
        </p:nvSpPr>
        <p:spPr/>
        <p:txBody>
          <a:bodyPr>
            <a:normAutofit fontScale="85000" lnSpcReduction="20000"/>
          </a:bodyPr>
          <a:lstStyle/>
          <a:p>
            <a:pPr algn="just"/>
            <a:r>
              <a:rPr lang="en-US" b="1" dirty="0" smtClean="0">
                <a:solidFill>
                  <a:srgbClr val="FF0000"/>
                </a:solidFill>
              </a:rPr>
              <a:t>Slide Test (to detect bound </a:t>
            </a:r>
            <a:r>
              <a:rPr lang="en-US" b="1" dirty="0" err="1" smtClean="0">
                <a:solidFill>
                  <a:srgbClr val="FF0000"/>
                </a:solidFill>
              </a:rPr>
              <a:t>coagulase</a:t>
            </a:r>
            <a:r>
              <a:rPr lang="en-US" b="1" dirty="0" smtClean="0">
                <a:solidFill>
                  <a:srgbClr val="FF0000"/>
                </a:solidFill>
              </a:rPr>
              <a:t>)</a:t>
            </a:r>
          </a:p>
          <a:p>
            <a:pPr lvl="0" algn="just"/>
            <a:r>
              <a:rPr lang="en-US" dirty="0" smtClean="0"/>
              <a:t>Place a drop of physiological saline on each end of a slide, or on two separate slides.</a:t>
            </a:r>
          </a:p>
          <a:p>
            <a:pPr lvl="0" algn="just"/>
            <a:r>
              <a:rPr lang="en-US" dirty="0" smtClean="0"/>
              <a:t>With the loop, straight wire or </a:t>
            </a:r>
            <a:r>
              <a:rPr lang="en-US" dirty="0" err="1" smtClean="0"/>
              <a:t>wodden</a:t>
            </a:r>
            <a:r>
              <a:rPr lang="en-US" dirty="0" smtClean="0"/>
              <a:t> stick, emulsify a portion of the isolated colony in each drops to make two thick suspensions.</a:t>
            </a:r>
          </a:p>
          <a:p>
            <a:pPr lvl="0" algn="just"/>
            <a:r>
              <a:rPr lang="en-US" dirty="0" smtClean="0"/>
              <a:t>Add a drop of human or rabbit plasma to one of the suspensions, and mix gently.</a:t>
            </a:r>
          </a:p>
          <a:p>
            <a:pPr lvl="0" algn="just"/>
            <a:r>
              <a:rPr lang="en-US" dirty="0" smtClean="0"/>
              <a:t>Look for clumping of the organisms within 10 seconds.</a:t>
            </a:r>
          </a:p>
          <a:p>
            <a:pPr lvl="0" algn="just"/>
            <a:r>
              <a:rPr lang="en-US" dirty="0" smtClean="0"/>
              <a:t>No plasma is added to the second suspension to differentiate any granular appearance of the organism from true </a:t>
            </a:r>
            <a:r>
              <a:rPr lang="en-US" dirty="0" err="1" smtClean="0"/>
              <a:t>coagulase</a:t>
            </a:r>
            <a:r>
              <a:rPr lang="en-US" dirty="0" smtClean="0"/>
              <a:t> clumping.</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Content Placeholder 3" descr="Slide Test (to detect bound coagulase)"/>
          <p:cNvPicPr>
            <a:picLocks noGrp="1"/>
          </p:cNvPicPr>
          <p:nvPr>
            <p:ph idx="1"/>
          </p:nvPr>
        </p:nvPicPr>
        <p:blipFill>
          <a:blip r:embed="rId2"/>
          <a:srcRect/>
          <a:stretch>
            <a:fillRect/>
          </a:stretch>
        </p:blipFill>
        <p:spPr bwMode="auto">
          <a:xfrm>
            <a:off x="1447800" y="1524000"/>
            <a:ext cx="6705600" cy="4038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686800" cy="1252728"/>
          </a:xfrm>
        </p:spPr>
        <p:txBody>
          <a:bodyPr>
            <a:normAutofit/>
          </a:bodyPr>
          <a:lstStyle/>
          <a:p>
            <a:r>
              <a:rPr lang="en-US" sz="4000" b="1" dirty="0" smtClean="0"/>
              <a:t>Procedure and Types of </a:t>
            </a:r>
            <a:r>
              <a:rPr lang="en-US" sz="4000" b="1" dirty="0" err="1" smtClean="0"/>
              <a:t>Coagulase</a:t>
            </a:r>
            <a:r>
              <a:rPr lang="en-US" sz="4000" b="1" dirty="0" smtClean="0"/>
              <a:t> Test</a:t>
            </a:r>
            <a:endParaRPr lang="en-US" sz="4000" dirty="0"/>
          </a:p>
        </p:txBody>
      </p:sp>
      <p:sp>
        <p:nvSpPr>
          <p:cNvPr id="3" name="Content Placeholder 2"/>
          <p:cNvSpPr>
            <a:spLocks noGrp="1"/>
          </p:cNvSpPr>
          <p:nvPr>
            <p:ph idx="1"/>
          </p:nvPr>
        </p:nvSpPr>
        <p:spPr>
          <a:xfrm>
            <a:off x="457200" y="1752600"/>
            <a:ext cx="8229600" cy="5105399"/>
          </a:xfrm>
        </p:spPr>
        <p:txBody>
          <a:bodyPr>
            <a:noAutofit/>
          </a:bodyPr>
          <a:lstStyle/>
          <a:p>
            <a:pPr algn="just"/>
            <a:r>
              <a:rPr lang="en-US" sz="2800" b="1" dirty="0" smtClean="0">
                <a:solidFill>
                  <a:srgbClr val="FF0000"/>
                </a:solidFill>
              </a:rPr>
              <a:t>Tube Test (to detect free </a:t>
            </a:r>
            <a:r>
              <a:rPr lang="en-US" sz="2800" b="1" dirty="0" err="1" smtClean="0">
                <a:solidFill>
                  <a:srgbClr val="FF0000"/>
                </a:solidFill>
              </a:rPr>
              <a:t>coagulase</a:t>
            </a:r>
            <a:r>
              <a:rPr lang="en-US" sz="2800" b="1" dirty="0" smtClean="0">
                <a:solidFill>
                  <a:srgbClr val="FF0000"/>
                </a:solidFill>
              </a:rPr>
              <a:t>)</a:t>
            </a:r>
          </a:p>
          <a:p>
            <a:pPr algn="just"/>
            <a:r>
              <a:rPr lang="en-US" sz="2800" dirty="0" smtClean="0"/>
              <a:t>The tube test uses rabbit </a:t>
            </a:r>
            <a:r>
              <a:rPr lang="en-US" sz="2800" dirty="0" smtClean="0">
                <a:hlinkClick r:id="rId2" tooltip="Blood plasma"/>
              </a:rPr>
              <a:t>plasma</a:t>
            </a:r>
            <a:r>
              <a:rPr lang="en-US" sz="2800" dirty="0" smtClean="0"/>
              <a:t> that has been inoculated with a staphylococcal </a:t>
            </a:r>
            <a:r>
              <a:rPr lang="en-US" sz="2800" dirty="0" smtClean="0"/>
              <a:t>colony ( Gram-positive </a:t>
            </a:r>
            <a:r>
              <a:rPr lang="en-US" sz="2800" dirty="0" err="1" smtClean="0"/>
              <a:t>cocci</a:t>
            </a:r>
            <a:r>
              <a:rPr lang="en-US" sz="2800" dirty="0" smtClean="0"/>
              <a:t> ). </a:t>
            </a:r>
            <a:r>
              <a:rPr lang="en-US" sz="2800" dirty="0" smtClean="0"/>
              <a:t>The tube is then incubated at 37 °C for 1.5 hours. If negative, then incubation is continued up to 18 hours.</a:t>
            </a:r>
          </a:p>
          <a:p>
            <a:pPr algn="just"/>
            <a:r>
              <a:rPr lang="en-US" sz="2800" dirty="0" smtClean="0"/>
              <a:t>If 'positive' (e.g., the suspect colony is </a:t>
            </a:r>
            <a:r>
              <a:rPr lang="en-US" sz="2800" i="1" dirty="0" smtClean="0"/>
              <a:t>S. </a:t>
            </a:r>
            <a:r>
              <a:rPr lang="en-US" sz="2800" i="1" dirty="0" err="1" smtClean="0"/>
              <a:t>aureus</a:t>
            </a:r>
            <a:r>
              <a:rPr lang="en-US" sz="2800" dirty="0" smtClean="0"/>
              <a:t>), the plasma will coagulate, resulting in a clot (sometimes the clot is so pronounced, the liquid will completely solidify).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2050" name="Picture 2" descr="C:\Users\NASB\Desktop\tue coagulase test.jpeg"/>
          <p:cNvPicPr>
            <a:picLocks noGrp="1" noChangeAspect="1" noChangeArrowheads="1"/>
          </p:cNvPicPr>
          <p:nvPr>
            <p:ph idx="1"/>
          </p:nvPr>
        </p:nvPicPr>
        <p:blipFill>
          <a:blip r:embed="rId2"/>
          <a:srcRect/>
          <a:stretch>
            <a:fillRect/>
          </a:stretch>
        </p:blipFill>
        <p:spPr bwMode="auto">
          <a:xfrm>
            <a:off x="2521320" y="1524000"/>
            <a:ext cx="3803280" cy="518629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Catalase</a:t>
            </a:r>
            <a:r>
              <a:rPr lang="en-US" dirty="0" smtClean="0"/>
              <a:t> test</a:t>
            </a:r>
            <a:endParaRPr lang="en-US" dirty="0"/>
          </a:p>
        </p:txBody>
      </p:sp>
      <p:sp>
        <p:nvSpPr>
          <p:cNvPr id="3" name="Content Placeholder 2"/>
          <p:cNvSpPr>
            <a:spLocks noGrp="1"/>
          </p:cNvSpPr>
          <p:nvPr>
            <p:ph idx="1"/>
          </p:nvPr>
        </p:nvSpPr>
        <p:spPr/>
        <p:txBody>
          <a:bodyPr>
            <a:normAutofit/>
          </a:bodyPr>
          <a:lstStyle/>
          <a:p>
            <a:pPr algn="just"/>
            <a:r>
              <a:rPr lang="en-US" dirty="0" smtClean="0"/>
              <a:t>This test demonstrate the presence of catalase, an enzyme that catalyses the release of oxygen from hydrogen peroxide (H</a:t>
            </a:r>
            <a:r>
              <a:rPr lang="en-US" baseline="-25000" dirty="0" smtClean="0"/>
              <a:t>2</a:t>
            </a:r>
            <a:r>
              <a:rPr lang="en-US" dirty="0" smtClean="0"/>
              <a:t>O</a:t>
            </a:r>
            <a:r>
              <a:rPr lang="en-US" baseline="-25000" dirty="0" smtClean="0"/>
              <a:t>2</a:t>
            </a:r>
            <a:r>
              <a:rPr lang="en-US" dirty="0" smtClean="0"/>
              <a:t>). </a:t>
            </a:r>
            <a:endParaRPr lang="en-US" dirty="0" smtClean="0"/>
          </a:p>
          <a:p>
            <a:pPr algn="just"/>
            <a:r>
              <a:rPr lang="en-US" dirty="0" smtClean="0"/>
              <a:t>Catalase test</a:t>
            </a:r>
            <a:r>
              <a:rPr lang="en-US" dirty="0" smtClean="0"/>
              <a:t> </a:t>
            </a:r>
            <a:r>
              <a:rPr lang="en-US" dirty="0" smtClean="0"/>
              <a:t>is used to differentiate those bacteria that produces an enzyme catalase, such as </a:t>
            </a:r>
            <a:r>
              <a:rPr lang="en-US" i="1" dirty="0" smtClean="0"/>
              <a:t>staphylococci</a:t>
            </a:r>
            <a:r>
              <a:rPr lang="en-US" dirty="0" smtClean="0"/>
              <a:t>, from non-catalase producing bacteria such as </a:t>
            </a:r>
            <a:r>
              <a:rPr lang="en-US" i="1" dirty="0" smtClean="0"/>
              <a:t>streptococci</a:t>
            </a:r>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347</TotalTime>
  <Words>878</Words>
  <Application>Microsoft Office PowerPoint</Application>
  <PresentationFormat>On-screen Show (4:3)</PresentationFormat>
  <Paragraphs>96</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Corbel</vt:lpstr>
      <vt:lpstr>Times New Roman</vt:lpstr>
      <vt:lpstr>Wingdings</vt:lpstr>
      <vt:lpstr>Wingdings 2</vt:lpstr>
      <vt:lpstr>Wingdings 3</vt:lpstr>
      <vt:lpstr>Module</vt:lpstr>
      <vt:lpstr>Biochemical Tests</vt:lpstr>
      <vt:lpstr>In this lecture….</vt:lpstr>
      <vt:lpstr>Principle of Coagulase Test</vt:lpstr>
      <vt:lpstr>Principle of Coagulase Test</vt:lpstr>
      <vt:lpstr>Procedure and Types of Coagulase Test</vt:lpstr>
      <vt:lpstr>  </vt:lpstr>
      <vt:lpstr>Procedure and Types of Coagulase Test</vt:lpstr>
      <vt:lpstr>  </vt:lpstr>
      <vt:lpstr>Catalase test</vt:lpstr>
      <vt:lpstr>Catalase test</vt:lpstr>
      <vt:lpstr>Catalase test</vt:lpstr>
      <vt:lpstr>Catalase test</vt:lpstr>
      <vt:lpstr>Uses Catalase Test Results  </vt:lpstr>
      <vt:lpstr>Uses Catalase Test Results  </vt:lpstr>
      <vt:lpstr>Procedure of Catalase test (Slide Test) </vt:lpstr>
      <vt:lpstr>Tube Catalase Test-Procedure   </vt:lpstr>
      <vt:lpstr>Results  </vt:lpstr>
      <vt:lpstr>Oxidase test</vt:lpstr>
      <vt:lpstr>Oxidase test</vt:lpstr>
      <vt:lpstr>Principle of Oxidase Test </vt:lpstr>
      <vt:lpstr>Principle of Oxidase Test </vt:lpstr>
      <vt:lpstr>  </vt:lpstr>
      <vt:lpstr>Filter paper method</vt:lpstr>
      <vt:lpstr>Direct plate method  </vt:lpstr>
      <vt:lpstr>Swab method</vt:lpstr>
      <vt:lpstr>Impregnated oxidase strip method</vt:lpstr>
      <vt:lpstr>Test tube method</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NASB</dc:creator>
  <cp:lastModifiedBy>DR.Ahmed Saker 2O14</cp:lastModifiedBy>
  <cp:revision>50</cp:revision>
  <dcterms:created xsi:type="dcterms:W3CDTF">2006-08-16T00:00:00Z</dcterms:created>
  <dcterms:modified xsi:type="dcterms:W3CDTF">2020-01-27T23:33:35Z</dcterms:modified>
</cp:coreProperties>
</file>