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74" r:id="rId2"/>
    <p:sldId id="257" r:id="rId3"/>
    <p:sldId id="279" r:id="rId4"/>
    <p:sldId id="258" r:id="rId5"/>
    <p:sldId id="259" r:id="rId6"/>
    <p:sldId id="276" r:id="rId7"/>
    <p:sldId id="278" r:id="rId8"/>
    <p:sldId id="261" r:id="rId9"/>
    <p:sldId id="262" r:id="rId10"/>
    <p:sldId id="263" r:id="rId11"/>
    <p:sldId id="277" r:id="rId12"/>
    <p:sldId id="266" r:id="rId13"/>
    <p:sldId id="267" r:id="rId14"/>
    <p:sldId id="268" r:id="rId15"/>
    <p:sldId id="269" r:id="rId16"/>
    <p:sldId id="270" r:id="rId17"/>
    <p:sldId id="280" r:id="rId18"/>
    <p:sldId id="281" r:id="rId19"/>
    <p:sldId id="275" r:id="rId2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72" y="-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56B2AA-114A-4005-83FE-819760F53C4B}" type="datetimeFigureOut">
              <a:rPr lang="en-US" smtClean="0"/>
              <a:pPr>
                <a:defRPr/>
              </a:pPr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5C40F1-E048-41DE-AF71-010EC4EDD63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202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EC26D6-4B78-436B-97E2-EB2405C108EA}" type="datetimeFigureOut">
              <a:rPr lang="en-US" smtClean="0"/>
              <a:pPr>
                <a:defRPr/>
              </a:pPr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1B4884-CA3E-43DC-A70B-E2AAECD9A5B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411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38E225-C2E3-4CB0-9B3D-ECF8369734D4}" type="datetimeFigureOut">
              <a:rPr lang="en-US" smtClean="0"/>
              <a:pPr>
                <a:defRPr/>
              </a:pPr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D78A3C-C6B6-4BDD-8A0B-1D0188853F9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390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56C1FE-3E12-4452-92F5-A4E73ECF1B6C}" type="datetimeFigureOut">
              <a:rPr lang="en-US" smtClean="0"/>
              <a:pPr>
                <a:defRPr/>
              </a:pPr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31DCC-3F89-434B-9BDD-3D8A572D5D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08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E51B4B-7F9B-4898-9450-6F3E010B1BB0}" type="datetimeFigureOut">
              <a:rPr lang="en-US" smtClean="0"/>
              <a:pPr>
                <a:defRPr/>
              </a:pPr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F78108-954D-4E4E-BD0B-C3F660A1C57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257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455DD7-8801-420C-94D0-DE4D97A6135F}" type="datetimeFigureOut">
              <a:rPr lang="en-US" smtClean="0"/>
              <a:pPr>
                <a:defRPr/>
              </a:pPr>
              <a:t>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33A4F-8DD9-452C-8A50-AD5ED2FF041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83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7DAD70-D1A4-455D-A3FB-6F6930E571D2}" type="datetimeFigureOut">
              <a:rPr lang="en-US" smtClean="0"/>
              <a:pPr>
                <a:defRPr/>
              </a:pPr>
              <a:t>1/23/2020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6BBB9A-E89D-4D9A-B664-CFF8C6D582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46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5CDC55-D821-49DA-B31D-A732E6AEA81D}" type="datetimeFigureOut">
              <a:rPr lang="en-US" smtClean="0"/>
              <a:pPr>
                <a:defRPr/>
              </a:pPr>
              <a:t>1/23/2020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3057C-A5B8-4B0F-AC2B-28F3C9376A0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764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E28CC5-4883-45CF-A75C-49FFABAF388E}" type="datetimeFigureOut">
              <a:rPr lang="en-US" smtClean="0"/>
              <a:pPr>
                <a:defRPr/>
              </a:pPr>
              <a:t>1/23/2020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38F133-5E46-4431-98AE-90FFCCC735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726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5B0CB1-34FB-48FB-9899-EB319D625ACE}" type="datetimeFigureOut">
              <a:rPr lang="en-US" smtClean="0"/>
              <a:pPr>
                <a:defRPr/>
              </a:pPr>
              <a:t>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10E383-C757-417F-9D84-4FD87B110F6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115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455D1F-0006-4214-B0EC-68FDD7815DB1}" type="datetimeFigureOut">
              <a:rPr lang="en-US" smtClean="0"/>
              <a:pPr>
                <a:defRPr/>
              </a:pPr>
              <a:t>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A4FE93-DE6F-4416-80AC-03FEDF84D6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918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26CCC33-DB76-456E-A26E-2D474BFB68CD}" type="datetimeFigureOut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C7E69F6-F233-474A-B5AF-53167BCCB69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722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313" y="620713"/>
            <a:ext cx="8713787" cy="439261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accent1"/>
                </a:solidFill>
                <a:cs typeface="+mj-cs"/>
              </a:rPr>
              <a:t/>
            </a:r>
            <a:br>
              <a:rPr lang="en-US" sz="4000" b="1" dirty="0" smtClean="0">
                <a:solidFill>
                  <a:schemeClr val="accent1"/>
                </a:solidFill>
                <a:cs typeface="+mj-cs"/>
              </a:rPr>
            </a:br>
            <a:r>
              <a:rPr lang="en-US" sz="4000" b="1" dirty="0">
                <a:solidFill>
                  <a:schemeClr val="accent1"/>
                </a:solidFill>
                <a:cs typeface="+mj-cs"/>
              </a:rPr>
              <a:t/>
            </a:r>
            <a:br>
              <a:rPr lang="en-US" sz="4000" b="1" dirty="0">
                <a:solidFill>
                  <a:schemeClr val="accent1"/>
                </a:solidFill>
                <a:cs typeface="+mj-cs"/>
              </a:rPr>
            </a:br>
            <a:r>
              <a:rPr lang="en-US" sz="4000" b="1" dirty="0" smtClean="0">
                <a:solidFill>
                  <a:schemeClr val="accent1"/>
                </a:solidFill>
                <a:cs typeface="+mj-cs"/>
              </a:rPr>
              <a:t/>
            </a:r>
            <a:br>
              <a:rPr lang="en-US" sz="4000" b="1" dirty="0" smtClean="0">
                <a:solidFill>
                  <a:schemeClr val="accent1"/>
                </a:solidFill>
                <a:cs typeface="+mj-cs"/>
              </a:rPr>
            </a:br>
            <a:r>
              <a:rPr lang="en-US" b="1" dirty="0" smtClean="0">
                <a:solidFill>
                  <a:schemeClr val="tx2"/>
                </a:solidFill>
                <a:cs typeface="+mj-cs"/>
              </a:rPr>
              <a:t>Practical Clinical Toxicology</a:t>
            </a:r>
            <a:r>
              <a:rPr lang="en-US" sz="3200" b="1" dirty="0" smtClean="0">
                <a:solidFill>
                  <a:schemeClr val="tx2"/>
                </a:solidFill>
                <a:cs typeface="+mj-cs"/>
              </a:rPr>
              <a:t/>
            </a:r>
            <a:br>
              <a:rPr lang="en-US" sz="3200" b="1" dirty="0" smtClean="0">
                <a:solidFill>
                  <a:schemeClr val="tx2"/>
                </a:solidFill>
                <a:cs typeface="+mj-cs"/>
              </a:rPr>
            </a:br>
            <a:r>
              <a:rPr lang="en-US" sz="3200" b="1" dirty="0" smtClean="0">
                <a:solidFill>
                  <a:schemeClr val="tx2"/>
                </a:solidFill>
                <a:cs typeface="+mj-cs"/>
              </a:rPr>
              <a:t/>
            </a:r>
            <a:br>
              <a:rPr lang="en-US" sz="3200" b="1" dirty="0" smtClean="0">
                <a:solidFill>
                  <a:schemeClr val="tx2"/>
                </a:solidFill>
                <a:cs typeface="+mj-cs"/>
              </a:rPr>
            </a:br>
            <a:r>
              <a:rPr lang="en-US" sz="3600" b="1" dirty="0" smtClean="0">
                <a:solidFill>
                  <a:schemeClr val="tx2"/>
                </a:solidFill>
                <a:cs typeface="+mj-cs"/>
              </a:rPr>
              <a:t>Toxicity of Digitalis Glycosides</a:t>
            </a:r>
            <a:r>
              <a:rPr lang="en-US" sz="3200" b="1" dirty="0" smtClean="0">
                <a:solidFill>
                  <a:schemeClr val="tx2"/>
                </a:solidFill>
                <a:cs typeface="+mj-cs"/>
              </a:rPr>
              <a:t/>
            </a:r>
            <a:br>
              <a:rPr lang="en-US" sz="3200" b="1" dirty="0" smtClean="0">
                <a:solidFill>
                  <a:schemeClr val="tx2"/>
                </a:solidFill>
                <a:cs typeface="+mj-cs"/>
              </a:rPr>
            </a:br>
            <a:r>
              <a:rPr lang="en-US" sz="3200" b="1" dirty="0" smtClean="0">
                <a:solidFill>
                  <a:schemeClr val="tx2"/>
                </a:solidFill>
                <a:cs typeface="+mj-cs"/>
              </a:rPr>
              <a:t/>
            </a:r>
            <a:br>
              <a:rPr lang="en-US" sz="3200" b="1" dirty="0" smtClean="0">
                <a:solidFill>
                  <a:schemeClr val="tx2"/>
                </a:solidFill>
                <a:cs typeface="+mj-cs"/>
              </a:rPr>
            </a:br>
            <a:r>
              <a:rPr lang="en-US" sz="3200" b="1" dirty="0" smtClean="0">
                <a:solidFill>
                  <a:schemeClr val="tx2"/>
                </a:solidFill>
                <a:cs typeface="+mj-cs"/>
              </a:rPr>
              <a:t>Lab. </a:t>
            </a:r>
            <a:r>
              <a:rPr lang="en-US" sz="3200" b="1" dirty="0" smtClean="0">
                <a:solidFill>
                  <a:schemeClr val="tx2"/>
                </a:solidFill>
                <a:cs typeface="+mj-cs"/>
              </a:rPr>
              <a:t>6</a:t>
            </a:r>
            <a:r>
              <a:rPr lang="en-US" sz="3200" b="1" dirty="0" smtClean="0">
                <a:solidFill>
                  <a:schemeClr val="tx2"/>
                </a:solidFill>
                <a:cs typeface="+mj-cs"/>
              </a:rPr>
              <a:t/>
            </a:r>
            <a:br>
              <a:rPr lang="en-US" sz="3200" b="1" dirty="0" smtClean="0">
                <a:solidFill>
                  <a:schemeClr val="tx2"/>
                </a:solidFill>
                <a:cs typeface="+mj-cs"/>
              </a:rPr>
            </a:br>
            <a:r>
              <a:rPr lang="en-US" sz="3200" b="1" dirty="0" smtClean="0">
                <a:solidFill>
                  <a:schemeClr val="tx2"/>
                </a:solidFill>
              </a:rPr>
              <a:t>5</a:t>
            </a:r>
            <a:r>
              <a:rPr lang="en-US" sz="3200" b="1" baseline="30000" dirty="0" smtClean="0">
                <a:solidFill>
                  <a:schemeClr val="tx2"/>
                </a:solidFill>
              </a:rPr>
              <a:t>th</a:t>
            </a:r>
            <a:r>
              <a:rPr lang="en-US" sz="3200" b="1" dirty="0" smtClean="0">
                <a:solidFill>
                  <a:schemeClr val="tx2"/>
                </a:solidFill>
              </a:rPr>
              <a:t> </a:t>
            </a:r>
            <a:r>
              <a:rPr lang="en-US" sz="3200" b="1" dirty="0">
                <a:solidFill>
                  <a:schemeClr val="tx2"/>
                </a:solidFill>
              </a:rPr>
              <a:t>Year</a:t>
            </a:r>
            <a:r>
              <a:rPr lang="en-US" sz="3200" b="1" dirty="0" smtClean="0">
                <a:solidFill>
                  <a:schemeClr val="accent1"/>
                </a:solidFill>
                <a:cs typeface="+mj-cs"/>
              </a:rPr>
              <a:t/>
            </a:r>
            <a:br>
              <a:rPr lang="en-US" sz="3200" b="1" dirty="0" smtClean="0">
                <a:solidFill>
                  <a:schemeClr val="accent1"/>
                </a:solidFill>
                <a:cs typeface="+mj-cs"/>
              </a:rPr>
            </a:br>
            <a:r>
              <a:rPr lang="en-US" sz="3200" b="1" dirty="0" smtClean="0">
                <a:solidFill>
                  <a:schemeClr val="tx2"/>
                </a:solidFill>
                <a:cs typeface="+mj-cs"/>
              </a:rPr>
              <a:t>2019-2020</a:t>
            </a:r>
            <a:br>
              <a:rPr lang="en-US" sz="3200" b="1" dirty="0" smtClean="0">
                <a:solidFill>
                  <a:schemeClr val="tx2"/>
                </a:solidFill>
                <a:cs typeface="+mj-cs"/>
              </a:rPr>
            </a:br>
            <a:r>
              <a:rPr lang="en-US" sz="2800" b="1" dirty="0" smtClean="0">
                <a:solidFill>
                  <a:schemeClr val="tx2"/>
                </a:solidFill>
                <a:cs typeface="+mj-cs"/>
              </a:rPr>
              <a:t/>
            </a:r>
            <a:br>
              <a:rPr lang="en-US" sz="2800" b="1" dirty="0" smtClean="0">
                <a:solidFill>
                  <a:schemeClr val="tx2"/>
                </a:solidFill>
                <a:cs typeface="+mj-cs"/>
              </a:rPr>
            </a:br>
            <a:r>
              <a:rPr lang="en-US" sz="2800" b="1" dirty="0" smtClean="0">
                <a:solidFill>
                  <a:schemeClr val="tx2"/>
                </a:solidFill>
                <a:cs typeface="+mj-cs"/>
              </a:rPr>
              <a:t>University of Mustansiriyah/College of Pharmacy</a:t>
            </a:r>
            <a:br>
              <a:rPr lang="en-US" sz="2800" b="1" dirty="0" smtClean="0">
                <a:solidFill>
                  <a:schemeClr val="tx2"/>
                </a:solidFill>
                <a:cs typeface="+mj-cs"/>
              </a:rPr>
            </a:br>
            <a:r>
              <a:rPr lang="en-US" sz="2800" b="1" dirty="0" smtClean="0">
                <a:solidFill>
                  <a:schemeClr val="tx2"/>
                </a:solidFill>
                <a:cs typeface="+mj-cs"/>
              </a:rPr>
              <a:t>Department of Pharmacology &amp; Toxicology</a:t>
            </a:r>
            <a:br>
              <a:rPr lang="en-US" sz="2800" b="1" dirty="0" smtClean="0">
                <a:solidFill>
                  <a:schemeClr val="tx2"/>
                </a:solidFill>
                <a:cs typeface="+mj-cs"/>
              </a:rPr>
            </a:br>
            <a:r>
              <a:rPr lang="en-US" sz="2800" b="1" dirty="0" smtClean="0">
                <a:solidFill>
                  <a:schemeClr val="tx2"/>
                </a:solidFill>
                <a:cs typeface="+mj-cs"/>
              </a:rPr>
              <a:t>Lecturer Rua Abbas Al-Hamdy</a:t>
            </a:r>
            <a:r>
              <a:rPr lang="en-US" sz="4000" b="1" dirty="0" smtClean="0">
                <a:solidFill>
                  <a:schemeClr val="accent1"/>
                </a:solidFill>
                <a:cs typeface="+mj-cs"/>
              </a:rPr>
              <a:t/>
            </a:r>
            <a:br>
              <a:rPr lang="en-US" sz="4000" b="1" dirty="0" smtClean="0">
                <a:solidFill>
                  <a:schemeClr val="accent1"/>
                </a:solidFill>
                <a:cs typeface="+mj-cs"/>
              </a:rPr>
            </a:br>
            <a:r>
              <a:rPr lang="en-US" sz="3200" b="1" dirty="0" smtClean="0">
                <a:solidFill>
                  <a:schemeClr val="accent1"/>
                </a:solidFill>
                <a:cs typeface="+mj-cs"/>
              </a:rPr>
              <a:t/>
            </a:r>
            <a:br>
              <a:rPr lang="en-US" sz="3200" b="1" dirty="0" smtClean="0">
                <a:solidFill>
                  <a:schemeClr val="accent1"/>
                </a:solidFill>
                <a:cs typeface="+mj-cs"/>
              </a:rPr>
            </a:br>
            <a:endParaRPr lang="ar-IQ" sz="4000" dirty="0">
              <a:solidFill>
                <a:schemeClr val="accent1"/>
              </a:solidFill>
              <a:cs typeface="+mj-cs"/>
            </a:endParaRP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5888" y="5805488"/>
            <a:ext cx="1217612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115116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715" y="76200"/>
            <a:ext cx="8915400" cy="7100662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770"/>
              </a:spcBef>
              <a:tabLst>
                <a:tab pos="2538095" algn="l"/>
              </a:tabLst>
            </a:pPr>
            <a:r>
              <a:rPr sz="2800" b="1" spc="-1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Management</a:t>
            </a:r>
            <a:r>
              <a:rPr sz="2800" b="1" spc="6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of	poisoning</a:t>
            </a:r>
            <a:r>
              <a:rPr sz="2800" b="1" spc="-5" dirty="0">
                <a:solidFill>
                  <a:srgbClr val="FF0000"/>
                </a:solidFill>
                <a:latin typeface="Calibri"/>
                <a:cs typeface="Calibri"/>
              </a:rPr>
              <a:t>:</a:t>
            </a:r>
            <a:endParaRPr sz="2800" dirty="0">
              <a:solidFill>
                <a:srgbClr val="FF0000"/>
              </a:solidFill>
              <a:latin typeface="Calibri"/>
              <a:cs typeface="Calibri"/>
            </a:endParaRPr>
          </a:p>
          <a:p>
            <a:pPr marL="469900" marR="5080" indent="-457200" algn="just">
              <a:lnSpc>
                <a:spcPct val="100000"/>
              </a:lnSpc>
              <a:spcBef>
                <a:spcPts val="675"/>
              </a:spcBef>
              <a:buFont typeface="Wingdings" pitchFamily="2" charset="2"/>
              <a:buChar char="§"/>
              <a:tabLst>
                <a:tab pos="355600" algn="l"/>
              </a:tabLst>
            </a:pPr>
            <a:r>
              <a:rPr sz="2800" spc="-10" dirty="0">
                <a:latin typeface="Calibri"/>
                <a:cs typeface="Calibri"/>
              </a:rPr>
              <a:t>Management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acute digitalis </a:t>
            </a:r>
            <a:r>
              <a:rPr sz="2800" spc="-20" dirty="0">
                <a:latin typeface="Calibri"/>
                <a:cs typeface="Calibri"/>
              </a:rPr>
              <a:t>toxicity involves  removal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5" dirty="0">
                <a:latin typeface="Calibri"/>
                <a:cs typeface="Calibri"/>
              </a:rPr>
              <a:t>ingested </a:t>
            </a:r>
            <a:r>
              <a:rPr sz="2800" dirty="0">
                <a:latin typeface="Calibri"/>
                <a:cs typeface="Calibri"/>
              </a:rPr>
              <a:t>drug, </a:t>
            </a:r>
            <a:r>
              <a:rPr sz="2800" spc="-10" dirty="0">
                <a:latin typeface="Calibri"/>
                <a:cs typeface="Calibri"/>
              </a:rPr>
              <a:t>maintenance </a:t>
            </a:r>
            <a:r>
              <a:rPr sz="2800" spc="-5" dirty="0">
                <a:latin typeface="Calibri"/>
                <a:cs typeface="Calibri"/>
              </a:rPr>
              <a:t>of a </a:t>
            </a:r>
            <a:r>
              <a:rPr sz="2800" spc="-10" dirty="0">
                <a:latin typeface="Calibri"/>
                <a:cs typeface="Calibri"/>
              </a:rPr>
              <a:t>normal  potassium </a:t>
            </a:r>
            <a:r>
              <a:rPr sz="2800" spc="-15" dirty="0">
                <a:latin typeface="Calibri"/>
                <a:cs typeface="Calibri"/>
              </a:rPr>
              <a:t>concentration, </a:t>
            </a:r>
            <a:r>
              <a:rPr sz="2800" spc="-20" dirty="0">
                <a:latin typeface="Calibri"/>
                <a:cs typeface="Calibri"/>
              </a:rPr>
              <a:t>reversal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arrhythmias, </a:t>
            </a:r>
            <a:r>
              <a:rPr sz="2800" spc="-5" dirty="0">
                <a:latin typeface="Calibri"/>
                <a:cs typeface="Calibri"/>
              </a:rPr>
              <a:t>&amp;  the </a:t>
            </a:r>
            <a:r>
              <a:rPr sz="2800" spc="-10" dirty="0">
                <a:latin typeface="Calibri"/>
                <a:cs typeface="Calibri"/>
              </a:rPr>
              <a:t>use </a:t>
            </a:r>
            <a:r>
              <a:rPr sz="2800" spc="-5" dirty="0">
                <a:latin typeface="Calibri"/>
                <a:cs typeface="Calibri"/>
              </a:rPr>
              <a:t>of a </a:t>
            </a:r>
            <a:r>
              <a:rPr sz="2800" spc="-10" dirty="0">
                <a:latin typeface="Calibri"/>
                <a:cs typeface="Calibri"/>
              </a:rPr>
              <a:t>specific </a:t>
            </a:r>
            <a:r>
              <a:rPr sz="2800" spc="-15" dirty="0">
                <a:latin typeface="Calibri"/>
                <a:cs typeface="Calibri"/>
              </a:rPr>
              <a:t>antidote </a:t>
            </a:r>
            <a:r>
              <a:rPr sz="2800" spc="-20" dirty="0">
                <a:latin typeface="Calibri"/>
                <a:cs typeface="Calibri"/>
              </a:rPr>
              <a:t>(digoxin </a:t>
            </a:r>
            <a:r>
              <a:rPr sz="2800" spc="-5" dirty="0">
                <a:latin typeface="Calibri"/>
                <a:cs typeface="Calibri"/>
              </a:rPr>
              <a:t>immune</a:t>
            </a:r>
            <a:r>
              <a:rPr sz="2800" spc="18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Fab</a:t>
            </a:r>
            <a:r>
              <a:rPr sz="2800" spc="-20" dirty="0" smtClean="0">
                <a:latin typeface="Calibri"/>
                <a:cs typeface="Calibri"/>
              </a:rPr>
              <a:t>).</a:t>
            </a:r>
            <a:endParaRPr lang="en-US" sz="2800" dirty="0">
              <a:latin typeface="Calibri"/>
              <a:cs typeface="Calibri"/>
            </a:endParaRPr>
          </a:p>
          <a:p>
            <a:pPr marL="469900" marR="5080" indent="-457200" algn="just">
              <a:lnSpc>
                <a:spcPct val="100000"/>
              </a:lnSpc>
              <a:spcBef>
                <a:spcPts val="675"/>
              </a:spcBef>
              <a:buFont typeface="Wingdings" pitchFamily="2" charset="2"/>
              <a:buChar char="§"/>
              <a:tabLst>
                <a:tab pos="355600" algn="l"/>
              </a:tabLst>
            </a:pPr>
            <a:endParaRPr lang="en-US" sz="2800" spc="-10" dirty="0">
              <a:latin typeface="Calibri"/>
              <a:cs typeface="Calibri"/>
            </a:endParaRPr>
          </a:p>
          <a:p>
            <a:pPr marL="469900" marR="5080" indent="-457200" algn="just">
              <a:lnSpc>
                <a:spcPct val="100000"/>
              </a:lnSpc>
              <a:spcBef>
                <a:spcPts val="675"/>
              </a:spcBef>
              <a:buFont typeface="Wingdings" pitchFamily="2" charset="2"/>
              <a:buChar char="§"/>
              <a:tabLst>
                <a:tab pos="355600" algn="l"/>
              </a:tabLst>
            </a:pPr>
            <a:r>
              <a:rPr sz="2800" spc="-10" dirty="0" smtClean="0">
                <a:latin typeface="Calibri"/>
                <a:cs typeface="Calibri"/>
              </a:rPr>
              <a:t>Gastric </a:t>
            </a:r>
            <a:r>
              <a:rPr sz="2800" spc="-25" dirty="0">
                <a:latin typeface="Calibri"/>
                <a:cs typeface="Calibri"/>
              </a:rPr>
              <a:t>lavage </a:t>
            </a:r>
            <a:r>
              <a:rPr sz="2800" spc="-5" dirty="0">
                <a:latin typeface="Calibri"/>
                <a:cs typeface="Calibri"/>
              </a:rPr>
              <a:t>should be </a:t>
            </a:r>
            <a:r>
              <a:rPr sz="2800" spc="-15" dirty="0">
                <a:latin typeface="Calibri"/>
                <a:cs typeface="Calibri"/>
              </a:rPr>
              <a:t>performed to </a:t>
            </a:r>
            <a:r>
              <a:rPr sz="2800" spc="-20" dirty="0">
                <a:latin typeface="Calibri"/>
                <a:cs typeface="Calibri"/>
              </a:rPr>
              <a:t>remove </a:t>
            </a:r>
            <a:r>
              <a:rPr sz="2800" spc="-5" dirty="0">
                <a:latin typeface="Calibri"/>
                <a:cs typeface="Calibri"/>
              </a:rPr>
              <a:t>the  </a:t>
            </a:r>
            <a:r>
              <a:rPr sz="2800" spc="-10" dirty="0">
                <a:latin typeface="Calibri"/>
                <a:cs typeface="Calibri"/>
              </a:rPr>
              <a:t>unabsorbed </a:t>
            </a:r>
            <a:r>
              <a:rPr sz="2800" dirty="0">
                <a:latin typeface="Calibri"/>
                <a:cs typeface="Calibri"/>
              </a:rPr>
              <a:t>drug, </a:t>
            </a:r>
            <a:r>
              <a:rPr sz="2800" spc="-5" dirty="0">
                <a:latin typeface="Calibri"/>
                <a:cs typeface="Calibri"/>
              </a:rPr>
              <a:t>although </a:t>
            </a:r>
            <a:r>
              <a:rPr sz="2800" spc="-10" dirty="0">
                <a:latin typeface="Calibri"/>
                <a:cs typeface="Calibri"/>
              </a:rPr>
              <a:t>vomiting </a:t>
            </a:r>
            <a:r>
              <a:rPr sz="2800" spc="-20" dirty="0">
                <a:latin typeface="Calibri"/>
                <a:cs typeface="Calibri"/>
              </a:rPr>
              <a:t>may </a:t>
            </a:r>
            <a:r>
              <a:rPr sz="2800" spc="-10" dirty="0">
                <a:latin typeface="Calibri"/>
                <a:cs typeface="Calibri"/>
              </a:rPr>
              <a:t>already </a:t>
            </a:r>
            <a:r>
              <a:rPr sz="2800" spc="-25" dirty="0">
                <a:latin typeface="Calibri"/>
                <a:cs typeface="Calibri"/>
              </a:rPr>
              <a:t>have  </a:t>
            </a:r>
            <a:r>
              <a:rPr sz="2800" spc="-10" dirty="0">
                <a:latin typeface="Calibri"/>
                <a:cs typeface="Calibri"/>
              </a:rPr>
              <a:t>accomplished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this</a:t>
            </a:r>
            <a:r>
              <a:rPr sz="2800" spc="-10" dirty="0" smtClean="0">
                <a:latin typeface="Calibri"/>
                <a:cs typeface="Calibri"/>
              </a:rPr>
              <a:t>.</a:t>
            </a:r>
            <a:endParaRPr lang="en-US" sz="2800" spc="-10" dirty="0" smtClean="0">
              <a:latin typeface="Calibri"/>
              <a:cs typeface="Calibri"/>
            </a:endParaRPr>
          </a:p>
          <a:p>
            <a:pPr marL="469900" marR="5080" indent="-457200" algn="just">
              <a:lnSpc>
                <a:spcPct val="100000"/>
              </a:lnSpc>
              <a:spcBef>
                <a:spcPts val="675"/>
              </a:spcBef>
              <a:buFont typeface="Wingdings" pitchFamily="2" charset="2"/>
              <a:buChar char="§"/>
              <a:tabLst>
                <a:tab pos="355600" algn="l"/>
              </a:tabLst>
            </a:pPr>
            <a:endParaRPr lang="en-US" sz="2800" spc="-10" dirty="0">
              <a:latin typeface="Calibri"/>
              <a:cs typeface="Calibri"/>
            </a:endParaRPr>
          </a:p>
          <a:p>
            <a:pPr marL="469900" marR="5080" lvl="0" indent="-457200" algn="just">
              <a:spcBef>
                <a:spcPts val="675"/>
              </a:spcBef>
              <a:buFont typeface="Wingdings" pitchFamily="2" charset="2"/>
              <a:buChar char="§"/>
              <a:tabLst>
                <a:tab pos="355600" algn="l"/>
              </a:tabLst>
            </a:pPr>
            <a:r>
              <a:rPr lang="en-US" sz="2800" spc="-10" dirty="0">
                <a:cs typeface="Calibri"/>
              </a:rPr>
              <a:t>Repeated administration of activated charcoal or </a:t>
            </a:r>
            <a:r>
              <a:rPr lang="en-US" sz="2800" spc="-10" dirty="0" err="1">
                <a:cs typeface="Calibri"/>
              </a:rPr>
              <a:t>cholestyramine</a:t>
            </a:r>
            <a:r>
              <a:rPr lang="en-US" sz="2800" spc="-10" dirty="0">
                <a:cs typeface="Calibri"/>
              </a:rPr>
              <a:t> </a:t>
            </a:r>
            <a:r>
              <a:rPr lang="en-US" sz="2800" spc="-10" dirty="0" smtClean="0">
                <a:cs typeface="Calibri"/>
              </a:rPr>
              <a:t>is </a:t>
            </a:r>
            <a:r>
              <a:rPr lang="en-US" sz="2800" spc="-15" dirty="0" smtClean="0">
                <a:solidFill>
                  <a:prstClr val="black"/>
                </a:solidFill>
                <a:cs typeface="Calibri"/>
              </a:rPr>
              <a:t>recommended </a:t>
            </a:r>
            <a:r>
              <a:rPr lang="en-US" sz="2800" spc="-15" dirty="0">
                <a:solidFill>
                  <a:prstClr val="black"/>
                </a:solidFill>
                <a:cs typeface="Calibri"/>
              </a:rPr>
              <a:t>to </a:t>
            </a:r>
            <a:r>
              <a:rPr lang="en-US" sz="2800" spc="-5" dirty="0">
                <a:solidFill>
                  <a:prstClr val="black"/>
                </a:solidFill>
                <a:cs typeface="Calibri"/>
              </a:rPr>
              <a:t>enhance </a:t>
            </a:r>
            <a:r>
              <a:rPr lang="en-US" sz="2800" spc="-10" dirty="0">
                <a:solidFill>
                  <a:prstClr val="black"/>
                </a:solidFill>
                <a:cs typeface="Calibri"/>
              </a:rPr>
              <a:t>elimination </a:t>
            </a:r>
            <a:r>
              <a:rPr lang="en-US" sz="2800" spc="-5" dirty="0">
                <a:solidFill>
                  <a:prstClr val="black"/>
                </a:solidFill>
                <a:cs typeface="Calibri"/>
              </a:rPr>
              <a:t>of the </a:t>
            </a:r>
            <a:r>
              <a:rPr lang="en-US" sz="2800" spc="-15" dirty="0" smtClean="0">
                <a:solidFill>
                  <a:prstClr val="black"/>
                </a:solidFill>
                <a:cs typeface="Calibri"/>
              </a:rPr>
              <a:t>glycoside by </a:t>
            </a:r>
            <a:r>
              <a:rPr lang="en-US" sz="2800" spc="-10" dirty="0">
                <a:solidFill>
                  <a:prstClr val="black"/>
                </a:solidFill>
                <a:cs typeface="Calibri"/>
              </a:rPr>
              <a:t>interrupting </a:t>
            </a:r>
            <a:r>
              <a:rPr lang="en-US" sz="2800" spc="-15" dirty="0">
                <a:solidFill>
                  <a:prstClr val="black"/>
                </a:solidFill>
                <a:cs typeface="Calibri"/>
              </a:rPr>
              <a:t>to </a:t>
            </a:r>
            <a:r>
              <a:rPr lang="en-US" sz="2800" spc="-15" dirty="0" err="1">
                <a:solidFill>
                  <a:prstClr val="black"/>
                </a:solidFill>
                <a:cs typeface="Calibri"/>
              </a:rPr>
              <a:t>entero</a:t>
            </a:r>
            <a:r>
              <a:rPr lang="en-US" sz="2800" spc="-15" dirty="0">
                <a:solidFill>
                  <a:prstClr val="black"/>
                </a:solidFill>
                <a:cs typeface="Calibri"/>
              </a:rPr>
              <a:t>-hepatic </a:t>
            </a:r>
            <a:r>
              <a:rPr lang="en-US" sz="2800" spc="-10" dirty="0">
                <a:solidFill>
                  <a:prstClr val="black"/>
                </a:solidFill>
                <a:cs typeface="Calibri"/>
              </a:rPr>
              <a:t>cycling </a:t>
            </a:r>
            <a:r>
              <a:rPr lang="en-US" sz="2800" spc="-15" dirty="0">
                <a:solidFill>
                  <a:prstClr val="black"/>
                </a:solidFill>
                <a:cs typeface="Calibri"/>
              </a:rPr>
              <a:t>exhibited </a:t>
            </a:r>
            <a:r>
              <a:rPr lang="en-US" sz="2800" spc="-10" dirty="0">
                <a:solidFill>
                  <a:prstClr val="black"/>
                </a:solidFill>
                <a:cs typeface="Calibri"/>
              </a:rPr>
              <a:t>by  </a:t>
            </a:r>
            <a:r>
              <a:rPr lang="en-US" sz="2800" spc="-15" dirty="0">
                <a:solidFill>
                  <a:prstClr val="black"/>
                </a:solidFill>
                <a:cs typeface="Calibri"/>
              </a:rPr>
              <a:t>digitoxin, </a:t>
            </a:r>
            <a:r>
              <a:rPr lang="en-US" sz="2800" spc="-5" dirty="0">
                <a:solidFill>
                  <a:prstClr val="black"/>
                </a:solidFill>
                <a:cs typeface="Calibri"/>
              </a:rPr>
              <a:t>&amp; </a:t>
            </a:r>
            <a:r>
              <a:rPr lang="en-US" sz="2800" spc="-10" dirty="0">
                <a:solidFill>
                  <a:prstClr val="black"/>
                </a:solidFill>
                <a:cs typeface="Calibri"/>
              </a:rPr>
              <a:t>possibly</a:t>
            </a:r>
            <a:r>
              <a:rPr lang="en-US" sz="2800" spc="95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2800" spc="-20" dirty="0">
                <a:solidFill>
                  <a:prstClr val="black"/>
                </a:solidFill>
                <a:cs typeface="Calibri"/>
              </a:rPr>
              <a:t>digoxin.</a:t>
            </a:r>
          </a:p>
          <a:p>
            <a:pPr marL="12700" marR="5080" algn="just">
              <a:lnSpc>
                <a:spcPct val="100000"/>
              </a:lnSpc>
              <a:spcBef>
                <a:spcPts val="675"/>
              </a:spcBef>
              <a:tabLst>
                <a:tab pos="355600" algn="l"/>
              </a:tabLst>
            </a:pPr>
            <a:r>
              <a:rPr lang="en-US" sz="2800" spc="-10" dirty="0" smtClean="0">
                <a:latin typeface="Calibri"/>
                <a:cs typeface="Calibri"/>
              </a:rPr>
              <a:t> 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715" y="76200"/>
            <a:ext cx="8915400" cy="719043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469900" marR="5080" indent="-457200" algn="just">
              <a:spcBef>
                <a:spcPts val="675"/>
              </a:spcBef>
              <a:buFont typeface="Wingdings" pitchFamily="2" charset="2"/>
              <a:buChar char="§"/>
              <a:tabLst>
                <a:tab pos="355600" algn="l"/>
              </a:tabLst>
            </a:pPr>
            <a:r>
              <a:rPr lang="en-US" sz="2800" spc="-10" dirty="0" smtClean="0">
                <a:cs typeface="Calibri"/>
              </a:rPr>
              <a:t>Hyperkalemia </a:t>
            </a:r>
            <a:r>
              <a:rPr lang="en-US" sz="2800" dirty="0">
                <a:cs typeface="Calibri"/>
              </a:rPr>
              <a:t>(5.5-13.5 </a:t>
            </a:r>
            <a:r>
              <a:rPr lang="en-US" sz="2800" spc="-10" dirty="0" err="1">
                <a:cs typeface="Calibri"/>
              </a:rPr>
              <a:t>mEq</a:t>
            </a:r>
            <a:r>
              <a:rPr lang="en-US" sz="2800" spc="-10" dirty="0">
                <a:cs typeface="Calibri"/>
              </a:rPr>
              <a:t>/L) is caused </a:t>
            </a:r>
            <a:r>
              <a:rPr lang="en-US" sz="2800" spc="-15" dirty="0">
                <a:cs typeface="Calibri"/>
              </a:rPr>
              <a:t>by  </a:t>
            </a:r>
            <a:r>
              <a:rPr lang="en-US" sz="2800" spc="-10" dirty="0">
                <a:cs typeface="Calibri"/>
              </a:rPr>
              <a:t>acute  digitalis </a:t>
            </a:r>
            <a:r>
              <a:rPr lang="en-US" sz="2800" spc="-40" dirty="0">
                <a:cs typeface="Calibri"/>
              </a:rPr>
              <a:t>toxicity, </a:t>
            </a:r>
            <a:r>
              <a:rPr lang="en-US" sz="2800" spc="-5" dirty="0">
                <a:cs typeface="Calibri"/>
              </a:rPr>
              <a:t>while </a:t>
            </a:r>
            <a:r>
              <a:rPr lang="en-US" sz="2800" spc="-15" dirty="0">
                <a:cs typeface="Calibri"/>
              </a:rPr>
              <a:t>hypokalemia </a:t>
            </a:r>
            <a:r>
              <a:rPr lang="en-US" sz="2800" spc="-10" dirty="0">
                <a:cs typeface="Calibri"/>
              </a:rPr>
              <a:t>is </a:t>
            </a:r>
            <a:r>
              <a:rPr lang="en-US" sz="2800" spc="-15" dirty="0">
                <a:cs typeface="Calibri"/>
              </a:rPr>
              <a:t>more </a:t>
            </a:r>
            <a:r>
              <a:rPr lang="en-US" sz="2800" spc="-5" dirty="0">
                <a:cs typeface="Calibri"/>
              </a:rPr>
              <a:t>common </a:t>
            </a:r>
            <a:r>
              <a:rPr lang="en-US" sz="2800" spc="-5" dirty="0" smtClean="0">
                <a:cs typeface="Calibri"/>
              </a:rPr>
              <a:t>with </a:t>
            </a:r>
            <a:r>
              <a:rPr lang="en-US" sz="2800" spc="-15" dirty="0" smtClean="0">
                <a:cs typeface="Calibri"/>
              </a:rPr>
              <a:t>chronic </a:t>
            </a:r>
            <a:r>
              <a:rPr lang="en-US" sz="2800" spc="-10" dirty="0">
                <a:cs typeface="Calibri"/>
              </a:rPr>
              <a:t>digitalis</a:t>
            </a:r>
            <a:r>
              <a:rPr lang="en-US" sz="2800" spc="35" dirty="0">
                <a:cs typeface="Calibri"/>
              </a:rPr>
              <a:t> </a:t>
            </a:r>
            <a:r>
              <a:rPr lang="en-US" sz="2800" spc="-35" dirty="0" smtClean="0">
                <a:cs typeface="Calibri"/>
              </a:rPr>
              <a:t>use.</a:t>
            </a:r>
          </a:p>
          <a:p>
            <a:pPr marL="469900" marR="5080" indent="-457200" algn="just">
              <a:spcBef>
                <a:spcPts val="675"/>
              </a:spcBef>
              <a:buFont typeface="Wingdings" pitchFamily="2" charset="2"/>
              <a:buChar char="§"/>
              <a:tabLst>
                <a:tab pos="355600" algn="l"/>
              </a:tabLst>
            </a:pPr>
            <a:endParaRPr lang="en-US" sz="2800" spc="-35" dirty="0">
              <a:cs typeface="Calibri"/>
            </a:endParaRPr>
          </a:p>
          <a:p>
            <a:pPr marL="469900" marR="5080" indent="-457200" algn="just">
              <a:spcBef>
                <a:spcPts val="675"/>
              </a:spcBef>
              <a:buFont typeface="Wingdings" pitchFamily="2" charset="2"/>
              <a:buChar char="§"/>
              <a:tabLst>
                <a:tab pos="355600" algn="l"/>
              </a:tabLst>
            </a:pPr>
            <a:r>
              <a:rPr lang="en-US" sz="2800" spc="-35" dirty="0" smtClean="0">
                <a:cs typeface="Calibri"/>
              </a:rPr>
              <a:t> Hyperkalemia may require treatment with insulin plus glucose, &amp; sodium bicarbonate. </a:t>
            </a:r>
          </a:p>
          <a:p>
            <a:pPr marL="469900" marR="5080" indent="-457200" algn="just">
              <a:spcBef>
                <a:spcPts val="675"/>
              </a:spcBef>
              <a:buFont typeface="Wingdings" pitchFamily="2" charset="2"/>
              <a:buChar char="§"/>
              <a:tabLst>
                <a:tab pos="355600" algn="l"/>
              </a:tabLst>
            </a:pPr>
            <a:endParaRPr lang="en-US" sz="2800" spc="-35" dirty="0">
              <a:cs typeface="Calibri"/>
            </a:endParaRPr>
          </a:p>
          <a:p>
            <a:pPr marL="469900" marR="5080" indent="-457200" algn="just">
              <a:spcBef>
                <a:spcPts val="675"/>
              </a:spcBef>
              <a:buFont typeface="Wingdings" pitchFamily="2" charset="2"/>
              <a:buChar char="§"/>
              <a:tabLst>
                <a:tab pos="355600" algn="l"/>
              </a:tabLst>
            </a:pPr>
            <a:r>
              <a:rPr lang="en-US" sz="2800" spc="-35" dirty="0" smtClean="0">
                <a:cs typeface="Calibri"/>
              </a:rPr>
              <a:t> If hypokalemia is encountered with </a:t>
            </a:r>
            <a:r>
              <a:rPr lang="en-US" sz="2800" spc="-35" dirty="0" err="1" smtClean="0">
                <a:cs typeface="Calibri"/>
              </a:rPr>
              <a:t>tachy</a:t>
            </a:r>
            <a:r>
              <a:rPr lang="en-US" sz="2800" spc="-35" dirty="0" smtClean="0">
                <a:cs typeface="Calibri"/>
              </a:rPr>
              <a:t>- or </a:t>
            </a:r>
            <a:r>
              <a:rPr lang="en-US" sz="2800" spc="-35" dirty="0" err="1" smtClean="0">
                <a:cs typeface="Calibri"/>
              </a:rPr>
              <a:t>bradyarrhythmias</a:t>
            </a:r>
            <a:r>
              <a:rPr lang="en-US" sz="2800" spc="-35" dirty="0" smtClean="0">
                <a:cs typeface="Calibri"/>
              </a:rPr>
              <a:t>, continuous  potassium replacement alone may be sufficient.</a:t>
            </a:r>
          </a:p>
          <a:p>
            <a:pPr marL="12700" marR="5080" algn="just">
              <a:spcBef>
                <a:spcPts val="675"/>
              </a:spcBef>
              <a:tabLst>
                <a:tab pos="355600" algn="l"/>
              </a:tabLst>
            </a:pPr>
            <a:endParaRPr lang="en-US" sz="2800" spc="-35" dirty="0" smtClean="0">
              <a:cs typeface="Calibri"/>
            </a:endParaRPr>
          </a:p>
          <a:p>
            <a:pPr marL="469900" marR="5080" indent="-457200" algn="just">
              <a:spcBef>
                <a:spcPts val="675"/>
              </a:spcBef>
              <a:buFont typeface="Wingdings" pitchFamily="2" charset="2"/>
              <a:buChar char="§"/>
              <a:tabLst>
                <a:tab pos="355600" algn="l"/>
              </a:tabLst>
            </a:pPr>
            <a:r>
              <a:rPr lang="en-US" sz="2800" spc="-35" dirty="0">
                <a:cs typeface="Calibri"/>
              </a:rPr>
              <a:t> </a:t>
            </a:r>
            <a:r>
              <a:rPr lang="en-US" sz="2800" spc="-35" dirty="0" smtClean="0">
                <a:cs typeface="Calibri"/>
              </a:rPr>
              <a:t>For atrial </a:t>
            </a:r>
            <a:r>
              <a:rPr lang="en-US" sz="2800" spc="-5" dirty="0" smtClean="0">
                <a:cs typeface="Calibri"/>
              </a:rPr>
              <a:t>&amp;</a:t>
            </a:r>
            <a:r>
              <a:rPr lang="en-US" sz="2800" spc="-5" dirty="0">
                <a:cs typeface="Calibri"/>
              </a:rPr>
              <a:t> </a:t>
            </a:r>
            <a:r>
              <a:rPr lang="en-US" sz="2800" spc="-5" dirty="0" smtClean="0">
                <a:cs typeface="Calibri"/>
              </a:rPr>
              <a:t>ve</a:t>
            </a:r>
            <a:r>
              <a:rPr lang="en-US" sz="2800" spc="-20" dirty="0" smtClean="0">
                <a:cs typeface="Calibri"/>
              </a:rPr>
              <a:t>n</a:t>
            </a:r>
            <a:r>
              <a:rPr lang="en-US" sz="2800" spc="-5" dirty="0" smtClean="0">
                <a:cs typeface="Calibri"/>
              </a:rPr>
              <a:t>tricu</a:t>
            </a:r>
            <a:r>
              <a:rPr lang="en-US" sz="2800" spc="-20" dirty="0" smtClean="0">
                <a:cs typeface="Calibri"/>
              </a:rPr>
              <a:t>l</a:t>
            </a:r>
            <a:r>
              <a:rPr lang="en-US" sz="2800" spc="-5" dirty="0" smtClean="0">
                <a:cs typeface="Calibri"/>
              </a:rPr>
              <a:t>ar</a:t>
            </a:r>
            <a:r>
              <a:rPr lang="en-US" sz="2800" dirty="0">
                <a:cs typeface="Calibri"/>
              </a:rPr>
              <a:t>	</a:t>
            </a:r>
            <a:r>
              <a:rPr lang="en-US" sz="2800" spc="-5" dirty="0">
                <a:cs typeface="Calibri"/>
              </a:rPr>
              <a:t>arrhyt</a:t>
            </a:r>
            <a:r>
              <a:rPr lang="en-US" sz="2800" dirty="0">
                <a:cs typeface="Calibri"/>
              </a:rPr>
              <a:t>h</a:t>
            </a:r>
            <a:r>
              <a:rPr lang="en-US" sz="2800" spc="-5" dirty="0">
                <a:cs typeface="Calibri"/>
              </a:rPr>
              <a:t>m</a:t>
            </a:r>
            <a:r>
              <a:rPr lang="en-US" sz="2800" spc="-20" dirty="0">
                <a:cs typeface="Calibri"/>
              </a:rPr>
              <a:t>i</a:t>
            </a:r>
            <a:r>
              <a:rPr lang="en-US" sz="2800" spc="-5" dirty="0">
                <a:cs typeface="Calibri"/>
              </a:rPr>
              <a:t>as</a:t>
            </a:r>
            <a:r>
              <a:rPr lang="en-US" sz="2800" dirty="0">
                <a:cs typeface="Calibri"/>
              </a:rPr>
              <a:t>	</a:t>
            </a:r>
            <a:r>
              <a:rPr lang="en-US" sz="2800" spc="-5" dirty="0">
                <a:cs typeface="Calibri"/>
              </a:rPr>
              <a:t>that</a:t>
            </a:r>
            <a:r>
              <a:rPr lang="en-US" sz="2800" dirty="0">
                <a:cs typeface="Calibri"/>
              </a:rPr>
              <a:t>	</a:t>
            </a:r>
            <a:r>
              <a:rPr lang="en-US" sz="2800" spc="-15" dirty="0">
                <a:cs typeface="Calibri"/>
              </a:rPr>
              <a:t>d</a:t>
            </a:r>
            <a:r>
              <a:rPr lang="en-US" sz="2800" spc="-5" dirty="0">
                <a:cs typeface="Calibri"/>
              </a:rPr>
              <a:t>o</a:t>
            </a:r>
            <a:r>
              <a:rPr lang="en-US" sz="2800" dirty="0">
                <a:cs typeface="Calibri"/>
              </a:rPr>
              <a:t>	</a:t>
            </a:r>
            <a:r>
              <a:rPr lang="en-US" sz="2800" spc="-10" dirty="0" smtClean="0">
                <a:cs typeface="Calibri"/>
              </a:rPr>
              <a:t>not</a:t>
            </a:r>
            <a:r>
              <a:rPr lang="en-US" sz="2800" dirty="0" smtClean="0">
                <a:cs typeface="Calibri"/>
              </a:rPr>
              <a:t> </a:t>
            </a:r>
            <a:r>
              <a:rPr lang="en-US" sz="2800" spc="-5" dirty="0" smtClean="0">
                <a:cs typeface="Calibri"/>
              </a:rPr>
              <a:t>respond </a:t>
            </a:r>
            <a:r>
              <a:rPr lang="en-US" sz="2800" dirty="0">
                <a:cs typeface="Calibri"/>
              </a:rPr>
              <a:t>to </a:t>
            </a:r>
            <a:r>
              <a:rPr lang="en-US" sz="2800" spc="-5" dirty="0">
                <a:cs typeface="Calibri"/>
              </a:rPr>
              <a:t>potassium therapy, the treatment of choice  includes </a:t>
            </a:r>
            <a:r>
              <a:rPr lang="en-US" sz="2800" spc="-15" dirty="0">
                <a:cs typeface="Calibri"/>
              </a:rPr>
              <a:t>phenytoin </a:t>
            </a:r>
            <a:r>
              <a:rPr lang="en-US" sz="2800" spc="-5" dirty="0">
                <a:cs typeface="Calibri"/>
              </a:rPr>
              <a:t>&amp;</a:t>
            </a:r>
            <a:r>
              <a:rPr lang="en-US" sz="2800" spc="90" dirty="0">
                <a:cs typeface="Calibri"/>
              </a:rPr>
              <a:t> </a:t>
            </a:r>
            <a:r>
              <a:rPr lang="en-US" sz="2800" spc="-10" dirty="0">
                <a:cs typeface="Calibri"/>
              </a:rPr>
              <a:t>lidocaine.</a:t>
            </a:r>
            <a:endParaRPr lang="en-US" sz="2800" dirty="0">
              <a:cs typeface="Calibri"/>
            </a:endParaRPr>
          </a:p>
          <a:p>
            <a:pPr marL="469900" marR="5080" indent="-457200" algn="just">
              <a:spcBef>
                <a:spcPts val="675"/>
              </a:spcBef>
              <a:buFont typeface="Wingdings" pitchFamily="2" charset="2"/>
              <a:buChar char="§"/>
              <a:tabLst>
                <a:tab pos="355600" algn="l"/>
              </a:tabLst>
            </a:pPr>
            <a:endParaRPr lang="en-US" sz="28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4228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52400" y="152400"/>
            <a:ext cx="8763000" cy="52341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marR="6350" indent="-457200" algn="just">
              <a:lnSpc>
                <a:spcPct val="100000"/>
              </a:lnSpc>
              <a:spcBef>
                <a:spcPts val="95"/>
              </a:spcBef>
              <a:buFont typeface="Wingdings" pitchFamily="2" charset="2"/>
              <a:buChar char="§"/>
              <a:tabLst>
                <a:tab pos="356235" algn="l"/>
              </a:tabLst>
            </a:pPr>
            <a:r>
              <a:rPr sz="2800" spc="-5" dirty="0">
                <a:latin typeface="Calibri"/>
                <a:cs typeface="Calibri"/>
              </a:rPr>
              <a:t>Potassium administration </a:t>
            </a:r>
            <a:r>
              <a:rPr sz="2800" dirty="0">
                <a:latin typeface="Calibri"/>
                <a:cs typeface="Calibri"/>
              </a:rPr>
              <a:t>in </a:t>
            </a:r>
            <a:r>
              <a:rPr sz="2800" spc="-5" dirty="0">
                <a:latin typeface="Calibri"/>
                <a:cs typeface="Calibri"/>
              </a:rPr>
              <a:t>a person with digitalis-  </a:t>
            </a:r>
            <a:r>
              <a:rPr sz="2800" spc="-10" dirty="0">
                <a:latin typeface="Calibri"/>
                <a:cs typeface="Calibri"/>
              </a:rPr>
              <a:t>induced </a:t>
            </a:r>
            <a:r>
              <a:rPr sz="2800" spc="-15" dirty="0">
                <a:latin typeface="Calibri"/>
                <a:cs typeface="Calibri"/>
              </a:rPr>
              <a:t>hyperkalemia </a:t>
            </a:r>
            <a:r>
              <a:rPr sz="2800" spc="-10" dirty="0">
                <a:latin typeface="Calibri"/>
                <a:cs typeface="Calibri"/>
              </a:rPr>
              <a:t>can </a:t>
            </a:r>
            <a:r>
              <a:rPr sz="2800" spc="-15" dirty="0">
                <a:latin typeface="Calibri"/>
                <a:cs typeface="Calibri"/>
              </a:rPr>
              <a:t>result </a:t>
            </a:r>
            <a:r>
              <a:rPr sz="2800" spc="-10" dirty="0">
                <a:latin typeface="Calibri"/>
                <a:cs typeface="Calibri"/>
              </a:rPr>
              <a:t>in heart</a:t>
            </a:r>
            <a:r>
              <a:rPr sz="2800" spc="160" dirty="0">
                <a:latin typeface="Calibri"/>
                <a:cs typeface="Calibri"/>
              </a:rPr>
              <a:t> </a:t>
            </a:r>
            <a:r>
              <a:rPr sz="2800" spc="-5" dirty="0" smtClean="0">
                <a:latin typeface="Calibri"/>
                <a:cs typeface="Calibri"/>
              </a:rPr>
              <a:t>block.</a:t>
            </a:r>
            <a:endParaRPr lang="en-US" sz="2800" dirty="0">
              <a:latin typeface="Calibri"/>
              <a:cs typeface="Calibri"/>
            </a:endParaRPr>
          </a:p>
          <a:p>
            <a:pPr marL="469900" marR="6350" indent="-457200" algn="just">
              <a:lnSpc>
                <a:spcPct val="100000"/>
              </a:lnSpc>
              <a:spcBef>
                <a:spcPts val="95"/>
              </a:spcBef>
              <a:buFont typeface="Wingdings" pitchFamily="2" charset="2"/>
              <a:buChar char="§"/>
              <a:tabLst>
                <a:tab pos="356235" algn="l"/>
              </a:tabLst>
            </a:pPr>
            <a:endParaRPr lang="en-US" sz="2800" spc="-5" dirty="0">
              <a:latin typeface="Calibri"/>
              <a:cs typeface="Calibri"/>
            </a:endParaRPr>
          </a:p>
          <a:p>
            <a:pPr marL="469900" marR="6350" indent="-457200" algn="just">
              <a:lnSpc>
                <a:spcPct val="100000"/>
              </a:lnSpc>
              <a:spcBef>
                <a:spcPts val="95"/>
              </a:spcBef>
              <a:buFont typeface="Wingdings" pitchFamily="2" charset="2"/>
              <a:buChar char="§"/>
              <a:tabLst>
                <a:tab pos="356235" algn="l"/>
              </a:tabLst>
            </a:pPr>
            <a:r>
              <a:rPr sz="2800" spc="-5" dirty="0" smtClean="0">
                <a:latin typeface="Calibri"/>
                <a:cs typeface="Calibri"/>
              </a:rPr>
              <a:t>If </a:t>
            </a:r>
            <a:r>
              <a:rPr sz="2800" spc="-10" dirty="0">
                <a:latin typeface="Calibri"/>
                <a:cs typeface="Calibri"/>
              </a:rPr>
              <a:t>digitalis has </a:t>
            </a:r>
            <a:r>
              <a:rPr sz="2800" spc="-5" dirty="0">
                <a:latin typeface="Calibri"/>
                <a:cs typeface="Calibri"/>
              </a:rPr>
              <a:t>produced atrioventricular </a:t>
            </a:r>
            <a:r>
              <a:rPr sz="2800" spc="-10" dirty="0">
                <a:latin typeface="Calibri"/>
                <a:cs typeface="Calibri"/>
              </a:rPr>
              <a:t>(AV) </a:t>
            </a:r>
            <a:r>
              <a:rPr sz="2800" spc="-5" dirty="0">
                <a:latin typeface="Calibri"/>
                <a:cs typeface="Calibri"/>
              </a:rPr>
              <a:t>block,  atropine </a:t>
            </a:r>
            <a:r>
              <a:rPr sz="2800" spc="-10" dirty="0">
                <a:latin typeface="Calibri"/>
                <a:cs typeface="Calibri"/>
              </a:rPr>
              <a:t>is </a:t>
            </a:r>
            <a:r>
              <a:rPr sz="2800" spc="-5" dirty="0">
                <a:latin typeface="Calibri"/>
                <a:cs typeface="Calibri"/>
              </a:rPr>
              <a:t>given to produce vagolytic effect </a:t>
            </a:r>
            <a:r>
              <a:rPr sz="2800" spc="-10" dirty="0">
                <a:latin typeface="Calibri"/>
                <a:cs typeface="Calibri"/>
              </a:rPr>
              <a:t>to  increase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heart </a:t>
            </a:r>
            <a:r>
              <a:rPr sz="2800" spc="-35" dirty="0">
                <a:latin typeface="Calibri"/>
                <a:cs typeface="Calibri"/>
              </a:rPr>
              <a:t>rate </a:t>
            </a:r>
            <a:r>
              <a:rPr sz="2800" spc="-5" dirty="0">
                <a:latin typeface="Calibri"/>
                <a:cs typeface="Calibri"/>
              </a:rPr>
              <a:t>&amp; </a:t>
            </a:r>
            <a:r>
              <a:rPr sz="2800" spc="-65" dirty="0">
                <a:latin typeface="Calibri"/>
                <a:cs typeface="Calibri"/>
              </a:rPr>
              <a:t>AV</a:t>
            </a:r>
            <a:r>
              <a:rPr sz="2800" spc="114" dirty="0">
                <a:latin typeface="Calibri"/>
                <a:cs typeface="Calibri"/>
              </a:rPr>
              <a:t> </a:t>
            </a:r>
            <a:r>
              <a:rPr sz="2800" spc="-10" dirty="0" smtClean="0">
                <a:latin typeface="Calibri"/>
                <a:cs typeface="Calibri"/>
              </a:rPr>
              <a:t>conduction.</a:t>
            </a:r>
            <a:endParaRPr lang="en-US" sz="2800" dirty="0">
              <a:latin typeface="Calibri"/>
              <a:cs typeface="Calibri"/>
            </a:endParaRPr>
          </a:p>
          <a:p>
            <a:pPr marL="469900" marR="6350" indent="-457200" algn="just">
              <a:lnSpc>
                <a:spcPct val="100000"/>
              </a:lnSpc>
              <a:spcBef>
                <a:spcPts val="95"/>
              </a:spcBef>
              <a:buFont typeface="Wingdings" pitchFamily="2" charset="2"/>
              <a:buChar char="§"/>
              <a:tabLst>
                <a:tab pos="356235" algn="l"/>
              </a:tabLst>
            </a:pPr>
            <a:endParaRPr lang="en-US" sz="2800" spc="-5" dirty="0">
              <a:latin typeface="Calibri"/>
              <a:cs typeface="Calibri"/>
            </a:endParaRPr>
          </a:p>
          <a:p>
            <a:pPr marL="469900" marR="6350" indent="-457200" algn="just">
              <a:lnSpc>
                <a:spcPct val="100000"/>
              </a:lnSpc>
              <a:spcBef>
                <a:spcPts val="95"/>
              </a:spcBef>
              <a:buFont typeface="Wingdings" pitchFamily="2" charset="2"/>
              <a:buChar char="§"/>
              <a:tabLst>
                <a:tab pos="356235" algn="l"/>
              </a:tabLst>
            </a:pPr>
            <a:r>
              <a:rPr sz="2800" spc="-5" dirty="0" smtClean="0">
                <a:latin typeface="Calibri"/>
                <a:cs typeface="Calibri"/>
              </a:rPr>
              <a:t>β-blockers</a:t>
            </a:r>
            <a:r>
              <a:rPr sz="2800" spc="-5" dirty="0">
                <a:latin typeface="Calibri"/>
                <a:cs typeface="Calibri"/>
              </a:rPr>
              <a:t>, </a:t>
            </a:r>
            <a:r>
              <a:rPr sz="2800" dirty="0">
                <a:latin typeface="Calibri"/>
                <a:cs typeface="Calibri"/>
              </a:rPr>
              <a:t>such </a:t>
            </a:r>
            <a:r>
              <a:rPr sz="2800" spc="-5" dirty="0">
                <a:latin typeface="Calibri"/>
                <a:cs typeface="Calibri"/>
              </a:rPr>
              <a:t>as </a:t>
            </a:r>
            <a:r>
              <a:rPr sz="2800" spc="-10" dirty="0">
                <a:latin typeface="Calibri"/>
                <a:cs typeface="Calibri"/>
              </a:rPr>
              <a:t>propranolol, </a:t>
            </a:r>
            <a:r>
              <a:rPr sz="2800" spc="-5" dirty="0">
                <a:latin typeface="Calibri"/>
                <a:cs typeface="Calibri"/>
              </a:rPr>
              <a:t>are useful to suppress  </a:t>
            </a:r>
            <a:r>
              <a:rPr sz="2800" spc="-10" dirty="0">
                <a:latin typeface="Calibri"/>
                <a:cs typeface="Calibri"/>
              </a:rPr>
              <a:t>supraventricular </a:t>
            </a:r>
            <a:r>
              <a:rPr sz="2800" spc="-5" dirty="0">
                <a:latin typeface="Calibri"/>
                <a:cs typeface="Calibri"/>
              </a:rPr>
              <a:t>&amp; ventricular arrhythmias </a:t>
            </a:r>
            <a:r>
              <a:rPr sz="2800" spc="-10" dirty="0">
                <a:latin typeface="Calibri"/>
                <a:cs typeface="Calibri"/>
              </a:rPr>
              <a:t>but </a:t>
            </a:r>
            <a:r>
              <a:rPr sz="2800" spc="-5" dirty="0">
                <a:latin typeface="Calibri"/>
                <a:cs typeface="Calibri"/>
              </a:rPr>
              <a:t>may  depress the sinoatrial (SA) node &amp; AV </a:t>
            </a:r>
            <a:r>
              <a:rPr sz="2800" dirty="0">
                <a:latin typeface="Calibri"/>
                <a:cs typeface="Calibri"/>
              </a:rPr>
              <a:t>conduction  </a:t>
            </a:r>
            <a:r>
              <a:rPr sz="2800" spc="-5" dirty="0">
                <a:latin typeface="Calibri"/>
                <a:cs typeface="Calibri"/>
              </a:rPr>
              <a:t>especially </a:t>
            </a:r>
            <a:r>
              <a:rPr sz="2800" spc="-10" dirty="0">
                <a:latin typeface="Calibri"/>
                <a:cs typeface="Calibri"/>
              </a:rPr>
              <a:t>in </a:t>
            </a:r>
            <a:r>
              <a:rPr sz="2800" spc="-5" dirty="0">
                <a:latin typeface="Calibri"/>
                <a:cs typeface="Calibri"/>
              </a:rPr>
              <a:t>a </a:t>
            </a:r>
            <a:r>
              <a:rPr sz="2800" spc="-10" dirty="0">
                <a:latin typeface="Calibri"/>
                <a:cs typeface="Calibri"/>
              </a:rPr>
              <a:t>patient </a:t>
            </a:r>
            <a:r>
              <a:rPr sz="2800" spc="-5" dirty="0">
                <a:latin typeface="Calibri"/>
                <a:cs typeface="Calibri"/>
              </a:rPr>
              <a:t>with an already </a:t>
            </a:r>
            <a:r>
              <a:rPr sz="2800" spc="-10" dirty="0">
                <a:latin typeface="Calibri"/>
                <a:cs typeface="Calibri"/>
              </a:rPr>
              <a:t>failing </a:t>
            </a:r>
            <a:r>
              <a:rPr sz="2800" spc="-5" dirty="0">
                <a:latin typeface="Calibri"/>
                <a:cs typeface="Calibri"/>
              </a:rPr>
              <a:t>heart,  </a:t>
            </a:r>
            <a:r>
              <a:rPr sz="2800" spc="-10" dirty="0">
                <a:latin typeface="Calibri"/>
                <a:cs typeface="Calibri"/>
              </a:rPr>
              <a:t>that limiting </a:t>
            </a:r>
            <a:r>
              <a:rPr sz="2800" spc="-5" dirty="0">
                <a:latin typeface="Calibri"/>
                <a:cs typeface="Calibri"/>
              </a:rPr>
              <a:t>their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usefulness.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52400" y="152400"/>
            <a:ext cx="8763000" cy="173573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marR="5080" indent="-457200" algn="just">
              <a:lnSpc>
                <a:spcPct val="100000"/>
              </a:lnSpc>
              <a:spcBef>
                <a:spcPts val="95"/>
              </a:spcBef>
              <a:buFont typeface="Wingdings" pitchFamily="2" charset="2"/>
              <a:buChar char="§"/>
              <a:tabLst>
                <a:tab pos="356235" algn="l"/>
              </a:tabLst>
            </a:pPr>
            <a:r>
              <a:rPr sz="2800" spc="-5" dirty="0">
                <a:latin typeface="Calibri"/>
                <a:cs typeface="Calibri"/>
              </a:rPr>
              <a:t>Because </a:t>
            </a:r>
            <a:r>
              <a:rPr sz="2800" spc="-10" dirty="0">
                <a:latin typeface="Calibri"/>
                <a:cs typeface="Calibri"/>
              </a:rPr>
              <a:t>digoxin </a:t>
            </a:r>
            <a:r>
              <a:rPr sz="2800" spc="-5" dirty="0">
                <a:latin typeface="Calibri"/>
                <a:cs typeface="Calibri"/>
              </a:rPr>
              <a:t>has a large volume of </a:t>
            </a:r>
            <a:r>
              <a:rPr sz="2800" spc="-10" dirty="0">
                <a:latin typeface="Calibri"/>
                <a:cs typeface="Calibri"/>
              </a:rPr>
              <a:t>distribution,  hemodialysis is not </a:t>
            </a:r>
            <a:r>
              <a:rPr sz="2800" spc="-5" dirty="0">
                <a:latin typeface="Calibri"/>
                <a:cs typeface="Calibri"/>
              </a:rPr>
              <a:t>a successful method to enhance  </a:t>
            </a:r>
            <a:r>
              <a:rPr sz="2800" spc="-10" dirty="0">
                <a:latin typeface="Calibri"/>
                <a:cs typeface="Calibri"/>
              </a:rPr>
              <a:t>elimination </a:t>
            </a:r>
            <a:r>
              <a:rPr sz="2800" spc="-5" dirty="0">
                <a:latin typeface="Calibri"/>
                <a:cs typeface="Calibri"/>
              </a:rPr>
              <a:t>of digoxin. </a:t>
            </a:r>
            <a:r>
              <a:rPr sz="2800" spc="-10" dirty="0" smtClean="0">
                <a:latin typeface="Calibri"/>
                <a:cs typeface="Calibri"/>
              </a:rPr>
              <a:t>However</a:t>
            </a:r>
            <a:r>
              <a:rPr sz="2800" spc="-10" dirty="0">
                <a:latin typeface="Calibri"/>
                <a:cs typeface="Calibri"/>
              </a:rPr>
              <a:t>, hemodialysis </a:t>
            </a:r>
            <a:r>
              <a:rPr sz="2800" dirty="0">
                <a:latin typeface="Calibri"/>
                <a:cs typeface="Calibri"/>
              </a:rPr>
              <a:t>is </a:t>
            </a:r>
            <a:r>
              <a:rPr sz="2800" spc="-10" dirty="0">
                <a:latin typeface="Calibri"/>
                <a:cs typeface="Calibri"/>
              </a:rPr>
              <a:t>still  sometimes </a:t>
            </a:r>
            <a:r>
              <a:rPr sz="2800" spc="-15" dirty="0" smtClean="0">
                <a:latin typeface="Calibri"/>
                <a:cs typeface="Calibri"/>
              </a:rPr>
              <a:t>required</a:t>
            </a:r>
            <a:r>
              <a:rPr lang="en-US" sz="2800" spc="-15" dirty="0" smtClean="0">
                <a:latin typeface="Calibri"/>
                <a:cs typeface="Calibri"/>
              </a:rPr>
              <a:t>…..why?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4872" y="152400"/>
            <a:ext cx="8763000" cy="476669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800" b="1" spc="-2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Digoxin </a:t>
            </a:r>
            <a:r>
              <a:rPr sz="2800" b="1" spc="-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Immune </a:t>
            </a:r>
            <a:r>
              <a:rPr sz="2800" b="1" spc="-3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Fab</a:t>
            </a:r>
            <a:r>
              <a:rPr sz="2800" b="1" spc="5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(Digibind)</a:t>
            </a:r>
            <a:r>
              <a:rPr sz="2800" b="1" spc="-5" dirty="0">
                <a:solidFill>
                  <a:srgbClr val="FF0000"/>
                </a:solidFill>
                <a:latin typeface="Calibri"/>
                <a:cs typeface="Calibri"/>
              </a:rPr>
              <a:t>:</a:t>
            </a:r>
            <a:endParaRPr sz="2800" dirty="0">
              <a:solidFill>
                <a:srgbClr val="FF0000"/>
              </a:solidFill>
              <a:latin typeface="Calibri"/>
              <a:cs typeface="Calibri"/>
            </a:endParaRPr>
          </a:p>
          <a:p>
            <a:pPr marL="469900" marR="6350" indent="-457200" algn="just">
              <a:lnSpc>
                <a:spcPct val="100000"/>
              </a:lnSpc>
              <a:spcBef>
                <a:spcPts val="675"/>
              </a:spcBef>
              <a:buFont typeface="Wingdings" pitchFamily="2" charset="2"/>
              <a:buChar char="v"/>
              <a:tabLst>
                <a:tab pos="436880" algn="l"/>
                <a:tab pos="1633855" algn="l"/>
                <a:tab pos="2966085" algn="l"/>
                <a:tab pos="3609340" algn="l"/>
                <a:tab pos="3963035" algn="l"/>
                <a:tab pos="4784725" algn="l"/>
                <a:tab pos="5224780" algn="l"/>
                <a:tab pos="5714365" algn="l"/>
                <a:tab pos="7066280" algn="l"/>
              </a:tabLst>
            </a:pPr>
            <a:r>
              <a:rPr sz="2800" spc="-10" dirty="0" smtClean="0">
                <a:latin typeface="Calibri"/>
                <a:cs typeface="Calibri"/>
              </a:rPr>
              <a:t>D</a:t>
            </a:r>
            <a:r>
              <a:rPr sz="2800" spc="-20" dirty="0" smtClean="0">
                <a:latin typeface="Calibri"/>
                <a:cs typeface="Calibri"/>
              </a:rPr>
              <a:t>i</a:t>
            </a:r>
            <a:r>
              <a:rPr sz="2800" spc="-25" dirty="0" smtClean="0">
                <a:latin typeface="Calibri"/>
                <a:cs typeface="Calibri"/>
              </a:rPr>
              <a:t>g</a:t>
            </a:r>
            <a:r>
              <a:rPr sz="2800" spc="-65" dirty="0" smtClean="0">
                <a:latin typeface="Calibri"/>
                <a:cs typeface="Calibri"/>
              </a:rPr>
              <a:t>o</a:t>
            </a:r>
            <a:r>
              <a:rPr sz="2800" spc="-10" dirty="0" smtClean="0">
                <a:latin typeface="Calibri"/>
                <a:cs typeface="Calibri"/>
              </a:rPr>
              <a:t>xi</a:t>
            </a:r>
            <a:r>
              <a:rPr sz="2800" spc="-5" dirty="0" smtClean="0">
                <a:latin typeface="Calibri"/>
                <a:cs typeface="Calibri"/>
              </a:rPr>
              <a:t>n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5" dirty="0">
                <a:latin typeface="Calibri"/>
                <a:cs typeface="Calibri"/>
              </a:rPr>
              <a:t>im</a:t>
            </a:r>
            <a:r>
              <a:rPr sz="2800" spc="10" dirty="0">
                <a:latin typeface="Calibri"/>
                <a:cs typeface="Calibri"/>
              </a:rPr>
              <a:t>m</a:t>
            </a:r>
            <a:r>
              <a:rPr sz="2800" dirty="0">
                <a:latin typeface="Calibri"/>
                <a:cs typeface="Calibri"/>
              </a:rPr>
              <a:t>u</a:t>
            </a:r>
            <a:r>
              <a:rPr sz="2800" spc="-10" dirty="0">
                <a:latin typeface="Calibri"/>
                <a:cs typeface="Calibri"/>
              </a:rPr>
              <a:t>n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65" dirty="0">
                <a:latin typeface="Calibri"/>
                <a:cs typeface="Calibri"/>
              </a:rPr>
              <a:t>F</a:t>
            </a:r>
            <a:r>
              <a:rPr sz="2800" spc="-5" dirty="0">
                <a:latin typeface="Calibri"/>
                <a:cs typeface="Calibri"/>
              </a:rPr>
              <a:t>ab</a:t>
            </a:r>
            <a:r>
              <a:rPr sz="2800" dirty="0">
                <a:latin typeface="Calibri"/>
                <a:cs typeface="Calibri"/>
              </a:rPr>
              <a:t>	i</a:t>
            </a:r>
            <a:r>
              <a:rPr sz="2800" spc="-5" dirty="0">
                <a:latin typeface="Calibri"/>
                <a:cs typeface="Calibri"/>
              </a:rPr>
              <a:t>s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0" dirty="0">
                <a:latin typeface="Calibri"/>
                <a:cs typeface="Calibri"/>
              </a:rPr>
              <a:t>use</a:t>
            </a:r>
            <a:r>
              <a:rPr sz="2800" spc="-5" dirty="0">
                <a:latin typeface="Calibri"/>
                <a:cs typeface="Calibri"/>
              </a:rPr>
              <a:t>d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5" dirty="0">
                <a:latin typeface="Calibri"/>
                <a:cs typeface="Calibri"/>
              </a:rPr>
              <a:t>as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10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n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5" dirty="0">
                <a:latin typeface="Calibri"/>
                <a:cs typeface="Calibri"/>
              </a:rPr>
              <a:t>n</a:t>
            </a:r>
            <a:r>
              <a:rPr sz="2800" spc="5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ido</a:t>
            </a:r>
            <a:r>
              <a:rPr sz="2800" spc="-30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45" dirty="0">
                <a:latin typeface="Calibri"/>
                <a:cs typeface="Calibri"/>
              </a:rPr>
              <a:t>r</a:t>
            </a:r>
            <a:r>
              <a:rPr sz="2800" spc="-5" dirty="0">
                <a:latin typeface="Calibri"/>
                <a:cs typeface="Calibri"/>
              </a:rPr>
              <a:t>es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10" dirty="0">
                <a:latin typeface="Calibri"/>
                <a:cs typeface="Calibri"/>
              </a:rPr>
              <a:t>r</a:t>
            </a:r>
            <a:r>
              <a:rPr sz="2800" spc="-35" dirty="0">
                <a:latin typeface="Calibri"/>
                <a:cs typeface="Calibri"/>
              </a:rPr>
              <a:t>v</a:t>
            </a:r>
            <a:r>
              <a:rPr sz="2800" spc="-5" dirty="0">
                <a:latin typeface="Calibri"/>
                <a:cs typeface="Calibri"/>
              </a:rPr>
              <a:t>ed 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spc="-15" dirty="0">
                <a:latin typeface="Calibri"/>
                <a:cs typeface="Calibri"/>
              </a:rPr>
              <a:t>life-threatening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overdoses.</a:t>
            </a:r>
            <a:endParaRPr sz="2800" dirty="0"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  <a:spcBef>
                <a:spcPts val="45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469900" indent="-457200" algn="just">
              <a:lnSpc>
                <a:spcPct val="100000"/>
              </a:lnSpc>
              <a:buFont typeface="Wingdings" pitchFamily="2" charset="2"/>
              <a:buChar char="v"/>
              <a:tabLst>
                <a:tab pos="436880" algn="l"/>
              </a:tabLst>
            </a:pPr>
            <a:r>
              <a:rPr sz="2800" spc="-10" dirty="0">
                <a:latin typeface="Calibri"/>
                <a:cs typeface="Calibri"/>
              </a:rPr>
              <a:t>Indications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such </a:t>
            </a:r>
            <a:r>
              <a:rPr sz="2800" spc="-20" dirty="0">
                <a:latin typeface="Calibri"/>
                <a:cs typeface="Calibri"/>
              </a:rPr>
              <a:t>toxicity</a:t>
            </a:r>
            <a:r>
              <a:rPr sz="2800" spc="8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include:</a:t>
            </a:r>
            <a:endParaRPr sz="2800" dirty="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  <a:tab pos="1826260" algn="l"/>
                <a:tab pos="2272665" algn="l"/>
                <a:tab pos="3190240" algn="l"/>
                <a:tab pos="4005579" algn="l"/>
                <a:tab pos="4519295" algn="l"/>
                <a:tab pos="5123180" algn="l"/>
                <a:tab pos="5569585" algn="l"/>
                <a:tab pos="6755130" algn="l"/>
                <a:tab pos="7253605" algn="l"/>
              </a:tabLst>
            </a:pP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30" dirty="0">
                <a:latin typeface="Calibri"/>
                <a:cs typeface="Calibri"/>
              </a:rPr>
              <a:t>g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45" dirty="0">
                <a:latin typeface="Calibri"/>
                <a:cs typeface="Calibri"/>
              </a:rPr>
              <a:t>s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i</a:t>
            </a:r>
            <a:r>
              <a:rPr sz="2800" spc="5" dirty="0">
                <a:latin typeface="Calibri"/>
                <a:cs typeface="Calibri"/>
              </a:rPr>
              <a:t>o</a:t>
            </a:r>
            <a:r>
              <a:rPr sz="2800" spc="-5" dirty="0">
                <a:latin typeface="Calibri"/>
                <a:cs typeface="Calibri"/>
              </a:rPr>
              <a:t>n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5" dirty="0">
                <a:latin typeface="Calibri"/>
                <a:cs typeface="Calibri"/>
              </a:rPr>
              <a:t>mo</a:t>
            </a:r>
            <a:r>
              <a:rPr sz="2800" spc="-50" dirty="0">
                <a:latin typeface="Calibri"/>
                <a:cs typeface="Calibri"/>
              </a:rPr>
              <a:t>r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dirty="0">
                <a:latin typeface="Calibri"/>
                <a:cs typeface="Calibri"/>
              </a:rPr>
              <a:t>	t</a:t>
            </a:r>
            <a:r>
              <a:rPr sz="2800" spc="-10" dirty="0">
                <a:latin typeface="Calibri"/>
                <a:cs typeface="Calibri"/>
              </a:rPr>
              <a:t>ha</a:t>
            </a:r>
            <a:r>
              <a:rPr sz="2800" spc="-5" dirty="0">
                <a:latin typeface="Calibri"/>
                <a:cs typeface="Calibri"/>
              </a:rPr>
              <a:t>n</a:t>
            </a:r>
            <a:r>
              <a:rPr sz="2800" dirty="0">
                <a:latin typeface="Calibri"/>
                <a:cs typeface="Calibri"/>
              </a:rPr>
              <a:t>	1</a:t>
            </a:r>
            <a:r>
              <a:rPr sz="2800" spc="-5" dirty="0">
                <a:latin typeface="Calibri"/>
                <a:cs typeface="Calibri"/>
              </a:rPr>
              <a:t>0</a:t>
            </a:r>
            <a:r>
              <a:rPr sz="2800" dirty="0">
                <a:latin typeface="Calibri"/>
                <a:cs typeface="Calibri"/>
              </a:rPr>
              <a:t>	m</a:t>
            </a:r>
            <a:r>
              <a:rPr sz="2800" spc="-5" dirty="0">
                <a:latin typeface="Calibri"/>
                <a:cs typeface="Calibri"/>
              </a:rPr>
              <a:t>g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0" dirty="0">
                <a:latin typeface="Calibri"/>
                <a:cs typeface="Calibri"/>
              </a:rPr>
              <a:t>d</a:t>
            </a:r>
            <a:r>
              <a:rPr sz="2800" spc="-25" dirty="0">
                <a:latin typeface="Calibri"/>
                <a:cs typeface="Calibri"/>
              </a:rPr>
              <a:t>i</a:t>
            </a:r>
            <a:r>
              <a:rPr sz="2800" spc="-30" dirty="0">
                <a:latin typeface="Calibri"/>
                <a:cs typeface="Calibri"/>
              </a:rPr>
              <a:t>g</a:t>
            </a:r>
            <a:r>
              <a:rPr sz="2800" spc="-65" dirty="0">
                <a:latin typeface="Calibri"/>
                <a:cs typeface="Calibri"/>
              </a:rPr>
              <a:t>o</a:t>
            </a:r>
            <a:r>
              <a:rPr sz="2800" dirty="0">
                <a:latin typeface="Calibri"/>
                <a:cs typeface="Calibri"/>
              </a:rPr>
              <a:t>x</a:t>
            </a:r>
            <a:r>
              <a:rPr sz="2800" spc="-5" dirty="0">
                <a:latin typeface="Calibri"/>
                <a:cs typeface="Calibri"/>
              </a:rPr>
              <a:t>in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25" dirty="0">
                <a:latin typeface="Calibri"/>
                <a:cs typeface="Calibri"/>
              </a:rPr>
              <a:t>b</a:t>
            </a:r>
            <a:r>
              <a:rPr sz="2800" spc="-5" dirty="0">
                <a:latin typeface="Calibri"/>
                <a:cs typeface="Calibri"/>
              </a:rPr>
              <a:t>y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0" dirty="0">
                <a:latin typeface="Calibri"/>
                <a:cs typeface="Calibri"/>
              </a:rPr>
              <a:t>hea</a:t>
            </a:r>
            <a:r>
              <a:rPr sz="2800" spc="-20" dirty="0">
                <a:latin typeface="Calibri"/>
                <a:cs typeface="Calibri"/>
              </a:rPr>
              <a:t>l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65" dirty="0">
                <a:latin typeface="Calibri"/>
                <a:cs typeface="Calibri"/>
              </a:rPr>
              <a:t>h</a:t>
            </a:r>
            <a:r>
              <a:rPr sz="2800" spc="-5" dirty="0">
                <a:latin typeface="Calibri"/>
                <a:cs typeface="Calibri"/>
              </a:rPr>
              <a:t>y  adults or 4 mg </a:t>
            </a:r>
            <a:r>
              <a:rPr sz="2800" spc="-15" dirty="0">
                <a:latin typeface="Calibri"/>
                <a:cs typeface="Calibri"/>
              </a:rPr>
              <a:t>by</a:t>
            </a:r>
            <a:r>
              <a:rPr sz="2800" spc="6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children,</a:t>
            </a:r>
            <a:endParaRPr sz="2800" dirty="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  <a:tab pos="2357755" algn="l"/>
                <a:tab pos="3477895" algn="l"/>
                <a:tab pos="5838190" algn="l"/>
                <a:tab pos="7095490" algn="l"/>
                <a:tab pos="7967345" algn="l"/>
              </a:tabLst>
            </a:pP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35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ead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dirty="0">
                <a:latin typeface="Calibri"/>
                <a:cs typeface="Calibri"/>
              </a:rPr>
              <a:t>-</a:t>
            </a:r>
            <a:r>
              <a:rPr sz="2800" spc="-45" dirty="0">
                <a:latin typeface="Calibri"/>
                <a:cs typeface="Calibri"/>
              </a:rPr>
              <a:t>st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40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0" dirty="0">
                <a:latin typeface="Calibri"/>
                <a:cs typeface="Calibri"/>
              </a:rPr>
              <a:t>ser</a:t>
            </a:r>
            <a:r>
              <a:rPr sz="2800" spc="-15" dirty="0">
                <a:latin typeface="Calibri"/>
                <a:cs typeface="Calibri"/>
              </a:rPr>
              <a:t>u</a:t>
            </a:r>
            <a:r>
              <a:rPr sz="2800" spc="-5" dirty="0">
                <a:latin typeface="Calibri"/>
                <a:cs typeface="Calibri"/>
              </a:rPr>
              <a:t>m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2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once</a:t>
            </a:r>
            <a:r>
              <a:rPr sz="2800" spc="-35" dirty="0">
                <a:latin typeface="Calibri"/>
                <a:cs typeface="Calibri"/>
              </a:rPr>
              <a:t>n</a:t>
            </a:r>
            <a:r>
              <a:rPr sz="2800" dirty="0">
                <a:latin typeface="Calibri"/>
                <a:cs typeface="Calibri"/>
              </a:rPr>
              <a:t>t</a:t>
            </a:r>
            <a:r>
              <a:rPr sz="2800" spc="-60" dirty="0">
                <a:latin typeface="Calibri"/>
                <a:cs typeface="Calibri"/>
              </a:rPr>
              <a:t>r</a:t>
            </a:r>
            <a:r>
              <a:rPr sz="2800" spc="-25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tio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5" dirty="0">
                <a:latin typeface="Calibri"/>
                <a:cs typeface="Calibri"/>
              </a:rPr>
              <a:t>s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5" dirty="0">
                <a:latin typeface="Calibri"/>
                <a:cs typeface="Calibri"/>
              </a:rPr>
              <a:t>g</a:t>
            </a:r>
            <a:r>
              <a:rPr sz="2800" spc="-45" dirty="0">
                <a:latin typeface="Calibri"/>
                <a:cs typeface="Calibri"/>
              </a:rPr>
              <a:t>r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25" dirty="0">
                <a:latin typeface="Calibri"/>
                <a:cs typeface="Calibri"/>
              </a:rPr>
              <a:t>a</a:t>
            </a:r>
            <a:r>
              <a:rPr sz="2800" spc="-35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er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5" dirty="0">
                <a:latin typeface="Calibri"/>
                <a:cs typeface="Calibri"/>
              </a:rPr>
              <a:t>than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0" dirty="0">
                <a:latin typeface="Calibri"/>
                <a:cs typeface="Calibri"/>
              </a:rPr>
              <a:t>10  </a:t>
            </a:r>
            <a:r>
              <a:rPr sz="2800" spc="10" dirty="0" smtClean="0">
                <a:latin typeface="Calibri"/>
                <a:cs typeface="Calibri"/>
              </a:rPr>
              <a:t>ng/mL;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smtClean="0">
                <a:latin typeface="Calibri"/>
                <a:cs typeface="Calibri"/>
              </a:rPr>
              <a:t>or</a:t>
            </a:r>
          </a:p>
          <a:p>
            <a:pPr marL="355600" marR="5080" indent="-342900" algn="just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  <a:tab pos="2357755" algn="l"/>
                <a:tab pos="3477895" algn="l"/>
                <a:tab pos="5838190" algn="l"/>
                <a:tab pos="7095490" algn="l"/>
                <a:tab pos="7967345" algn="l"/>
              </a:tabLst>
            </a:pPr>
            <a:r>
              <a:rPr sz="2800" spc="-10" dirty="0" smtClean="0">
                <a:latin typeface="Calibri"/>
                <a:cs typeface="Calibri"/>
              </a:rPr>
              <a:t>if </a:t>
            </a:r>
            <a:r>
              <a:rPr sz="2800" spc="-10" dirty="0">
                <a:latin typeface="Calibri"/>
                <a:cs typeface="Calibri"/>
              </a:rPr>
              <a:t>blood potassium </a:t>
            </a:r>
            <a:r>
              <a:rPr sz="2800" spc="-15" dirty="0">
                <a:latin typeface="Calibri"/>
                <a:cs typeface="Calibri"/>
              </a:rPr>
              <a:t>concentration </a:t>
            </a:r>
            <a:r>
              <a:rPr sz="2800" spc="-20" dirty="0">
                <a:latin typeface="Calibri"/>
                <a:cs typeface="Calibri"/>
              </a:rPr>
              <a:t>exceeds </a:t>
            </a:r>
            <a:r>
              <a:rPr sz="2800" spc="-5" dirty="0">
                <a:latin typeface="Calibri"/>
                <a:cs typeface="Calibri"/>
              </a:rPr>
              <a:t>5</a:t>
            </a:r>
            <a:r>
              <a:rPr sz="2800" spc="18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mEq/L.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1098" y="228600"/>
            <a:ext cx="8686799" cy="639854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marR="5080" indent="-457200" algn="just">
              <a:lnSpc>
                <a:spcPct val="100000"/>
              </a:lnSpc>
              <a:spcBef>
                <a:spcPts val="95"/>
              </a:spcBef>
              <a:buFont typeface="Wingdings" pitchFamily="2" charset="2"/>
              <a:buChar char="v"/>
              <a:tabLst>
                <a:tab pos="354965" algn="l"/>
                <a:tab pos="355600" algn="l"/>
              </a:tabLst>
            </a:pPr>
            <a:r>
              <a:rPr sz="2800" spc="-10" dirty="0">
                <a:latin typeface="Calibri"/>
                <a:cs typeface="Calibri"/>
              </a:rPr>
              <a:t>Dosage </a:t>
            </a:r>
            <a:r>
              <a:rPr sz="2800" spc="-5" dirty="0">
                <a:latin typeface="Calibri"/>
                <a:cs typeface="Calibri"/>
              </a:rPr>
              <a:t>of digibind can be </a:t>
            </a:r>
            <a:r>
              <a:rPr sz="2800" spc="-10" dirty="0">
                <a:latin typeface="Calibri"/>
                <a:cs typeface="Calibri"/>
              </a:rPr>
              <a:t>calculated according </a:t>
            </a:r>
            <a:r>
              <a:rPr sz="2800" spc="-15" dirty="0">
                <a:latin typeface="Calibri"/>
                <a:cs typeface="Calibri"/>
              </a:rPr>
              <a:t>to </a:t>
            </a:r>
            <a:r>
              <a:rPr sz="2800" spc="-5" dirty="0">
                <a:latin typeface="Calibri"/>
                <a:cs typeface="Calibri"/>
              </a:rPr>
              <a:t>the  </a:t>
            </a:r>
            <a:r>
              <a:rPr sz="2800" spc="-10" dirty="0">
                <a:latin typeface="Calibri"/>
                <a:cs typeface="Calibri"/>
              </a:rPr>
              <a:t>amount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20" dirty="0">
                <a:latin typeface="Calibri"/>
                <a:cs typeface="Calibri"/>
              </a:rPr>
              <a:t>digoxin </a:t>
            </a:r>
            <a:r>
              <a:rPr sz="2800" spc="-5" dirty="0">
                <a:latin typeface="Calibri"/>
                <a:cs typeface="Calibri"/>
              </a:rPr>
              <a:t>or </a:t>
            </a:r>
            <a:r>
              <a:rPr sz="2800" spc="-15" dirty="0">
                <a:latin typeface="Calibri"/>
                <a:cs typeface="Calibri"/>
              </a:rPr>
              <a:t>digitoxin </a:t>
            </a:r>
            <a:r>
              <a:rPr sz="2800" spc="-10" dirty="0">
                <a:latin typeface="Calibri"/>
                <a:cs typeface="Calibri"/>
              </a:rPr>
              <a:t>in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20" dirty="0">
                <a:latin typeface="Calibri"/>
                <a:cs typeface="Calibri"/>
              </a:rPr>
              <a:t>patient’s</a:t>
            </a:r>
            <a:r>
              <a:rPr sz="2800" spc="175" dirty="0">
                <a:latin typeface="Calibri"/>
                <a:cs typeface="Calibri"/>
              </a:rPr>
              <a:t> </a:t>
            </a:r>
            <a:r>
              <a:rPr sz="2800" spc="-45" dirty="0">
                <a:latin typeface="Calibri"/>
                <a:cs typeface="Calibri"/>
              </a:rPr>
              <a:t>body.</a:t>
            </a:r>
            <a:endParaRPr sz="2800" dirty="0"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  <a:spcBef>
                <a:spcPts val="45"/>
              </a:spcBef>
              <a:buFont typeface="Arial"/>
              <a:buChar char="•"/>
            </a:pPr>
            <a:endParaRPr sz="4050" dirty="0">
              <a:latin typeface="Times New Roman"/>
              <a:cs typeface="Times New Roman"/>
            </a:endParaRPr>
          </a:p>
          <a:p>
            <a:pPr marL="469900" indent="-457200" algn="just">
              <a:lnSpc>
                <a:spcPct val="100000"/>
              </a:lnSpc>
              <a:spcBef>
                <a:spcPts val="5"/>
              </a:spcBef>
              <a:buFont typeface="Wingdings" pitchFamily="2" charset="2"/>
              <a:buChar char="v"/>
              <a:tabLst>
                <a:tab pos="354965" algn="l"/>
                <a:tab pos="355600" algn="l"/>
              </a:tabLst>
            </a:pPr>
            <a:r>
              <a:rPr sz="2800" spc="-5" dirty="0">
                <a:latin typeface="Calibri"/>
                <a:cs typeface="Calibri"/>
              </a:rPr>
              <a:t>When </a:t>
            </a:r>
            <a:r>
              <a:rPr sz="2800" spc="-20" dirty="0">
                <a:latin typeface="Calibri"/>
                <a:cs typeface="Calibri"/>
              </a:rPr>
              <a:t>steady-state </a:t>
            </a:r>
            <a:r>
              <a:rPr sz="2800" spc="-10" dirty="0">
                <a:latin typeface="Calibri"/>
                <a:cs typeface="Calibri"/>
              </a:rPr>
              <a:t>serum </a:t>
            </a:r>
            <a:r>
              <a:rPr sz="2800" spc="-15" dirty="0">
                <a:latin typeface="Calibri"/>
                <a:cs typeface="Calibri"/>
              </a:rPr>
              <a:t>concentrations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20" dirty="0">
                <a:latin typeface="Calibri"/>
                <a:cs typeface="Calibri"/>
              </a:rPr>
              <a:t>digoxin</a:t>
            </a:r>
            <a:r>
              <a:rPr sz="2800" spc="120" dirty="0">
                <a:latin typeface="Calibri"/>
                <a:cs typeface="Calibri"/>
              </a:rPr>
              <a:t> </a:t>
            </a:r>
            <a:r>
              <a:rPr sz="2800" spc="-5" dirty="0" smtClean="0">
                <a:latin typeface="Calibri"/>
                <a:cs typeface="Calibri"/>
              </a:rPr>
              <a:t>or</a:t>
            </a:r>
            <a:r>
              <a:rPr lang="en-US" sz="2800" spc="-5" dirty="0" smtClean="0">
                <a:latin typeface="Calibri"/>
                <a:cs typeface="Calibri"/>
              </a:rPr>
              <a:t> digitoxin is known, the total body load can be estimated as shown below: 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354965" algn="l"/>
                <a:tab pos="355600" algn="l"/>
              </a:tabLst>
            </a:pPr>
            <a:endParaRPr lang="en-US" sz="2800" spc="-5" dirty="0" smtClean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lang="en-US" sz="2800" spc="-5" dirty="0">
                <a:solidFill>
                  <a:srgbClr val="FF0000"/>
                </a:solidFill>
                <a:cs typeface="Calibri"/>
              </a:rPr>
              <a:t>Body load(mg</a:t>
            </a:r>
            <a:r>
              <a:rPr lang="en-US" sz="2800" spc="-5" dirty="0" smtClean="0">
                <a:solidFill>
                  <a:srgbClr val="FF0000"/>
                </a:solidFill>
                <a:cs typeface="Calibri"/>
              </a:rPr>
              <a:t>)= </a:t>
            </a:r>
            <a:r>
              <a:rPr lang="en-US" sz="2800" u="heavy" spc="-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(SDC)(mean </a:t>
            </a:r>
            <a:r>
              <a:rPr lang="en-US" sz="2800" u="heavy" spc="-25" dirty="0" err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Vd</a:t>
            </a:r>
            <a:r>
              <a:rPr lang="en-US" sz="2800" u="heavy" spc="-2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)(</a:t>
            </a:r>
            <a:r>
              <a:rPr lang="en-US" sz="2800" u="heavy" spc="-25" dirty="0" err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wt</a:t>
            </a:r>
            <a:r>
              <a:rPr lang="en-US" sz="2800" u="heavy" spc="-2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 </a:t>
            </a:r>
            <a:r>
              <a:rPr lang="en-US" sz="2800" u="heavy" spc="-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in</a:t>
            </a:r>
            <a:r>
              <a:rPr lang="en-US" sz="2800" u="heavy" spc="8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 </a:t>
            </a:r>
            <a:r>
              <a:rPr lang="en-US" sz="2800" u="heavy" spc="-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Kg)</a:t>
            </a:r>
            <a:endParaRPr lang="en-US" sz="2800" dirty="0">
              <a:solidFill>
                <a:srgbClr val="FF0000"/>
              </a:solidFill>
              <a:cs typeface="Calibri"/>
            </a:endParaRPr>
          </a:p>
          <a:p>
            <a:pPr marL="3170555">
              <a:lnSpc>
                <a:spcPct val="100000"/>
              </a:lnSpc>
              <a:spcBef>
                <a:spcPts val="670"/>
              </a:spcBef>
            </a:pPr>
            <a:r>
              <a:rPr lang="en-US" sz="2800" spc="-10" dirty="0">
                <a:solidFill>
                  <a:srgbClr val="FF0000"/>
                </a:solidFill>
                <a:cs typeface="Calibri"/>
              </a:rPr>
              <a:t>1000</a:t>
            </a:r>
            <a:endParaRPr lang="en-US" sz="2800" dirty="0">
              <a:solidFill>
                <a:srgbClr val="FF0000"/>
              </a:solidFill>
              <a:cs typeface="Calibri"/>
            </a:endParaRPr>
          </a:p>
          <a:p>
            <a:pPr marL="12700" marR="5080">
              <a:lnSpc>
                <a:spcPts val="4029"/>
              </a:lnSpc>
              <a:spcBef>
                <a:spcPts val="250"/>
              </a:spcBef>
            </a:pPr>
            <a:r>
              <a:rPr lang="en-US" sz="2800" spc="-5" dirty="0">
                <a:cs typeface="Calibri"/>
              </a:rPr>
              <a:t>SDC is the serum </a:t>
            </a:r>
            <a:r>
              <a:rPr lang="en-US" sz="2800" spc="-10" dirty="0">
                <a:cs typeface="Calibri"/>
              </a:rPr>
              <a:t>digitalis </a:t>
            </a:r>
            <a:r>
              <a:rPr lang="en-US" sz="2800" spc="-15" dirty="0">
                <a:cs typeface="Calibri"/>
              </a:rPr>
              <a:t>concentration </a:t>
            </a:r>
            <a:r>
              <a:rPr lang="en-US" sz="2800" spc="-5" dirty="0">
                <a:cs typeface="Calibri"/>
              </a:rPr>
              <a:t>in </a:t>
            </a:r>
            <a:r>
              <a:rPr lang="en-US" sz="2800" spc="15" dirty="0">
                <a:cs typeface="Calibri"/>
              </a:rPr>
              <a:t>ng/</a:t>
            </a:r>
            <a:r>
              <a:rPr lang="en-US" sz="2800" spc="15" dirty="0" err="1">
                <a:cs typeface="Calibri"/>
              </a:rPr>
              <a:t>mL.</a:t>
            </a:r>
            <a:r>
              <a:rPr lang="en-US" sz="2800" spc="15" dirty="0">
                <a:cs typeface="Calibri"/>
              </a:rPr>
              <a:t> </a:t>
            </a:r>
            <a:endParaRPr lang="en-US" sz="2800" spc="15" dirty="0" smtClean="0">
              <a:cs typeface="Calibri"/>
            </a:endParaRPr>
          </a:p>
          <a:p>
            <a:pPr marL="12700" marR="5080">
              <a:lnSpc>
                <a:spcPts val="4029"/>
              </a:lnSpc>
              <a:spcBef>
                <a:spcPts val="250"/>
              </a:spcBef>
            </a:pPr>
            <a:r>
              <a:rPr lang="en-US" sz="2800" spc="15" dirty="0" err="1" smtClean="0">
                <a:cs typeface="Calibri"/>
              </a:rPr>
              <a:t>Vd</a:t>
            </a:r>
            <a:r>
              <a:rPr lang="en-US" sz="2800" spc="15" dirty="0" smtClean="0">
                <a:cs typeface="Calibri"/>
              </a:rPr>
              <a:t>: volume of distribution </a:t>
            </a:r>
          </a:p>
          <a:p>
            <a:pPr marL="12700" marR="5080">
              <a:lnSpc>
                <a:spcPts val="4029"/>
              </a:lnSpc>
              <a:spcBef>
                <a:spcPts val="250"/>
              </a:spcBef>
            </a:pPr>
            <a:r>
              <a:rPr lang="en-US" sz="2800" spc="-65" dirty="0" err="1" smtClean="0">
                <a:cs typeface="Calibri"/>
              </a:rPr>
              <a:t>Vd</a:t>
            </a:r>
            <a:r>
              <a:rPr lang="en-US" sz="2800" spc="-65" dirty="0" smtClean="0">
                <a:cs typeface="Calibri"/>
              </a:rPr>
              <a:t> </a:t>
            </a:r>
            <a:r>
              <a:rPr lang="en-US" sz="2800" spc="-5" dirty="0">
                <a:cs typeface="Calibri"/>
              </a:rPr>
              <a:t>of </a:t>
            </a:r>
            <a:r>
              <a:rPr lang="en-US" sz="2800" spc="-20" dirty="0">
                <a:cs typeface="Calibri"/>
              </a:rPr>
              <a:t>digoxin </a:t>
            </a:r>
            <a:r>
              <a:rPr lang="en-US" sz="2800" spc="-5" dirty="0">
                <a:cs typeface="Calibri"/>
              </a:rPr>
              <a:t>= 5.6</a:t>
            </a:r>
            <a:r>
              <a:rPr lang="en-US" sz="2800" spc="160" dirty="0">
                <a:cs typeface="Calibri"/>
              </a:rPr>
              <a:t> </a:t>
            </a:r>
            <a:r>
              <a:rPr lang="en-US" sz="2800" spc="-5" dirty="0">
                <a:cs typeface="Calibri"/>
              </a:rPr>
              <a:t>L/kg</a:t>
            </a:r>
            <a:endParaRPr lang="en-US" sz="2800" dirty="0"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lang="en-US" sz="2800" spc="-65" dirty="0" err="1">
                <a:cs typeface="Calibri"/>
              </a:rPr>
              <a:t>Vd</a:t>
            </a:r>
            <a:r>
              <a:rPr lang="en-US" sz="2800" spc="-65" dirty="0">
                <a:cs typeface="Calibri"/>
              </a:rPr>
              <a:t> </a:t>
            </a:r>
            <a:r>
              <a:rPr lang="en-US" sz="2800" spc="-5" dirty="0">
                <a:cs typeface="Calibri"/>
              </a:rPr>
              <a:t>of </a:t>
            </a:r>
            <a:r>
              <a:rPr lang="en-US" sz="2800" spc="-15" dirty="0">
                <a:cs typeface="Calibri"/>
              </a:rPr>
              <a:t>digitoxin </a:t>
            </a:r>
            <a:r>
              <a:rPr lang="en-US" sz="2800" spc="-5" dirty="0">
                <a:cs typeface="Calibri"/>
              </a:rPr>
              <a:t>= 0.56</a:t>
            </a:r>
            <a:r>
              <a:rPr lang="en-US" sz="2800" spc="155" dirty="0">
                <a:cs typeface="Calibri"/>
              </a:rPr>
              <a:t> </a:t>
            </a:r>
            <a:r>
              <a:rPr lang="en-US" sz="2800" spc="-5" dirty="0" smtClean="0">
                <a:cs typeface="Calibri"/>
              </a:rPr>
              <a:t>L/kg</a:t>
            </a:r>
            <a:endParaRPr lang="en-US" sz="2800" spc="-5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8600" y="152400"/>
            <a:ext cx="8763000" cy="45134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marR="5080" indent="-457200" algn="just">
              <a:lnSpc>
                <a:spcPct val="100000"/>
              </a:lnSpc>
              <a:spcBef>
                <a:spcPts val="95"/>
              </a:spcBef>
              <a:buFont typeface="Wingdings" pitchFamily="2" charset="2"/>
              <a:buChar char="v"/>
              <a:tabLst>
                <a:tab pos="355600" algn="l"/>
              </a:tabLst>
            </a:pPr>
            <a:r>
              <a:rPr sz="2800" spc="-15" dirty="0">
                <a:latin typeface="Calibri"/>
                <a:cs typeface="Calibri"/>
              </a:rPr>
              <a:t>Each </a:t>
            </a:r>
            <a:r>
              <a:rPr sz="2800" spc="-10" dirty="0">
                <a:latin typeface="Calibri"/>
                <a:cs typeface="Calibri"/>
              </a:rPr>
              <a:t>vial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antidote </a:t>
            </a:r>
            <a:r>
              <a:rPr sz="2800" spc="-15" dirty="0">
                <a:latin typeface="Calibri"/>
                <a:cs typeface="Calibri"/>
              </a:rPr>
              <a:t>contains </a:t>
            </a:r>
            <a:r>
              <a:rPr sz="2800" spc="-5" dirty="0">
                <a:latin typeface="Calibri"/>
                <a:cs typeface="Calibri"/>
              </a:rPr>
              <a:t>40 mg of digibind. </a:t>
            </a:r>
            <a:r>
              <a:rPr sz="2800" spc="-10" dirty="0">
                <a:latin typeface="Calibri"/>
                <a:cs typeface="Calibri"/>
              </a:rPr>
              <a:t>This  </a:t>
            </a:r>
            <a:r>
              <a:rPr sz="2800" spc="-5" dirty="0">
                <a:latin typeface="Calibri"/>
                <a:cs typeface="Calibri"/>
              </a:rPr>
              <a:t>will </a:t>
            </a:r>
            <a:r>
              <a:rPr sz="2800" spc="-10" dirty="0">
                <a:latin typeface="Calibri"/>
                <a:cs typeface="Calibri"/>
              </a:rPr>
              <a:t>bind </a:t>
            </a:r>
            <a:r>
              <a:rPr sz="2800" spc="-5" dirty="0">
                <a:latin typeface="Calibri"/>
                <a:cs typeface="Calibri"/>
              </a:rPr>
              <a:t>0.6 mg </a:t>
            </a:r>
            <a:r>
              <a:rPr sz="2800" spc="-20" dirty="0">
                <a:latin typeface="Calibri"/>
                <a:cs typeface="Calibri"/>
              </a:rPr>
              <a:t>digoxin </a:t>
            </a:r>
            <a:r>
              <a:rPr sz="2800" spc="-5" dirty="0">
                <a:latin typeface="Calibri"/>
                <a:cs typeface="Calibri"/>
              </a:rPr>
              <a:t>or</a:t>
            </a:r>
            <a:r>
              <a:rPr sz="2800" spc="14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digitoxin.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"/>
              <a:buChar char="•"/>
            </a:pPr>
            <a:endParaRPr sz="4050" dirty="0">
              <a:latin typeface="Times New Roman"/>
              <a:cs typeface="Times New Roman"/>
            </a:endParaRPr>
          </a:p>
          <a:p>
            <a:pPr marL="469900" marR="6350" indent="-457200" algn="just">
              <a:lnSpc>
                <a:spcPct val="100000"/>
              </a:lnSpc>
              <a:spcBef>
                <a:spcPts val="5"/>
              </a:spcBef>
              <a:buFont typeface="Wingdings" pitchFamily="2" charset="2"/>
              <a:buChar char="v"/>
              <a:tabLst>
                <a:tab pos="355600" algn="l"/>
              </a:tabLst>
            </a:pPr>
            <a:r>
              <a:rPr sz="2800" spc="-10" dirty="0">
                <a:latin typeface="Calibri"/>
                <a:cs typeface="Calibri"/>
              </a:rPr>
              <a:t>The </a:t>
            </a:r>
            <a:r>
              <a:rPr sz="2800" spc="-20" dirty="0">
                <a:latin typeface="Calibri"/>
                <a:cs typeface="Calibri"/>
              </a:rPr>
              <a:t>total </a:t>
            </a:r>
            <a:r>
              <a:rPr sz="2800" spc="-5" dirty="0">
                <a:latin typeface="Calibri"/>
                <a:cs typeface="Calibri"/>
              </a:rPr>
              <a:t>number </a:t>
            </a:r>
            <a:r>
              <a:rPr sz="2800" dirty="0">
                <a:latin typeface="Calibri"/>
                <a:cs typeface="Calibri"/>
              </a:rPr>
              <a:t>of </a:t>
            </a:r>
            <a:r>
              <a:rPr sz="2800" spc="-5" dirty="0">
                <a:latin typeface="Calibri"/>
                <a:cs typeface="Calibri"/>
              </a:rPr>
              <a:t>vials </a:t>
            </a:r>
            <a:r>
              <a:rPr sz="2800" spc="-10" dirty="0">
                <a:latin typeface="Calibri"/>
                <a:cs typeface="Calibri"/>
              </a:rPr>
              <a:t>needed can </a:t>
            </a:r>
            <a:r>
              <a:rPr sz="2800" dirty="0">
                <a:latin typeface="Calibri"/>
                <a:cs typeface="Calibri"/>
              </a:rPr>
              <a:t>be </a:t>
            </a:r>
            <a:r>
              <a:rPr sz="2800" spc="-10" dirty="0">
                <a:latin typeface="Calibri"/>
                <a:cs typeface="Calibri"/>
              </a:rPr>
              <a:t>obtained </a:t>
            </a:r>
            <a:r>
              <a:rPr sz="2800" spc="-25" dirty="0">
                <a:latin typeface="Calibri"/>
                <a:cs typeface="Calibri"/>
              </a:rPr>
              <a:t>by  </a:t>
            </a:r>
            <a:r>
              <a:rPr sz="2800" spc="-5" dirty="0">
                <a:latin typeface="Calibri"/>
                <a:cs typeface="Calibri"/>
              </a:rPr>
              <a:t>dividing the </a:t>
            </a:r>
            <a:r>
              <a:rPr sz="2800" spc="-20" dirty="0">
                <a:latin typeface="Calibri"/>
                <a:cs typeface="Calibri"/>
              </a:rPr>
              <a:t>total </a:t>
            </a:r>
            <a:r>
              <a:rPr sz="2800" spc="-5" dirty="0">
                <a:latin typeface="Calibri"/>
                <a:cs typeface="Calibri"/>
              </a:rPr>
              <a:t>body load of </a:t>
            </a:r>
            <a:r>
              <a:rPr sz="2800" spc="-10" dirty="0">
                <a:latin typeface="Calibri"/>
                <a:cs typeface="Calibri"/>
              </a:rPr>
              <a:t>drug in </a:t>
            </a:r>
            <a:r>
              <a:rPr sz="2800" spc="5" dirty="0">
                <a:latin typeface="Calibri"/>
                <a:cs typeface="Calibri"/>
              </a:rPr>
              <a:t>mg, </a:t>
            </a:r>
            <a:r>
              <a:rPr sz="2800" spc="-15" dirty="0">
                <a:latin typeface="Calibri"/>
                <a:cs typeface="Calibri"/>
              </a:rPr>
              <a:t>by </a:t>
            </a:r>
            <a:r>
              <a:rPr sz="2800" spc="5" dirty="0">
                <a:latin typeface="Calibri"/>
                <a:cs typeface="Calibri"/>
              </a:rPr>
              <a:t>0.6  mg/vial</a:t>
            </a:r>
            <a:r>
              <a:rPr sz="2800" spc="5" dirty="0" smtClean="0">
                <a:latin typeface="Calibri"/>
                <a:cs typeface="Calibri"/>
              </a:rPr>
              <a:t>.</a:t>
            </a:r>
            <a:endParaRPr lang="en-US" sz="2800" spc="5" dirty="0" smtClean="0">
              <a:latin typeface="Calibri"/>
              <a:cs typeface="Calibri"/>
            </a:endParaRPr>
          </a:p>
          <a:p>
            <a:pPr marL="469900" marR="6350" indent="-457200" algn="just">
              <a:lnSpc>
                <a:spcPct val="100000"/>
              </a:lnSpc>
              <a:spcBef>
                <a:spcPts val="5"/>
              </a:spcBef>
              <a:buFont typeface="Wingdings" pitchFamily="2" charset="2"/>
              <a:buChar char="v"/>
              <a:tabLst>
                <a:tab pos="355600" algn="l"/>
              </a:tabLst>
            </a:pPr>
            <a:endParaRPr lang="en-US" sz="2800" spc="5" dirty="0">
              <a:latin typeface="Calibri"/>
              <a:cs typeface="Calibri"/>
            </a:endParaRPr>
          </a:p>
          <a:p>
            <a:pPr marL="469900" marR="6350" indent="-457200" algn="just">
              <a:lnSpc>
                <a:spcPct val="100000"/>
              </a:lnSpc>
              <a:spcBef>
                <a:spcPts val="5"/>
              </a:spcBef>
              <a:buFont typeface="Wingdings" pitchFamily="2" charset="2"/>
              <a:buChar char="v"/>
              <a:tabLst>
                <a:tab pos="355600" algn="l"/>
              </a:tabLst>
            </a:pPr>
            <a:r>
              <a:rPr lang="en-US" sz="2800" spc="5" dirty="0" smtClean="0">
                <a:latin typeface="Calibri"/>
                <a:cs typeface="Calibri"/>
              </a:rPr>
              <a:t>Adverse effects to  digibind have been minimal including sensitivity, erythema at the site of injection, rash, &amp; urticaria have been reported.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1098" y="228600"/>
            <a:ext cx="8686799" cy="541366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just">
              <a:lnSpc>
                <a:spcPct val="100000"/>
              </a:lnSpc>
              <a:spcBef>
                <a:spcPts val="45"/>
              </a:spcBef>
            </a:pPr>
            <a:r>
              <a:rPr lang="en-US" sz="2800" dirty="0" smtClean="0">
                <a:latin typeface="+mj-lt"/>
                <a:cs typeface="Times New Roman"/>
              </a:rPr>
              <a:t>How many milligrams &amp; vials of digoxin-specific antibody fragment are required to treat a 40 years old male patient, weighing 70 kg in whom digoxin assay revealed a steady state serum concentration of 0.015 </a:t>
            </a:r>
            <a:r>
              <a:rPr lang="el-GR" sz="2800" dirty="0" smtClean="0">
                <a:latin typeface="+mj-lt"/>
                <a:cs typeface="Times New Roman"/>
              </a:rPr>
              <a:t>μ</a:t>
            </a:r>
            <a:r>
              <a:rPr lang="en-US" sz="2800" dirty="0" smtClean="0">
                <a:latin typeface="+mj-lt"/>
                <a:cs typeface="Times New Roman"/>
              </a:rPr>
              <a:t>g/mL?</a:t>
            </a:r>
          </a:p>
          <a:p>
            <a:pPr algn="just">
              <a:lnSpc>
                <a:spcPct val="100000"/>
              </a:lnSpc>
              <a:spcBef>
                <a:spcPts val="45"/>
              </a:spcBef>
            </a:pPr>
            <a:endParaRPr lang="en-US" sz="2800" spc="-5" dirty="0" smtClean="0">
              <a:latin typeface="+mj-lt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lang="en-US" sz="2800" spc="-5" dirty="0">
                <a:solidFill>
                  <a:srgbClr val="FF0000"/>
                </a:solidFill>
                <a:cs typeface="Calibri"/>
              </a:rPr>
              <a:t>Body load(mg</a:t>
            </a:r>
            <a:r>
              <a:rPr lang="en-US" sz="2800" spc="-5" dirty="0" smtClean="0">
                <a:solidFill>
                  <a:srgbClr val="FF0000"/>
                </a:solidFill>
                <a:cs typeface="Calibri"/>
              </a:rPr>
              <a:t>)= </a:t>
            </a:r>
            <a:r>
              <a:rPr lang="en-US" sz="2800" u="heavy" spc="-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(SDC)(mean </a:t>
            </a:r>
            <a:r>
              <a:rPr lang="en-US" sz="2800" u="heavy" spc="-25" dirty="0" err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Vd</a:t>
            </a:r>
            <a:r>
              <a:rPr lang="en-US" sz="2800" u="heavy" spc="-2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)(</a:t>
            </a:r>
            <a:r>
              <a:rPr lang="en-US" sz="2800" u="heavy" spc="-25" dirty="0" err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wt</a:t>
            </a:r>
            <a:r>
              <a:rPr lang="en-US" sz="2800" u="heavy" spc="-2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 </a:t>
            </a:r>
            <a:r>
              <a:rPr lang="en-US" sz="2800" u="heavy" spc="-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in</a:t>
            </a:r>
            <a:r>
              <a:rPr lang="en-US" sz="2800" u="heavy" spc="8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 </a:t>
            </a:r>
            <a:r>
              <a:rPr lang="en-US" sz="2800" u="heavy" spc="-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Kg)</a:t>
            </a:r>
            <a:endParaRPr lang="en-US" sz="2800" dirty="0">
              <a:solidFill>
                <a:srgbClr val="FF0000"/>
              </a:solidFill>
              <a:cs typeface="Calibri"/>
            </a:endParaRPr>
          </a:p>
          <a:p>
            <a:pPr marL="3170555">
              <a:lnSpc>
                <a:spcPct val="100000"/>
              </a:lnSpc>
              <a:spcBef>
                <a:spcPts val="670"/>
              </a:spcBef>
            </a:pPr>
            <a:r>
              <a:rPr lang="en-US" sz="2800" spc="-10" dirty="0">
                <a:solidFill>
                  <a:srgbClr val="FF0000"/>
                </a:solidFill>
                <a:cs typeface="Calibri"/>
              </a:rPr>
              <a:t>1000</a:t>
            </a:r>
            <a:endParaRPr lang="en-US" sz="2800" dirty="0">
              <a:solidFill>
                <a:srgbClr val="FF0000"/>
              </a:solidFill>
              <a:cs typeface="Calibri"/>
            </a:endParaRPr>
          </a:p>
          <a:p>
            <a:pPr marL="12700" marR="5080">
              <a:lnSpc>
                <a:spcPts val="4029"/>
              </a:lnSpc>
              <a:spcBef>
                <a:spcPts val="250"/>
              </a:spcBef>
            </a:pPr>
            <a:r>
              <a:rPr lang="en-US" sz="2800" spc="-5" dirty="0">
                <a:cs typeface="Calibri"/>
              </a:rPr>
              <a:t>S</a:t>
            </a:r>
            <a:r>
              <a:rPr lang="en-US" sz="2800" spc="-5" dirty="0" smtClean="0">
                <a:cs typeface="Calibri"/>
              </a:rPr>
              <a:t>erum </a:t>
            </a:r>
            <a:r>
              <a:rPr lang="en-US" sz="2800" spc="-10" dirty="0">
                <a:cs typeface="Calibri"/>
              </a:rPr>
              <a:t>digitalis </a:t>
            </a:r>
            <a:r>
              <a:rPr lang="en-US" sz="2800" spc="-15" dirty="0">
                <a:cs typeface="Calibri"/>
              </a:rPr>
              <a:t>concentration </a:t>
            </a:r>
            <a:r>
              <a:rPr lang="en-US" sz="2800" spc="-5" dirty="0">
                <a:cs typeface="Calibri"/>
              </a:rPr>
              <a:t>in </a:t>
            </a:r>
            <a:r>
              <a:rPr lang="en-US" sz="2800" spc="15" dirty="0" smtClean="0">
                <a:cs typeface="Calibri"/>
              </a:rPr>
              <a:t>ng/mL= 15</a:t>
            </a:r>
          </a:p>
          <a:p>
            <a:pPr marL="12700" marR="5080">
              <a:lnSpc>
                <a:spcPts val="4029"/>
              </a:lnSpc>
              <a:spcBef>
                <a:spcPts val="250"/>
              </a:spcBef>
            </a:pPr>
            <a:r>
              <a:rPr lang="en-US" sz="2800" spc="-65" dirty="0" err="1">
                <a:cs typeface="Calibri"/>
              </a:rPr>
              <a:t>Vd</a:t>
            </a:r>
            <a:r>
              <a:rPr lang="en-US" sz="2800" spc="-65" dirty="0">
                <a:cs typeface="Calibri"/>
              </a:rPr>
              <a:t> </a:t>
            </a:r>
            <a:r>
              <a:rPr lang="en-US" sz="2800" spc="-5" dirty="0">
                <a:cs typeface="Calibri"/>
              </a:rPr>
              <a:t>of </a:t>
            </a:r>
            <a:r>
              <a:rPr lang="en-US" sz="2800" spc="-20" dirty="0">
                <a:cs typeface="Calibri"/>
              </a:rPr>
              <a:t>digoxin </a:t>
            </a:r>
            <a:r>
              <a:rPr lang="en-US" sz="2800" spc="-5" dirty="0">
                <a:cs typeface="Calibri"/>
              </a:rPr>
              <a:t>= 5.6</a:t>
            </a:r>
            <a:r>
              <a:rPr lang="en-US" sz="2800" spc="160" dirty="0">
                <a:cs typeface="Calibri"/>
              </a:rPr>
              <a:t> </a:t>
            </a:r>
            <a:r>
              <a:rPr lang="en-US" sz="2800" spc="-5" dirty="0">
                <a:cs typeface="Calibri"/>
              </a:rPr>
              <a:t>L/kg</a:t>
            </a:r>
            <a:endParaRPr lang="en-US" sz="2800" dirty="0">
              <a:cs typeface="Calibri"/>
            </a:endParaRPr>
          </a:p>
          <a:p>
            <a:pPr marL="12700" marR="5080">
              <a:lnSpc>
                <a:spcPts val="4029"/>
              </a:lnSpc>
              <a:spcBef>
                <a:spcPts val="250"/>
              </a:spcBef>
            </a:pPr>
            <a:r>
              <a:rPr lang="en-US" sz="2800" spc="15" dirty="0" smtClean="0">
                <a:cs typeface="Calibri"/>
              </a:rPr>
              <a:t>Body load= 15 x 5.6 x 70/1000= 5.88 mg of digoxin.</a:t>
            </a:r>
          </a:p>
          <a:p>
            <a:pPr marL="12700" marR="5080">
              <a:lnSpc>
                <a:spcPts val="4029"/>
              </a:lnSpc>
              <a:spcBef>
                <a:spcPts val="250"/>
              </a:spcBef>
            </a:pPr>
            <a:endParaRPr lang="en-US" sz="2800" spc="-5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6105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1098" y="228600"/>
            <a:ext cx="8686799" cy="548804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ts val="4029"/>
              </a:lnSpc>
              <a:spcBef>
                <a:spcPts val="250"/>
              </a:spcBef>
            </a:pPr>
            <a:r>
              <a:rPr lang="en-US" sz="2800" spc="15" dirty="0" smtClean="0">
                <a:cs typeface="Calibri"/>
              </a:rPr>
              <a:t>Each vial of digibind contains 40 mg</a:t>
            </a:r>
          </a:p>
          <a:p>
            <a:pPr marL="12700" marR="5080">
              <a:lnSpc>
                <a:spcPts val="4029"/>
              </a:lnSpc>
              <a:spcBef>
                <a:spcPts val="250"/>
              </a:spcBef>
            </a:pPr>
            <a:r>
              <a:rPr lang="en-US" sz="2800" spc="15" dirty="0" smtClean="0">
                <a:cs typeface="Calibri"/>
              </a:rPr>
              <a:t>40 mg of digibind would bind 0.6 mg of digoxin</a:t>
            </a:r>
          </a:p>
          <a:p>
            <a:pPr marL="12700" marR="5080">
              <a:lnSpc>
                <a:spcPts val="4029"/>
              </a:lnSpc>
              <a:spcBef>
                <a:spcPts val="250"/>
              </a:spcBef>
            </a:pPr>
            <a:endParaRPr lang="en-US" sz="2800" spc="15" dirty="0">
              <a:cs typeface="Calibri"/>
            </a:endParaRPr>
          </a:p>
          <a:p>
            <a:pPr marL="12700" marR="5080">
              <a:lnSpc>
                <a:spcPts val="4029"/>
              </a:lnSpc>
              <a:spcBef>
                <a:spcPts val="250"/>
              </a:spcBef>
            </a:pPr>
            <a:r>
              <a:rPr lang="en-US" sz="2800" spc="15" dirty="0" smtClean="0">
                <a:cs typeface="Calibri"/>
              </a:rPr>
              <a:t>40 mg (digibind)           x (digibind)</a:t>
            </a:r>
          </a:p>
          <a:p>
            <a:pPr marL="12700" marR="5080">
              <a:lnSpc>
                <a:spcPts val="4029"/>
              </a:lnSpc>
              <a:spcBef>
                <a:spcPts val="250"/>
              </a:spcBef>
            </a:pPr>
            <a:r>
              <a:rPr lang="en-US" sz="2800" spc="-5" dirty="0" smtClean="0">
                <a:latin typeface="Calibri"/>
                <a:cs typeface="Calibri"/>
              </a:rPr>
              <a:t>0.6 mg (digoxin)             5.88 mg </a:t>
            </a:r>
          </a:p>
          <a:p>
            <a:pPr marL="12700" marR="5080">
              <a:lnSpc>
                <a:spcPts val="4029"/>
              </a:lnSpc>
              <a:spcBef>
                <a:spcPts val="250"/>
              </a:spcBef>
            </a:pPr>
            <a:endParaRPr lang="en-US" sz="2800" spc="-5" dirty="0">
              <a:latin typeface="Calibri"/>
              <a:cs typeface="Calibri"/>
            </a:endParaRPr>
          </a:p>
          <a:p>
            <a:pPr marL="12700" marR="5080">
              <a:lnSpc>
                <a:spcPts val="4029"/>
              </a:lnSpc>
              <a:spcBef>
                <a:spcPts val="250"/>
              </a:spcBef>
            </a:pPr>
            <a:r>
              <a:rPr lang="en-US" sz="2800" spc="-5" dirty="0" smtClean="0">
                <a:latin typeface="Calibri"/>
                <a:cs typeface="Calibri"/>
              </a:rPr>
              <a:t>X = 392 mg of digibind</a:t>
            </a:r>
          </a:p>
          <a:p>
            <a:pPr marL="12700" marR="5080">
              <a:lnSpc>
                <a:spcPts val="4029"/>
              </a:lnSpc>
              <a:spcBef>
                <a:spcPts val="250"/>
              </a:spcBef>
            </a:pPr>
            <a:endParaRPr lang="en-US" sz="2800" spc="-5" dirty="0">
              <a:latin typeface="Calibri"/>
              <a:cs typeface="Calibri"/>
            </a:endParaRPr>
          </a:p>
          <a:p>
            <a:pPr marL="12700" marR="5080">
              <a:lnSpc>
                <a:spcPts val="4029"/>
              </a:lnSpc>
              <a:spcBef>
                <a:spcPts val="250"/>
              </a:spcBef>
            </a:pPr>
            <a:r>
              <a:rPr lang="en-US" sz="2800" spc="-5" dirty="0" smtClean="0">
                <a:latin typeface="Calibri"/>
                <a:cs typeface="Calibri"/>
              </a:rPr>
              <a:t>392 mg                  </a:t>
            </a:r>
          </a:p>
          <a:p>
            <a:pPr marL="12700" marR="5080">
              <a:lnSpc>
                <a:spcPts val="4029"/>
              </a:lnSpc>
              <a:spcBef>
                <a:spcPts val="250"/>
              </a:spcBef>
            </a:pPr>
            <a:r>
              <a:rPr lang="en-US" sz="2800" spc="-5" dirty="0" smtClean="0">
                <a:latin typeface="Calibri"/>
                <a:cs typeface="Calibri"/>
              </a:rPr>
              <a:t>40 mg/vial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31098" y="2362200"/>
            <a:ext cx="25121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971799" y="2177534"/>
            <a:ext cx="530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502702" y="2362200"/>
            <a:ext cx="25121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212297" y="4876800"/>
            <a:ext cx="449330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= </a:t>
            </a:r>
            <a:r>
              <a:rPr lang="en-US" sz="2800" spc="-5" dirty="0" smtClean="0">
                <a:cs typeface="Calibri"/>
              </a:rPr>
              <a:t>9.8   </a:t>
            </a:r>
            <a:r>
              <a:rPr lang="en-US" sz="2800" spc="-5" dirty="0">
                <a:cs typeface="Calibri"/>
              </a:rPr>
              <a:t>which means 10 vials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1097" y="5111008"/>
            <a:ext cx="16495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02702" y="5111008"/>
            <a:ext cx="2136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79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3" descr="C:\Users\venous\Desktop\Work after mid\downloa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113" y="1557338"/>
            <a:ext cx="5141912" cy="288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038433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4852" y="152400"/>
            <a:ext cx="8763000" cy="4335802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800" u="heavy" spc="-69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Introduction</a:t>
            </a:r>
            <a:r>
              <a:rPr sz="2800" b="1" spc="-5" dirty="0">
                <a:solidFill>
                  <a:srgbClr val="FF0000"/>
                </a:solidFill>
                <a:latin typeface="Calibri"/>
                <a:cs typeface="Calibri"/>
              </a:rPr>
              <a:t>:</a:t>
            </a:r>
            <a:endParaRPr sz="2800" dirty="0">
              <a:solidFill>
                <a:srgbClr val="FF0000"/>
              </a:solidFill>
              <a:latin typeface="Calibri"/>
              <a:cs typeface="Calibri"/>
            </a:endParaRPr>
          </a:p>
          <a:p>
            <a:pPr marL="469900" marR="5080" indent="-457200" algn="just">
              <a:lnSpc>
                <a:spcPct val="100000"/>
              </a:lnSpc>
              <a:spcBef>
                <a:spcPts val="675"/>
              </a:spcBef>
              <a:buFont typeface="Wingdings" pitchFamily="2" charset="2"/>
              <a:buChar char="§"/>
              <a:tabLst>
                <a:tab pos="356235" algn="l"/>
              </a:tabLst>
            </a:pPr>
            <a:r>
              <a:rPr sz="2800" spc="-10" dirty="0">
                <a:latin typeface="Calibri"/>
                <a:cs typeface="Calibri"/>
              </a:rPr>
              <a:t>Digitalis </a:t>
            </a:r>
            <a:r>
              <a:rPr sz="2800" spc="-5" dirty="0">
                <a:latin typeface="Calibri"/>
                <a:cs typeface="Calibri"/>
              </a:rPr>
              <a:t>glycosides are </a:t>
            </a:r>
            <a:r>
              <a:rPr sz="2800" spc="-10" dirty="0">
                <a:latin typeface="Calibri"/>
                <a:cs typeface="Calibri"/>
              </a:rPr>
              <a:t>life-saving drugs </a:t>
            </a:r>
            <a:r>
              <a:rPr sz="2800" spc="-5" dirty="0">
                <a:latin typeface="Calibri"/>
                <a:cs typeface="Calibri"/>
              </a:rPr>
              <a:t>when </a:t>
            </a:r>
            <a:r>
              <a:rPr sz="2800" spc="-10" dirty="0">
                <a:latin typeface="Calibri"/>
                <a:cs typeface="Calibri"/>
              </a:rPr>
              <a:t>used </a:t>
            </a:r>
            <a:r>
              <a:rPr sz="2800" spc="10" dirty="0">
                <a:latin typeface="Calibri"/>
                <a:cs typeface="Calibri"/>
              </a:rPr>
              <a:t>in  </a:t>
            </a:r>
            <a:r>
              <a:rPr sz="2800" spc="-5" dirty="0">
                <a:latin typeface="Calibri"/>
                <a:cs typeface="Calibri"/>
              </a:rPr>
              <a:t>therapeutic doses </a:t>
            </a:r>
            <a:r>
              <a:rPr sz="2800" dirty="0">
                <a:latin typeface="Calibri"/>
                <a:cs typeface="Calibri"/>
              </a:rPr>
              <a:t>in </a:t>
            </a:r>
            <a:r>
              <a:rPr sz="2800" spc="-5" dirty="0">
                <a:latin typeface="Calibri"/>
                <a:cs typeface="Calibri"/>
              </a:rPr>
              <a:t>the treatment of congestive </a:t>
            </a:r>
            <a:r>
              <a:rPr sz="2800" spc="-10" dirty="0">
                <a:latin typeface="Calibri"/>
                <a:cs typeface="Calibri"/>
              </a:rPr>
              <a:t>heart  failure </a:t>
            </a:r>
            <a:r>
              <a:rPr sz="2800" spc="-5" dirty="0">
                <a:latin typeface="Calibri"/>
                <a:cs typeface="Calibri"/>
              </a:rPr>
              <a:t>(CHF), &amp; for management of certain  </a:t>
            </a:r>
            <a:r>
              <a:rPr sz="2800" spc="-20" dirty="0">
                <a:latin typeface="Calibri"/>
                <a:cs typeface="Calibri"/>
              </a:rPr>
              <a:t>supraventricular</a:t>
            </a:r>
            <a:r>
              <a:rPr sz="2800" spc="65" dirty="0">
                <a:latin typeface="Calibri"/>
                <a:cs typeface="Calibri"/>
              </a:rPr>
              <a:t> </a:t>
            </a:r>
            <a:r>
              <a:rPr sz="2800" spc="-10" dirty="0" smtClean="0">
                <a:latin typeface="Calibri"/>
                <a:cs typeface="Calibri"/>
              </a:rPr>
              <a:t>arrhythmia.</a:t>
            </a:r>
            <a:endParaRPr lang="en-US" sz="2800" dirty="0">
              <a:latin typeface="Calibri"/>
              <a:cs typeface="Calibri"/>
            </a:endParaRPr>
          </a:p>
          <a:p>
            <a:pPr marL="469900" marR="5080" indent="-457200" algn="just">
              <a:lnSpc>
                <a:spcPct val="100000"/>
              </a:lnSpc>
              <a:spcBef>
                <a:spcPts val="675"/>
              </a:spcBef>
              <a:buFont typeface="Wingdings" pitchFamily="2" charset="2"/>
              <a:buChar char="§"/>
              <a:tabLst>
                <a:tab pos="356235" algn="l"/>
              </a:tabLst>
            </a:pPr>
            <a:r>
              <a:rPr lang="en-US" sz="2800" spc="-5" dirty="0" smtClean="0">
                <a:cs typeface="Calibri"/>
              </a:rPr>
              <a:t>Digoxin </a:t>
            </a:r>
            <a:r>
              <a:rPr lang="en-US" sz="2800" spc="-10" dirty="0">
                <a:cs typeface="Calibri"/>
              </a:rPr>
              <a:t>is </a:t>
            </a:r>
            <a:r>
              <a:rPr lang="en-US" sz="2800" spc="-5" dirty="0">
                <a:cs typeface="Calibri"/>
              </a:rPr>
              <a:t>the </a:t>
            </a:r>
            <a:r>
              <a:rPr lang="en-US" sz="2800" spc="-10" dirty="0">
                <a:cs typeface="Calibri"/>
              </a:rPr>
              <a:t>one </a:t>
            </a:r>
            <a:r>
              <a:rPr lang="en-US" sz="2800" spc="-5" dirty="0">
                <a:cs typeface="Calibri"/>
              </a:rPr>
              <a:t>of the most widely </a:t>
            </a:r>
            <a:r>
              <a:rPr lang="en-US" sz="2800" spc="-10" dirty="0">
                <a:cs typeface="Calibri"/>
              </a:rPr>
              <a:t>prescribed</a:t>
            </a:r>
            <a:r>
              <a:rPr lang="en-US" sz="2800" spc="150" dirty="0">
                <a:cs typeface="Calibri"/>
              </a:rPr>
              <a:t> </a:t>
            </a:r>
            <a:r>
              <a:rPr lang="en-US" sz="2800" spc="-5" dirty="0">
                <a:cs typeface="Calibri"/>
              </a:rPr>
              <a:t>drugs</a:t>
            </a:r>
            <a:r>
              <a:rPr lang="en-US" sz="2800" spc="-5" dirty="0" smtClean="0">
                <a:cs typeface="Calibri"/>
              </a:rPr>
              <a:t>.</a:t>
            </a:r>
          </a:p>
          <a:p>
            <a:pPr marL="469900" marR="5080" indent="-457200" algn="just">
              <a:spcBef>
                <a:spcPts val="675"/>
              </a:spcBef>
              <a:buFont typeface="Wingdings" pitchFamily="2" charset="2"/>
              <a:buChar char="§"/>
              <a:tabLst>
                <a:tab pos="356235" algn="l"/>
              </a:tabLst>
            </a:pPr>
            <a:r>
              <a:rPr lang="en-US" sz="2800" spc="-5" dirty="0" smtClean="0">
                <a:cs typeface="Calibri"/>
              </a:rPr>
              <a:t>Digoxin acts through inhibition of  </a:t>
            </a:r>
            <a:r>
              <a:rPr lang="en-US" sz="2800" spc="-5" dirty="0">
                <a:cs typeface="Calibri"/>
              </a:rPr>
              <a:t>the </a:t>
            </a:r>
            <a:r>
              <a:rPr lang="en-US" sz="2800" dirty="0"/>
              <a:t>Na</a:t>
            </a:r>
            <a:r>
              <a:rPr lang="en-US" sz="2800" baseline="30000" dirty="0"/>
              <a:t>+</a:t>
            </a:r>
            <a:r>
              <a:rPr lang="en-US" sz="2800" dirty="0"/>
              <a:t>/K</a:t>
            </a:r>
            <a:r>
              <a:rPr lang="en-US" sz="2800" baseline="30000" dirty="0" smtClean="0"/>
              <a:t>+</a:t>
            </a:r>
            <a:r>
              <a:rPr lang="en-US" sz="2800" spc="-5" dirty="0" smtClean="0">
                <a:cs typeface="Calibri"/>
              </a:rPr>
              <a:t>-adenosine </a:t>
            </a:r>
            <a:r>
              <a:rPr lang="en-US" sz="2800" spc="-5" dirty="0" err="1">
                <a:cs typeface="Calibri"/>
              </a:rPr>
              <a:t>triphosphatase</a:t>
            </a:r>
            <a:r>
              <a:rPr lang="en-US" sz="2800" spc="-5" dirty="0">
                <a:cs typeface="Calibri"/>
              </a:rPr>
              <a:t> (ATPase) </a:t>
            </a:r>
            <a:r>
              <a:rPr lang="en-US" sz="2800" spc="-5" dirty="0" smtClean="0">
                <a:cs typeface="Calibri"/>
              </a:rPr>
              <a:t>enzyme as shown in figure 1.</a:t>
            </a:r>
            <a:endParaRPr lang="en-US" sz="2800" spc="-5" dirty="0">
              <a:cs typeface="Calibri"/>
            </a:endParaRPr>
          </a:p>
          <a:p>
            <a:pPr marL="12700" marR="5080" algn="just">
              <a:lnSpc>
                <a:spcPct val="100000"/>
              </a:lnSpc>
              <a:spcBef>
                <a:spcPts val="675"/>
              </a:spcBef>
              <a:tabLst>
                <a:tab pos="356235" algn="l"/>
              </a:tabLst>
            </a:pP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4852" y="152400"/>
            <a:ext cx="8763000" cy="1050288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endParaRPr sz="2800" dirty="0">
              <a:solidFill>
                <a:srgbClr val="FF0000"/>
              </a:solidFill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  <a:spcBef>
                <a:spcPts val="675"/>
              </a:spcBef>
              <a:tabLst>
                <a:tab pos="356235" algn="l"/>
              </a:tabLst>
            </a:pPr>
            <a:endParaRPr sz="2800" dirty="0">
              <a:latin typeface="Calibri"/>
              <a:cs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400" y="5181600"/>
            <a:ext cx="7923410" cy="707886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000" b="1" dirty="0"/>
              <a:t>Figure </a:t>
            </a:r>
            <a:r>
              <a:rPr lang="en-US" sz="2000" b="1" dirty="0" smtClean="0"/>
              <a:t>1. </a:t>
            </a:r>
            <a:r>
              <a:rPr lang="en-US" sz="2000" b="1" dirty="0"/>
              <a:t>Mechanism of action of cardiac glycosides, or </a:t>
            </a:r>
            <a:r>
              <a:rPr lang="en-US" sz="2000" b="1" dirty="0" smtClean="0"/>
              <a:t>digitalis. </a:t>
            </a:r>
            <a:r>
              <a:rPr lang="en-US" sz="2000" b="1" dirty="0"/>
              <a:t>ATPase = adenosine </a:t>
            </a:r>
            <a:r>
              <a:rPr lang="en-US" sz="2000" b="1" dirty="0" err="1"/>
              <a:t>triphosphatase</a:t>
            </a:r>
            <a:r>
              <a:rPr lang="en-US" sz="2000" b="1" dirty="0"/>
              <a:t>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816" y="1146202"/>
            <a:ext cx="8923071" cy="325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381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8600" y="152400"/>
            <a:ext cx="8686799" cy="4803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indent="-457200" algn="just">
              <a:lnSpc>
                <a:spcPct val="100000"/>
              </a:lnSpc>
              <a:spcBef>
                <a:spcPts val="95"/>
              </a:spcBef>
              <a:buFont typeface="Wingdings" pitchFamily="2" charset="2"/>
              <a:buChar char="§"/>
              <a:tabLst>
                <a:tab pos="354965" algn="l"/>
                <a:tab pos="355600" algn="l"/>
              </a:tabLst>
            </a:pPr>
            <a:r>
              <a:rPr sz="2800" spc="-5" dirty="0" smtClean="0">
                <a:latin typeface="Calibri"/>
                <a:cs typeface="Calibri"/>
              </a:rPr>
              <a:t>It </a:t>
            </a:r>
            <a:r>
              <a:rPr sz="2800" spc="-10" dirty="0">
                <a:latin typeface="Calibri"/>
                <a:cs typeface="Calibri"/>
              </a:rPr>
              <a:t>is </a:t>
            </a:r>
            <a:r>
              <a:rPr sz="2800" spc="-5" dirty="0">
                <a:latin typeface="Calibri"/>
                <a:cs typeface="Calibri"/>
              </a:rPr>
              <a:t>estimated that </a:t>
            </a:r>
            <a:r>
              <a:rPr sz="2800" dirty="0">
                <a:latin typeface="Calibri"/>
                <a:cs typeface="Calibri"/>
              </a:rPr>
              <a:t>20-30% </a:t>
            </a:r>
            <a:r>
              <a:rPr sz="2800" spc="-5" dirty="0">
                <a:latin typeface="Calibri"/>
                <a:cs typeface="Calibri"/>
              </a:rPr>
              <a:t>of patients taking a digitalis  </a:t>
            </a:r>
            <a:r>
              <a:rPr sz="2800" spc="-10" dirty="0">
                <a:latin typeface="Calibri"/>
                <a:cs typeface="Calibri"/>
              </a:rPr>
              <a:t>preparation </a:t>
            </a:r>
            <a:r>
              <a:rPr sz="2800" spc="-5" dirty="0">
                <a:latin typeface="Calibri"/>
                <a:cs typeface="Calibri"/>
              </a:rPr>
              <a:t>will experience toxicity because the </a:t>
            </a:r>
            <a:r>
              <a:rPr sz="2800" spc="-10" dirty="0">
                <a:latin typeface="Calibri"/>
                <a:cs typeface="Calibri"/>
              </a:rPr>
              <a:t>drugs  </a:t>
            </a:r>
            <a:r>
              <a:rPr sz="2800" spc="-25" dirty="0">
                <a:latin typeface="Calibri"/>
                <a:cs typeface="Calibri"/>
              </a:rPr>
              <a:t>have </a:t>
            </a:r>
            <a:r>
              <a:rPr sz="2800" spc="-5" dirty="0">
                <a:latin typeface="Calibri"/>
                <a:cs typeface="Calibri"/>
              </a:rPr>
              <a:t>an </a:t>
            </a:r>
            <a:r>
              <a:rPr sz="2800" spc="-15" dirty="0">
                <a:latin typeface="Calibri"/>
                <a:cs typeface="Calibri"/>
              </a:rPr>
              <a:t>extremely </a:t>
            </a:r>
            <a:r>
              <a:rPr sz="2800" spc="-20" dirty="0">
                <a:latin typeface="Calibri"/>
                <a:cs typeface="Calibri"/>
              </a:rPr>
              <a:t>narrow </a:t>
            </a:r>
            <a:r>
              <a:rPr sz="2800" spc="-10" dirty="0">
                <a:latin typeface="Calibri"/>
                <a:cs typeface="Calibri"/>
              </a:rPr>
              <a:t>therapeutic</a:t>
            </a:r>
            <a:r>
              <a:rPr sz="2800" spc="145" dirty="0">
                <a:latin typeface="Calibri"/>
                <a:cs typeface="Calibri"/>
              </a:rPr>
              <a:t> </a:t>
            </a:r>
            <a:r>
              <a:rPr sz="2800" spc="-15" dirty="0" smtClean="0">
                <a:latin typeface="Calibri"/>
                <a:cs typeface="Calibri"/>
              </a:rPr>
              <a:t>index.</a:t>
            </a:r>
            <a:endParaRPr lang="en-US" sz="2800" spc="-15" dirty="0" smtClean="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95"/>
              </a:spcBef>
              <a:tabLst>
                <a:tab pos="354965" algn="l"/>
                <a:tab pos="355600" algn="l"/>
              </a:tabLst>
            </a:pPr>
            <a:endParaRPr lang="en-US" sz="2800" dirty="0">
              <a:latin typeface="Calibri"/>
              <a:cs typeface="Calibri"/>
            </a:endParaRPr>
          </a:p>
          <a:p>
            <a:pPr marL="469900" indent="-457200" algn="just">
              <a:lnSpc>
                <a:spcPct val="100000"/>
              </a:lnSpc>
              <a:spcBef>
                <a:spcPts val="95"/>
              </a:spcBef>
              <a:buFont typeface="Wingdings" pitchFamily="2" charset="2"/>
              <a:buChar char="§"/>
              <a:tabLst>
                <a:tab pos="354965" algn="l"/>
                <a:tab pos="355600" algn="l"/>
              </a:tabLst>
            </a:pPr>
            <a:r>
              <a:rPr sz="2800" spc="-5" dirty="0" smtClean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serum </a:t>
            </a:r>
            <a:r>
              <a:rPr sz="2800" spc="-5" dirty="0">
                <a:latin typeface="Calibri"/>
                <a:cs typeface="Calibri"/>
              </a:rPr>
              <a:t>concentration of digoxin for therapeutic  activity </a:t>
            </a:r>
            <a:r>
              <a:rPr sz="2800" spc="-10" dirty="0">
                <a:latin typeface="Calibri"/>
                <a:cs typeface="Calibri"/>
              </a:rPr>
              <a:t>is in </a:t>
            </a:r>
            <a:r>
              <a:rPr sz="2800" spc="-5" dirty="0">
                <a:latin typeface="Calibri"/>
                <a:cs typeface="Calibri"/>
              </a:rPr>
              <a:t>the normal range of </a:t>
            </a:r>
            <a:r>
              <a:rPr sz="2800" dirty="0">
                <a:latin typeface="Calibri"/>
                <a:cs typeface="Calibri"/>
              </a:rPr>
              <a:t>1.2-1.7 </a:t>
            </a:r>
            <a:r>
              <a:rPr sz="2800" spc="-5" dirty="0">
                <a:latin typeface="Calibri"/>
                <a:cs typeface="Calibri"/>
              </a:rPr>
              <a:t>ng/mL &amp;  </a:t>
            </a:r>
            <a:r>
              <a:rPr sz="2800" spc="-10" dirty="0">
                <a:latin typeface="Calibri"/>
                <a:cs typeface="Calibri"/>
              </a:rPr>
              <a:t>clinically significant </a:t>
            </a:r>
            <a:r>
              <a:rPr sz="2800" spc="-5" dirty="0">
                <a:latin typeface="Calibri"/>
                <a:cs typeface="Calibri"/>
              </a:rPr>
              <a:t>toxicity </a:t>
            </a:r>
            <a:r>
              <a:rPr sz="2800" spc="-10" dirty="0">
                <a:latin typeface="Calibri"/>
                <a:cs typeface="Calibri"/>
              </a:rPr>
              <a:t>usually </a:t>
            </a:r>
            <a:r>
              <a:rPr sz="2800" spc="-5" dirty="0">
                <a:latin typeface="Calibri"/>
                <a:cs typeface="Calibri"/>
              </a:rPr>
              <a:t>occurs with  </a:t>
            </a:r>
            <a:r>
              <a:rPr sz="2800" spc="-15" dirty="0">
                <a:latin typeface="Calibri"/>
                <a:cs typeface="Calibri"/>
              </a:rPr>
              <a:t>concentrations </a:t>
            </a:r>
            <a:r>
              <a:rPr sz="2800" spc="-5" dirty="0">
                <a:latin typeface="Calibri"/>
                <a:cs typeface="Calibri"/>
              </a:rPr>
              <a:t>2-3 times</a:t>
            </a:r>
            <a:r>
              <a:rPr sz="2800" spc="105" dirty="0">
                <a:latin typeface="Calibri"/>
                <a:cs typeface="Calibri"/>
              </a:rPr>
              <a:t> </a:t>
            </a:r>
            <a:r>
              <a:rPr sz="2800" spc="-45" dirty="0" smtClean="0">
                <a:latin typeface="Calibri"/>
                <a:cs typeface="Calibri"/>
              </a:rPr>
              <a:t>higher.</a:t>
            </a:r>
            <a:endParaRPr lang="en-US" sz="2800" spc="-45" dirty="0" smtClean="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95"/>
              </a:spcBef>
              <a:tabLst>
                <a:tab pos="354965" algn="l"/>
                <a:tab pos="355600" algn="l"/>
              </a:tabLst>
            </a:pPr>
            <a:endParaRPr lang="en-US" sz="2800" dirty="0">
              <a:latin typeface="Calibri"/>
              <a:cs typeface="Calibri"/>
            </a:endParaRPr>
          </a:p>
          <a:p>
            <a:pPr marL="469900" indent="-457200" algn="just">
              <a:lnSpc>
                <a:spcPct val="100000"/>
              </a:lnSpc>
              <a:spcBef>
                <a:spcPts val="95"/>
              </a:spcBef>
              <a:buFont typeface="Wingdings" pitchFamily="2" charset="2"/>
              <a:buChar char="§"/>
              <a:tabLst>
                <a:tab pos="354965" algn="l"/>
                <a:tab pos="355600" algn="l"/>
              </a:tabLst>
            </a:pPr>
            <a:r>
              <a:rPr sz="2800" spc="-10" dirty="0" smtClean="0">
                <a:latin typeface="Calibri"/>
                <a:cs typeface="Calibri"/>
              </a:rPr>
              <a:t>The </a:t>
            </a:r>
            <a:r>
              <a:rPr sz="2800" spc="-5" dirty="0">
                <a:latin typeface="Calibri"/>
                <a:cs typeface="Calibri"/>
              </a:rPr>
              <a:t>mortality rate </a:t>
            </a:r>
            <a:r>
              <a:rPr sz="2800" dirty="0">
                <a:latin typeface="Calibri"/>
                <a:cs typeface="Calibri"/>
              </a:rPr>
              <a:t>with </a:t>
            </a:r>
            <a:r>
              <a:rPr sz="2800" spc="-5" dirty="0">
                <a:latin typeface="Calibri"/>
                <a:cs typeface="Calibri"/>
              </a:rPr>
              <a:t>toxic dose </a:t>
            </a:r>
            <a:r>
              <a:rPr sz="2800" dirty="0">
                <a:latin typeface="Calibri"/>
                <a:cs typeface="Calibri"/>
              </a:rPr>
              <a:t>is </a:t>
            </a:r>
            <a:r>
              <a:rPr sz="2800" spc="-5" dirty="0">
                <a:latin typeface="Calibri"/>
                <a:cs typeface="Calibri"/>
              </a:rPr>
              <a:t>reported to </a:t>
            </a:r>
            <a:r>
              <a:rPr sz="2800" dirty="0">
                <a:latin typeface="Calibri"/>
                <a:cs typeface="Calibri"/>
              </a:rPr>
              <a:t>be </a:t>
            </a:r>
            <a:r>
              <a:rPr sz="2800" spc="-5" dirty="0">
                <a:latin typeface="Calibri"/>
                <a:cs typeface="Calibri"/>
              </a:rPr>
              <a:t>as  </a:t>
            </a:r>
            <a:r>
              <a:rPr sz="2800" spc="-15" dirty="0">
                <a:latin typeface="Calibri"/>
                <a:cs typeface="Calibri"/>
              </a:rPr>
              <a:t>great </a:t>
            </a:r>
            <a:r>
              <a:rPr sz="2800" spc="-5" dirty="0">
                <a:latin typeface="Calibri"/>
                <a:cs typeface="Calibri"/>
              </a:rPr>
              <a:t>as 25%.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28600" y="198575"/>
            <a:ext cx="8763000" cy="415947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273175" algn="l"/>
                <a:tab pos="2077720" algn="l"/>
                <a:tab pos="3496945" algn="l"/>
                <a:tab pos="4179570" algn="l"/>
                <a:tab pos="4895850" algn="l"/>
                <a:tab pos="5388610" algn="l"/>
                <a:tab pos="6671945" algn="l"/>
                <a:tab pos="7176134" algn="l"/>
              </a:tabLst>
            </a:pPr>
            <a:r>
              <a:rPr sz="2800" u="heavy" spc="-70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Factors	</a:t>
            </a:r>
            <a:r>
              <a:rPr sz="2800" b="1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that	</a:t>
            </a:r>
            <a:r>
              <a:rPr sz="2800" b="1" spc="-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increase	the	</a:t>
            </a:r>
            <a:r>
              <a:rPr sz="2800" b="1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risk	</a:t>
            </a:r>
            <a:r>
              <a:rPr sz="2800" b="1" spc="-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of	</a:t>
            </a:r>
            <a:r>
              <a:rPr sz="2800" b="1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toxicity	</a:t>
            </a:r>
            <a:r>
              <a:rPr sz="2800" b="1" spc="-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to	digitalis</a:t>
            </a:r>
            <a:endParaRPr sz="2800" dirty="0">
              <a:solidFill>
                <a:srgbClr val="FF0000"/>
              </a:solidFill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800" spc="-70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cs typeface="Times New Roman"/>
              </a:rPr>
              <a:t> </a:t>
            </a:r>
            <a:r>
              <a:rPr sz="2800" b="1" spc="-1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glycosides</a:t>
            </a:r>
            <a:r>
              <a:rPr sz="2800" b="1" spc="-10" dirty="0">
                <a:solidFill>
                  <a:srgbClr val="FF0000"/>
                </a:solidFill>
                <a:cs typeface="Calibri"/>
              </a:rPr>
              <a:t>:</a:t>
            </a:r>
            <a:endParaRPr sz="2800" dirty="0">
              <a:solidFill>
                <a:srgbClr val="FF0000"/>
              </a:solidFill>
              <a:cs typeface="Calibri"/>
            </a:endParaRPr>
          </a:p>
          <a:p>
            <a:pPr marL="469900" marR="6985" indent="-457200" algn="just">
              <a:lnSpc>
                <a:spcPct val="100000"/>
              </a:lnSpc>
              <a:spcBef>
                <a:spcPts val="670"/>
              </a:spcBef>
              <a:buFont typeface="Wingdings" pitchFamily="2" charset="2"/>
              <a:buChar char="§"/>
              <a:tabLst>
                <a:tab pos="436880" algn="l"/>
              </a:tabLst>
            </a:pPr>
            <a:r>
              <a:rPr sz="2800" spc="-5" dirty="0" smtClean="0">
                <a:latin typeface="Calibri"/>
                <a:cs typeface="Calibri"/>
              </a:rPr>
              <a:t>Concurrent </a:t>
            </a:r>
            <a:r>
              <a:rPr sz="2800" spc="-5" dirty="0">
                <a:latin typeface="Calibri"/>
                <a:cs typeface="Calibri"/>
              </a:rPr>
              <a:t>administration of a </a:t>
            </a:r>
            <a:r>
              <a:rPr sz="2800" spc="-10" dirty="0">
                <a:latin typeface="Calibri"/>
                <a:cs typeface="Calibri"/>
              </a:rPr>
              <a:t>diuretic </a:t>
            </a:r>
            <a:r>
              <a:rPr sz="2800" spc="-5" dirty="0">
                <a:latin typeface="Calibri"/>
                <a:cs typeface="Calibri"/>
              </a:rPr>
              <a:t>that induces  potassium loss </a:t>
            </a:r>
            <a:r>
              <a:rPr sz="2800" dirty="0">
                <a:latin typeface="Calibri"/>
                <a:cs typeface="Calibri"/>
              </a:rPr>
              <a:t>is </a:t>
            </a:r>
            <a:r>
              <a:rPr sz="2800" spc="-5" dirty="0">
                <a:latin typeface="Calibri"/>
                <a:cs typeface="Calibri"/>
              </a:rPr>
              <a:t>reported to be the most frequent  cause of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35" dirty="0" smtClean="0">
                <a:latin typeface="Calibri"/>
                <a:cs typeface="Calibri"/>
              </a:rPr>
              <a:t>toxicity.</a:t>
            </a:r>
            <a:endParaRPr lang="en-US" sz="2800" spc="-35" dirty="0" smtClean="0">
              <a:latin typeface="Calibri"/>
              <a:cs typeface="Calibri"/>
            </a:endParaRPr>
          </a:p>
          <a:p>
            <a:pPr marL="469900" marR="6985" indent="-457200" algn="just">
              <a:lnSpc>
                <a:spcPct val="100000"/>
              </a:lnSpc>
              <a:spcBef>
                <a:spcPts val="670"/>
              </a:spcBef>
              <a:buFont typeface="Wingdings" pitchFamily="2" charset="2"/>
              <a:buChar char="§"/>
              <a:tabLst>
                <a:tab pos="436880" algn="l"/>
              </a:tabLst>
            </a:pPr>
            <a:endParaRPr lang="en-US" sz="2800" spc="-35" dirty="0">
              <a:latin typeface="Calibri"/>
              <a:cs typeface="Calibri"/>
            </a:endParaRPr>
          </a:p>
          <a:p>
            <a:pPr marL="469900" marR="6985" indent="-457200" algn="just">
              <a:lnSpc>
                <a:spcPct val="100000"/>
              </a:lnSpc>
              <a:spcBef>
                <a:spcPts val="670"/>
              </a:spcBef>
              <a:buFont typeface="Wingdings" pitchFamily="2" charset="2"/>
              <a:buChar char="§"/>
              <a:tabLst>
                <a:tab pos="436880" algn="l"/>
              </a:tabLst>
            </a:pPr>
            <a:r>
              <a:rPr sz="2800" spc="-5" dirty="0" smtClean="0">
                <a:latin typeface="Calibri"/>
                <a:cs typeface="Calibri"/>
              </a:rPr>
              <a:t>Individuals </a:t>
            </a:r>
            <a:r>
              <a:rPr sz="2800" spc="-5" dirty="0">
                <a:latin typeface="Calibri"/>
                <a:cs typeface="Calibri"/>
              </a:rPr>
              <a:t>with </a:t>
            </a:r>
            <a:r>
              <a:rPr sz="2800" i="1" spc="-10" dirty="0">
                <a:latin typeface="Calibri"/>
                <a:cs typeface="Calibri"/>
              </a:rPr>
              <a:t>Eubacterium lentum </a:t>
            </a:r>
            <a:r>
              <a:rPr sz="2800" dirty="0">
                <a:latin typeface="Calibri"/>
                <a:cs typeface="Calibri"/>
              </a:rPr>
              <a:t>in </a:t>
            </a:r>
            <a:r>
              <a:rPr sz="2800" spc="-10" dirty="0">
                <a:latin typeface="Calibri"/>
                <a:cs typeface="Calibri"/>
              </a:rPr>
              <a:t>their colon  </a:t>
            </a:r>
            <a:r>
              <a:rPr sz="2800" spc="-20" dirty="0">
                <a:latin typeface="Calibri"/>
                <a:cs typeface="Calibri"/>
              </a:rPr>
              <a:t>may </a:t>
            </a:r>
            <a:r>
              <a:rPr sz="2800" spc="-15" dirty="0">
                <a:latin typeface="Calibri"/>
                <a:cs typeface="Calibri"/>
              </a:rPr>
              <a:t>require larger </a:t>
            </a:r>
            <a:r>
              <a:rPr sz="2800" spc="-5" dirty="0">
                <a:latin typeface="Calibri"/>
                <a:cs typeface="Calibri"/>
              </a:rPr>
              <a:t>doses of </a:t>
            </a:r>
            <a:r>
              <a:rPr sz="2800" spc="-10" dirty="0">
                <a:latin typeface="Calibri"/>
                <a:cs typeface="Calibri"/>
              </a:rPr>
              <a:t>digitalis to achieve </a:t>
            </a:r>
            <a:r>
              <a:rPr sz="2800" spc="-5" dirty="0">
                <a:latin typeface="Calibri"/>
                <a:cs typeface="Calibri"/>
              </a:rPr>
              <a:t>the  </a:t>
            </a:r>
            <a:r>
              <a:rPr sz="2800" spc="-15" dirty="0">
                <a:latin typeface="Calibri"/>
                <a:cs typeface="Calibri"/>
              </a:rPr>
              <a:t>desired </a:t>
            </a:r>
            <a:r>
              <a:rPr sz="2800" spc="-10" dirty="0">
                <a:latin typeface="Calibri"/>
                <a:cs typeface="Calibri"/>
              </a:rPr>
              <a:t>therapeutic serum </a:t>
            </a:r>
            <a:r>
              <a:rPr sz="2800" spc="-15" dirty="0">
                <a:latin typeface="Calibri"/>
                <a:cs typeface="Calibri"/>
              </a:rPr>
              <a:t>concentrations. 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28600" y="198577"/>
            <a:ext cx="8686800" cy="57214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marR="6985" indent="-457200" algn="just">
              <a:lnSpc>
                <a:spcPct val="100000"/>
              </a:lnSpc>
              <a:spcBef>
                <a:spcPts val="670"/>
              </a:spcBef>
              <a:buFont typeface="Wingdings" pitchFamily="2" charset="2"/>
              <a:buChar char="§"/>
              <a:tabLst>
                <a:tab pos="436880" algn="l"/>
              </a:tabLst>
            </a:pPr>
            <a:r>
              <a:rPr lang="en-US" sz="2800" dirty="0">
                <a:latin typeface="Calibri"/>
                <a:cs typeface="Calibri"/>
              </a:rPr>
              <a:t>S</a:t>
            </a:r>
            <a:r>
              <a:rPr lang="en-US" sz="2800" dirty="0" smtClean="0">
                <a:latin typeface="Calibri"/>
                <a:cs typeface="Calibri"/>
              </a:rPr>
              <a:t>ince 60-80% of digoxin is excreted through the kidneys as shown in table 1, decreased renal excretion would result in accumulation of digoxin </a:t>
            </a:r>
            <a:r>
              <a:rPr lang="en-US" sz="2800" dirty="0">
                <a:latin typeface="Calibri"/>
                <a:cs typeface="Calibri"/>
              </a:rPr>
              <a:t>&amp;</a:t>
            </a:r>
            <a:r>
              <a:rPr lang="en-US" sz="2800" dirty="0" smtClean="0">
                <a:latin typeface="Calibri"/>
                <a:cs typeface="Calibri"/>
              </a:rPr>
              <a:t> toxicity.</a:t>
            </a:r>
          </a:p>
          <a:p>
            <a:pPr marL="12700" marR="6985" algn="just">
              <a:lnSpc>
                <a:spcPct val="100000"/>
              </a:lnSpc>
              <a:spcBef>
                <a:spcPts val="670"/>
              </a:spcBef>
              <a:tabLst>
                <a:tab pos="436880" algn="l"/>
              </a:tabLst>
            </a:pPr>
            <a:endParaRPr lang="en-US" sz="2800" spc="-5" dirty="0" smtClean="0">
              <a:latin typeface="Calibri"/>
              <a:cs typeface="Calibri"/>
            </a:endParaRPr>
          </a:p>
          <a:p>
            <a:pPr marL="469900" marR="6985" indent="-457200" algn="just">
              <a:lnSpc>
                <a:spcPct val="100000"/>
              </a:lnSpc>
              <a:spcBef>
                <a:spcPts val="670"/>
              </a:spcBef>
              <a:buFont typeface="Wingdings" pitchFamily="2" charset="2"/>
              <a:buChar char="§"/>
              <a:tabLst>
                <a:tab pos="436880" algn="l"/>
              </a:tabLst>
            </a:pPr>
            <a:r>
              <a:rPr lang="en-US" sz="2800" spc="-5" dirty="0" smtClean="0">
                <a:solidFill>
                  <a:prstClr val="black"/>
                </a:solidFill>
                <a:cs typeface="Calibri"/>
              </a:rPr>
              <a:t>I</a:t>
            </a:r>
            <a:r>
              <a:rPr lang="en-US" sz="2800" spc="-40" dirty="0" smtClean="0">
                <a:solidFill>
                  <a:prstClr val="black"/>
                </a:solidFill>
                <a:cs typeface="Calibri"/>
              </a:rPr>
              <a:t>n</a:t>
            </a:r>
            <a:r>
              <a:rPr lang="en-US" sz="2800" spc="-35" dirty="0" smtClean="0">
                <a:solidFill>
                  <a:prstClr val="black"/>
                </a:solidFill>
                <a:cs typeface="Calibri"/>
              </a:rPr>
              <a:t>t</a:t>
            </a:r>
            <a:r>
              <a:rPr lang="en-US" sz="2800" spc="-5" dirty="0" smtClean="0">
                <a:solidFill>
                  <a:prstClr val="black"/>
                </a:solidFill>
                <a:cs typeface="Calibri"/>
              </a:rPr>
              <a:t>e</a:t>
            </a:r>
            <a:r>
              <a:rPr lang="en-US" sz="2800" spc="-70" dirty="0" smtClean="0">
                <a:solidFill>
                  <a:prstClr val="black"/>
                </a:solidFill>
                <a:cs typeface="Calibri"/>
              </a:rPr>
              <a:t>r</a:t>
            </a:r>
            <a:r>
              <a:rPr lang="en-US" sz="2800" spc="-5" dirty="0" smtClean="0">
                <a:solidFill>
                  <a:prstClr val="black"/>
                </a:solidFill>
                <a:cs typeface="Calibri"/>
              </a:rPr>
              <a:t>a</a:t>
            </a:r>
            <a:r>
              <a:rPr lang="en-US" sz="2800" dirty="0" smtClean="0">
                <a:solidFill>
                  <a:prstClr val="black"/>
                </a:solidFill>
                <a:cs typeface="Calibri"/>
              </a:rPr>
              <a:t>c</a:t>
            </a:r>
            <a:r>
              <a:rPr lang="en-US" sz="2800" spc="-5" dirty="0" smtClean="0">
                <a:solidFill>
                  <a:prstClr val="black"/>
                </a:solidFill>
                <a:cs typeface="Calibri"/>
              </a:rPr>
              <a:t>tions</a:t>
            </a:r>
            <a:r>
              <a:rPr lang="en-US" sz="2800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2800" spc="-5" dirty="0" smtClean="0">
                <a:solidFill>
                  <a:prstClr val="black"/>
                </a:solidFill>
                <a:cs typeface="Calibri"/>
              </a:rPr>
              <a:t>wi</a:t>
            </a:r>
            <a:r>
              <a:rPr lang="en-US" sz="2800" dirty="0" smtClean="0">
                <a:solidFill>
                  <a:prstClr val="black"/>
                </a:solidFill>
                <a:cs typeface="Calibri"/>
              </a:rPr>
              <a:t>t</a:t>
            </a:r>
            <a:r>
              <a:rPr lang="en-US" sz="2800" spc="-5" dirty="0" smtClean="0">
                <a:solidFill>
                  <a:prstClr val="black"/>
                </a:solidFill>
                <a:cs typeface="Calibri"/>
              </a:rPr>
              <a:t>h</a:t>
            </a:r>
            <a:r>
              <a:rPr lang="en-US" sz="2800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2800" spc="5" dirty="0" smtClean="0">
                <a:solidFill>
                  <a:prstClr val="black"/>
                </a:solidFill>
                <a:cs typeface="Calibri"/>
              </a:rPr>
              <a:t>o</a:t>
            </a:r>
            <a:r>
              <a:rPr lang="en-US" sz="2800" spc="-5" dirty="0" smtClean="0">
                <a:solidFill>
                  <a:prstClr val="black"/>
                </a:solidFill>
                <a:cs typeface="Calibri"/>
              </a:rPr>
              <a:t>ther</a:t>
            </a:r>
            <a:r>
              <a:rPr lang="en-US" sz="2800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2800" spc="-10" dirty="0" smtClean="0">
                <a:solidFill>
                  <a:prstClr val="black"/>
                </a:solidFill>
                <a:cs typeface="Calibri"/>
              </a:rPr>
              <a:t>d</a:t>
            </a:r>
            <a:r>
              <a:rPr lang="en-US" sz="2800" spc="5" dirty="0" smtClean="0">
                <a:solidFill>
                  <a:prstClr val="black"/>
                </a:solidFill>
                <a:cs typeface="Calibri"/>
              </a:rPr>
              <a:t>r</a:t>
            </a:r>
            <a:r>
              <a:rPr lang="en-US" sz="2800" spc="-10" dirty="0" smtClean="0">
                <a:solidFill>
                  <a:prstClr val="black"/>
                </a:solidFill>
                <a:cs typeface="Calibri"/>
              </a:rPr>
              <a:t>ug</a:t>
            </a:r>
            <a:r>
              <a:rPr lang="en-US" sz="2800" spc="-5" dirty="0" smtClean="0">
                <a:solidFill>
                  <a:prstClr val="black"/>
                </a:solidFill>
                <a:cs typeface="Calibri"/>
              </a:rPr>
              <a:t>s</a:t>
            </a:r>
            <a:r>
              <a:rPr lang="en-US" sz="2800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cs typeface="Calibri"/>
              </a:rPr>
              <a:t>s</a:t>
            </a:r>
            <a:r>
              <a:rPr lang="en-US" sz="2800" spc="-10" dirty="0" smtClean="0">
                <a:solidFill>
                  <a:prstClr val="black"/>
                </a:solidFill>
                <a:cs typeface="Calibri"/>
              </a:rPr>
              <a:t>u</a:t>
            </a:r>
            <a:r>
              <a:rPr lang="en-US" sz="2800" spc="5" dirty="0" smtClean="0">
                <a:solidFill>
                  <a:prstClr val="black"/>
                </a:solidFill>
                <a:cs typeface="Calibri"/>
              </a:rPr>
              <a:t>c</a:t>
            </a:r>
            <a:r>
              <a:rPr lang="en-US" sz="2800" spc="-5" dirty="0" smtClean="0">
                <a:solidFill>
                  <a:prstClr val="black"/>
                </a:solidFill>
                <a:cs typeface="Calibri"/>
              </a:rPr>
              <a:t>h</a:t>
            </a:r>
            <a:r>
              <a:rPr lang="en-US" sz="2800" dirty="0">
                <a:solidFill>
                  <a:prstClr val="black"/>
                </a:solidFill>
                <a:cs typeface="Calibri"/>
              </a:rPr>
              <a:t>	</a:t>
            </a:r>
            <a:r>
              <a:rPr lang="en-US" sz="2800" spc="-5" dirty="0" smtClean="0">
                <a:solidFill>
                  <a:prstClr val="black"/>
                </a:solidFill>
                <a:cs typeface="Calibri"/>
              </a:rPr>
              <a:t>as</a:t>
            </a:r>
            <a:r>
              <a:rPr lang="en-US" sz="2800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2800" spc="-35" dirty="0" smtClean="0">
                <a:solidFill>
                  <a:prstClr val="black"/>
                </a:solidFill>
                <a:cs typeface="Calibri"/>
              </a:rPr>
              <a:t>v</a:t>
            </a:r>
            <a:r>
              <a:rPr lang="en-US" sz="2800" spc="-5" dirty="0" smtClean="0">
                <a:solidFill>
                  <a:prstClr val="black"/>
                </a:solidFill>
                <a:cs typeface="Calibri"/>
              </a:rPr>
              <a:t>e</a:t>
            </a:r>
            <a:r>
              <a:rPr lang="en-US" sz="2800" spc="-70" dirty="0" smtClean="0">
                <a:solidFill>
                  <a:prstClr val="black"/>
                </a:solidFill>
                <a:cs typeface="Calibri"/>
              </a:rPr>
              <a:t>r</a:t>
            </a:r>
            <a:r>
              <a:rPr lang="en-US" sz="2800" spc="-5" dirty="0" smtClean="0">
                <a:solidFill>
                  <a:prstClr val="black"/>
                </a:solidFill>
                <a:cs typeface="Calibri"/>
              </a:rPr>
              <a:t>apam</a:t>
            </a:r>
            <a:r>
              <a:rPr lang="en-US" sz="2800" dirty="0" smtClean="0">
                <a:solidFill>
                  <a:prstClr val="black"/>
                </a:solidFill>
                <a:cs typeface="Calibri"/>
              </a:rPr>
              <a:t>i</a:t>
            </a:r>
            <a:r>
              <a:rPr lang="en-US" sz="2800" spc="-5" dirty="0" smtClean="0">
                <a:solidFill>
                  <a:prstClr val="black"/>
                </a:solidFill>
                <a:cs typeface="Calibri"/>
              </a:rPr>
              <a:t>l</a:t>
            </a:r>
            <a:r>
              <a:rPr lang="en-US" sz="2800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2800" spc="-5" dirty="0" smtClean="0">
                <a:solidFill>
                  <a:prstClr val="black"/>
                </a:solidFill>
                <a:cs typeface="Calibri"/>
              </a:rPr>
              <a:t>&amp; </a:t>
            </a:r>
            <a:r>
              <a:rPr lang="en-US" sz="2800" spc="-10" dirty="0" smtClean="0">
                <a:solidFill>
                  <a:prstClr val="black"/>
                </a:solidFill>
                <a:cs typeface="Calibri"/>
              </a:rPr>
              <a:t>quinidine </a:t>
            </a:r>
            <a:r>
              <a:rPr lang="en-US" sz="2800" spc="-5" dirty="0">
                <a:solidFill>
                  <a:prstClr val="black"/>
                </a:solidFill>
                <a:cs typeface="Calibri"/>
              </a:rPr>
              <a:t>(they cause </a:t>
            </a:r>
            <a:r>
              <a:rPr lang="en-US" sz="2800" spc="-10" dirty="0">
                <a:solidFill>
                  <a:prstClr val="black"/>
                </a:solidFill>
                <a:cs typeface="Calibri"/>
              </a:rPr>
              <a:t>increase </a:t>
            </a:r>
            <a:r>
              <a:rPr lang="en-US" sz="2800" dirty="0">
                <a:solidFill>
                  <a:prstClr val="black"/>
                </a:solidFill>
                <a:cs typeface="Calibri"/>
              </a:rPr>
              <a:t>in plasma concentration of digoxin probably by digoxin displacement from tissue-binding sites</a:t>
            </a:r>
            <a:r>
              <a:rPr lang="en-US" sz="2800" dirty="0" smtClean="0">
                <a:solidFill>
                  <a:prstClr val="black"/>
                </a:solidFill>
                <a:cs typeface="Calibri"/>
              </a:rPr>
              <a:t>),</a:t>
            </a:r>
          </a:p>
          <a:p>
            <a:pPr marL="12700" marR="6985" algn="just">
              <a:lnSpc>
                <a:spcPct val="100000"/>
              </a:lnSpc>
              <a:spcBef>
                <a:spcPts val="670"/>
              </a:spcBef>
              <a:tabLst>
                <a:tab pos="436880" algn="l"/>
              </a:tabLst>
            </a:pPr>
            <a:endParaRPr lang="en-US" sz="2800" dirty="0" smtClean="0">
              <a:solidFill>
                <a:prstClr val="black"/>
              </a:solidFill>
              <a:cs typeface="Calibri"/>
            </a:endParaRPr>
          </a:p>
          <a:p>
            <a:pPr marL="469900" marR="6985" indent="-457200" algn="just">
              <a:lnSpc>
                <a:spcPct val="100000"/>
              </a:lnSpc>
              <a:spcBef>
                <a:spcPts val="670"/>
              </a:spcBef>
              <a:buFont typeface="Wingdings" pitchFamily="2" charset="2"/>
              <a:buChar char="§"/>
              <a:tabLst>
                <a:tab pos="436880" algn="l"/>
              </a:tabLst>
            </a:pPr>
            <a:r>
              <a:rPr lang="en-US" sz="2800" dirty="0">
                <a:solidFill>
                  <a:prstClr val="black"/>
                </a:solidFill>
                <a:cs typeface="Calibri"/>
              </a:rPr>
              <a:t>H</a:t>
            </a:r>
            <a:r>
              <a:rPr lang="en-US" sz="2800" dirty="0" smtClean="0">
                <a:solidFill>
                  <a:prstClr val="black"/>
                </a:solidFill>
                <a:cs typeface="Calibri"/>
              </a:rPr>
              <a:t>ypokalemia</a:t>
            </a:r>
            <a:r>
              <a:rPr lang="en-US" sz="2800" dirty="0">
                <a:solidFill>
                  <a:prstClr val="black"/>
                </a:solidFill>
                <a:cs typeface="Calibri"/>
              </a:rPr>
              <a:t>, </a:t>
            </a:r>
            <a:r>
              <a:rPr lang="en-US" sz="2800" dirty="0" smtClean="0">
                <a:solidFill>
                  <a:prstClr val="black"/>
                </a:solidFill>
                <a:cs typeface="Calibri"/>
              </a:rPr>
              <a:t>&amp;</a:t>
            </a:r>
          </a:p>
          <a:p>
            <a:pPr marL="12700" marR="6985" algn="just">
              <a:lnSpc>
                <a:spcPct val="100000"/>
              </a:lnSpc>
              <a:spcBef>
                <a:spcPts val="670"/>
              </a:spcBef>
              <a:tabLst>
                <a:tab pos="436880" algn="l"/>
              </a:tabLst>
            </a:pPr>
            <a:endParaRPr lang="en-US" sz="2800" dirty="0" smtClean="0">
              <a:solidFill>
                <a:prstClr val="black"/>
              </a:solidFill>
              <a:cs typeface="Calibri"/>
            </a:endParaRPr>
          </a:p>
          <a:p>
            <a:pPr marL="469900" marR="6985" indent="-457200" algn="just">
              <a:lnSpc>
                <a:spcPct val="100000"/>
              </a:lnSpc>
              <a:spcBef>
                <a:spcPts val="670"/>
              </a:spcBef>
              <a:buFont typeface="Wingdings" pitchFamily="2" charset="2"/>
              <a:buChar char="§"/>
              <a:tabLst>
                <a:tab pos="436880" algn="l"/>
              </a:tabLst>
            </a:pPr>
            <a:r>
              <a:rPr lang="en-US" sz="2800" dirty="0">
                <a:solidFill>
                  <a:prstClr val="black"/>
                </a:solidFill>
                <a:cs typeface="Calibri"/>
              </a:rPr>
              <a:t>H</a:t>
            </a:r>
            <a:r>
              <a:rPr lang="en-US" sz="2800" dirty="0" smtClean="0">
                <a:solidFill>
                  <a:prstClr val="black"/>
                </a:solidFill>
                <a:cs typeface="Calibri"/>
              </a:rPr>
              <a:t>ypothyroidism.</a:t>
            </a:r>
            <a:endParaRPr lang="en-US" sz="2800" dirty="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2834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venous\Desktop\Antidepressants\Captur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12665"/>
            <a:ext cx="5619750" cy="6276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95922" y="460124"/>
            <a:ext cx="914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Table 1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2284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4880" y="32220"/>
            <a:ext cx="8797976" cy="3815147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770"/>
              </a:spcBef>
            </a:pPr>
            <a:r>
              <a:rPr sz="2800" b="1" spc="-1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Characteristics </a:t>
            </a:r>
            <a:r>
              <a:rPr sz="2800" b="1" spc="-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of</a:t>
            </a:r>
            <a:r>
              <a:rPr sz="2800" b="1" spc="8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poisoning</a:t>
            </a:r>
            <a:r>
              <a:rPr sz="2800" b="1" spc="-5" dirty="0">
                <a:solidFill>
                  <a:srgbClr val="FF0000"/>
                </a:solidFill>
                <a:latin typeface="Calibri"/>
                <a:cs typeface="Calibri"/>
              </a:rPr>
              <a:t>:</a:t>
            </a:r>
            <a:endParaRPr sz="2800" dirty="0">
              <a:solidFill>
                <a:srgbClr val="FF0000"/>
              </a:solidFill>
              <a:latin typeface="Calibri"/>
              <a:cs typeface="Calibri"/>
            </a:endParaRPr>
          </a:p>
          <a:p>
            <a:pPr marL="469900" marR="5080" indent="-457200" algn="just">
              <a:lnSpc>
                <a:spcPct val="100000"/>
              </a:lnSpc>
              <a:spcBef>
                <a:spcPts val="675"/>
              </a:spcBef>
              <a:buFont typeface="Wingdings" pitchFamily="2" charset="2"/>
              <a:buChar char="§"/>
              <a:tabLst>
                <a:tab pos="355600" algn="l"/>
              </a:tabLst>
            </a:pPr>
            <a:r>
              <a:rPr sz="2800" spc="-15" dirty="0">
                <a:latin typeface="Calibri"/>
                <a:cs typeface="Calibri"/>
              </a:rPr>
              <a:t>Early</a:t>
            </a:r>
            <a:r>
              <a:rPr sz="2800" spc="6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manifestations 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20" dirty="0">
                <a:latin typeface="Calibri"/>
                <a:cs typeface="Calibri"/>
              </a:rPr>
              <a:t>intoxication </a:t>
            </a:r>
            <a:r>
              <a:rPr sz="2800" spc="-10" dirty="0">
                <a:latin typeface="Calibri"/>
                <a:cs typeface="Calibri"/>
              </a:rPr>
              <a:t>that </a:t>
            </a:r>
            <a:r>
              <a:rPr sz="2800" spc="-5" dirty="0">
                <a:latin typeface="Calibri"/>
                <a:cs typeface="Calibri"/>
              </a:rPr>
              <a:t>occur </a:t>
            </a:r>
            <a:r>
              <a:rPr sz="2800" spc="-15" dirty="0">
                <a:latin typeface="Calibri"/>
                <a:cs typeface="Calibri"/>
              </a:rPr>
              <a:t>in  approximately </a:t>
            </a:r>
            <a:r>
              <a:rPr sz="2800" spc="-5" dirty="0">
                <a:latin typeface="Calibri"/>
                <a:cs typeface="Calibri"/>
              </a:rPr>
              <a:t>50% of all cases </a:t>
            </a:r>
            <a:r>
              <a:rPr sz="2800" spc="-15" dirty="0">
                <a:latin typeface="Calibri"/>
                <a:cs typeface="Calibri"/>
              </a:rPr>
              <a:t>generally </a:t>
            </a:r>
            <a:r>
              <a:rPr sz="2800" spc="-20" dirty="0">
                <a:latin typeface="Calibri"/>
                <a:cs typeface="Calibri"/>
              </a:rPr>
              <a:t>involve </a:t>
            </a:r>
            <a:r>
              <a:rPr sz="2800" spc="-5" dirty="0">
                <a:latin typeface="Calibri"/>
                <a:cs typeface="Calibri"/>
              </a:rPr>
              <a:t>the  </a:t>
            </a:r>
            <a:r>
              <a:rPr sz="2800" spc="-20" dirty="0">
                <a:latin typeface="Calibri"/>
                <a:cs typeface="Calibri"/>
              </a:rPr>
              <a:t>gastrointestinal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5" dirty="0" smtClean="0">
                <a:latin typeface="Calibri"/>
                <a:cs typeface="Calibri"/>
              </a:rPr>
              <a:t>tract.</a:t>
            </a:r>
            <a:r>
              <a:rPr lang="en-US" sz="2800" dirty="0">
                <a:latin typeface="Calibri"/>
                <a:cs typeface="Calibri"/>
              </a:rPr>
              <a:t> </a:t>
            </a:r>
          </a:p>
          <a:p>
            <a:pPr marL="469900" marR="5080" lvl="1" algn="just">
              <a:spcBef>
                <a:spcPts val="675"/>
              </a:spcBef>
              <a:tabLst>
                <a:tab pos="355600" algn="l"/>
              </a:tabLst>
            </a:pPr>
            <a:r>
              <a:rPr sz="2800" spc="-15" dirty="0" smtClean="0">
                <a:latin typeface="Calibri"/>
                <a:cs typeface="Calibri"/>
              </a:rPr>
              <a:t>Anorexia</a:t>
            </a:r>
            <a:r>
              <a:rPr sz="2800" spc="-15" dirty="0">
                <a:latin typeface="Calibri"/>
                <a:cs typeface="Calibri"/>
              </a:rPr>
              <a:t>,</a:t>
            </a:r>
            <a:r>
              <a:rPr sz="2800" spc="6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nausea, vomiting, &amp; abdominal pain </a:t>
            </a:r>
            <a:r>
              <a:rPr sz="2800" spc="-15" dirty="0">
                <a:latin typeface="Calibri"/>
                <a:cs typeface="Calibri"/>
              </a:rPr>
              <a:t>are  </a:t>
            </a:r>
            <a:r>
              <a:rPr sz="2800" spc="-10" dirty="0" smtClean="0">
                <a:latin typeface="Calibri"/>
                <a:cs typeface="Calibri"/>
              </a:rPr>
              <a:t>common</a:t>
            </a:r>
            <a:r>
              <a:rPr lang="en-US" sz="2800" spc="-10" dirty="0" smtClean="0">
                <a:latin typeface="Calibri"/>
                <a:cs typeface="Calibri"/>
              </a:rPr>
              <a:t>.</a:t>
            </a:r>
          </a:p>
          <a:p>
            <a:pPr marL="469900" marR="5080" lvl="1" algn="just">
              <a:spcBef>
                <a:spcPts val="675"/>
              </a:spcBef>
              <a:tabLst>
                <a:tab pos="355600" algn="l"/>
              </a:tabLst>
            </a:pPr>
            <a:r>
              <a:rPr sz="2800" spc="-5" dirty="0" smtClean="0">
                <a:latin typeface="Calibri"/>
                <a:cs typeface="Calibri"/>
              </a:rPr>
              <a:t>Nausea </a:t>
            </a:r>
            <a:r>
              <a:rPr sz="2800" spc="-5" dirty="0">
                <a:latin typeface="Calibri"/>
                <a:cs typeface="Calibri"/>
              </a:rPr>
              <a:t>&amp; </a:t>
            </a:r>
            <a:r>
              <a:rPr sz="2800" spc="-10" dirty="0">
                <a:latin typeface="Calibri"/>
                <a:cs typeface="Calibri"/>
              </a:rPr>
              <a:t>vomiting </a:t>
            </a:r>
            <a:r>
              <a:rPr sz="2800" spc="-5" dirty="0">
                <a:latin typeface="Calibri"/>
                <a:cs typeface="Calibri"/>
              </a:rPr>
              <a:t>occur </a:t>
            </a:r>
            <a:r>
              <a:rPr sz="2800" spc="-15" dirty="0">
                <a:latin typeface="Calibri"/>
                <a:cs typeface="Calibri"/>
              </a:rPr>
              <a:t>from direct </a:t>
            </a:r>
            <a:r>
              <a:rPr sz="2800" spc="-5" dirty="0">
                <a:latin typeface="Calibri"/>
                <a:cs typeface="Calibri"/>
              </a:rPr>
              <a:t>drug action </a:t>
            </a:r>
            <a:r>
              <a:rPr sz="2800" spc="5" dirty="0">
                <a:latin typeface="Calibri"/>
                <a:cs typeface="Calibri"/>
              </a:rPr>
              <a:t>on 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chemoreceptor </a:t>
            </a:r>
            <a:r>
              <a:rPr sz="2800" spc="-5" dirty="0">
                <a:latin typeface="Calibri"/>
                <a:cs typeface="Calibri"/>
              </a:rPr>
              <a:t>trigger </a:t>
            </a:r>
            <a:r>
              <a:rPr sz="2800" spc="-25" dirty="0">
                <a:latin typeface="Calibri"/>
                <a:cs typeface="Calibri"/>
              </a:rPr>
              <a:t>zone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(CTZ).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2400" y="228600"/>
            <a:ext cx="8839200" cy="408252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marR="5715" indent="-457200" algn="just">
              <a:lnSpc>
                <a:spcPct val="100000"/>
              </a:lnSpc>
              <a:spcBef>
                <a:spcPts val="95"/>
              </a:spcBef>
              <a:buFont typeface="Wingdings" pitchFamily="2" charset="2"/>
              <a:buChar char="§"/>
              <a:tabLst>
                <a:tab pos="355600" algn="l"/>
              </a:tabLst>
            </a:pPr>
            <a:r>
              <a:rPr sz="2800" spc="-10" dirty="0">
                <a:latin typeface="Calibri"/>
                <a:cs typeface="Calibri"/>
              </a:rPr>
              <a:t>Blurred </a:t>
            </a:r>
            <a:r>
              <a:rPr sz="2800" spc="-5" dirty="0">
                <a:latin typeface="Calibri"/>
                <a:cs typeface="Calibri"/>
              </a:rPr>
              <a:t>vision, </a:t>
            </a:r>
            <a:r>
              <a:rPr sz="2800" dirty="0">
                <a:latin typeface="Calibri"/>
                <a:cs typeface="Calibri"/>
              </a:rPr>
              <a:t>loss </a:t>
            </a:r>
            <a:r>
              <a:rPr sz="2800" spc="-5" dirty="0">
                <a:latin typeface="Calibri"/>
                <a:cs typeface="Calibri"/>
              </a:rPr>
              <a:t>of visual </a:t>
            </a:r>
            <a:r>
              <a:rPr sz="2800" spc="-35" dirty="0">
                <a:latin typeface="Calibri"/>
                <a:cs typeface="Calibri"/>
              </a:rPr>
              <a:t>acuity, </a:t>
            </a:r>
            <a:r>
              <a:rPr sz="2800" spc="-5" dirty="0">
                <a:latin typeface="Calibri"/>
                <a:cs typeface="Calibri"/>
              </a:rPr>
              <a:t>&amp; </a:t>
            </a:r>
            <a:r>
              <a:rPr sz="2800" spc="-10" dirty="0">
                <a:latin typeface="Calibri"/>
                <a:cs typeface="Calibri"/>
              </a:rPr>
              <a:t>green </a:t>
            </a:r>
            <a:r>
              <a:rPr sz="2800" spc="-15" dirty="0">
                <a:latin typeface="Calibri"/>
                <a:cs typeface="Calibri"/>
              </a:rPr>
              <a:t>yellow  </a:t>
            </a:r>
            <a:r>
              <a:rPr sz="2800" spc="-10" dirty="0">
                <a:latin typeface="Calibri"/>
                <a:cs typeface="Calibri"/>
              </a:rPr>
              <a:t>halos </a:t>
            </a:r>
            <a:r>
              <a:rPr sz="2800" spc="-25" dirty="0">
                <a:latin typeface="Calibri"/>
                <a:cs typeface="Calibri"/>
              </a:rPr>
              <a:t>have </a:t>
            </a:r>
            <a:r>
              <a:rPr sz="2800" spc="-10" dirty="0">
                <a:latin typeface="Calibri"/>
                <a:cs typeface="Calibri"/>
              </a:rPr>
              <a:t>been </a:t>
            </a:r>
            <a:r>
              <a:rPr sz="2800" spc="-5" dirty="0">
                <a:latin typeface="Calibri"/>
                <a:cs typeface="Calibri"/>
              </a:rPr>
              <a:t>described as </a:t>
            </a:r>
            <a:r>
              <a:rPr sz="2800" spc="-10" dirty="0">
                <a:latin typeface="Calibri"/>
                <a:cs typeface="Calibri"/>
              </a:rPr>
              <a:t>early-appearing  </a:t>
            </a:r>
            <a:r>
              <a:rPr sz="2800" spc="-20" dirty="0">
                <a:latin typeface="Calibri"/>
                <a:cs typeface="Calibri"/>
              </a:rPr>
              <a:t>symptoms.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"/>
              <a:buChar char="•"/>
            </a:pPr>
            <a:endParaRPr sz="4050" dirty="0">
              <a:latin typeface="Times New Roman"/>
              <a:cs typeface="Times New Roman"/>
            </a:endParaRPr>
          </a:p>
          <a:p>
            <a:pPr marL="469900" marR="10160" indent="-457200" algn="just">
              <a:lnSpc>
                <a:spcPct val="100000"/>
              </a:lnSpc>
              <a:spcBef>
                <a:spcPts val="5"/>
              </a:spcBef>
              <a:buFont typeface="Wingdings" pitchFamily="2" charset="2"/>
              <a:buChar char="§"/>
              <a:tabLst>
                <a:tab pos="355600" algn="l"/>
              </a:tabLst>
            </a:pPr>
            <a:r>
              <a:rPr sz="2800" spc="-10" dirty="0">
                <a:latin typeface="Calibri"/>
                <a:cs typeface="Calibri"/>
              </a:rPr>
              <a:t>CNS </a:t>
            </a:r>
            <a:r>
              <a:rPr sz="2800" spc="-25" dirty="0">
                <a:latin typeface="Calibri"/>
                <a:cs typeface="Calibri"/>
              </a:rPr>
              <a:t>effects </a:t>
            </a:r>
            <a:r>
              <a:rPr sz="2800" spc="-5" dirty="0">
                <a:latin typeface="Calibri"/>
                <a:cs typeface="Calibri"/>
              </a:rPr>
              <a:t>include a </a:t>
            </a:r>
            <a:r>
              <a:rPr sz="2800" spc="-15" dirty="0">
                <a:latin typeface="Calibri"/>
                <a:cs typeface="Calibri"/>
              </a:rPr>
              <a:t>variety 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20" dirty="0">
                <a:latin typeface="Calibri"/>
                <a:cs typeface="Calibri"/>
              </a:rPr>
              <a:t>neuropsychiatric  </a:t>
            </a:r>
            <a:r>
              <a:rPr sz="2800" spc="-10" dirty="0" smtClean="0">
                <a:latin typeface="Calibri"/>
                <a:cs typeface="Calibri"/>
              </a:rPr>
              <a:t>disturbances.</a:t>
            </a:r>
            <a:endParaRPr lang="en-US" sz="2800" spc="-10" dirty="0" smtClean="0">
              <a:latin typeface="Calibri"/>
              <a:cs typeface="Calibri"/>
            </a:endParaRPr>
          </a:p>
          <a:p>
            <a:pPr marL="12700" marR="10160" algn="just">
              <a:lnSpc>
                <a:spcPct val="100000"/>
              </a:lnSpc>
              <a:spcBef>
                <a:spcPts val="5"/>
              </a:spcBef>
              <a:tabLst>
                <a:tab pos="355600" algn="l"/>
              </a:tabLst>
            </a:pPr>
            <a:endParaRPr lang="en-US" sz="2800" dirty="0">
              <a:latin typeface="Calibri"/>
              <a:cs typeface="Calibri"/>
            </a:endParaRPr>
          </a:p>
          <a:p>
            <a:pPr marL="469900" marR="10160" indent="-457200" algn="just">
              <a:lnSpc>
                <a:spcPct val="100000"/>
              </a:lnSpc>
              <a:spcBef>
                <a:spcPts val="5"/>
              </a:spcBef>
              <a:buFont typeface="Wingdings" pitchFamily="2" charset="2"/>
              <a:buChar char="§"/>
              <a:tabLst>
                <a:tab pos="355600" algn="l"/>
              </a:tabLst>
            </a:pPr>
            <a:r>
              <a:rPr sz="2800" spc="-10" dirty="0" smtClean="0">
                <a:latin typeface="Calibri"/>
                <a:cs typeface="Calibri"/>
              </a:rPr>
              <a:t>Digitalis </a:t>
            </a:r>
            <a:r>
              <a:rPr sz="2800" spc="-15" dirty="0">
                <a:latin typeface="Calibri"/>
                <a:cs typeface="Calibri"/>
              </a:rPr>
              <a:t>intoxication </a:t>
            </a:r>
            <a:r>
              <a:rPr sz="2800" spc="-10" dirty="0">
                <a:latin typeface="Calibri"/>
                <a:cs typeface="Calibri"/>
              </a:rPr>
              <a:t>can </a:t>
            </a:r>
            <a:r>
              <a:rPr sz="2800" spc="-30" dirty="0">
                <a:latin typeface="Calibri"/>
                <a:cs typeface="Calibri"/>
              </a:rPr>
              <a:t>provoke </a:t>
            </a:r>
            <a:r>
              <a:rPr sz="2800" spc="-5" dirty="0">
                <a:latin typeface="Calibri"/>
                <a:cs typeface="Calibri"/>
              </a:rPr>
              <a:t>a </a:t>
            </a:r>
            <a:r>
              <a:rPr sz="2800" spc="-20" dirty="0">
                <a:latin typeface="Calibri"/>
                <a:cs typeface="Calibri"/>
              </a:rPr>
              <a:t>large </a:t>
            </a:r>
            <a:r>
              <a:rPr sz="2800" spc="-5" dirty="0">
                <a:latin typeface="Calibri"/>
                <a:cs typeface="Calibri"/>
              </a:rPr>
              <a:t>number of  </a:t>
            </a:r>
            <a:r>
              <a:rPr sz="2800" spc="-10" dirty="0">
                <a:latin typeface="Calibri"/>
                <a:cs typeface="Calibri"/>
              </a:rPr>
              <a:t>arrhythmias. </a:t>
            </a:r>
            <a:r>
              <a:rPr sz="2800" spc="-5" dirty="0">
                <a:latin typeface="Calibri"/>
                <a:cs typeface="Calibri"/>
              </a:rPr>
              <a:t>These </a:t>
            </a:r>
            <a:r>
              <a:rPr sz="2800" dirty="0">
                <a:latin typeface="Calibri"/>
                <a:cs typeface="Calibri"/>
              </a:rPr>
              <a:t>include </a:t>
            </a:r>
            <a:r>
              <a:rPr sz="2800" spc="-15" dirty="0">
                <a:latin typeface="Calibri"/>
                <a:cs typeface="Calibri"/>
              </a:rPr>
              <a:t>bradyarrhythmias </a:t>
            </a:r>
            <a:r>
              <a:rPr sz="2800" spc="-5" dirty="0">
                <a:latin typeface="Calibri"/>
                <a:cs typeface="Calibri"/>
              </a:rPr>
              <a:t>or  </a:t>
            </a:r>
            <a:r>
              <a:rPr sz="2800" spc="-15" dirty="0">
                <a:latin typeface="Calibri"/>
                <a:cs typeface="Calibri"/>
              </a:rPr>
              <a:t>tachyarrhythmias, </a:t>
            </a:r>
            <a:r>
              <a:rPr sz="2800" spc="-5" dirty="0">
                <a:latin typeface="Calibri"/>
                <a:cs typeface="Calibri"/>
              </a:rPr>
              <a:t>or a </a:t>
            </a:r>
            <a:r>
              <a:rPr sz="2800" spc="-10" dirty="0">
                <a:latin typeface="Calibri"/>
                <a:cs typeface="Calibri"/>
              </a:rPr>
              <a:t>combination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1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both.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2323</TotalTime>
  <Words>748</Words>
  <Application>Microsoft Office PowerPoint</Application>
  <PresentationFormat>On-screen Show (4:3)</PresentationFormat>
  <Paragraphs>95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   Practical Clinical Toxicology  Toxicity of Digitalis Glycosides  Lab. 6 5th Year 2019-2020  University of Mustansiriyah/College of Pharmacy Department of Pharmacology &amp; Toxicology Lecturer Rua Abbas Al-Hamdy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DR.Ahmed Saker 2o1O</cp:lastModifiedBy>
  <cp:revision>37</cp:revision>
  <dcterms:created xsi:type="dcterms:W3CDTF">2018-11-23T16:31:13Z</dcterms:created>
  <dcterms:modified xsi:type="dcterms:W3CDTF">2020-01-23T09:40:05Z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2017-12-04T00:00:00Z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2018-11-23T00:00:00Z</vt:filetime>
  </property>
</Properties>
</file>