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2" r:id="rId5"/>
    <p:sldId id="262" r:id="rId6"/>
    <p:sldId id="259" r:id="rId7"/>
    <p:sldId id="263" r:id="rId8"/>
    <p:sldId id="264" r:id="rId9"/>
    <p:sldId id="266" r:id="rId10"/>
    <p:sldId id="269" r:id="rId11"/>
    <p:sldId id="267" r:id="rId12"/>
    <p:sldId id="26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733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Practical Clinical Toxicology </a:t>
            </a:r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1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1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Lab. 6</a:t>
            </a:r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1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1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Acetaminophen Toxicity</a:t>
            </a:r>
            <a:br>
              <a:rPr lang="en-US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Department of Pharmacology &amp;</a:t>
            </a:r>
            <a:r>
              <a:rPr lang="en-US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Toxicology</a:t>
            </a:r>
            <a:b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College of Pharmacy/ Al-Mustansiriyah University </a:t>
            </a:r>
            <a:b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2019-2020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52400"/>
            <a:ext cx="5257801" cy="6477000"/>
          </a:xfrm>
        </p:spPr>
      </p:pic>
    </p:spTree>
    <p:extLst>
      <p:ext uri="{BB962C8B-B14F-4D97-AF65-F5344CB8AC3E}">
        <p14:creationId xmlns:p14="http://schemas.microsoft.com/office/powerpoint/2010/main" val="3916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7963"/>
          </a:xfrm>
        </p:spPr>
        <p:txBody>
          <a:bodyPr/>
          <a:lstStyle/>
          <a:p>
            <a:r>
              <a:rPr lang="en-US" sz="2200" dirty="0">
                <a:latin typeface="Candara" panose="020E0502030303020204" pitchFamily="34" charset="0"/>
              </a:rPr>
              <a:t>Liver function tests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alanine aminotransferase [ALT]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aspartate aminotransferase [AST]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bilirubin [total and fractionated]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alkaline phosphatase</a:t>
            </a:r>
          </a:p>
          <a:p>
            <a:r>
              <a:rPr lang="en-US" sz="2200" dirty="0" err="1">
                <a:latin typeface="Candara" panose="020E0502030303020204" pitchFamily="34" charset="0"/>
              </a:rPr>
              <a:t>Prothrombin</a:t>
            </a:r>
            <a:r>
              <a:rPr lang="en-US" sz="2200" dirty="0">
                <a:latin typeface="Candara" panose="020E0502030303020204" pitchFamily="34" charset="0"/>
              </a:rPr>
              <a:t> time (PT) with international normalized ratio (INR)</a:t>
            </a:r>
          </a:p>
          <a:p>
            <a:r>
              <a:rPr lang="en-US" sz="2200" dirty="0">
                <a:latin typeface="Candara" panose="020E0502030303020204" pitchFamily="34" charset="0"/>
              </a:rPr>
              <a:t>Glucose</a:t>
            </a:r>
          </a:p>
          <a:p>
            <a:r>
              <a:rPr lang="en-US" sz="2200" dirty="0">
                <a:latin typeface="Candara" panose="020E0502030303020204" pitchFamily="34" charset="0"/>
              </a:rPr>
              <a:t>Renal function studies (electrolytes, BUN, </a:t>
            </a:r>
            <a:r>
              <a:rPr lang="en-US" sz="2200" dirty="0" err="1">
                <a:latin typeface="Candara" panose="020E0502030303020204" pitchFamily="34" charset="0"/>
              </a:rPr>
              <a:t>creatinine</a:t>
            </a:r>
            <a:r>
              <a:rPr lang="en-US" sz="2200" dirty="0">
                <a:latin typeface="Candara" panose="020E050203030302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Treatment of Acetaminophen Overdose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 fontScale="40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Gastric emptying</a:t>
            </a:r>
          </a:p>
          <a:p>
            <a:pPr marL="0" indent="0" algn="just">
              <a:buNone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Activated charcoal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NAC (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acetylcysteine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),antidote given orally, from 4-8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from ingestion. It is </a:t>
            </a:r>
          </a:p>
          <a:p>
            <a:pPr marL="0" indent="0" algn="just">
              <a:buNone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    a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sulfhydryl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donor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, replenishes glutathione stores </a:t>
            </a:r>
          </a:p>
          <a:p>
            <a:pPr algn="just"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Loading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dose of 140 mg/kg then 70 mg/kg given every 4 hours</a:t>
            </a:r>
          </a:p>
          <a:p>
            <a:pPr algn="just"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Total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treatment duration of 72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hours </a:t>
            </a:r>
          </a:p>
          <a:p>
            <a:pPr algn="just"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It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causes vomiting when given by mouth or nausea when given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intravenously  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Asthma, this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treated by interrupting the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acetylcysteine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infusion and providing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symptomatic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relief with an antihistamine such as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chlorpheniramine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and nebulized salbutamol. </a:t>
            </a:r>
          </a:p>
          <a:p>
            <a:pPr marL="0" indent="0" algn="just"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4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4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Liver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transplantation,  for patients with severe hepatotoxicity and potential to progress to hepatic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failure, Metabolic acidosis, Renal failure, Coagulopathy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and Encephalopathy </a:t>
            </a:r>
          </a:p>
          <a:p>
            <a:pPr marL="0" indent="0" fontAlgn="base">
              <a:buNone/>
            </a:pPr>
            <a:r>
              <a:rPr lang="en-US" sz="2600" dirty="0" smtClean="0">
                <a:latin typeface="Candara" panose="020E0502030303020204" pitchFamily="34" charset="0"/>
              </a:rPr>
              <a:t> </a:t>
            </a:r>
          </a:p>
          <a:p>
            <a:pPr fontAlgn="base"/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086600" cy="4038600"/>
          </a:xfrm>
        </p:spPr>
      </p:pic>
    </p:spTree>
    <p:extLst>
      <p:ext uri="{BB962C8B-B14F-4D97-AF65-F5344CB8AC3E}">
        <p14:creationId xmlns:p14="http://schemas.microsoft.com/office/powerpoint/2010/main" val="26548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Acetaminophen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059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-acetyl-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-aminophenol [APAP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commonly used OTC analgesic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antipyratic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drug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has weak anti inflammatory and antiplatelet properties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Antipyresis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analgesia are predominantly mediated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central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indirect COX-2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 inflammatory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antiplatelets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effect due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mild,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peripheral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COX-2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minimal COX-1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38" y="-3596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Acetaminophen metabolism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21" y="2720123"/>
            <a:ext cx="3048157" cy="228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60198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70" y="1929566"/>
            <a:ext cx="1701230" cy="307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latin typeface="Candara" panose="020E0502030303020204" pitchFamily="34" charset="0"/>
              </a:rPr>
              <a:t>4% is metabolized by the cytochrome P450 mixed-function oxidase system </a:t>
            </a:r>
            <a:r>
              <a:rPr lang="en-US" sz="1600" dirty="0" smtClean="0">
                <a:latin typeface="Candara" panose="020E0502030303020204" pitchFamily="34" charset="0"/>
              </a:rPr>
              <a:t>(CYP </a:t>
            </a:r>
            <a:r>
              <a:rPr lang="en-US" sz="1600" dirty="0">
                <a:latin typeface="Candara" panose="020E0502030303020204" pitchFamily="34" charset="0"/>
              </a:rPr>
              <a:t>2E1 </a:t>
            </a:r>
            <a:r>
              <a:rPr lang="en-US" sz="1600" dirty="0" smtClean="0">
                <a:latin typeface="Candara" panose="020E0502030303020204" pitchFamily="34" charset="0"/>
              </a:rPr>
              <a:t>) </a:t>
            </a:r>
            <a:r>
              <a:rPr lang="en-US" sz="1600" dirty="0">
                <a:latin typeface="Candara" panose="020E0502030303020204" pitchFamily="34" charset="0"/>
              </a:rPr>
              <a:t>to the potentially toxic reactive intermediate N-acetyl-p-</a:t>
            </a:r>
            <a:r>
              <a:rPr lang="en-US" sz="1600" dirty="0" err="1">
                <a:latin typeface="Candara" panose="020E0502030303020204" pitchFamily="34" charset="0"/>
              </a:rPr>
              <a:t>benzoquinoneimine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b="1" dirty="0">
                <a:latin typeface="Candara" panose="020E0502030303020204" pitchFamily="34" charset="0"/>
              </a:rPr>
              <a:t>NAPQI</a:t>
            </a:r>
            <a:r>
              <a:rPr lang="en-US" sz="1600" dirty="0">
                <a:latin typeface="Candara" panose="020E0502030303020204" pitchFamily="34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5684" y="1168608"/>
            <a:ext cx="27308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en-US" sz="1600" dirty="0">
                <a:latin typeface="Candara" panose="020E0502030303020204" pitchFamily="34" charset="0"/>
              </a:rPr>
              <a:t>60% 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glucuronide </a:t>
            </a:r>
            <a:r>
              <a:rPr lang="en-US" sz="1600" dirty="0" smtClean="0">
                <a:latin typeface="Candara" panose="020E0502030303020204" pitchFamily="34" charset="0"/>
              </a:rPr>
              <a:t>conjugates</a:t>
            </a:r>
            <a:endParaRPr lang="en-US" sz="1600" dirty="0">
              <a:latin typeface="Candara" panose="020E0502030303020204" pitchFamily="34" charset="0"/>
            </a:endParaRPr>
          </a:p>
          <a:p>
            <a:pPr rtl="0"/>
            <a:r>
              <a:rPr lang="en-US" sz="1600" dirty="0" smtClean="0">
                <a:latin typeface="Candara" panose="020E0502030303020204" pitchFamily="34" charset="0"/>
              </a:rPr>
              <a:t>30</a:t>
            </a:r>
            <a:r>
              <a:rPr lang="en-US" sz="1600" dirty="0">
                <a:latin typeface="Candara" panose="020E0502030303020204" pitchFamily="34" charset="0"/>
              </a:rPr>
              <a:t>% to </a:t>
            </a:r>
            <a:r>
              <a:rPr lang="en-US" sz="1600" dirty="0" smtClean="0">
                <a:latin typeface="Candara" panose="020E0502030303020204" pitchFamily="34" charset="0"/>
              </a:rPr>
              <a:t>sulfate conjugates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884245"/>
            <a:ext cx="28979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latin typeface="Candara" panose="020E0502030303020204" pitchFamily="34" charset="0"/>
              </a:rPr>
              <a:t>conjugated with glutathione to form nontoxic cysteine and </a:t>
            </a:r>
            <a:r>
              <a:rPr lang="en-US" sz="1600" dirty="0" err="1">
                <a:latin typeface="Candara" panose="020E0502030303020204" pitchFamily="34" charset="0"/>
              </a:rPr>
              <a:t>mercapturic</a:t>
            </a:r>
            <a:r>
              <a:rPr lang="en-US" sz="1600" dirty="0">
                <a:latin typeface="Candara" panose="020E0502030303020204" pitchFamily="34" charset="0"/>
              </a:rPr>
              <a:t> acid conjugates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467687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rPr>
              <a:t>LIVER</a:t>
            </a:r>
            <a:endParaRPr lang="en-US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Mechanism of toxicity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11763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Nontoxic </a:t>
            </a:r>
            <a:r>
              <a:rPr lang="en-US" sz="2400" dirty="0" err="1">
                <a:solidFill>
                  <a:prstClr val="black"/>
                </a:solidFill>
              </a:rPr>
              <a:t>sulfation</a:t>
            </a:r>
            <a:r>
              <a:rPr lang="en-US" sz="2400" dirty="0">
                <a:solidFill>
                  <a:prstClr val="black"/>
                </a:solidFill>
              </a:rPr>
              <a:t> metabolism of APAP may become </a:t>
            </a:r>
            <a:r>
              <a:rPr lang="en-US" sz="2400" dirty="0" err="1">
                <a:solidFill>
                  <a:prstClr val="black"/>
                </a:solidFill>
              </a:rPr>
              <a:t>saturated,and</a:t>
            </a:r>
            <a:r>
              <a:rPr lang="en-US" sz="2400" dirty="0">
                <a:solidFill>
                  <a:prstClr val="black"/>
                </a:solidFill>
              </a:rPr>
              <a:t> the amount of </a:t>
            </a:r>
            <a:r>
              <a:rPr lang="en-US" sz="2400" i="1" dirty="0">
                <a:solidFill>
                  <a:prstClr val="black"/>
                </a:solidFill>
              </a:rPr>
              <a:t>N </a:t>
            </a:r>
            <a:r>
              <a:rPr lang="en-US" sz="2400" dirty="0">
                <a:solidFill>
                  <a:prstClr val="black"/>
                </a:solidFill>
              </a:rPr>
              <a:t>-acetyl- </a:t>
            </a:r>
            <a:r>
              <a:rPr lang="en-US" sz="2400" i="1" dirty="0">
                <a:solidFill>
                  <a:prstClr val="black"/>
                </a:solidFill>
              </a:rPr>
              <a:t>p 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benzoquinoneimine</a:t>
            </a:r>
            <a:r>
              <a:rPr lang="en-US" sz="2400" dirty="0">
                <a:solidFill>
                  <a:prstClr val="black"/>
                </a:solidFill>
              </a:rPr>
              <a:t> (NAPQI) (toxic metabolite</a:t>
            </a:r>
            <a:r>
              <a:rPr lang="en-US" sz="2400" dirty="0" smtClean="0">
                <a:solidFill>
                  <a:prstClr val="black"/>
                </a:solidFill>
              </a:rPr>
              <a:t>) formed </a:t>
            </a:r>
            <a:r>
              <a:rPr lang="en-US" sz="2400" dirty="0">
                <a:solidFill>
                  <a:prstClr val="black"/>
                </a:solidFill>
              </a:rPr>
              <a:t>is increased by CYP2E1 </a:t>
            </a:r>
            <a:r>
              <a:rPr lang="en-US" sz="2400" dirty="0" smtClean="0">
                <a:solidFill>
                  <a:prstClr val="black"/>
                </a:solidFill>
              </a:rPr>
              <a:t>and outstrip the supplying of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glutathion</a:t>
            </a:r>
            <a:r>
              <a:rPr lang="en-US" sz="2400" dirty="0">
                <a:solidFill>
                  <a:prstClr val="black"/>
                </a:solidFill>
              </a:rPr>
              <a:t>)GSH, resulting in free NAPQI rapidly binding to hepatocyte constituents lead to </a:t>
            </a:r>
            <a:r>
              <a:rPr lang="en-US" sz="2400" dirty="0" err="1">
                <a:solidFill>
                  <a:prstClr val="black"/>
                </a:solidFill>
              </a:rPr>
              <a:t>centrilubular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necrosis.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Hepatic </a:t>
            </a:r>
            <a:r>
              <a:rPr lang="en-US" sz="2400" dirty="0"/>
              <a:t>toxicity becomes evident only when hepatic GSH falls to 30% of baseline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3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that may predispose patients to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hepatotoxicity: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andara" panose="020E0502030303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frequency and duration of acetaminophen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dosing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capacity for CYP2E1 activation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NAPQI for example: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Long-term treatment with CYP 450 inductors (e.g., carbamazepine,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rifampicin) and long term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administeration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alcohol.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Decreased GSH availability by: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people with acute or chronic starvation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Eating disorders (e.g., anorexia or bulimia)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Patients with chronic debilitating illnesses (e.g., cystic fibrosis, AIDS, alcoholism, or hepatitis C)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capacity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glucuronidation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sulfation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Children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Concentrations of acetaminophen and their interpretation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1"/>
            <a:ext cx="66294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8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Clinical Manifestations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96359" cy="7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067944" y="1676400"/>
            <a:ext cx="864096" cy="459668"/>
          </a:xfrm>
          <a:prstGeom prst="downArrow">
            <a:avLst/>
          </a:prstGeom>
          <a:solidFill>
            <a:srgbClr val="98C723"/>
          </a:solidFill>
          <a:ln w="25400" cap="flat" cmpd="sng" algn="ctr">
            <a:solidFill>
              <a:srgbClr val="98C7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651" y="2170093"/>
            <a:ext cx="6986207" cy="954107"/>
          </a:xfrm>
          <a:prstGeom prst="rect">
            <a:avLst/>
          </a:prstGeom>
          <a:solidFill>
            <a:srgbClr val="5B6973">
              <a:lumMod val="40000"/>
              <a:lumOff val="60000"/>
            </a:srgbClr>
          </a:solidFill>
          <a:ln>
            <a:solidFill>
              <a:srgbClr val="59B0B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II toxicity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24 to 72hours,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right upper quadrant abdominal pain, anorexia,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 N/V,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Tachycardia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and hypotension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, Raised liver function test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88403" y="3200400"/>
            <a:ext cx="864096" cy="512440"/>
          </a:xfrm>
          <a:prstGeom prst="downArrow">
            <a:avLst/>
          </a:prstGeom>
          <a:solidFill>
            <a:srgbClr val="98C723"/>
          </a:solidFill>
          <a:ln w="25400" cap="flat" cmpd="sng" algn="ctr">
            <a:solidFill>
              <a:srgbClr val="98C7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10000"/>
            <a:ext cx="8108310" cy="1231106"/>
          </a:xfrm>
          <a:prstGeom prst="rect">
            <a:avLst/>
          </a:prstGeom>
          <a:solidFill>
            <a:srgbClr val="5B6973">
              <a:lumMod val="40000"/>
              <a:lumOff val="60000"/>
            </a:srgbClr>
          </a:solidFill>
          <a:ln>
            <a:solidFill>
              <a:srgbClr val="59B0B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 toxicity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72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96 hours, N/V/abdominal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pain, Maximal liver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injury (jaundice, coagulopathy,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hypoglycemia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, and hepatic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encephalopathy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), Acute renal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failure,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Death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multiorgan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 failure </a:t>
            </a:r>
          </a:p>
        </p:txBody>
      </p:sp>
      <p:sp>
        <p:nvSpPr>
          <p:cNvPr id="9" name="Down Arrow 8"/>
          <p:cNvSpPr/>
          <p:nvPr/>
        </p:nvSpPr>
        <p:spPr>
          <a:xfrm>
            <a:off x="4067944" y="5181600"/>
            <a:ext cx="864096" cy="511172"/>
          </a:xfrm>
          <a:prstGeom prst="downArrow">
            <a:avLst/>
          </a:prstGeom>
          <a:solidFill>
            <a:srgbClr val="98C723"/>
          </a:solidFill>
          <a:ln w="25400" cap="flat" cmpd="sng" algn="ctr">
            <a:solidFill>
              <a:srgbClr val="98C7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475" y="5817483"/>
            <a:ext cx="5048178" cy="677108"/>
          </a:xfrm>
          <a:prstGeom prst="rect">
            <a:avLst/>
          </a:prstGeom>
          <a:solidFill>
            <a:srgbClr val="5B6973">
              <a:lumMod val="40000"/>
              <a:lumOff val="60000"/>
            </a:srgbClr>
          </a:solidFill>
          <a:ln>
            <a:solidFill>
              <a:srgbClr val="59B0B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IV toxicity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he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recovery phase, Patients who survive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III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67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Monitoring and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tests</a:t>
            </a:r>
          </a:p>
          <a:p>
            <a:pPr marL="0" indent="0" algn="just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*Serum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acetaminophen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pPr marL="800100" lvl="1" indent="-342900" algn="just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dependent on the serum acetaminophen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level and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ingestion</a:t>
            </a:r>
          </a:p>
          <a:p>
            <a:pPr marL="800100" lvl="1" indent="-342900" algn="just" rtl="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Rumack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/Matthew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nomogram  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acetaminophen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nomogram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is an acetaminophen toxicity nomogram plotting serum concentration of acetaminophen against the time since ingestion in an attempt to prognosticate possible liver toxicity as well as allowing a clinician to decide whether to proceed with 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N-Acetylcysteine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(NAC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treatment or not.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rtl="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concentrations taken between 4 and 24 hours after ingestion.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Generally, a serum plasma concentration (APAP) of 140–150 microgram/mL (or milligrams/L) at 4 hours post ingestion, indicates the need for NAC treatment.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Low" rtl="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Low" rtl="0">
              <a:buFont typeface="Arial" panose="020B0604020202020204" pitchFamily="34" charset="0"/>
              <a:buChar char="•"/>
            </a:pP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450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Practical Clinical Toxicology   Lab. 6  Acetaminophen Toxicity  Department of Pharmacology &amp; Toxicology College of Pharmacy/ Al-Mustansiriyah University  2019-2020    </vt:lpstr>
      <vt:lpstr>Acetaminophen</vt:lpstr>
      <vt:lpstr>Acetaminophen metabolism</vt:lpstr>
      <vt:lpstr>Mechanism of toxicity</vt:lpstr>
      <vt:lpstr>PowerPoint Presentation</vt:lpstr>
      <vt:lpstr>PowerPoint Presentation</vt:lpstr>
      <vt:lpstr>Concentrations of acetaminophen and their interpretation</vt:lpstr>
      <vt:lpstr>Clinical Manifestations</vt:lpstr>
      <vt:lpstr>Monitoring and Testing</vt:lpstr>
      <vt:lpstr>PowerPoint Presentation</vt:lpstr>
      <vt:lpstr>Cont…</vt:lpstr>
      <vt:lpstr>Treatment of Acetaminophen Overdose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Acetaminophen &amp; Salicylates Toxicity</dc:title>
  <dc:creator>Shahad</dc:creator>
  <cp:lastModifiedBy>DR.Ahmed Saker 2o1O</cp:lastModifiedBy>
  <cp:revision>61</cp:revision>
  <dcterms:created xsi:type="dcterms:W3CDTF">2006-08-16T00:00:00Z</dcterms:created>
  <dcterms:modified xsi:type="dcterms:W3CDTF">2020-01-17T12:48:44Z</dcterms:modified>
</cp:coreProperties>
</file>