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9" autoAdjust="0"/>
    <p:restoredTop sz="94660"/>
  </p:normalViewPr>
  <p:slideViewPr>
    <p:cSldViewPr>
      <p:cViewPr varScale="1">
        <p:scale>
          <a:sx n="43" d="100"/>
          <a:sy n="43" d="100"/>
        </p:scale>
        <p:origin x="244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84651" y="9916159"/>
            <a:ext cx="19431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D9D9D9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470150" algn="l"/>
                <a:tab pos="4262755" algn="l"/>
              </a:tabLst>
            </a:pPr>
            <a:r>
              <a:rPr sz="1100" b="1" spc="-5" dirty="0">
                <a:latin typeface="Calibri"/>
                <a:cs typeface="Calibri"/>
              </a:rPr>
              <a:t>Organic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Chemistry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(I</a:t>
            </a:r>
            <a:r>
              <a:rPr sz="1200" b="1" dirty="0">
                <a:latin typeface="Calibri"/>
                <a:cs typeface="Calibri"/>
              </a:rPr>
              <a:t>)	</a:t>
            </a:r>
            <a:r>
              <a:rPr sz="1200" b="1" spc="-5" dirty="0">
                <a:latin typeface="Calibri"/>
                <a:cs typeface="Calibri"/>
              </a:rPr>
              <a:t>Alkanes	</a:t>
            </a: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Ayad </a:t>
            </a:r>
            <a:r>
              <a:rPr sz="1100" b="1" spc="-5" dirty="0">
                <a:latin typeface="Calibri"/>
                <a:cs typeface="Calibri"/>
              </a:rPr>
              <a:t>Kareem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1918461"/>
            <a:ext cx="5299075" cy="987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100"/>
              </a:spcBef>
            </a:pPr>
            <a:r>
              <a:rPr sz="1200" b="1" dirty="0">
                <a:solidFill>
                  <a:srgbClr val="CD0000"/>
                </a:solidFill>
                <a:latin typeface="Arial"/>
                <a:cs typeface="Arial"/>
              </a:rPr>
              <a:t>Step</a:t>
            </a:r>
            <a:r>
              <a:rPr sz="1200" b="1" spc="-5" dirty="0">
                <a:solidFill>
                  <a:srgbClr val="CD0000"/>
                </a:solidFill>
                <a:latin typeface="Arial"/>
                <a:cs typeface="Arial"/>
              </a:rPr>
              <a:t> 1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415"/>
              </a:lnSpc>
            </a:pPr>
            <a:r>
              <a:rPr sz="1200" b="1" spc="-5" dirty="0">
                <a:latin typeface="Times New Roman"/>
                <a:cs typeface="Times New Roman"/>
              </a:rPr>
              <a:t>Find the parent</a:t>
            </a:r>
            <a:r>
              <a:rPr sz="1200" b="1" dirty="0">
                <a:latin typeface="Times New Roman"/>
                <a:cs typeface="Times New Roman"/>
              </a:rPr>
              <a:t> hydrocarbon.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580"/>
              </a:lnSpc>
              <a:spcBef>
                <a:spcPts val="55"/>
              </a:spcBef>
            </a:pPr>
            <a:r>
              <a:rPr sz="1200" b="1" dirty="0">
                <a:latin typeface="Times New Roman"/>
                <a:cs typeface="Times New Roman"/>
              </a:rPr>
              <a:t>(a) </a:t>
            </a:r>
            <a:r>
              <a:rPr sz="1200" spc="-5" dirty="0">
                <a:latin typeface="Times New Roman"/>
                <a:cs typeface="Times New Roman"/>
              </a:rPr>
              <a:t>Find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longest </a:t>
            </a:r>
            <a:r>
              <a:rPr sz="1200" dirty="0">
                <a:latin typeface="Times New Roman"/>
                <a:cs typeface="Times New Roman"/>
              </a:rPr>
              <a:t>continuous </a:t>
            </a:r>
            <a:r>
              <a:rPr sz="1200" spc="-5" dirty="0">
                <a:latin typeface="Times New Roman"/>
                <a:cs typeface="Times New Roman"/>
              </a:rPr>
              <a:t>chain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carbon </a:t>
            </a:r>
            <a:r>
              <a:rPr sz="1200" spc="-5" dirty="0">
                <a:latin typeface="Times New Roman"/>
                <a:cs typeface="Times New Roman"/>
              </a:rPr>
              <a:t>atoms </a:t>
            </a:r>
            <a:r>
              <a:rPr sz="1200" dirty="0">
                <a:latin typeface="Times New Roman"/>
                <a:cs typeface="Times New Roman"/>
              </a:rPr>
              <a:t>in the </a:t>
            </a:r>
            <a:r>
              <a:rPr sz="1200" spc="-5" dirty="0">
                <a:latin typeface="Times New Roman"/>
                <a:cs typeface="Times New Roman"/>
              </a:rPr>
              <a:t>molecule, </a:t>
            </a:r>
            <a:r>
              <a:rPr sz="1200" dirty="0">
                <a:latin typeface="Times New Roman"/>
                <a:cs typeface="Times New Roman"/>
              </a:rPr>
              <a:t>and </a:t>
            </a:r>
            <a:r>
              <a:rPr sz="1200" spc="-5" dirty="0">
                <a:latin typeface="Times New Roman"/>
                <a:cs typeface="Times New Roman"/>
              </a:rPr>
              <a:t>use </a:t>
            </a:r>
            <a:r>
              <a:rPr sz="1200" dirty="0">
                <a:latin typeface="Times New Roman"/>
                <a:cs typeface="Times New Roman"/>
              </a:rPr>
              <a:t>the  </a:t>
            </a:r>
            <a:r>
              <a:rPr sz="1200" spc="-5" dirty="0">
                <a:latin typeface="Times New Roman"/>
                <a:cs typeface="Times New Roman"/>
              </a:rPr>
              <a:t>name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chain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parent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name.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longest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chain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may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always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be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apparent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1200" spc="-5" dirty="0">
                <a:latin typeface="Times New Roman"/>
                <a:cs typeface="Times New Roman"/>
              </a:rPr>
              <a:t>from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manner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writing; </a:t>
            </a:r>
            <a:r>
              <a:rPr sz="1200" spc="-10" dirty="0">
                <a:latin typeface="Times New Roman"/>
                <a:cs typeface="Times New Roman"/>
              </a:rPr>
              <a:t>you </a:t>
            </a:r>
            <a:r>
              <a:rPr sz="1200" spc="5" dirty="0">
                <a:latin typeface="Times New Roman"/>
                <a:cs typeface="Times New Roman"/>
              </a:rPr>
              <a:t>may </a:t>
            </a:r>
            <a:r>
              <a:rPr sz="1200" dirty="0">
                <a:latin typeface="Times New Roman"/>
                <a:cs typeface="Times New Roman"/>
              </a:rPr>
              <a:t>have to </a:t>
            </a:r>
            <a:r>
              <a:rPr sz="1200" spc="-135" dirty="0">
                <a:latin typeface="Times New Roman"/>
                <a:cs typeface="Times New Roman"/>
              </a:rPr>
              <a:t>―turn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corners.‖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4488306"/>
            <a:ext cx="5301615" cy="427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(b) </a:t>
            </a:r>
            <a:r>
              <a:rPr sz="1200" spc="-15" dirty="0">
                <a:latin typeface="Times New Roman"/>
                <a:cs typeface="Times New Roman"/>
              </a:rPr>
              <a:t>If </a:t>
            </a:r>
            <a:r>
              <a:rPr sz="1200" spc="-5" dirty="0">
                <a:latin typeface="Times New Roman"/>
                <a:cs typeface="Times New Roman"/>
              </a:rPr>
              <a:t>two different </a:t>
            </a:r>
            <a:r>
              <a:rPr sz="1200" dirty="0">
                <a:latin typeface="Times New Roman"/>
                <a:cs typeface="Times New Roman"/>
              </a:rPr>
              <a:t>chains of </a:t>
            </a:r>
            <a:r>
              <a:rPr sz="1200" spc="-5" dirty="0">
                <a:latin typeface="Times New Roman"/>
                <a:cs typeface="Times New Roman"/>
              </a:rPr>
              <a:t>equal length are </a:t>
            </a:r>
            <a:r>
              <a:rPr sz="1200" dirty="0">
                <a:latin typeface="Times New Roman"/>
                <a:cs typeface="Times New Roman"/>
              </a:rPr>
              <a:t>present, </a:t>
            </a:r>
            <a:r>
              <a:rPr sz="1200" spc="-5" dirty="0">
                <a:latin typeface="Times New Roman"/>
                <a:cs typeface="Times New Roman"/>
              </a:rPr>
              <a:t>choose </a:t>
            </a:r>
            <a:r>
              <a:rPr sz="1200" dirty="0">
                <a:latin typeface="Times New Roman"/>
                <a:cs typeface="Times New Roman"/>
              </a:rPr>
              <a:t>the one with the </a:t>
            </a:r>
            <a:r>
              <a:rPr sz="1200" spc="-5" dirty="0">
                <a:latin typeface="Times New Roman"/>
                <a:cs typeface="Times New Roman"/>
              </a:rPr>
              <a:t>larger  </a:t>
            </a:r>
            <a:r>
              <a:rPr sz="1200" dirty="0">
                <a:latin typeface="Times New Roman"/>
                <a:cs typeface="Times New Roman"/>
              </a:rPr>
              <a:t>number of </a:t>
            </a:r>
            <a:r>
              <a:rPr sz="1200" spc="-5" dirty="0">
                <a:latin typeface="Times New Roman"/>
                <a:cs typeface="Times New Roman"/>
              </a:rPr>
              <a:t>branch </a:t>
            </a:r>
            <a:r>
              <a:rPr sz="1200" dirty="0">
                <a:latin typeface="Times New Roman"/>
                <a:cs typeface="Times New Roman"/>
              </a:rPr>
              <a:t>points </a:t>
            </a:r>
            <a:r>
              <a:rPr sz="1200" spc="-5" dirty="0">
                <a:latin typeface="Times New Roman"/>
                <a:cs typeface="Times New Roman"/>
              </a:rPr>
              <a:t>as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parent.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6312788"/>
            <a:ext cx="5300980" cy="784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sz="1200" b="1" dirty="0">
                <a:solidFill>
                  <a:srgbClr val="CD0000"/>
                </a:solidFill>
                <a:latin typeface="Arial"/>
                <a:cs typeface="Arial"/>
              </a:rPr>
              <a:t>Step</a:t>
            </a:r>
            <a:r>
              <a:rPr sz="1200" b="1" spc="-5" dirty="0">
                <a:solidFill>
                  <a:srgbClr val="CD0000"/>
                </a:solidFill>
                <a:latin typeface="Arial"/>
                <a:cs typeface="Arial"/>
              </a:rPr>
              <a:t> 2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410"/>
              </a:lnSpc>
            </a:pPr>
            <a:r>
              <a:rPr sz="1200" b="1" spc="-5" dirty="0">
                <a:latin typeface="Times New Roman"/>
                <a:cs typeface="Times New Roman"/>
              </a:rPr>
              <a:t>Number the atoms in </a:t>
            </a:r>
            <a:r>
              <a:rPr sz="1200" b="1" dirty="0">
                <a:latin typeface="Times New Roman"/>
                <a:cs typeface="Times New Roman"/>
              </a:rPr>
              <a:t>the </a:t>
            </a:r>
            <a:r>
              <a:rPr sz="1200" b="1" spc="-5" dirty="0">
                <a:latin typeface="Times New Roman"/>
                <a:cs typeface="Times New Roman"/>
              </a:rPr>
              <a:t>longest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chain.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580"/>
              </a:lnSpc>
              <a:spcBef>
                <a:spcPts val="65"/>
              </a:spcBef>
            </a:pPr>
            <a:r>
              <a:rPr sz="1200" b="1" dirty="0">
                <a:latin typeface="Times New Roman"/>
                <a:cs typeface="Times New Roman"/>
              </a:rPr>
              <a:t>(a) </a:t>
            </a:r>
            <a:r>
              <a:rPr sz="1200" spc="-5" dirty="0">
                <a:latin typeface="Times New Roman"/>
                <a:cs typeface="Times New Roman"/>
              </a:rPr>
              <a:t>Beginning at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end nearer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first </a:t>
            </a:r>
            <a:r>
              <a:rPr sz="1200" dirty="0">
                <a:latin typeface="Times New Roman"/>
                <a:cs typeface="Times New Roman"/>
              </a:rPr>
              <a:t>branch point, number </a:t>
            </a:r>
            <a:r>
              <a:rPr sz="1200" spc="-5" dirty="0">
                <a:latin typeface="Times New Roman"/>
                <a:cs typeface="Times New Roman"/>
              </a:rPr>
              <a:t>each </a:t>
            </a:r>
            <a:r>
              <a:rPr sz="1200" dirty="0">
                <a:latin typeface="Times New Roman"/>
                <a:cs typeface="Times New Roman"/>
              </a:rPr>
              <a:t>carbon </a:t>
            </a:r>
            <a:r>
              <a:rPr sz="1200" spc="-5" dirty="0">
                <a:latin typeface="Times New Roman"/>
                <a:cs typeface="Times New Roman"/>
              </a:rPr>
              <a:t>atom </a:t>
            </a:r>
            <a:r>
              <a:rPr sz="1200" dirty="0">
                <a:latin typeface="Times New Roman"/>
                <a:cs typeface="Times New Roman"/>
              </a:rPr>
              <a:t>in the  </a:t>
            </a:r>
            <a:r>
              <a:rPr sz="1200" spc="-5" dirty="0">
                <a:latin typeface="Times New Roman"/>
                <a:cs typeface="Times New Roman"/>
              </a:rPr>
              <a:t>parent </a:t>
            </a:r>
            <a:r>
              <a:rPr sz="1200" dirty="0">
                <a:latin typeface="Times New Roman"/>
                <a:cs typeface="Times New Roman"/>
              </a:rPr>
              <a:t>chain.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8184641"/>
            <a:ext cx="5299075" cy="813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first branch </a:t>
            </a:r>
            <a:r>
              <a:rPr sz="1200" dirty="0">
                <a:latin typeface="Times New Roman"/>
                <a:cs typeface="Times New Roman"/>
              </a:rPr>
              <a:t>occurs </a:t>
            </a:r>
            <a:r>
              <a:rPr sz="1200" spc="-5" dirty="0">
                <a:latin typeface="Times New Roman"/>
                <a:cs typeface="Times New Roman"/>
              </a:rPr>
              <a:t>at </a:t>
            </a:r>
            <a:r>
              <a:rPr sz="1200" dirty="0">
                <a:latin typeface="Times New Roman"/>
                <a:cs typeface="Times New Roman"/>
              </a:rPr>
              <a:t>C3 in the </a:t>
            </a:r>
            <a:r>
              <a:rPr sz="1200" spc="-5" dirty="0">
                <a:latin typeface="Times New Roman"/>
                <a:cs typeface="Times New Roman"/>
              </a:rPr>
              <a:t>proper system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numbering, </a:t>
            </a:r>
            <a:r>
              <a:rPr sz="1200" dirty="0">
                <a:latin typeface="Times New Roman"/>
                <a:cs typeface="Times New Roman"/>
              </a:rPr>
              <a:t>not </a:t>
            </a:r>
            <a:r>
              <a:rPr sz="1200" spc="-5" dirty="0">
                <a:latin typeface="Times New Roman"/>
                <a:cs typeface="Times New Roman"/>
              </a:rPr>
              <a:t>at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C4.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 marR="5080">
              <a:lnSpc>
                <a:spcPct val="110800"/>
              </a:lnSpc>
            </a:pPr>
            <a:r>
              <a:rPr sz="1200" b="1" spc="-5" dirty="0">
                <a:latin typeface="Times New Roman"/>
                <a:cs typeface="Times New Roman"/>
              </a:rPr>
              <a:t>(b) </a:t>
            </a:r>
            <a:r>
              <a:rPr sz="1200" spc="-15" dirty="0">
                <a:latin typeface="Times New Roman"/>
                <a:cs typeface="Times New Roman"/>
              </a:rPr>
              <a:t>If </a:t>
            </a:r>
            <a:r>
              <a:rPr sz="1200" dirty="0">
                <a:latin typeface="Times New Roman"/>
                <a:cs typeface="Times New Roman"/>
              </a:rPr>
              <a:t>there </a:t>
            </a:r>
            <a:r>
              <a:rPr sz="1200" spc="-5" dirty="0">
                <a:latin typeface="Times New Roman"/>
                <a:cs typeface="Times New Roman"/>
              </a:rPr>
              <a:t>is branching an equal distance </a:t>
            </a:r>
            <a:r>
              <a:rPr sz="1200" spc="5" dirty="0">
                <a:latin typeface="Times New Roman"/>
                <a:cs typeface="Times New Roman"/>
              </a:rPr>
              <a:t>away </a:t>
            </a:r>
            <a:r>
              <a:rPr sz="1200" dirty="0">
                <a:latin typeface="Times New Roman"/>
                <a:cs typeface="Times New Roman"/>
              </a:rPr>
              <a:t>from both </a:t>
            </a:r>
            <a:r>
              <a:rPr sz="1200" spc="-5" dirty="0">
                <a:latin typeface="Times New Roman"/>
                <a:cs typeface="Times New Roman"/>
              </a:rPr>
              <a:t>ends </a:t>
            </a:r>
            <a:r>
              <a:rPr sz="1200" dirty="0">
                <a:latin typeface="Times New Roman"/>
                <a:cs typeface="Times New Roman"/>
              </a:rPr>
              <a:t>of the </a:t>
            </a:r>
            <a:r>
              <a:rPr sz="1200" spc="-5" dirty="0">
                <a:latin typeface="Times New Roman"/>
                <a:cs typeface="Times New Roman"/>
              </a:rPr>
              <a:t>parent chain,  begin </a:t>
            </a:r>
            <a:r>
              <a:rPr sz="1200" dirty="0">
                <a:latin typeface="Times New Roman"/>
                <a:cs typeface="Times New Roman"/>
              </a:rPr>
              <a:t>numbering </a:t>
            </a:r>
            <a:r>
              <a:rPr sz="1200" spc="-5" dirty="0">
                <a:latin typeface="Times New Roman"/>
                <a:cs typeface="Times New Roman"/>
              </a:rPr>
              <a:t>at </a:t>
            </a:r>
            <a:r>
              <a:rPr sz="1200" dirty="0">
                <a:latin typeface="Times New Roman"/>
                <a:cs typeface="Times New Roman"/>
              </a:rPr>
              <a:t>the end </a:t>
            </a:r>
            <a:r>
              <a:rPr sz="1200" spc="-5" dirty="0">
                <a:latin typeface="Times New Roman"/>
                <a:cs typeface="Times New Roman"/>
              </a:rPr>
              <a:t>nearer </a:t>
            </a:r>
            <a:r>
              <a:rPr sz="1200" dirty="0">
                <a:latin typeface="Times New Roman"/>
                <a:cs typeface="Times New Roman"/>
              </a:rPr>
              <a:t>the second </a:t>
            </a:r>
            <a:r>
              <a:rPr sz="1200" spc="-5" dirty="0">
                <a:latin typeface="Times New Roman"/>
                <a:cs typeface="Times New Roman"/>
              </a:rPr>
              <a:t>branch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point.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90052" y="1111933"/>
            <a:ext cx="4656241" cy="675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09354" y="3022810"/>
            <a:ext cx="3812067" cy="1416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62477" y="5062273"/>
            <a:ext cx="4087538" cy="10692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79149" y="7219222"/>
            <a:ext cx="4191670" cy="8693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D9D9D9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470150" algn="l"/>
                <a:tab pos="4262755" algn="l"/>
              </a:tabLst>
            </a:pPr>
            <a:r>
              <a:rPr sz="1100" b="1" spc="-5" dirty="0">
                <a:latin typeface="Calibri"/>
                <a:cs typeface="Calibri"/>
              </a:rPr>
              <a:t>Organic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Chemistry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(I</a:t>
            </a:r>
            <a:r>
              <a:rPr sz="1200" b="1" dirty="0">
                <a:latin typeface="Calibri"/>
                <a:cs typeface="Calibri"/>
              </a:rPr>
              <a:t>)	</a:t>
            </a:r>
            <a:r>
              <a:rPr sz="1200" b="1" spc="-5" dirty="0">
                <a:latin typeface="Calibri"/>
                <a:cs typeface="Calibri"/>
              </a:rPr>
              <a:t>Alkanes	</a:t>
            </a: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Ayad </a:t>
            </a:r>
            <a:r>
              <a:rPr sz="1100" b="1" spc="-5" dirty="0">
                <a:latin typeface="Calibri"/>
                <a:cs typeface="Calibri"/>
              </a:rPr>
              <a:t>Kareem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1740153"/>
            <a:ext cx="5298440" cy="828675"/>
          </a:xfrm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sz="1200" b="1" dirty="0">
                <a:solidFill>
                  <a:srgbClr val="CD0000"/>
                </a:solidFill>
                <a:latin typeface="Arial"/>
                <a:cs typeface="Arial"/>
              </a:rPr>
              <a:t>Step</a:t>
            </a:r>
            <a:r>
              <a:rPr sz="1200" b="1" spc="-5" dirty="0">
                <a:solidFill>
                  <a:srgbClr val="CD0000"/>
                </a:solidFill>
                <a:latin typeface="Arial"/>
                <a:cs typeface="Arial"/>
              </a:rPr>
              <a:t> 3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200" b="1" spc="-5" dirty="0">
                <a:latin typeface="Times New Roman"/>
                <a:cs typeface="Times New Roman"/>
              </a:rPr>
              <a:t>Identify and </a:t>
            </a:r>
            <a:r>
              <a:rPr sz="1200" b="1" spc="-10" dirty="0">
                <a:latin typeface="Times New Roman"/>
                <a:cs typeface="Times New Roman"/>
              </a:rPr>
              <a:t>number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substituents.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600"/>
              </a:lnSpc>
              <a:spcBef>
                <a:spcPts val="40"/>
              </a:spcBef>
            </a:pPr>
            <a:r>
              <a:rPr sz="1200" b="1" dirty="0">
                <a:latin typeface="Times New Roman"/>
                <a:cs typeface="Times New Roman"/>
              </a:rPr>
              <a:t>(a) </a:t>
            </a:r>
            <a:r>
              <a:rPr sz="1200" spc="-5" dirty="0">
                <a:latin typeface="Times New Roman"/>
                <a:cs typeface="Times New Roman"/>
              </a:rPr>
              <a:t>Assign </a:t>
            </a:r>
            <a:r>
              <a:rPr sz="1200" dirty="0">
                <a:latin typeface="Times New Roman"/>
                <a:cs typeface="Times New Roman"/>
              </a:rPr>
              <a:t>a number, or </a:t>
            </a:r>
            <a:r>
              <a:rPr sz="1200" i="1" dirty="0">
                <a:latin typeface="Times New Roman"/>
                <a:cs typeface="Times New Roman"/>
              </a:rPr>
              <a:t>locant,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each </a:t>
            </a:r>
            <a:r>
              <a:rPr sz="1200" dirty="0">
                <a:latin typeface="Times New Roman"/>
                <a:cs typeface="Times New Roman"/>
              </a:rPr>
              <a:t>substituent to </a:t>
            </a:r>
            <a:r>
              <a:rPr sz="1200" spc="-5" dirty="0">
                <a:latin typeface="Times New Roman"/>
                <a:cs typeface="Times New Roman"/>
              </a:rPr>
              <a:t>locate its </a:t>
            </a:r>
            <a:r>
              <a:rPr sz="1200" dirty="0">
                <a:latin typeface="Times New Roman"/>
                <a:cs typeface="Times New Roman"/>
              </a:rPr>
              <a:t>point of attachment to  the </a:t>
            </a:r>
            <a:r>
              <a:rPr sz="1200" spc="-5" dirty="0">
                <a:latin typeface="Times New Roman"/>
                <a:cs typeface="Times New Roman"/>
              </a:rPr>
              <a:t>parent </a:t>
            </a:r>
            <a:r>
              <a:rPr sz="1200" dirty="0">
                <a:latin typeface="Times New Roman"/>
                <a:cs typeface="Times New Roman"/>
              </a:rPr>
              <a:t>chain.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4025010"/>
            <a:ext cx="5300980" cy="427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(b) </a:t>
            </a:r>
            <a:r>
              <a:rPr sz="1200" spc="-15" dirty="0">
                <a:latin typeface="Times New Roman"/>
                <a:cs typeface="Times New Roman"/>
              </a:rPr>
              <a:t>If </a:t>
            </a:r>
            <a:r>
              <a:rPr sz="1200" dirty="0">
                <a:latin typeface="Times New Roman"/>
                <a:cs typeface="Times New Roman"/>
              </a:rPr>
              <a:t>there </a:t>
            </a:r>
            <a:r>
              <a:rPr sz="1200" spc="-5" dirty="0">
                <a:latin typeface="Times New Roman"/>
                <a:cs typeface="Times New Roman"/>
              </a:rPr>
              <a:t>are two substituents </a:t>
            </a:r>
            <a:r>
              <a:rPr sz="1200" dirty="0">
                <a:latin typeface="Times New Roman"/>
                <a:cs typeface="Times New Roman"/>
              </a:rPr>
              <a:t>on the </a:t>
            </a:r>
            <a:r>
              <a:rPr sz="1200" spc="-5" dirty="0">
                <a:latin typeface="Times New Roman"/>
                <a:cs typeface="Times New Roman"/>
              </a:rPr>
              <a:t>same carbon, give </a:t>
            </a:r>
            <a:r>
              <a:rPr sz="1200" dirty="0">
                <a:latin typeface="Times New Roman"/>
                <a:cs typeface="Times New Roman"/>
              </a:rPr>
              <a:t>both the </a:t>
            </a:r>
            <a:r>
              <a:rPr sz="1200" spc="-5" dirty="0">
                <a:latin typeface="Times New Roman"/>
                <a:cs typeface="Times New Roman"/>
              </a:rPr>
              <a:t>same number.  There </a:t>
            </a:r>
            <a:r>
              <a:rPr sz="1200" dirty="0">
                <a:latin typeface="Times New Roman"/>
                <a:cs typeface="Times New Roman"/>
              </a:rPr>
              <a:t>must be </a:t>
            </a:r>
            <a:r>
              <a:rPr sz="1200" spc="-5" dirty="0">
                <a:latin typeface="Times New Roman"/>
                <a:cs typeface="Times New Roman"/>
              </a:rPr>
              <a:t>as </a:t>
            </a:r>
            <a:r>
              <a:rPr sz="1200" spc="5" dirty="0">
                <a:latin typeface="Times New Roman"/>
                <a:cs typeface="Times New Roman"/>
              </a:rPr>
              <a:t>many </a:t>
            </a:r>
            <a:r>
              <a:rPr sz="1200" dirty="0">
                <a:latin typeface="Times New Roman"/>
                <a:cs typeface="Times New Roman"/>
              </a:rPr>
              <a:t>numbers in the </a:t>
            </a:r>
            <a:r>
              <a:rPr sz="1200" spc="-5" dirty="0">
                <a:latin typeface="Times New Roman"/>
                <a:cs typeface="Times New Roman"/>
              </a:rPr>
              <a:t>name </a:t>
            </a:r>
            <a:r>
              <a:rPr sz="1200" spc="-10" dirty="0">
                <a:latin typeface="Times New Roman"/>
                <a:cs typeface="Times New Roman"/>
              </a:rPr>
              <a:t>as </a:t>
            </a:r>
            <a:r>
              <a:rPr sz="1200" dirty="0">
                <a:latin typeface="Times New Roman"/>
                <a:cs typeface="Times New Roman"/>
              </a:rPr>
              <a:t>there are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substituents.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5998844"/>
            <a:ext cx="5300345" cy="1591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100"/>
              </a:spcBef>
            </a:pPr>
            <a:r>
              <a:rPr sz="1200" b="1" dirty="0">
                <a:solidFill>
                  <a:srgbClr val="CD0000"/>
                </a:solidFill>
                <a:latin typeface="Arial"/>
                <a:cs typeface="Arial"/>
              </a:rPr>
              <a:t>Step</a:t>
            </a:r>
            <a:r>
              <a:rPr sz="1200" b="1" spc="-5" dirty="0">
                <a:solidFill>
                  <a:srgbClr val="CD0000"/>
                </a:solidFill>
                <a:latin typeface="Arial"/>
                <a:cs typeface="Arial"/>
              </a:rPr>
              <a:t> 4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415"/>
              </a:lnSpc>
            </a:pPr>
            <a:r>
              <a:rPr sz="1200" b="1" spc="-5" dirty="0">
                <a:latin typeface="Times New Roman"/>
                <a:cs typeface="Times New Roman"/>
              </a:rPr>
              <a:t>Write the </a:t>
            </a:r>
            <a:r>
              <a:rPr sz="1200" b="1" dirty="0">
                <a:latin typeface="Times New Roman"/>
                <a:cs typeface="Times New Roman"/>
              </a:rPr>
              <a:t>name </a:t>
            </a:r>
            <a:r>
              <a:rPr sz="1200" b="1" spc="-5" dirty="0">
                <a:latin typeface="Times New Roman"/>
                <a:cs typeface="Times New Roman"/>
              </a:rPr>
              <a:t>as </a:t>
            </a:r>
            <a:r>
              <a:rPr sz="1200" b="1" dirty="0">
                <a:latin typeface="Times New Roman"/>
                <a:cs typeface="Times New Roman"/>
              </a:rPr>
              <a:t>a </a:t>
            </a:r>
            <a:r>
              <a:rPr sz="1200" b="1" spc="-5" dirty="0">
                <a:latin typeface="Times New Roman"/>
                <a:cs typeface="Times New Roman"/>
              </a:rPr>
              <a:t>single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word.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580"/>
              </a:lnSpc>
              <a:spcBef>
                <a:spcPts val="55"/>
              </a:spcBef>
            </a:pPr>
            <a:r>
              <a:rPr sz="1200" spc="-5" dirty="0">
                <a:latin typeface="Times New Roman"/>
                <a:cs typeface="Times New Roman"/>
              </a:rPr>
              <a:t>Use hyphens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separate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different </a:t>
            </a:r>
            <a:r>
              <a:rPr sz="1200" dirty="0">
                <a:latin typeface="Times New Roman"/>
                <a:cs typeface="Times New Roman"/>
              </a:rPr>
              <a:t>prefixes, </a:t>
            </a:r>
            <a:r>
              <a:rPr sz="1200" spc="-5" dirty="0">
                <a:latin typeface="Times New Roman"/>
                <a:cs typeface="Times New Roman"/>
              </a:rPr>
              <a:t>and use commas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separate numbers.  </a:t>
            </a:r>
            <a:r>
              <a:rPr sz="1200" spc="-10" dirty="0">
                <a:latin typeface="Times New Roman"/>
                <a:cs typeface="Times New Roman"/>
              </a:rPr>
              <a:t>If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two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more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different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substituents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present,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cite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them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alphabetical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order.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If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580"/>
              </a:lnSpc>
              <a:spcBef>
                <a:spcPts val="20"/>
              </a:spcBef>
            </a:pPr>
            <a:r>
              <a:rPr sz="1200" spc="-5" dirty="0">
                <a:latin typeface="Times New Roman"/>
                <a:cs typeface="Times New Roman"/>
              </a:rPr>
              <a:t>two </a:t>
            </a:r>
            <a:r>
              <a:rPr sz="1200" dirty="0">
                <a:latin typeface="Times New Roman"/>
                <a:cs typeface="Times New Roman"/>
              </a:rPr>
              <a:t>or more </a:t>
            </a:r>
            <a:r>
              <a:rPr sz="1200" spc="-5" dirty="0">
                <a:latin typeface="Times New Roman"/>
                <a:cs typeface="Times New Roman"/>
              </a:rPr>
              <a:t>identical substituents are present </a:t>
            </a:r>
            <a:r>
              <a:rPr sz="1200" dirty="0">
                <a:latin typeface="Times New Roman"/>
                <a:cs typeface="Times New Roman"/>
              </a:rPr>
              <a:t>on the </a:t>
            </a:r>
            <a:r>
              <a:rPr sz="1200" spc="-5" dirty="0">
                <a:latin typeface="Times New Roman"/>
                <a:cs typeface="Times New Roman"/>
              </a:rPr>
              <a:t>parent chain, use </a:t>
            </a:r>
            <a:r>
              <a:rPr sz="1200" dirty="0">
                <a:latin typeface="Times New Roman"/>
                <a:cs typeface="Times New Roman"/>
              </a:rPr>
              <a:t>one of the  </a:t>
            </a:r>
            <a:r>
              <a:rPr sz="1200" spc="-5" dirty="0">
                <a:latin typeface="Times New Roman"/>
                <a:cs typeface="Times New Roman"/>
              </a:rPr>
              <a:t>multiplier  prefixes  </a:t>
            </a:r>
            <a:r>
              <a:rPr sz="1200" i="1" dirty="0">
                <a:latin typeface="Times New Roman"/>
                <a:cs typeface="Times New Roman"/>
              </a:rPr>
              <a:t>di</a:t>
            </a:r>
            <a:r>
              <a:rPr sz="1200" dirty="0">
                <a:latin typeface="Times New Roman"/>
                <a:cs typeface="Times New Roman"/>
              </a:rPr>
              <a:t>-,  </a:t>
            </a:r>
            <a:r>
              <a:rPr sz="1200" i="1" dirty="0">
                <a:latin typeface="Times New Roman"/>
                <a:cs typeface="Times New Roman"/>
              </a:rPr>
              <a:t>tri</a:t>
            </a:r>
            <a:r>
              <a:rPr sz="1200" dirty="0">
                <a:latin typeface="Times New Roman"/>
                <a:cs typeface="Times New Roman"/>
              </a:rPr>
              <a:t>-,  </a:t>
            </a:r>
            <a:r>
              <a:rPr sz="1200" i="1" spc="-5" dirty="0">
                <a:latin typeface="Times New Roman"/>
                <a:cs typeface="Times New Roman"/>
              </a:rPr>
              <a:t>tetra</a:t>
            </a:r>
            <a:r>
              <a:rPr sz="1200" spc="-5" dirty="0">
                <a:latin typeface="Times New Roman"/>
                <a:cs typeface="Times New Roman"/>
              </a:rPr>
              <a:t>-,  and  so  </a:t>
            </a:r>
            <a:r>
              <a:rPr sz="1200" dirty="0">
                <a:latin typeface="Times New Roman"/>
                <a:cs typeface="Times New Roman"/>
              </a:rPr>
              <a:t>forth,  but  don’t  use  these  prefixes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endParaRPr sz="1200">
              <a:latin typeface="Times New Roman"/>
              <a:cs typeface="Times New Roman"/>
            </a:endParaRPr>
          </a:p>
          <a:p>
            <a:pPr marL="12700" marR="8890">
              <a:lnSpc>
                <a:spcPts val="158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alphabetizing. Full </a:t>
            </a:r>
            <a:r>
              <a:rPr sz="1200" dirty="0">
                <a:latin typeface="Times New Roman"/>
                <a:cs typeface="Times New Roman"/>
              </a:rPr>
              <a:t>names for some of the examples </a:t>
            </a:r>
            <a:r>
              <a:rPr sz="1200" spc="-5" dirty="0">
                <a:latin typeface="Times New Roman"/>
                <a:cs typeface="Times New Roman"/>
              </a:rPr>
              <a:t>we </a:t>
            </a:r>
            <a:r>
              <a:rPr sz="1200" dirty="0">
                <a:latin typeface="Times New Roman"/>
                <a:cs typeface="Times New Roman"/>
              </a:rPr>
              <a:t>have been using are </a:t>
            </a:r>
            <a:r>
              <a:rPr sz="1200" spc="-5" dirty="0">
                <a:latin typeface="Times New Roman"/>
                <a:cs typeface="Times New Roman"/>
              </a:rPr>
              <a:t>as  </a:t>
            </a:r>
            <a:r>
              <a:rPr sz="1200" dirty="0">
                <a:latin typeface="Times New Roman"/>
                <a:cs typeface="Times New Roman"/>
              </a:rPr>
              <a:t>follows: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41174" y="1023687"/>
            <a:ext cx="5154173" cy="5884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49717" y="2675943"/>
            <a:ext cx="3716539" cy="12787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14104" y="4593230"/>
            <a:ext cx="3149620" cy="13146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D9D9D9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470150" algn="l"/>
                <a:tab pos="4262755" algn="l"/>
              </a:tabLst>
            </a:pPr>
            <a:r>
              <a:rPr sz="1100" b="1" spc="-5" dirty="0">
                <a:latin typeface="Calibri"/>
                <a:cs typeface="Calibri"/>
              </a:rPr>
              <a:t>Organic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Chemistry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(I</a:t>
            </a:r>
            <a:r>
              <a:rPr sz="1200" b="1" dirty="0">
                <a:latin typeface="Calibri"/>
                <a:cs typeface="Calibri"/>
              </a:rPr>
              <a:t>)	</a:t>
            </a:r>
            <a:r>
              <a:rPr sz="1200" b="1" spc="-5" dirty="0">
                <a:latin typeface="Calibri"/>
                <a:cs typeface="Calibri"/>
              </a:rPr>
              <a:t>Alkanes	</a:t>
            </a: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Ayad </a:t>
            </a:r>
            <a:r>
              <a:rPr sz="1100" b="1" spc="-5" dirty="0">
                <a:latin typeface="Calibri"/>
                <a:cs typeface="Calibri"/>
              </a:rPr>
              <a:t>Kareem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3355975"/>
            <a:ext cx="5300980" cy="1188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1415"/>
              </a:lnSpc>
              <a:spcBef>
                <a:spcPts val="100"/>
              </a:spcBef>
            </a:pPr>
            <a:r>
              <a:rPr sz="1200" b="1" dirty="0">
                <a:solidFill>
                  <a:srgbClr val="CD0000"/>
                </a:solidFill>
                <a:latin typeface="Arial"/>
                <a:cs typeface="Arial"/>
              </a:rPr>
              <a:t>Step</a:t>
            </a:r>
            <a:r>
              <a:rPr sz="1200" b="1" spc="-5" dirty="0">
                <a:solidFill>
                  <a:srgbClr val="CD0000"/>
                </a:solidFill>
                <a:latin typeface="Arial"/>
                <a:cs typeface="Arial"/>
              </a:rPr>
              <a:t> 5</a:t>
            </a:r>
            <a:endParaRPr sz="1200">
              <a:latin typeface="Arial"/>
              <a:cs typeface="Arial"/>
            </a:endParaRPr>
          </a:p>
          <a:p>
            <a:pPr marL="12700" algn="just">
              <a:lnSpc>
                <a:spcPts val="1415"/>
              </a:lnSpc>
            </a:pPr>
            <a:r>
              <a:rPr sz="1200" b="1" spc="-5" dirty="0">
                <a:latin typeface="Times New Roman"/>
                <a:cs typeface="Times New Roman"/>
              </a:rPr>
              <a:t>Name </a:t>
            </a:r>
            <a:r>
              <a:rPr sz="1200" b="1" dirty="0">
                <a:latin typeface="Times New Roman"/>
                <a:cs typeface="Times New Roman"/>
              </a:rPr>
              <a:t>a </a:t>
            </a:r>
            <a:r>
              <a:rPr sz="1200" b="1" spc="-5" dirty="0">
                <a:latin typeface="Times New Roman"/>
                <a:cs typeface="Times New Roman"/>
              </a:rPr>
              <a:t>branched substituent as though </a:t>
            </a:r>
            <a:r>
              <a:rPr sz="1200" b="1" dirty="0">
                <a:latin typeface="Times New Roman"/>
                <a:cs typeface="Times New Roman"/>
              </a:rPr>
              <a:t>it </a:t>
            </a:r>
            <a:r>
              <a:rPr sz="1200" b="1" spc="-5" dirty="0">
                <a:latin typeface="Times New Roman"/>
                <a:cs typeface="Times New Roman"/>
              </a:rPr>
              <a:t>were itself 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4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compound.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sz="1200" spc="-10" dirty="0">
                <a:latin typeface="Times New Roman"/>
                <a:cs typeface="Times New Roman"/>
              </a:rPr>
              <a:t>In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particularly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complex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cases,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fifth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step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is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necessary.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It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occasionally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happens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  <a:spcBef>
                <a:spcPts val="10"/>
              </a:spcBef>
            </a:pPr>
            <a:r>
              <a:rPr sz="1200" dirty="0">
                <a:latin typeface="Times New Roman"/>
                <a:cs typeface="Times New Roman"/>
              </a:rPr>
              <a:t>that a </a:t>
            </a:r>
            <a:r>
              <a:rPr sz="1200" spc="-5" dirty="0">
                <a:latin typeface="Times New Roman"/>
                <a:cs typeface="Times New Roman"/>
              </a:rPr>
              <a:t>substituent </a:t>
            </a:r>
            <a:r>
              <a:rPr sz="1200" dirty="0">
                <a:latin typeface="Times New Roman"/>
                <a:cs typeface="Times New Roman"/>
              </a:rPr>
              <a:t>on </a:t>
            </a:r>
            <a:r>
              <a:rPr sz="1200" spc="-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main chain </a:t>
            </a:r>
            <a:r>
              <a:rPr sz="1200" spc="-5" dirty="0">
                <a:latin typeface="Times New Roman"/>
                <a:cs typeface="Times New Roman"/>
              </a:rPr>
              <a:t>is itself branched. </a:t>
            </a:r>
            <a:r>
              <a:rPr sz="1200" spc="-10" dirty="0">
                <a:latin typeface="Times New Roman"/>
                <a:cs typeface="Times New Roman"/>
              </a:rPr>
              <a:t>In </a:t>
            </a:r>
            <a:r>
              <a:rPr sz="1200" dirty="0">
                <a:latin typeface="Times New Roman"/>
                <a:cs typeface="Times New Roman"/>
              </a:rPr>
              <a:t>the following </a:t>
            </a:r>
            <a:r>
              <a:rPr sz="1200" spc="-5" dirty="0">
                <a:latin typeface="Times New Roman"/>
                <a:cs typeface="Times New Roman"/>
              </a:rPr>
              <a:t>case, </a:t>
            </a:r>
            <a:r>
              <a:rPr sz="1200" dirty="0">
                <a:latin typeface="Times New Roman"/>
                <a:cs typeface="Times New Roman"/>
              </a:rPr>
              <a:t>for  </a:t>
            </a:r>
            <a:r>
              <a:rPr sz="1200" spc="-5" dirty="0">
                <a:latin typeface="Times New Roman"/>
                <a:cs typeface="Times New Roman"/>
              </a:rPr>
              <a:t>instance, </a:t>
            </a:r>
            <a:r>
              <a:rPr sz="1200" dirty="0">
                <a:latin typeface="Times New Roman"/>
                <a:cs typeface="Times New Roman"/>
              </a:rPr>
              <a:t>the substituent </a:t>
            </a:r>
            <a:r>
              <a:rPr sz="1200" spc="-5" dirty="0">
                <a:latin typeface="Times New Roman"/>
                <a:cs typeface="Times New Roman"/>
              </a:rPr>
              <a:t>at </a:t>
            </a:r>
            <a:r>
              <a:rPr sz="1200" dirty="0">
                <a:latin typeface="Times New Roman"/>
                <a:cs typeface="Times New Roman"/>
              </a:rPr>
              <a:t>C6 </a:t>
            </a: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three-carbon </a:t>
            </a:r>
            <a:r>
              <a:rPr sz="1200" dirty="0">
                <a:latin typeface="Times New Roman"/>
                <a:cs typeface="Times New Roman"/>
              </a:rPr>
              <a:t>chain with a </a:t>
            </a:r>
            <a:r>
              <a:rPr sz="1200" spc="-5" dirty="0">
                <a:latin typeface="Times New Roman"/>
                <a:cs typeface="Times New Roman"/>
              </a:rPr>
              <a:t>methyl </a:t>
            </a:r>
            <a:r>
              <a:rPr sz="1200" dirty="0">
                <a:latin typeface="Times New Roman"/>
                <a:cs typeface="Times New Roman"/>
              </a:rPr>
              <a:t>group. To </a:t>
            </a:r>
            <a:r>
              <a:rPr sz="1200" spc="-5" dirty="0">
                <a:latin typeface="Times New Roman"/>
                <a:cs typeface="Times New Roman"/>
              </a:rPr>
              <a:t>name 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compound fully,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branched substituent </a:t>
            </a:r>
            <a:r>
              <a:rPr sz="1200" dirty="0">
                <a:latin typeface="Times New Roman"/>
                <a:cs typeface="Times New Roman"/>
              </a:rPr>
              <a:t>must first be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named.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6012560"/>
            <a:ext cx="5300980" cy="10331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1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Number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branched substituent beginning at </a:t>
            </a:r>
            <a:r>
              <a:rPr sz="1200" dirty="0">
                <a:latin typeface="Times New Roman"/>
                <a:cs typeface="Times New Roman"/>
              </a:rPr>
              <a:t>the point of </a:t>
            </a:r>
            <a:r>
              <a:rPr sz="1200" spc="-5" dirty="0">
                <a:latin typeface="Times New Roman"/>
                <a:cs typeface="Times New Roman"/>
              </a:rPr>
              <a:t>its attachment </a:t>
            </a:r>
            <a:r>
              <a:rPr sz="1200" dirty="0">
                <a:latin typeface="Times New Roman"/>
                <a:cs typeface="Times New Roman"/>
              </a:rPr>
              <a:t>to the main  </a:t>
            </a:r>
            <a:r>
              <a:rPr sz="1200" spc="-5" dirty="0">
                <a:latin typeface="Times New Roman"/>
                <a:cs typeface="Times New Roman"/>
              </a:rPr>
              <a:t>chain, </a:t>
            </a:r>
            <a:r>
              <a:rPr sz="1200" dirty="0">
                <a:latin typeface="Times New Roman"/>
                <a:cs typeface="Times New Roman"/>
              </a:rPr>
              <a:t>and identify it—in this </a:t>
            </a:r>
            <a:r>
              <a:rPr sz="1200" spc="-5" dirty="0">
                <a:latin typeface="Times New Roman"/>
                <a:cs typeface="Times New Roman"/>
              </a:rPr>
              <a:t>case,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2-methylpropyl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group.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  <a:spcBef>
                <a:spcPts val="10"/>
              </a:spcBef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substituent is treated as </a:t>
            </a:r>
            <a:r>
              <a:rPr sz="1200" dirty="0">
                <a:latin typeface="Times New Roman"/>
                <a:cs typeface="Times New Roman"/>
              </a:rPr>
              <a:t>a whole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spc="5" dirty="0">
                <a:latin typeface="Times New Roman"/>
                <a:cs typeface="Times New Roman"/>
              </a:rPr>
              <a:t>is </a:t>
            </a:r>
            <a:r>
              <a:rPr sz="1200" spc="-5" dirty="0">
                <a:latin typeface="Times New Roman"/>
                <a:cs typeface="Times New Roman"/>
              </a:rPr>
              <a:t>alphabetized according </a:t>
            </a:r>
            <a:r>
              <a:rPr sz="1200" dirty="0">
                <a:latin typeface="Times New Roman"/>
                <a:cs typeface="Times New Roman"/>
              </a:rPr>
              <a:t>to the </a:t>
            </a:r>
            <a:r>
              <a:rPr sz="1200" spc="-5" dirty="0">
                <a:latin typeface="Times New Roman"/>
                <a:cs typeface="Times New Roman"/>
              </a:rPr>
              <a:t>first </a:t>
            </a:r>
            <a:r>
              <a:rPr sz="1200" dirty="0">
                <a:latin typeface="Times New Roman"/>
                <a:cs typeface="Times New Roman"/>
              </a:rPr>
              <a:t>letter of  </a:t>
            </a:r>
            <a:r>
              <a:rPr sz="1200" spc="-5" dirty="0">
                <a:latin typeface="Times New Roman"/>
                <a:cs typeface="Times New Roman"/>
              </a:rPr>
              <a:t>its complete name, </a:t>
            </a:r>
            <a:r>
              <a:rPr sz="1200" dirty="0">
                <a:latin typeface="Times New Roman"/>
                <a:cs typeface="Times New Roman"/>
              </a:rPr>
              <a:t>including </a:t>
            </a:r>
            <a:r>
              <a:rPr sz="1200" spc="5" dirty="0">
                <a:latin typeface="Times New Roman"/>
                <a:cs typeface="Times New Roman"/>
              </a:rPr>
              <a:t>any </a:t>
            </a:r>
            <a:r>
              <a:rPr sz="1200" spc="-5" dirty="0">
                <a:latin typeface="Times New Roman"/>
                <a:cs typeface="Times New Roman"/>
              </a:rPr>
              <a:t>numerical </a:t>
            </a:r>
            <a:r>
              <a:rPr sz="1200" dirty="0">
                <a:latin typeface="Times New Roman"/>
                <a:cs typeface="Times New Roman"/>
              </a:rPr>
              <a:t>prefix. </a:t>
            </a:r>
            <a:r>
              <a:rPr sz="1200" spc="-15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is set </a:t>
            </a:r>
            <a:r>
              <a:rPr sz="1200" dirty="0">
                <a:latin typeface="Times New Roman"/>
                <a:cs typeface="Times New Roman"/>
              </a:rPr>
              <a:t>off in </a:t>
            </a:r>
            <a:r>
              <a:rPr sz="1200" spc="-5" dirty="0">
                <a:latin typeface="Times New Roman"/>
                <a:cs typeface="Times New Roman"/>
              </a:rPr>
              <a:t>parentheses when  naming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entire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molecule.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84033" y="1010112"/>
            <a:ext cx="5158844" cy="20688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77587" y="4713882"/>
            <a:ext cx="3844759" cy="12370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46830" y="7214511"/>
            <a:ext cx="2501546" cy="104300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D9D9D9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470150" algn="l"/>
                <a:tab pos="4262755" algn="l"/>
              </a:tabLst>
            </a:pPr>
            <a:r>
              <a:rPr sz="1100" b="1" spc="-5" dirty="0">
                <a:latin typeface="Calibri"/>
                <a:cs typeface="Calibri"/>
              </a:rPr>
              <a:t>Organic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Chemistry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(I</a:t>
            </a:r>
            <a:r>
              <a:rPr sz="1200" b="1" dirty="0">
                <a:latin typeface="Calibri"/>
                <a:cs typeface="Calibri"/>
              </a:rPr>
              <a:t>)	</a:t>
            </a:r>
            <a:r>
              <a:rPr sz="1200" b="1" spc="-5" dirty="0">
                <a:latin typeface="Calibri"/>
                <a:cs typeface="Calibri"/>
              </a:rPr>
              <a:t>Alkanes	</a:t>
            </a: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Ayad </a:t>
            </a:r>
            <a:r>
              <a:rPr sz="1100" b="1" spc="-5" dirty="0">
                <a:latin typeface="Calibri"/>
                <a:cs typeface="Calibri"/>
              </a:rPr>
              <a:t>Kareem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888238"/>
            <a:ext cx="13493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As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further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example: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2390902"/>
            <a:ext cx="5300345" cy="431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8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For historical reasons, </a:t>
            </a:r>
            <a:r>
              <a:rPr sz="1200" dirty="0">
                <a:latin typeface="Times New Roman"/>
                <a:cs typeface="Times New Roman"/>
              </a:rPr>
              <a:t>some of the simpler </a:t>
            </a:r>
            <a:r>
              <a:rPr sz="1200" spc="-5" dirty="0">
                <a:latin typeface="Times New Roman"/>
                <a:cs typeface="Times New Roman"/>
              </a:rPr>
              <a:t>branched-chain alkyl groups also have  nonsystematic, common names, </a:t>
            </a:r>
            <a:r>
              <a:rPr sz="1200" spc="-10" dirty="0">
                <a:latin typeface="Times New Roman"/>
                <a:cs typeface="Times New Roman"/>
              </a:rPr>
              <a:t>as </a:t>
            </a:r>
            <a:r>
              <a:rPr sz="1200" spc="-5" dirty="0">
                <a:latin typeface="Times New Roman"/>
                <a:cs typeface="Times New Roman"/>
              </a:rPr>
              <a:t>noted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earlier.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5860160"/>
            <a:ext cx="5301615" cy="10331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0200"/>
              </a:lnSpc>
              <a:spcBef>
                <a:spcPts val="95"/>
              </a:spcBef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common names </a:t>
            </a:r>
            <a:r>
              <a:rPr sz="1200" dirty="0">
                <a:latin typeface="Times New Roman"/>
                <a:cs typeface="Times New Roman"/>
              </a:rPr>
              <a:t>of these simple </a:t>
            </a:r>
            <a:r>
              <a:rPr sz="1200" spc="-5" dirty="0">
                <a:latin typeface="Times New Roman"/>
                <a:cs typeface="Times New Roman"/>
              </a:rPr>
              <a:t>alkyl </a:t>
            </a:r>
            <a:r>
              <a:rPr sz="1200" dirty="0">
                <a:latin typeface="Times New Roman"/>
                <a:cs typeface="Times New Roman"/>
              </a:rPr>
              <a:t>groups </a:t>
            </a:r>
            <a:r>
              <a:rPr sz="1200" spc="-5" dirty="0">
                <a:latin typeface="Times New Roman"/>
                <a:cs typeface="Times New Roman"/>
              </a:rPr>
              <a:t>are so </a:t>
            </a:r>
            <a:r>
              <a:rPr sz="1200" dirty="0">
                <a:latin typeface="Times New Roman"/>
                <a:cs typeface="Times New Roman"/>
              </a:rPr>
              <a:t>well </a:t>
            </a:r>
            <a:r>
              <a:rPr sz="1200" spc="-5" dirty="0">
                <a:latin typeface="Times New Roman"/>
                <a:cs typeface="Times New Roman"/>
              </a:rPr>
              <a:t>entrenched </a:t>
            </a:r>
            <a:r>
              <a:rPr sz="1200" dirty="0">
                <a:latin typeface="Times New Roman"/>
                <a:cs typeface="Times New Roman"/>
              </a:rPr>
              <a:t>in the  </a:t>
            </a:r>
            <a:r>
              <a:rPr sz="1200" spc="-5" dirty="0">
                <a:latin typeface="Times New Roman"/>
                <a:cs typeface="Times New Roman"/>
              </a:rPr>
              <a:t>chemical </a:t>
            </a:r>
            <a:r>
              <a:rPr sz="1200" dirty="0">
                <a:latin typeface="Times New Roman"/>
                <a:cs typeface="Times New Roman"/>
              </a:rPr>
              <a:t>literature that </a:t>
            </a:r>
            <a:r>
              <a:rPr sz="1200" spc="-5" dirty="0">
                <a:latin typeface="Times New Roman"/>
                <a:cs typeface="Times New Roman"/>
              </a:rPr>
              <a:t>IUPAC rules </a:t>
            </a:r>
            <a:r>
              <a:rPr sz="1200" dirty="0">
                <a:latin typeface="Times New Roman"/>
                <a:cs typeface="Times New Roman"/>
              </a:rPr>
              <a:t>make </a:t>
            </a:r>
            <a:r>
              <a:rPr sz="1200" spc="-5" dirty="0">
                <a:latin typeface="Times New Roman"/>
                <a:cs typeface="Times New Roman"/>
              </a:rPr>
              <a:t>allowance </a:t>
            </a:r>
            <a:r>
              <a:rPr sz="1200" dirty="0">
                <a:latin typeface="Times New Roman"/>
                <a:cs typeface="Times New Roman"/>
              </a:rPr>
              <a:t>for them. Thus, the following  </a:t>
            </a:r>
            <a:r>
              <a:rPr sz="1200" spc="-5" dirty="0">
                <a:latin typeface="Times New Roman"/>
                <a:cs typeface="Times New Roman"/>
              </a:rPr>
              <a:t>compound is properly </a:t>
            </a:r>
            <a:r>
              <a:rPr sz="1200" dirty="0">
                <a:latin typeface="Times New Roman"/>
                <a:cs typeface="Times New Roman"/>
              </a:rPr>
              <a:t>named </a:t>
            </a:r>
            <a:r>
              <a:rPr sz="1200" spc="-5" dirty="0">
                <a:latin typeface="Times New Roman"/>
                <a:cs typeface="Times New Roman"/>
              </a:rPr>
              <a:t>either 4-(1-methylethyl) </a:t>
            </a:r>
            <a:r>
              <a:rPr sz="1200" dirty="0">
                <a:latin typeface="Times New Roman"/>
                <a:cs typeface="Times New Roman"/>
              </a:rPr>
              <a:t>heptane or </a:t>
            </a:r>
            <a:r>
              <a:rPr sz="1200" spc="-5" dirty="0">
                <a:latin typeface="Times New Roman"/>
                <a:cs typeface="Times New Roman"/>
              </a:rPr>
              <a:t>4-isopropylheptane.  There’s </a:t>
            </a:r>
            <a:r>
              <a:rPr sz="1200" dirty="0">
                <a:latin typeface="Times New Roman"/>
                <a:cs typeface="Times New Roman"/>
              </a:rPr>
              <a:t>no </a:t>
            </a:r>
            <a:r>
              <a:rPr sz="1200" spc="-5" dirty="0">
                <a:latin typeface="Times New Roman"/>
                <a:cs typeface="Times New Roman"/>
              </a:rPr>
              <a:t>choice </a:t>
            </a:r>
            <a:r>
              <a:rPr sz="1200" dirty="0">
                <a:latin typeface="Times New Roman"/>
                <a:cs typeface="Times New Roman"/>
              </a:rPr>
              <a:t>but to memorize these </a:t>
            </a:r>
            <a:r>
              <a:rPr sz="1200" spc="-5" dirty="0">
                <a:latin typeface="Times New Roman"/>
                <a:cs typeface="Times New Roman"/>
              </a:rPr>
              <a:t>common names; fortunately, </a:t>
            </a:r>
            <a:r>
              <a:rPr sz="1200" dirty="0">
                <a:latin typeface="Times New Roman"/>
                <a:cs typeface="Times New Roman"/>
              </a:rPr>
              <a:t>there are </a:t>
            </a:r>
            <a:r>
              <a:rPr sz="1200" spc="5" dirty="0">
                <a:latin typeface="Times New Roman"/>
                <a:cs typeface="Times New Roman"/>
              </a:rPr>
              <a:t>only </a:t>
            </a:r>
            <a:r>
              <a:rPr sz="1200" dirty="0">
                <a:latin typeface="Times New Roman"/>
                <a:cs typeface="Times New Roman"/>
              </a:rPr>
              <a:t>a  </a:t>
            </a:r>
            <a:r>
              <a:rPr sz="1200" spc="-5" dirty="0">
                <a:latin typeface="Times New Roman"/>
                <a:cs typeface="Times New Roman"/>
              </a:rPr>
              <a:t>few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them.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7924038"/>
            <a:ext cx="5302885" cy="18440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When </a:t>
            </a:r>
            <a:r>
              <a:rPr sz="1200" spc="-5" dirty="0">
                <a:latin typeface="Times New Roman"/>
                <a:cs typeface="Times New Roman"/>
              </a:rPr>
              <a:t>writing an </a:t>
            </a:r>
            <a:r>
              <a:rPr sz="1200" dirty="0">
                <a:latin typeface="Times New Roman"/>
                <a:cs typeface="Times New Roman"/>
              </a:rPr>
              <a:t>alkane </a:t>
            </a:r>
            <a:r>
              <a:rPr sz="1200" spc="-5" dirty="0">
                <a:latin typeface="Times New Roman"/>
                <a:cs typeface="Times New Roman"/>
              </a:rPr>
              <a:t>name, </a:t>
            </a:r>
            <a:r>
              <a:rPr sz="1200" dirty="0">
                <a:latin typeface="Times New Roman"/>
                <a:cs typeface="Times New Roman"/>
              </a:rPr>
              <a:t>the non-hyphenated </a:t>
            </a:r>
            <a:r>
              <a:rPr sz="1200" spc="-5" dirty="0">
                <a:latin typeface="Times New Roman"/>
                <a:cs typeface="Times New Roman"/>
              </a:rPr>
              <a:t>prefix </a:t>
            </a:r>
            <a:r>
              <a:rPr sz="1200" dirty="0">
                <a:latin typeface="Times New Roman"/>
                <a:cs typeface="Times New Roman"/>
              </a:rPr>
              <a:t>iso- </a:t>
            </a:r>
            <a:r>
              <a:rPr sz="1200" spc="-5" dirty="0">
                <a:latin typeface="Times New Roman"/>
                <a:cs typeface="Times New Roman"/>
              </a:rPr>
              <a:t>is considered </a:t>
            </a:r>
            <a:r>
              <a:rPr sz="1200" dirty="0">
                <a:latin typeface="Times New Roman"/>
                <a:cs typeface="Times New Roman"/>
              </a:rPr>
              <a:t>part of  the </a:t>
            </a:r>
            <a:r>
              <a:rPr sz="1200" spc="-5" dirty="0">
                <a:latin typeface="Times New Roman"/>
                <a:cs typeface="Times New Roman"/>
              </a:rPr>
              <a:t>alkyl-group name </a:t>
            </a:r>
            <a:r>
              <a:rPr sz="1200" dirty="0">
                <a:latin typeface="Times New Roman"/>
                <a:cs typeface="Times New Roman"/>
              </a:rPr>
              <a:t>for alphabetizing purposes, but the </a:t>
            </a:r>
            <a:r>
              <a:rPr sz="1200" spc="-5" dirty="0">
                <a:latin typeface="Times New Roman"/>
                <a:cs typeface="Times New Roman"/>
              </a:rPr>
              <a:t>hyphenated </a:t>
            </a:r>
            <a:r>
              <a:rPr sz="1200" dirty="0">
                <a:latin typeface="Times New Roman"/>
                <a:cs typeface="Times New Roman"/>
              </a:rPr>
              <a:t>and </a:t>
            </a:r>
            <a:r>
              <a:rPr sz="1200" spc="-5" dirty="0">
                <a:latin typeface="Times New Roman"/>
                <a:cs typeface="Times New Roman"/>
              </a:rPr>
              <a:t>italicized  prefixes </a:t>
            </a:r>
            <a:r>
              <a:rPr sz="1200" i="1" spc="-5" dirty="0">
                <a:latin typeface="Times New Roman"/>
                <a:cs typeface="Times New Roman"/>
              </a:rPr>
              <a:t>sec</a:t>
            </a:r>
            <a:r>
              <a:rPr sz="1200" spc="-5" dirty="0">
                <a:latin typeface="Times New Roman"/>
                <a:cs typeface="Times New Roman"/>
              </a:rPr>
              <a:t>- and </a:t>
            </a:r>
            <a:r>
              <a:rPr sz="1200" i="1" dirty="0">
                <a:latin typeface="Times New Roman"/>
                <a:cs typeface="Times New Roman"/>
              </a:rPr>
              <a:t>tert</a:t>
            </a:r>
            <a:r>
              <a:rPr sz="1200" dirty="0">
                <a:latin typeface="Times New Roman"/>
                <a:cs typeface="Times New Roman"/>
              </a:rPr>
              <a:t>- are not. Thus, </a:t>
            </a:r>
            <a:r>
              <a:rPr sz="1200" spc="-5" dirty="0">
                <a:latin typeface="Times New Roman"/>
                <a:cs typeface="Times New Roman"/>
              </a:rPr>
              <a:t>isopropyl </a:t>
            </a:r>
            <a:r>
              <a:rPr sz="1200" dirty="0">
                <a:latin typeface="Times New Roman"/>
                <a:cs typeface="Times New Roman"/>
              </a:rPr>
              <a:t>and </a:t>
            </a:r>
            <a:r>
              <a:rPr sz="1200" spc="-5" dirty="0">
                <a:latin typeface="Times New Roman"/>
                <a:cs typeface="Times New Roman"/>
              </a:rPr>
              <a:t>isobutyl </a:t>
            </a:r>
            <a:r>
              <a:rPr sz="1200" dirty="0">
                <a:latin typeface="Times New Roman"/>
                <a:cs typeface="Times New Roman"/>
              </a:rPr>
              <a:t>are listed alphabetically  </a:t>
            </a:r>
            <a:r>
              <a:rPr sz="1200" spc="-5" dirty="0">
                <a:latin typeface="Times New Roman"/>
                <a:cs typeface="Times New Roman"/>
              </a:rPr>
              <a:t>under </a:t>
            </a:r>
            <a:r>
              <a:rPr sz="1200" i="1" dirty="0">
                <a:latin typeface="Times New Roman"/>
                <a:cs typeface="Times New Roman"/>
              </a:rPr>
              <a:t>i, </a:t>
            </a:r>
            <a:r>
              <a:rPr sz="1200" dirty="0">
                <a:latin typeface="Times New Roman"/>
                <a:cs typeface="Times New Roman"/>
              </a:rPr>
              <a:t>but </a:t>
            </a:r>
            <a:r>
              <a:rPr sz="1200" i="1" spc="-5" dirty="0">
                <a:latin typeface="Times New Roman"/>
                <a:cs typeface="Times New Roman"/>
              </a:rPr>
              <a:t>sec</a:t>
            </a:r>
            <a:r>
              <a:rPr sz="1200" spc="-5" dirty="0">
                <a:latin typeface="Times New Roman"/>
                <a:cs typeface="Times New Roman"/>
              </a:rPr>
              <a:t>-butyl </a:t>
            </a:r>
            <a:r>
              <a:rPr sz="1200" dirty="0">
                <a:latin typeface="Times New Roman"/>
                <a:cs typeface="Times New Roman"/>
              </a:rPr>
              <a:t>and </a:t>
            </a:r>
            <a:r>
              <a:rPr sz="1200" i="1" spc="-5" dirty="0">
                <a:latin typeface="Times New Roman"/>
                <a:cs typeface="Times New Roman"/>
              </a:rPr>
              <a:t>tert</a:t>
            </a:r>
            <a:r>
              <a:rPr sz="1200" spc="-5" dirty="0">
                <a:latin typeface="Times New Roman"/>
                <a:cs typeface="Times New Roman"/>
              </a:rPr>
              <a:t>-butyl </a:t>
            </a:r>
            <a:r>
              <a:rPr sz="1200" dirty="0">
                <a:latin typeface="Times New Roman"/>
                <a:cs typeface="Times New Roman"/>
              </a:rPr>
              <a:t>are listed under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b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ts val="1639"/>
              </a:lnSpc>
              <a:spcBef>
                <a:spcPts val="5"/>
              </a:spcBef>
            </a:pP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Physical </a:t>
            </a:r>
            <a:r>
              <a:rPr sz="1400" b="1" spc="-5" dirty="0">
                <a:solidFill>
                  <a:srgbClr val="CD0000"/>
                </a:solidFill>
                <a:latin typeface="Arial"/>
                <a:cs typeface="Arial"/>
              </a:rPr>
              <a:t>Properties of</a:t>
            </a:r>
            <a:r>
              <a:rPr sz="1400" b="1" spc="60" dirty="0">
                <a:solidFill>
                  <a:srgbClr val="CD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D0000"/>
                </a:solidFill>
                <a:latin typeface="Arial"/>
                <a:cs typeface="Arial"/>
              </a:rPr>
              <a:t>Alkanes</a:t>
            </a:r>
            <a:endParaRPr sz="1400">
              <a:latin typeface="Arial"/>
              <a:cs typeface="Arial"/>
            </a:endParaRPr>
          </a:p>
          <a:p>
            <a:pPr marL="12700" algn="just">
              <a:lnSpc>
                <a:spcPts val="1400"/>
              </a:lnSpc>
            </a:pPr>
            <a:r>
              <a:rPr sz="1200" spc="-5" dirty="0">
                <a:latin typeface="Times New Roman"/>
                <a:cs typeface="Times New Roman"/>
              </a:rPr>
              <a:t>Alkanes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sometimes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referred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as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paraffins,</a:t>
            </a:r>
            <a:r>
              <a:rPr sz="1200" i="1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word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derived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Latin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parum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40"/>
              </a:spcBef>
            </a:pPr>
            <a:r>
              <a:rPr sz="1200" i="1" dirty="0">
                <a:latin typeface="Times New Roman"/>
                <a:cs typeface="Times New Roman"/>
              </a:rPr>
              <a:t>affinis, </a:t>
            </a:r>
            <a:r>
              <a:rPr sz="1200" spc="-5" dirty="0">
                <a:latin typeface="Times New Roman"/>
                <a:cs typeface="Times New Roman"/>
              </a:rPr>
              <a:t>meaning </a:t>
            </a:r>
            <a:r>
              <a:rPr sz="1200" spc="-100" dirty="0">
                <a:latin typeface="Times New Roman"/>
                <a:cs typeface="Times New Roman"/>
              </a:rPr>
              <a:t>―little  </a:t>
            </a:r>
            <a:r>
              <a:rPr sz="1200" spc="15" dirty="0">
                <a:latin typeface="Times New Roman"/>
                <a:cs typeface="Times New Roman"/>
              </a:rPr>
              <a:t>affinity.‖ </a:t>
            </a:r>
            <a:r>
              <a:rPr sz="1200" dirty="0">
                <a:latin typeface="Times New Roman"/>
                <a:cs typeface="Times New Roman"/>
              </a:rPr>
              <a:t>This term aptly </a:t>
            </a:r>
            <a:r>
              <a:rPr sz="1200" spc="-5" dirty="0">
                <a:latin typeface="Times New Roman"/>
                <a:cs typeface="Times New Roman"/>
              </a:rPr>
              <a:t>describes </a:t>
            </a:r>
            <a:r>
              <a:rPr sz="1200" dirty="0">
                <a:latin typeface="Times New Roman"/>
                <a:cs typeface="Times New Roman"/>
              </a:rPr>
              <a:t>their behavior,  for 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alkanes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75889" y="1203286"/>
            <a:ext cx="4858385" cy="11277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24450" y="2945454"/>
            <a:ext cx="4174080" cy="28692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81955" y="7064122"/>
            <a:ext cx="3239406" cy="67677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D9D9D9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470150" algn="l"/>
                <a:tab pos="4262755" algn="l"/>
              </a:tabLst>
            </a:pPr>
            <a:r>
              <a:rPr sz="1100" b="1" spc="-5" dirty="0">
                <a:latin typeface="Calibri"/>
                <a:cs typeface="Calibri"/>
              </a:rPr>
              <a:t>Organic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Chemistry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(I</a:t>
            </a:r>
            <a:r>
              <a:rPr sz="1200" b="1" dirty="0">
                <a:latin typeface="Calibri"/>
                <a:cs typeface="Calibri"/>
              </a:rPr>
              <a:t>)	</a:t>
            </a:r>
            <a:r>
              <a:rPr sz="1200" b="1" spc="-5" dirty="0">
                <a:latin typeface="Calibri"/>
                <a:cs typeface="Calibri"/>
              </a:rPr>
              <a:t>Alkanes	</a:t>
            </a: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Ayad </a:t>
            </a:r>
            <a:r>
              <a:rPr sz="1100" b="1" spc="-5" dirty="0">
                <a:latin typeface="Calibri"/>
                <a:cs typeface="Calibri"/>
              </a:rPr>
              <a:t>Kareem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869950"/>
            <a:ext cx="5301615" cy="4836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1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show </a:t>
            </a:r>
            <a:r>
              <a:rPr sz="1200" dirty="0">
                <a:latin typeface="Times New Roman"/>
                <a:cs typeface="Times New Roman"/>
              </a:rPr>
              <a:t>little </a:t>
            </a:r>
            <a:r>
              <a:rPr sz="1200" spc="-5" dirty="0">
                <a:latin typeface="Times New Roman"/>
                <a:cs typeface="Times New Roman"/>
              </a:rPr>
              <a:t>chemical affinity </a:t>
            </a:r>
            <a:r>
              <a:rPr sz="1200" dirty="0">
                <a:latin typeface="Times New Roman"/>
                <a:cs typeface="Times New Roman"/>
              </a:rPr>
              <a:t>for other substances </a:t>
            </a:r>
            <a:r>
              <a:rPr sz="1200" spc="-5" dirty="0">
                <a:latin typeface="Times New Roman"/>
                <a:cs typeface="Times New Roman"/>
              </a:rPr>
              <a:t>and are </a:t>
            </a:r>
            <a:r>
              <a:rPr sz="1200" dirty="0">
                <a:latin typeface="Times New Roman"/>
                <a:cs typeface="Times New Roman"/>
              </a:rPr>
              <a:t>chemically inert to most  laboratory </a:t>
            </a:r>
            <a:r>
              <a:rPr sz="1200" spc="-5" dirty="0">
                <a:latin typeface="Times New Roman"/>
                <a:cs typeface="Times New Roman"/>
              </a:rPr>
              <a:t>reagents. </a:t>
            </a:r>
            <a:r>
              <a:rPr sz="1200" dirty="0">
                <a:latin typeface="Times New Roman"/>
                <a:cs typeface="Times New Roman"/>
              </a:rPr>
              <a:t>They are </a:t>
            </a:r>
            <a:r>
              <a:rPr sz="1200" spc="-5" dirty="0">
                <a:latin typeface="Times New Roman"/>
                <a:cs typeface="Times New Roman"/>
              </a:rPr>
              <a:t>also </a:t>
            </a:r>
            <a:r>
              <a:rPr sz="1200" dirty="0">
                <a:latin typeface="Times New Roman"/>
                <a:cs typeface="Times New Roman"/>
              </a:rPr>
              <a:t>relatively inert biologically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are not often  </a:t>
            </a:r>
            <a:r>
              <a:rPr sz="1200" spc="-5" dirty="0">
                <a:latin typeface="Times New Roman"/>
                <a:cs typeface="Times New Roman"/>
              </a:rPr>
              <a:t>involved </a:t>
            </a:r>
            <a:r>
              <a:rPr sz="1200" dirty="0">
                <a:latin typeface="Times New Roman"/>
                <a:cs typeface="Times New Roman"/>
              </a:rPr>
              <a:t>in the chemistry of living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organisms.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Alkanes </a:t>
            </a:r>
            <a:r>
              <a:rPr sz="1200" dirty="0">
                <a:latin typeface="Times New Roman"/>
                <a:cs typeface="Times New Roman"/>
              </a:rPr>
              <a:t>are used primarily </a:t>
            </a:r>
            <a:r>
              <a:rPr sz="1200" spc="-5" dirty="0">
                <a:latin typeface="Times New Roman"/>
                <a:cs typeface="Times New Roman"/>
              </a:rPr>
              <a:t>as fuels, </a:t>
            </a:r>
            <a:r>
              <a:rPr sz="1200" dirty="0">
                <a:latin typeface="Times New Roman"/>
                <a:cs typeface="Times New Roman"/>
              </a:rPr>
              <a:t>solvents, and </a:t>
            </a:r>
            <a:r>
              <a:rPr sz="1200" spc="-5" dirty="0">
                <a:latin typeface="Times New Roman"/>
                <a:cs typeface="Times New Roman"/>
              </a:rPr>
              <a:t>lubricants. Natural gas, gasoline,  kerosene, </a:t>
            </a:r>
            <a:r>
              <a:rPr sz="1200" dirty="0">
                <a:latin typeface="Times New Roman"/>
                <a:cs typeface="Times New Roman"/>
              </a:rPr>
              <a:t>heating oil, </a:t>
            </a:r>
            <a:r>
              <a:rPr sz="1200" spc="-5" dirty="0">
                <a:latin typeface="Times New Roman"/>
                <a:cs typeface="Times New Roman"/>
              </a:rPr>
              <a:t>lubricating </a:t>
            </a:r>
            <a:r>
              <a:rPr sz="1200" dirty="0">
                <a:latin typeface="Times New Roman"/>
                <a:cs typeface="Times New Roman"/>
              </a:rPr>
              <a:t>oil,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paraffin </a:t>
            </a:r>
            <a:r>
              <a:rPr sz="1200" spc="-100" dirty="0">
                <a:latin typeface="Times New Roman"/>
                <a:cs typeface="Times New Roman"/>
              </a:rPr>
              <a:t>―wax‖ </a:t>
            </a:r>
            <a:r>
              <a:rPr sz="1200" dirty="0">
                <a:latin typeface="Times New Roman"/>
                <a:cs typeface="Times New Roman"/>
              </a:rPr>
              <a:t>are </a:t>
            </a:r>
            <a:r>
              <a:rPr sz="1200" spc="-5" dirty="0">
                <a:latin typeface="Times New Roman"/>
                <a:cs typeface="Times New Roman"/>
              </a:rPr>
              <a:t>all </a:t>
            </a:r>
            <a:r>
              <a:rPr sz="1200" dirty="0">
                <a:latin typeface="Times New Roman"/>
                <a:cs typeface="Times New Roman"/>
              </a:rPr>
              <a:t>composed primarily  of </a:t>
            </a:r>
            <a:r>
              <a:rPr sz="1200" spc="-5" dirty="0">
                <a:latin typeface="Times New Roman"/>
                <a:cs typeface="Times New Roman"/>
              </a:rPr>
              <a:t>alkanes, </a:t>
            </a:r>
            <a:r>
              <a:rPr sz="1200" dirty="0">
                <a:latin typeface="Times New Roman"/>
                <a:cs typeface="Times New Roman"/>
              </a:rPr>
              <a:t>with different </a:t>
            </a:r>
            <a:r>
              <a:rPr sz="1200" spc="-5" dirty="0">
                <a:latin typeface="Times New Roman"/>
                <a:cs typeface="Times New Roman"/>
              </a:rPr>
              <a:t>physical </a:t>
            </a:r>
            <a:r>
              <a:rPr sz="1200" dirty="0">
                <a:latin typeface="Times New Roman"/>
                <a:cs typeface="Times New Roman"/>
              </a:rPr>
              <a:t>properties resulting from different </a:t>
            </a:r>
            <a:r>
              <a:rPr sz="1200" spc="-5" dirty="0">
                <a:latin typeface="Times New Roman"/>
                <a:cs typeface="Times New Roman"/>
              </a:rPr>
              <a:t>ranges </a:t>
            </a:r>
            <a:r>
              <a:rPr sz="1200" dirty="0">
                <a:latin typeface="Times New Roman"/>
                <a:cs typeface="Times New Roman"/>
              </a:rPr>
              <a:t>of  </a:t>
            </a:r>
            <a:r>
              <a:rPr sz="1200" spc="-5" dirty="0">
                <a:latin typeface="Times New Roman"/>
                <a:cs typeface="Times New Roman"/>
              </a:rPr>
              <a:t>molecular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weights.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469265" indent="-229235">
              <a:lnSpc>
                <a:spcPts val="1405"/>
              </a:lnSpc>
              <a:spcBef>
                <a:spcPts val="5"/>
              </a:spcBef>
              <a:buAutoNum type="arabicPeriod"/>
              <a:tabLst>
                <a:tab pos="469900" algn="l"/>
              </a:tabLst>
            </a:pP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Solubilities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and </a:t>
            </a: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Densities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of</a:t>
            </a:r>
            <a:r>
              <a:rPr sz="1200" b="1" spc="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Alkanes</a:t>
            </a:r>
            <a:endParaRPr sz="1200">
              <a:latin typeface="Arial"/>
              <a:cs typeface="Arial"/>
            </a:endParaRPr>
          </a:p>
          <a:p>
            <a:pPr marL="12700" algn="just">
              <a:lnSpc>
                <a:spcPts val="1405"/>
              </a:lnSpc>
            </a:pPr>
            <a:r>
              <a:rPr sz="1200" spc="-5" dirty="0">
                <a:latin typeface="Times New Roman"/>
                <a:cs typeface="Times New Roman"/>
              </a:rPr>
              <a:t>Alkanes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nonpolar,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dissolve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nonpolar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weakly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polar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organic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solvents.</a:t>
            </a:r>
            <a:endParaRPr sz="1200">
              <a:latin typeface="Times New Roman"/>
              <a:cs typeface="Times New Roman"/>
            </a:endParaRPr>
          </a:p>
          <a:p>
            <a:pPr marL="12700" marR="5715" algn="just">
              <a:lnSpc>
                <a:spcPts val="1590"/>
              </a:lnSpc>
              <a:spcBef>
                <a:spcPts val="70"/>
              </a:spcBef>
            </a:pPr>
            <a:r>
              <a:rPr sz="1200" spc="-5" dirty="0">
                <a:latin typeface="Times New Roman"/>
                <a:cs typeface="Times New Roman"/>
              </a:rPr>
              <a:t>Alkanes are said </a:t>
            </a:r>
            <a:r>
              <a:rPr sz="1200" dirty="0">
                <a:latin typeface="Times New Roman"/>
                <a:cs typeface="Times New Roman"/>
              </a:rPr>
              <a:t>to be </a:t>
            </a:r>
            <a:r>
              <a:rPr sz="1200" b="1" spc="-5" dirty="0">
                <a:latin typeface="Times New Roman"/>
                <a:cs typeface="Times New Roman"/>
              </a:rPr>
              <a:t>hydrophobic </a:t>
            </a:r>
            <a:r>
              <a:rPr sz="1200" spc="-100" dirty="0">
                <a:latin typeface="Times New Roman"/>
                <a:cs typeface="Times New Roman"/>
              </a:rPr>
              <a:t>(―water </a:t>
            </a:r>
            <a:r>
              <a:rPr sz="1200" spc="20" dirty="0">
                <a:latin typeface="Times New Roman"/>
                <a:cs typeface="Times New Roman"/>
              </a:rPr>
              <a:t>hating‖) </a:t>
            </a:r>
            <a:r>
              <a:rPr sz="1200" spc="-5" dirty="0">
                <a:latin typeface="Times New Roman"/>
                <a:cs typeface="Times New Roman"/>
              </a:rPr>
              <a:t>because </a:t>
            </a:r>
            <a:r>
              <a:rPr sz="1200" dirty="0">
                <a:latin typeface="Times New Roman"/>
                <a:cs typeface="Times New Roman"/>
              </a:rPr>
              <a:t>they do not dissolve in  </a:t>
            </a:r>
            <a:r>
              <a:rPr sz="1200" spc="-5" dirty="0">
                <a:latin typeface="Times New Roman"/>
                <a:cs typeface="Times New Roman"/>
              </a:rPr>
              <a:t>water.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Alkanes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good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lubricants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and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preservatives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metals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keep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5"/>
              </a:spcBef>
            </a:pPr>
            <a:r>
              <a:rPr sz="1200" spc="-5" dirty="0">
                <a:latin typeface="Times New Roman"/>
                <a:cs typeface="Times New Roman"/>
              </a:rPr>
              <a:t>water </a:t>
            </a:r>
            <a:r>
              <a:rPr sz="1200" dirty="0">
                <a:latin typeface="Times New Roman"/>
                <a:cs typeface="Times New Roman"/>
              </a:rPr>
              <a:t>from reaching the </a:t>
            </a:r>
            <a:r>
              <a:rPr sz="1200" spc="-5" dirty="0">
                <a:latin typeface="Times New Roman"/>
                <a:cs typeface="Times New Roman"/>
              </a:rPr>
              <a:t>metal surface and </a:t>
            </a:r>
            <a:r>
              <a:rPr sz="1200" dirty="0">
                <a:latin typeface="Times New Roman"/>
                <a:cs typeface="Times New Roman"/>
              </a:rPr>
              <a:t>causing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corrosion.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</a:pPr>
            <a:r>
              <a:rPr sz="1200" spc="-5" dirty="0">
                <a:latin typeface="Times New Roman"/>
                <a:cs typeface="Times New Roman"/>
              </a:rPr>
              <a:t>Alkanes have densities around </a:t>
            </a:r>
            <a:r>
              <a:rPr sz="1200" dirty="0">
                <a:latin typeface="Times New Roman"/>
                <a:cs typeface="Times New Roman"/>
              </a:rPr>
              <a:t>0.7 </a:t>
            </a:r>
            <a:r>
              <a:rPr sz="1200" spc="-5" dirty="0">
                <a:latin typeface="Times New Roman"/>
                <a:cs typeface="Times New Roman"/>
              </a:rPr>
              <a:t>g/mL, compared </a:t>
            </a:r>
            <a:r>
              <a:rPr sz="1200" dirty="0">
                <a:latin typeface="Times New Roman"/>
                <a:cs typeface="Times New Roman"/>
              </a:rPr>
              <a:t>with a density of 1.0 g/mL for  </a:t>
            </a:r>
            <a:r>
              <a:rPr sz="1200" spc="-5" dirty="0">
                <a:latin typeface="Times New Roman"/>
                <a:cs typeface="Times New Roman"/>
              </a:rPr>
              <a:t>water. Because alkanes </a:t>
            </a:r>
            <a:r>
              <a:rPr sz="1200" dirty="0">
                <a:latin typeface="Times New Roman"/>
                <a:cs typeface="Times New Roman"/>
              </a:rPr>
              <a:t>are </a:t>
            </a:r>
            <a:r>
              <a:rPr sz="1200" spc="-5" dirty="0">
                <a:latin typeface="Times New Roman"/>
                <a:cs typeface="Times New Roman"/>
              </a:rPr>
              <a:t>less dense </a:t>
            </a:r>
            <a:r>
              <a:rPr sz="1200" dirty="0">
                <a:latin typeface="Times New Roman"/>
                <a:cs typeface="Times New Roman"/>
              </a:rPr>
              <a:t>than </a:t>
            </a:r>
            <a:r>
              <a:rPr sz="1200" spc="-5" dirty="0">
                <a:latin typeface="Times New Roman"/>
                <a:cs typeface="Times New Roman"/>
              </a:rPr>
              <a:t>water and </a:t>
            </a:r>
            <a:r>
              <a:rPr sz="1200" dirty="0">
                <a:latin typeface="Times New Roman"/>
                <a:cs typeface="Times New Roman"/>
              </a:rPr>
              <a:t>insoluble in </a:t>
            </a:r>
            <a:r>
              <a:rPr sz="1200" spc="-5" dirty="0">
                <a:latin typeface="Times New Roman"/>
                <a:cs typeface="Times New Roman"/>
              </a:rPr>
              <a:t>water, </a:t>
            </a:r>
            <a:r>
              <a:rPr sz="1200" dirty="0">
                <a:latin typeface="Times New Roman"/>
                <a:cs typeface="Times New Roman"/>
              </a:rPr>
              <a:t>a mixture of  </a:t>
            </a:r>
            <a:r>
              <a:rPr sz="1200" spc="-5" dirty="0">
                <a:latin typeface="Times New Roman"/>
                <a:cs typeface="Times New Roman"/>
              </a:rPr>
              <a:t>an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alkane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(such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as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gasoline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oil)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and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water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quickly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separates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two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phases,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55"/>
              </a:spcBef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alkane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top.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469265" indent="-229235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469900" algn="l"/>
              </a:tabLst>
            </a:pP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Boiling point and </a:t>
            </a: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melting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point</a:t>
            </a:r>
            <a:endParaRPr sz="12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sz="1200" spc="-5" dirty="0">
                <a:latin typeface="Times New Roman"/>
                <a:cs typeface="Times New Roman"/>
              </a:rPr>
              <a:t>Alkanes show regular increases </a:t>
            </a:r>
            <a:r>
              <a:rPr sz="1200" dirty="0">
                <a:latin typeface="Times New Roman"/>
                <a:cs typeface="Times New Roman"/>
              </a:rPr>
              <a:t>in boiling </a:t>
            </a:r>
            <a:r>
              <a:rPr sz="1200" spc="-5" dirty="0">
                <a:latin typeface="Times New Roman"/>
                <a:cs typeface="Times New Roman"/>
              </a:rPr>
              <a:t>point and </a:t>
            </a:r>
            <a:r>
              <a:rPr sz="1200" dirty="0">
                <a:latin typeface="Times New Roman"/>
                <a:cs typeface="Times New Roman"/>
              </a:rPr>
              <a:t>melting point </a:t>
            </a:r>
            <a:r>
              <a:rPr sz="1200" spc="-5" dirty="0">
                <a:latin typeface="Times New Roman"/>
                <a:cs typeface="Times New Roman"/>
              </a:rPr>
              <a:t>as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molecular</a:t>
            </a:r>
            <a:endParaRPr sz="12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100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weight increases </a:t>
            </a:r>
            <a:r>
              <a:rPr sz="1200" b="1" dirty="0">
                <a:solidFill>
                  <a:srgbClr val="FF0000"/>
                </a:solidFill>
                <a:latin typeface="Times New Roman"/>
                <a:cs typeface="Times New Roman"/>
              </a:rPr>
              <a:t>(Figure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3-4)</a:t>
            </a:r>
            <a:r>
              <a:rPr sz="1200" spc="-5" dirty="0">
                <a:latin typeface="Times New Roman"/>
                <a:cs typeface="Times New Roman"/>
              </a:rPr>
              <a:t>. </a:t>
            </a:r>
            <a:r>
              <a:rPr sz="1200" dirty="0">
                <a:latin typeface="Times New Roman"/>
                <a:cs typeface="Times New Roman"/>
              </a:rPr>
              <a:t>Only </a:t>
            </a:r>
            <a:r>
              <a:rPr sz="1200" spc="-5" dirty="0">
                <a:latin typeface="Times New Roman"/>
                <a:cs typeface="Times New Roman"/>
              </a:rPr>
              <a:t>when sufficient </a:t>
            </a:r>
            <a:r>
              <a:rPr sz="1200" dirty="0">
                <a:latin typeface="Times New Roman"/>
                <a:cs typeface="Times New Roman"/>
              </a:rPr>
              <a:t>energy </a:t>
            </a:r>
            <a:r>
              <a:rPr sz="1200" spc="-5" dirty="0">
                <a:latin typeface="Times New Roman"/>
                <a:cs typeface="Times New Roman"/>
              </a:rPr>
              <a:t>is applied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overcome  </a:t>
            </a:r>
            <a:r>
              <a:rPr sz="1200" dirty="0">
                <a:latin typeface="Times New Roman"/>
                <a:cs typeface="Times New Roman"/>
              </a:rPr>
              <a:t>these </a:t>
            </a:r>
            <a:r>
              <a:rPr sz="1200" spc="-5" dirty="0">
                <a:latin typeface="Times New Roman"/>
                <a:cs typeface="Times New Roman"/>
              </a:rPr>
              <a:t>forces does </a:t>
            </a:r>
            <a:r>
              <a:rPr sz="1200" dirty="0">
                <a:latin typeface="Times New Roman"/>
                <a:cs typeface="Times New Roman"/>
              </a:rPr>
              <a:t>the solid melt or </a:t>
            </a:r>
            <a:r>
              <a:rPr sz="1200" spc="-5" dirty="0">
                <a:latin typeface="Times New Roman"/>
                <a:cs typeface="Times New Roman"/>
              </a:rPr>
              <a:t>liquid boil. As you might expect, </a:t>
            </a:r>
            <a:r>
              <a:rPr sz="1200" dirty="0">
                <a:latin typeface="Times New Roman"/>
                <a:cs typeface="Times New Roman"/>
              </a:rPr>
              <a:t>dispersion </a:t>
            </a:r>
            <a:r>
              <a:rPr sz="1200" spc="-5" dirty="0">
                <a:latin typeface="Times New Roman"/>
                <a:cs typeface="Times New Roman"/>
              </a:rPr>
              <a:t>forces  increase as molecule </a:t>
            </a:r>
            <a:r>
              <a:rPr sz="1200" dirty="0">
                <a:latin typeface="Times New Roman"/>
                <a:cs typeface="Times New Roman"/>
              </a:rPr>
              <a:t>size </a:t>
            </a:r>
            <a:r>
              <a:rPr sz="1200" spc="-5" dirty="0">
                <a:latin typeface="Times New Roman"/>
                <a:cs typeface="Times New Roman"/>
              </a:rPr>
              <a:t>increases, accounting </a:t>
            </a:r>
            <a:r>
              <a:rPr sz="1200" dirty="0">
                <a:latin typeface="Times New Roman"/>
                <a:cs typeface="Times New Roman"/>
              </a:rPr>
              <a:t>for the </a:t>
            </a:r>
            <a:r>
              <a:rPr sz="1200" spc="-5" dirty="0">
                <a:latin typeface="Times New Roman"/>
                <a:cs typeface="Times New Roman"/>
              </a:rPr>
              <a:t>higher </a:t>
            </a:r>
            <a:r>
              <a:rPr sz="1200" dirty="0">
                <a:latin typeface="Times New Roman"/>
                <a:cs typeface="Times New Roman"/>
              </a:rPr>
              <a:t>melting and boiling  points of </a:t>
            </a:r>
            <a:r>
              <a:rPr sz="1200" spc="-5" dirty="0">
                <a:latin typeface="Times New Roman"/>
                <a:cs typeface="Times New Roman"/>
              </a:rPr>
              <a:t>larger alkanes.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8632697"/>
            <a:ext cx="5301615" cy="106680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156210">
              <a:lnSpc>
                <a:spcPts val="1150"/>
              </a:lnSpc>
              <a:spcBef>
                <a:spcPts val="175"/>
              </a:spcBef>
            </a:pPr>
            <a:r>
              <a:rPr sz="1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3-4 </a:t>
            </a:r>
            <a:r>
              <a:rPr sz="1000" b="1" spc="-5" dirty="0">
                <a:latin typeface="Times New Roman"/>
                <a:cs typeface="Times New Roman"/>
              </a:rPr>
              <a:t>A plot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melting and boiling points versus number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carbon atoms </a:t>
            </a:r>
            <a:r>
              <a:rPr sz="1000" b="1" dirty="0">
                <a:latin typeface="Times New Roman"/>
                <a:cs typeface="Times New Roman"/>
              </a:rPr>
              <a:t>for </a:t>
            </a:r>
            <a:r>
              <a:rPr sz="1000" b="1" spc="-5" dirty="0">
                <a:latin typeface="Times New Roman"/>
                <a:cs typeface="Times New Roman"/>
              </a:rPr>
              <a:t>the </a:t>
            </a:r>
            <a:r>
              <a:rPr sz="1000" b="1" dirty="0">
                <a:latin typeface="Times New Roman"/>
                <a:cs typeface="Times New Roman"/>
              </a:rPr>
              <a:t>C1–C14  </a:t>
            </a:r>
            <a:r>
              <a:rPr sz="1000" b="1" spc="-5" dirty="0">
                <a:latin typeface="Times New Roman"/>
                <a:cs typeface="Times New Roman"/>
              </a:rPr>
              <a:t>straight-chain alkanes. There is a regular increase </a:t>
            </a:r>
            <a:r>
              <a:rPr sz="1000" b="1" dirty="0">
                <a:latin typeface="Times New Roman"/>
                <a:cs typeface="Times New Roman"/>
              </a:rPr>
              <a:t>with </a:t>
            </a:r>
            <a:r>
              <a:rPr sz="1000" b="1" spc="-5" dirty="0">
                <a:latin typeface="Times New Roman"/>
                <a:cs typeface="Times New Roman"/>
              </a:rPr>
              <a:t>molecular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size.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100"/>
              </a:lnSpc>
            </a:pPr>
            <a:r>
              <a:rPr sz="1200" spc="-5" dirty="0">
                <a:latin typeface="Times New Roman"/>
                <a:cs typeface="Times New Roman"/>
              </a:rPr>
              <a:t>Another effect seen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alkanes is </a:t>
            </a:r>
            <a:r>
              <a:rPr sz="1200" dirty="0">
                <a:latin typeface="Times New Roman"/>
                <a:cs typeface="Times New Roman"/>
              </a:rPr>
              <a:t>that </a:t>
            </a:r>
            <a:r>
              <a:rPr sz="1200" spc="-5" dirty="0">
                <a:latin typeface="Times New Roman"/>
                <a:cs typeface="Times New Roman"/>
              </a:rPr>
              <a:t>increased branching lowers an alkane’s </a:t>
            </a:r>
            <a:r>
              <a:rPr sz="1200" dirty="0">
                <a:latin typeface="Times New Roman"/>
                <a:cs typeface="Times New Roman"/>
              </a:rPr>
              <a:t>boiling  point. Thus, </a:t>
            </a:r>
            <a:r>
              <a:rPr sz="1200" spc="-5" dirty="0">
                <a:latin typeface="Times New Roman"/>
                <a:cs typeface="Times New Roman"/>
              </a:rPr>
              <a:t>pentane has </a:t>
            </a:r>
            <a:r>
              <a:rPr sz="1200" dirty="0">
                <a:latin typeface="Times New Roman"/>
                <a:cs typeface="Times New Roman"/>
              </a:rPr>
              <a:t>no </a:t>
            </a:r>
            <a:r>
              <a:rPr sz="1200" spc="-5" dirty="0">
                <a:latin typeface="Times New Roman"/>
                <a:cs typeface="Times New Roman"/>
              </a:rPr>
              <a:t>branches and </a:t>
            </a:r>
            <a:r>
              <a:rPr sz="1200" dirty="0">
                <a:latin typeface="Times New Roman"/>
                <a:cs typeface="Times New Roman"/>
              </a:rPr>
              <a:t>boils </a:t>
            </a:r>
            <a:r>
              <a:rPr sz="1200" spc="-5" dirty="0">
                <a:latin typeface="Times New Roman"/>
                <a:cs typeface="Times New Roman"/>
              </a:rPr>
              <a:t>at </a:t>
            </a:r>
            <a:r>
              <a:rPr sz="1200" dirty="0">
                <a:latin typeface="Times New Roman"/>
                <a:cs typeface="Times New Roman"/>
              </a:rPr>
              <a:t>36.1 °C, </a:t>
            </a:r>
            <a:r>
              <a:rPr sz="1200" spc="-5" dirty="0">
                <a:latin typeface="Times New Roman"/>
                <a:cs typeface="Times New Roman"/>
              </a:rPr>
              <a:t>isopentane </a:t>
            </a:r>
            <a:r>
              <a:rPr sz="1200" dirty="0">
                <a:latin typeface="Times New Roman"/>
                <a:cs typeface="Times New Roman"/>
              </a:rPr>
              <a:t>(2-  </a:t>
            </a:r>
            <a:r>
              <a:rPr sz="1200" spc="-5" dirty="0">
                <a:latin typeface="Times New Roman"/>
                <a:cs typeface="Times New Roman"/>
              </a:rPr>
              <a:t>methylbutane) has </a:t>
            </a:r>
            <a:r>
              <a:rPr sz="1200" dirty="0">
                <a:latin typeface="Times New Roman"/>
                <a:cs typeface="Times New Roman"/>
              </a:rPr>
              <a:t>one </a:t>
            </a:r>
            <a:r>
              <a:rPr sz="1200" spc="-5" dirty="0">
                <a:latin typeface="Times New Roman"/>
                <a:cs typeface="Times New Roman"/>
              </a:rPr>
              <a:t>branch and </a:t>
            </a:r>
            <a:r>
              <a:rPr sz="1200" dirty="0">
                <a:latin typeface="Times New Roman"/>
                <a:cs typeface="Times New Roman"/>
              </a:rPr>
              <a:t>boils </a:t>
            </a:r>
            <a:r>
              <a:rPr sz="1200" spc="-5" dirty="0">
                <a:latin typeface="Times New Roman"/>
                <a:cs typeface="Times New Roman"/>
              </a:rPr>
              <a:t>at </a:t>
            </a:r>
            <a:r>
              <a:rPr sz="1200" dirty="0">
                <a:latin typeface="Times New Roman"/>
                <a:cs typeface="Times New Roman"/>
              </a:rPr>
              <a:t>27.85 °C,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neopentane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(2,2-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99736" y="5857743"/>
            <a:ext cx="4992101" cy="2664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D9D9D9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470150" algn="l"/>
                <a:tab pos="4262755" algn="l"/>
              </a:tabLst>
            </a:pPr>
            <a:r>
              <a:rPr sz="1100" b="1" spc="-5" dirty="0">
                <a:latin typeface="Calibri"/>
                <a:cs typeface="Calibri"/>
              </a:rPr>
              <a:t>Organic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Chemistry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(I</a:t>
            </a:r>
            <a:r>
              <a:rPr sz="1200" b="1" dirty="0">
                <a:latin typeface="Calibri"/>
                <a:cs typeface="Calibri"/>
              </a:rPr>
              <a:t>)	</a:t>
            </a:r>
            <a:r>
              <a:rPr sz="1200" b="1" spc="-5" dirty="0">
                <a:latin typeface="Calibri"/>
                <a:cs typeface="Calibri"/>
              </a:rPr>
              <a:t>Alkanes	</a:t>
            </a: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Ayad </a:t>
            </a:r>
            <a:r>
              <a:rPr sz="1100" b="1" spc="-5" dirty="0">
                <a:latin typeface="Calibri"/>
                <a:cs typeface="Calibri"/>
              </a:rPr>
              <a:t>Kareem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869950"/>
            <a:ext cx="5300345" cy="244792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200" spc="-5" dirty="0">
                <a:latin typeface="Times New Roman"/>
                <a:cs typeface="Times New Roman"/>
              </a:rPr>
              <a:t>dimethylpropane)  </a:t>
            </a:r>
            <a:r>
              <a:rPr sz="1200" dirty="0">
                <a:latin typeface="Times New Roman"/>
                <a:cs typeface="Times New Roman"/>
              </a:rPr>
              <a:t>has  two </a:t>
            </a:r>
            <a:r>
              <a:rPr sz="1200" spc="-5" dirty="0">
                <a:latin typeface="Times New Roman"/>
                <a:cs typeface="Times New Roman"/>
              </a:rPr>
              <a:t>branches  and  </a:t>
            </a:r>
            <a:r>
              <a:rPr sz="1200" dirty="0">
                <a:latin typeface="Times New Roman"/>
                <a:cs typeface="Times New Roman"/>
              </a:rPr>
              <a:t>boils  </a:t>
            </a:r>
            <a:r>
              <a:rPr sz="1200" spc="-5" dirty="0">
                <a:latin typeface="Times New Roman"/>
                <a:cs typeface="Times New Roman"/>
              </a:rPr>
              <a:t>at  </a:t>
            </a:r>
            <a:r>
              <a:rPr sz="1200" dirty="0">
                <a:latin typeface="Times New Roman"/>
                <a:cs typeface="Times New Roman"/>
              </a:rPr>
              <a:t>9.5 °C. Similarly,  octane boils 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</a:pPr>
            <a:r>
              <a:rPr sz="1200" dirty="0">
                <a:latin typeface="Times New Roman"/>
                <a:cs typeface="Times New Roman"/>
              </a:rPr>
              <a:t>125.7 °C, </a:t>
            </a:r>
            <a:r>
              <a:rPr sz="1200" spc="-5" dirty="0">
                <a:latin typeface="Times New Roman"/>
                <a:cs typeface="Times New Roman"/>
              </a:rPr>
              <a:t>whereas </a:t>
            </a:r>
            <a:r>
              <a:rPr sz="1200" dirty="0">
                <a:latin typeface="Times New Roman"/>
                <a:cs typeface="Times New Roman"/>
              </a:rPr>
              <a:t>isooctane </a:t>
            </a:r>
            <a:r>
              <a:rPr sz="1200" spc="-5" dirty="0">
                <a:latin typeface="Times New Roman"/>
                <a:cs typeface="Times New Roman"/>
              </a:rPr>
              <a:t>(2,2,4-trimethylpentane) </a:t>
            </a:r>
            <a:r>
              <a:rPr sz="1200" dirty="0">
                <a:latin typeface="Times New Roman"/>
                <a:cs typeface="Times New Roman"/>
              </a:rPr>
              <a:t>boils </a:t>
            </a:r>
            <a:r>
              <a:rPr sz="1200" spc="-5" dirty="0">
                <a:latin typeface="Times New Roman"/>
                <a:cs typeface="Times New Roman"/>
              </a:rPr>
              <a:t>at </a:t>
            </a:r>
            <a:r>
              <a:rPr sz="1200" dirty="0">
                <a:latin typeface="Times New Roman"/>
                <a:cs typeface="Times New Roman"/>
              </a:rPr>
              <a:t>99.3 °C. </a:t>
            </a:r>
            <a:r>
              <a:rPr sz="1200" spc="-5" dirty="0">
                <a:latin typeface="Times New Roman"/>
                <a:cs typeface="Times New Roman"/>
              </a:rPr>
              <a:t>Branched-  chain alkanes  are </a:t>
            </a:r>
            <a:r>
              <a:rPr sz="1200" dirty="0">
                <a:latin typeface="Times New Roman"/>
                <a:cs typeface="Times New Roman"/>
              </a:rPr>
              <a:t>lower-boiling </a:t>
            </a:r>
            <a:r>
              <a:rPr sz="1200" spc="-5" dirty="0">
                <a:latin typeface="Times New Roman"/>
                <a:cs typeface="Times New Roman"/>
              </a:rPr>
              <a:t>because </a:t>
            </a:r>
            <a:r>
              <a:rPr sz="1200" spc="5" dirty="0">
                <a:latin typeface="Times New Roman"/>
                <a:cs typeface="Times New Roman"/>
              </a:rPr>
              <a:t>they </a:t>
            </a:r>
            <a:r>
              <a:rPr sz="1200" spc="-5" dirty="0">
                <a:latin typeface="Times New Roman"/>
                <a:cs typeface="Times New Roman"/>
              </a:rPr>
              <a:t>are  </a:t>
            </a:r>
            <a:r>
              <a:rPr sz="1200" dirty="0">
                <a:latin typeface="Times New Roman"/>
                <a:cs typeface="Times New Roman"/>
              </a:rPr>
              <a:t>more nearly </a:t>
            </a:r>
            <a:r>
              <a:rPr sz="1200" spc="-5" dirty="0">
                <a:latin typeface="Times New Roman"/>
                <a:cs typeface="Times New Roman"/>
              </a:rPr>
              <a:t>spherical 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straight-</a:t>
            </a:r>
            <a:endParaRPr sz="1200">
              <a:latin typeface="Times New Roman"/>
              <a:cs typeface="Times New Roman"/>
            </a:endParaRPr>
          </a:p>
          <a:p>
            <a:pPr marL="12700" marR="6350">
              <a:lnSpc>
                <a:spcPct val="110000"/>
              </a:lnSpc>
              <a:spcBef>
                <a:spcPts val="15"/>
              </a:spcBef>
            </a:pPr>
            <a:r>
              <a:rPr sz="1200" spc="-5" dirty="0">
                <a:latin typeface="Times New Roman"/>
                <a:cs typeface="Times New Roman"/>
              </a:rPr>
              <a:t>chain </a:t>
            </a:r>
            <a:r>
              <a:rPr sz="1200" dirty="0">
                <a:latin typeface="Times New Roman"/>
                <a:cs typeface="Times New Roman"/>
              </a:rPr>
              <a:t>alkanes, </a:t>
            </a:r>
            <a:r>
              <a:rPr sz="1200" spc="-5" dirty="0">
                <a:latin typeface="Times New Roman"/>
                <a:cs typeface="Times New Roman"/>
              </a:rPr>
              <a:t>have </a:t>
            </a:r>
            <a:r>
              <a:rPr sz="1200" dirty="0">
                <a:latin typeface="Times New Roman"/>
                <a:cs typeface="Times New Roman"/>
              </a:rPr>
              <a:t>smaller </a:t>
            </a:r>
            <a:r>
              <a:rPr sz="1200" spc="-5" dirty="0">
                <a:latin typeface="Times New Roman"/>
                <a:cs typeface="Times New Roman"/>
              </a:rPr>
              <a:t>surface areas, and </a:t>
            </a:r>
            <a:r>
              <a:rPr sz="1200" dirty="0">
                <a:latin typeface="Times New Roman"/>
                <a:cs typeface="Times New Roman"/>
              </a:rPr>
              <a:t>consequently have smaller </a:t>
            </a:r>
            <a:r>
              <a:rPr sz="1200" spc="-5" dirty="0">
                <a:latin typeface="Times New Roman"/>
                <a:cs typeface="Times New Roman"/>
              </a:rPr>
              <a:t>dispersion  forces.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650"/>
              </a:lnSpc>
            </a:pP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Reactions of</a:t>
            </a:r>
            <a:r>
              <a:rPr sz="1400" b="1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Alkanes</a:t>
            </a:r>
            <a:endParaRPr sz="1400">
              <a:latin typeface="Arial"/>
              <a:cs typeface="Arial"/>
            </a:endParaRPr>
          </a:p>
          <a:p>
            <a:pPr marL="12700" algn="just">
              <a:lnSpc>
                <a:spcPts val="1410"/>
              </a:lnSpc>
            </a:pPr>
            <a:r>
              <a:rPr sz="1200" spc="-5" dirty="0">
                <a:latin typeface="Times New Roman"/>
                <a:cs typeface="Times New Roman"/>
              </a:rPr>
              <a:t>Alkanes </a:t>
            </a:r>
            <a:r>
              <a:rPr sz="1200" dirty="0">
                <a:latin typeface="Times New Roman"/>
                <a:cs typeface="Times New Roman"/>
              </a:rPr>
              <a:t>do, </a:t>
            </a:r>
            <a:r>
              <a:rPr sz="1200" spc="-5" dirty="0">
                <a:latin typeface="Times New Roman"/>
                <a:cs typeface="Times New Roman"/>
              </a:rPr>
              <a:t>however, </a:t>
            </a:r>
            <a:r>
              <a:rPr sz="1200" dirty="0">
                <a:latin typeface="Times New Roman"/>
                <a:cs typeface="Times New Roman"/>
              </a:rPr>
              <a:t>react with </a:t>
            </a:r>
            <a:r>
              <a:rPr sz="1200" spc="-5" dirty="0">
                <a:latin typeface="Times New Roman"/>
                <a:cs typeface="Times New Roman"/>
              </a:rPr>
              <a:t>oxygen,  halogens, and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few </a:t>
            </a:r>
            <a:r>
              <a:rPr sz="1200" dirty="0">
                <a:latin typeface="Times New Roman"/>
                <a:cs typeface="Times New Roman"/>
              </a:rPr>
              <a:t>other 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substances  under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</a:pPr>
            <a:r>
              <a:rPr sz="1200" spc="-5" dirty="0">
                <a:latin typeface="Times New Roman"/>
                <a:cs typeface="Times New Roman"/>
              </a:rPr>
              <a:t>appropriate conditions. Reaction </a:t>
            </a:r>
            <a:r>
              <a:rPr sz="1200" dirty="0">
                <a:latin typeface="Times New Roman"/>
                <a:cs typeface="Times New Roman"/>
              </a:rPr>
              <a:t>with </a:t>
            </a:r>
            <a:r>
              <a:rPr sz="1200" spc="-5" dirty="0">
                <a:latin typeface="Times New Roman"/>
                <a:cs typeface="Times New Roman"/>
              </a:rPr>
              <a:t>oxygen </a:t>
            </a:r>
            <a:r>
              <a:rPr sz="1200" dirty="0">
                <a:latin typeface="Times New Roman"/>
                <a:cs typeface="Times New Roman"/>
              </a:rPr>
              <a:t>occurs during </a:t>
            </a:r>
            <a:r>
              <a:rPr sz="1200" spc="-5" dirty="0">
                <a:latin typeface="Times New Roman"/>
                <a:cs typeface="Times New Roman"/>
              </a:rPr>
              <a:t>combustion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an engine  </a:t>
            </a:r>
            <a:r>
              <a:rPr sz="1200" dirty="0">
                <a:latin typeface="Times New Roman"/>
                <a:cs typeface="Times New Roman"/>
              </a:rPr>
              <a:t>or </a:t>
            </a:r>
            <a:r>
              <a:rPr sz="1200" spc="-5" dirty="0">
                <a:latin typeface="Times New Roman"/>
                <a:cs typeface="Times New Roman"/>
              </a:rPr>
              <a:t>furnace when an </a:t>
            </a:r>
            <a:r>
              <a:rPr sz="1200" dirty="0">
                <a:latin typeface="Times New Roman"/>
                <a:cs typeface="Times New Roman"/>
              </a:rPr>
              <a:t>alkane </a:t>
            </a: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used </a:t>
            </a:r>
            <a:r>
              <a:rPr sz="1200" spc="-5" dirty="0">
                <a:latin typeface="Times New Roman"/>
                <a:cs typeface="Times New Roman"/>
              </a:rPr>
              <a:t>as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fuel. </a:t>
            </a:r>
            <a:r>
              <a:rPr sz="1200" dirty="0">
                <a:latin typeface="Times New Roman"/>
                <a:cs typeface="Times New Roman"/>
              </a:rPr>
              <a:t>Carbon dioxide </a:t>
            </a:r>
            <a:r>
              <a:rPr sz="1200" spc="-5" dirty="0">
                <a:latin typeface="Times New Roman"/>
                <a:cs typeface="Times New Roman"/>
              </a:rPr>
              <a:t>and water </a:t>
            </a:r>
            <a:r>
              <a:rPr sz="1200" dirty="0">
                <a:latin typeface="Times New Roman"/>
                <a:cs typeface="Times New Roman"/>
              </a:rPr>
              <a:t>are </a:t>
            </a:r>
            <a:r>
              <a:rPr sz="1200" spc="-5" dirty="0">
                <a:latin typeface="Times New Roman"/>
                <a:cs typeface="Times New Roman"/>
              </a:rPr>
              <a:t>formed as  products,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and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large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amount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heat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is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released.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For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example,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methane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(natural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gas)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60"/>
              </a:spcBef>
            </a:pPr>
            <a:r>
              <a:rPr sz="1200" spc="-5" dirty="0">
                <a:latin typeface="Times New Roman"/>
                <a:cs typeface="Times New Roman"/>
              </a:rPr>
              <a:t>reacts with oxygen </a:t>
            </a:r>
            <a:r>
              <a:rPr sz="1200" dirty="0">
                <a:latin typeface="Times New Roman"/>
                <a:cs typeface="Times New Roman"/>
              </a:rPr>
              <a:t>according to the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9153" y="3834510"/>
            <a:ext cx="5068570" cy="8331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080" indent="-228600" algn="just">
              <a:lnSpc>
                <a:spcPct val="110300"/>
              </a:lnSpc>
              <a:spcBef>
                <a:spcPts val="105"/>
              </a:spcBef>
            </a:pP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1. Combustion </a:t>
            </a: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rapid </a:t>
            </a:r>
            <a:r>
              <a:rPr sz="1200" dirty="0">
                <a:latin typeface="Times New Roman"/>
                <a:cs typeface="Times New Roman"/>
              </a:rPr>
              <a:t>oxidation that </a:t>
            </a:r>
            <a:r>
              <a:rPr sz="1200" spc="-5" dirty="0">
                <a:latin typeface="Times New Roman"/>
                <a:cs typeface="Times New Roman"/>
              </a:rPr>
              <a:t>takes place at high temperatures,  </a:t>
            </a:r>
            <a:r>
              <a:rPr sz="1200" dirty="0">
                <a:latin typeface="Times New Roman"/>
                <a:cs typeface="Times New Roman"/>
              </a:rPr>
              <a:t>converting </a:t>
            </a:r>
            <a:r>
              <a:rPr sz="1200" spc="-5" dirty="0">
                <a:latin typeface="Times New Roman"/>
                <a:cs typeface="Times New Roman"/>
              </a:rPr>
              <a:t>alkanes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carbon </a:t>
            </a:r>
            <a:r>
              <a:rPr sz="1200" dirty="0">
                <a:latin typeface="Times New Roman"/>
                <a:cs typeface="Times New Roman"/>
              </a:rPr>
              <a:t>dioxide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water. </a:t>
            </a:r>
            <a:r>
              <a:rPr sz="1200" spc="-5" dirty="0">
                <a:latin typeface="Times New Roman"/>
                <a:cs typeface="Times New Roman"/>
              </a:rPr>
              <a:t>Little control </a:t>
            </a:r>
            <a:r>
              <a:rPr sz="1200" dirty="0">
                <a:latin typeface="Times New Roman"/>
                <a:cs typeface="Times New Roman"/>
              </a:rPr>
              <a:t>over the  </a:t>
            </a:r>
            <a:r>
              <a:rPr sz="1200" spc="-5" dirty="0">
                <a:latin typeface="Times New Roman"/>
                <a:cs typeface="Times New Roman"/>
              </a:rPr>
              <a:t>reaction is </a:t>
            </a:r>
            <a:r>
              <a:rPr sz="1200" dirty="0">
                <a:latin typeface="Times New Roman"/>
                <a:cs typeface="Times New Roman"/>
              </a:rPr>
              <a:t>possible, except for </a:t>
            </a:r>
            <a:r>
              <a:rPr sz="1200" spc="-5" dirty="0">
                <a:latin typeface="Times New Roman"/>
                <a:cs typeface="Times New Roman"/>
              </a:rPr>
              <a:t>moderating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temperature and </a:t>
            </a:r>
            <a:r>
              <a:rPr sz="1200" dirty="0">
                <a:latin typeface="Times New Roman"/>
                <a:cs typeface="Times New Roman"/>
              </a:rPr>
              <a:t>controlling the  </a:t>
            </a:r>
            <a:r>
              <a:rPr sz="1200" spc="-5" dirty="0">
                <a:latin typeface="Times New Roman"/>
                <a:cs typeface="Times New Roman"/>
              </a:rPr>
              <a:t>fuel/air ratio </a:t>
            </a:r>
            <a:r>
              <a:rPr sz="1200" dirty="0">
                <a:latin typeface="Times New Roman"/>
                <a:cs typeface="Times New Roman"/>
              </a:rPr>
              <a:t>to achieve </a:t>
            </a:r>
            <a:r>
              <a:rPr sz="1200" spc="-5" dirty="0">
                <a:latin typeface="Times New Roman"/>
                <a:cs typeface="Times New Roman"/>
              </a:rPr>
              <a:t>efficient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burning.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9153" y="5736716"/>
            <a:ext cx="5072380" cy="10331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8600" algn="just">
              <a:lnSpc>
                <a:spcPct val="110200"/>
              </a:lnSpc>
              <a:spcBef>
                <a:spcPts val="95"/>
              </a:spcBef>
            </a:pP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2.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Cracking </a:t>
            </a: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and Hydrocracking </a:t>
            </a:r>
            <a:r>
              <a:rPr sz="1200" spc="-5" dirty="0">
                <a:latin typeface="Times New Roman"/>
                <a:cs typeface="Times New Roman"/>
              </a:rPr>
              <a:t>catalytic </a:t>
            </a:r>
            <a:r>
              <a:rPr sz="1200" b="1" spc="-5" dirty="0">
                <a:latin typeface="Times New Roman"/>
                <a:cs typeface="Times New Roman"/>
              </a:rPr>
              <a:t>cracking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large hydrocarbons at  high temperatures produces smaller </a:t>
            </a:r>
            <a:r>
              <a:rPr sz="1200" dirty="0">
                <a:latin typeface="Times New Roman"/>
                <a:cs typeface="Times New Roman"/>
              </a:rPr>
              <a:t>hydrocarbons. The cracking process  usually operates </a:t>
            </a:r>
            <a:r>
              <a:rPr sz="1200" spc="-5" dirty="0">
                <a:latin typeface="Times New Roman"/>
                <a:cs typeface="Times New Roman"/>
              </a:rPr>
              <a:t>under </a:t>
            </a:r>
            <a:r>
              <a:rPr sz="1200" dirty="0">
                <a:latin typeface="Times New Roman"/>
                <a:cs typeface="Times New Roman"/>
              </a:rPr>
              <a:t>conditions that </a:t>
            </a:r>
            <a:r>
              <a:rPr sz="1200" spc="-5" dirty="0">
                <a:latin typeface="Times New Roman"/>
                <a:cs typeface="Times New Roman"/>
              </a:rPr>
              <a:t>give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maximum </a:t>
            </a:r>
            <a:r>
              <a:rPr sz="1200" spc="-10" dirty="0">
                <a:latin typeface="Times New Roman"/>
                <a:cs typeface="Times New Roman"/>
              </a:rPr>
              <a:t>yields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gasoline. </a:t>
            </a:r>
            <a:r>
              <a:rPr sz="1200" spc="-15" dirty="0">
                <a:latin typeface="Times New Roman"/>
                <a:cs typeface="Times New Roman"/>
              </a:rPr>
              <a:t>In  </a:t>
            </a:r>
            <a:r>
              <a:rPr sz="1200" b="1" spc="-5" dirty="0">
                <a:latin typeface="Times New Roman"/>
                <a:cs typeface="Times New Roman"/>
              </a:rPr>
              <a:t>hydrocracking, </a:t>
            </a:r>
            <a:r>
              <a:rPr sz="1200" spc="-5" dirty="0">
                <a:latin typeface="Times New Roman"/>
                <a:cs typeface="Times New Roman"/>
              </a:rPr>
              <a:t>hydrogen is added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give saturated hydrocarbons; </a:t>
            </a:r>
            <a:r>
              <a:rPr sz="1200" dirty="0">
                <a:latin typeface="Times New Roman"/>
                <a:cs typeface="Times New Roman"/>
              </a:rPr>
              <a:t>cracking  without </a:t>
            </a:r>
            <a:r>
              <a:rPr sz="1200" spc="-5" dirty="0">
                <a:latin typeface="Times New Roman"/>
                <a:cs typeface="Times New Roman"/>
              </a:rPr>
              <a:t>hydrogen gives mixtures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alkanes and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alkenes.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51154" y="3447220"/>
            <a:ext cx="3261119" cy="1111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41526" y="4800247"/>
            <a:ext cx="4505618" cy="8778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D9D9D9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470150" algn="l"/>
                <a:tab pos="4262755" algn="l"/>
              </a:tabLst>
            </a:pPr>
            <a:r>
              <a:rPr sz="1100" b="1" spc="-5" dirty="0">
                <a:latin typeface="Calibri"/>
                <a:cs typeface="Calibri"/>
              </a:rPr>
              <a:t>Organic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Chemistry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(I</a:t>
            </a:r>
            <a:r>
              <a:rPr sz="1200" b="1" dirty="0">
                <a:latin typeface="Calibri"/>
                <a:cs typeface="Calibri"/>
              </a:rPr>
              <a:t>)	</a:t>
            </a:r>
            <a:r>
              <a:rPr sz="1200" b="1" spc="-5" dirty="0">
                <a:latin typeface="Calibri"/>
                <a:cs typeface="Calibri"/>
              </a:rPr>
              <a:t>Alkanes	</a:t>
            </a: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Ayad </a:t>
            </a:r>
            <a:r>
              <a:rPr sz="1100" b="1" spc="-5" dirty="0">
                <a:latin typeface="Calibri"/>
                <a:cs typeface="Calibri"/>
              </a:rPr>
              <a:t>Kareem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5204" y="3790315"/>
            <a:ext cx="5352415" cy="2043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94665" marR="31750" indent="-228600" algn="just">
              <a:lnSpc>
                <a:spcPct val="110300"/>
              </a:lnSpc>
              <a:spcBef>
                <a:spcPts val="105"/>
              </a:spcBef>
            </a:pP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3. Halogenation </a:t>
            </a:r>
            <a:r>
              <a:rPr sz="1200" spc="-5" dirty="0">
                <a:latin typeface="Times New Roman"/>
                <a:cs typeface="Times New Roman"/>
              </a:rPr>
              <a:t>Alkanes can react </a:t>
            </a:r>
            <a:r>
              <a:rPr sz="1200" dirty="0">
                <a:latin typeface="Times New Roman"/>
                <a:cs typeface="Times New Roman"/>
              </a:rPr>
              <a:t>with </a:t>
            </a:r>
            <a:r>
              <a:rPr sz="1200" spc="-5" dirty="0">
                <a:latin typeface="Times New Roman"/>
                <a:cs typeface="Times New Roman"/>
              </a:rPr>
              <a:t>halogens </a:t>
            </a:r>
            <a:r>
              <a:rPr sz="1200" dirty="0">
                <a:latin typeface="Times New Roman"/>
                <a:cs typeface="Times New Roman"/>
              </a:rPr>
              <a:t>(F</a:t>
            </a:r>
            <a:r>
              <a:rPr sz="1200" baseline="-10416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, Cl</a:t>
            </a:r>
            <a:r>
              <a:rPr sz="1200" baseline="-10416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, </a:t>
            </a:r>
            <a:r>
              <a:rPr sz="1200" spc="-5" dirty="0">
                <a:latin typeface="Times New Roman"/>
                <a:cs typeface="Times New Roman"/>
              </a:rPr>
              <a:t>Br</a:t>
            </a:r>
            <a:r>
              <a:rPr sz="1200" spc="-7" baseline="-10416" dirty="0">
                <a:latin typeface="Times New Roman"/>
                <a:cs typeface="Times New Roman"/>
              </a:rPr>
              <a:t>2</a:t>
            </a:r>
            <a:r>
              <a:rPr sz="1200" spc="-5" dirty="0">
                <a:latin typeface="Times New Roman"/>
                <a:cs typeface="Times New Roman"/>
              </a:rPr>
              <a:t>, </a:t>
            </a:r>
            <a:r>
              <a:rPr sz="1200" spc="-10" dirty="0">
                <a:latin typeface="Times New Roman"/>
                <a:cs typeface="Times New Roman"/>
              </a:rPr>
              <a:t>I</a:t>
            </a:r>
            <a:r>
              <a:rPr sz="1200" spc="-15" baseline="-10416" dirty="0">
                <a:latin typeface="Times New Roman"/>
                <a:cs typeface="Times New Roman"/>
              </a:rPr>
              <a:t>2</a:t>
            </a:r>
            <a:r>
              <a:rPr sz="1200" spc="-10" dirty="0">
                <a:latin typeface="Times New Roman"/>
                <a:cs typeface="Times New Roman"/>
              </a:rPr>
              <a:t>)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form alkyl  halides. For example, methane reacts </a:t>
            </a:r>
            <a:r>
              <a:rPr sz="1200" dirty="0">
                <a:latin typeface="Times New Roman"/>
                <a:cs typeface="Times New Roman"/>
              </a:rPr>
              <a:t>with </a:t>
            </a:r>
            <a:r>
              <a:rPr sz="1200" spc="-5" dirty="0">
                <a:latin typeface="Times New Roman"/>
                <a:cs typeface="Times New Roman"/>
              </a:rPr>
              <a:t>chlorine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form chloromethane  (methyl </a:t>
            </a:r>
            <a:r>
              <a:rPr sz="1200" dirty="0">
                <a:latin typeface="Times New Roman"/>
                <a:cs typeface="Times New Roman"/>
              </a:rPr>
              <a:t>chloride), </a:t>
            </a:r>
            <a:r>
              <a:rPr sz="1200" spc="-5" dirty="0">
                <a:latin typeface="Times New Roman"/>
                <a:cs typeface="Times New Roman"/>
              </a:rPr>
              <a:t>dichloromethane (methylene chloride), </a:t>
            </a:r>
            <a:r>
              <a:rPr sz="1200" dirty="0">
                <a:latin typeface="Times New Roman"/>
                <a:cs typeface="Times New Roman"/>
              </a:rPr>
              <a:t>trichloromethane  </a:t>
            </a:r>
            <a:r>
              <a:rPr sz="1200" spc="-5" dirty="0">
                <a:latin typeface="Times New Roman"/>
                <a:cs typeface="Times New Roman"/>
              </a:rPr>
              <a:t>(chloroform), and </a:t>
            </a:r>
            <a:r>
              <a:rPr sz="1200" dirty="0">
                <a:latin typeface="Times New Roman"/>
                <a:cs typeface="Times New Roman"/>
              </a:rPr>
              <a:t>tetrachloromethane </a:t>
            </a:r>
            <a:r>
              <a:rPr sz="1200" spc="-5" dirty="0">
                <a:latin typeface="Times New Roman"/>
                <a:cs typeface="Times New Roman"/>
              </a:rPr>
              <a:t>(carbon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tetrachloride).</a:t>
            </a:r>
            <a:endParaRPr sz="1200">
              <a:latin typeface="Times New Roman"/>
              <a:cs typeface="Times New Roman"/>
            </a:endParaRPr>
          </a:p>
          <a:p>
            <a:pPr marL="38100" marR="30480" algn="just">
              <a:lnSpc>
                <a:spcPct val="110200"/>
              </a:lnSpc>
              <a:spcBef>
                <a:spcPts val="10"/>
              </a:spcBef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reaction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an </a:t>
            </a:r>
            <a:r>
              <a:rPr sz="1200" dirty="0">
                <a:latin typeface="Times New Roman"/>
                <a:cs typeface="Times New Roman"/>
              </a:rPr>
              <a:t>alkane with Cl</a:t>
            </a:r>
            <a:r>
              <a:rPr sz="1200" baseline="-10416" dirty="0">
                <a:latin typeface="Times New Roman"/>
                <a:cs typeface="Times New Roman"/>
              </a:rPr>
              <a:t>2 </a:t>
            </a:r>
            <a:r>
              <a:rPr sz="1200" spc="-5" dirty="0">
                <a:latin typeface="Times New Roman"/>
                <a:cs typeface="Times New Roman"/>
              </a:rPr>
              <a:t>occurs when </a:t>
            </a:r>
            <a:r>
              <a:rPr sz="1200" dirty="0">
                <a:latin typeface="Times New Roman"/>
                <a:cs typeface="Times New Roman"/>
              </a:rPr>
              <a:t>a mixture of the </a:t>
            </a:r>
            <a:r>
              <a:rPr sz="1200" spc="-5" dirty="0">
                <a:latin typeface="Times New Roman"/>
                <a:cs typeface="Times New Roman"/>
              </a:rPr>
              <a:t>two is </a:t>
            </a:r>
            <a:r>
              <a:rPr sz="1200" dirty="0">
                <a:latin typeface="Times New Roman"/>
                <a:cs typeface="Times New Roman"/>
              </a:rPr>
              <a:t>irradiated with  </a:t>
            </a:r>
            <a:r>
              <a:rPr sz="1200" spc="-5" dirty="0">
                <a:latin typeface="Times New Roman"/>
                <a:cs typeface="Times New Roman"/>
              </a:rPr>
              <a:t>ultraviolet light (denoted </a:t>
            </a:r>
            <a:r>
              <a:rPr sz="1200" i="1" spc="-5" dirty="0">
                <a:latin typeface="Times New Roman"/>
                <a:cs typeface="Times New Roman"/>
              </a:rPr>
              <a:t>hy, </a:t>
            </a:r>
            <a:r>
              <a:rPr sz="1200" spc="-5" dirty="0">
                <a:latin typeface="Times New Roman"/>
                <a:cs typeface="Times New Roman"/>
              </a:rPr>
              <a:t>where </a:t>
            </a:r>
            <a:r>
              <a:rPr sz="1200" i="1" dirty="0">
                <a:latin typeface="Times New Roman"/>
                <a:cs typeface="Times New Roman"/>
              </a:rPr>
              <a:t>y </a:t>
            </a: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the Greek letter </a:t>
            </a:r>
            <a:r>
              <a:rPr sz="1200" i="1" dirty="0">
                <a:latin typeface="Times New Roman"/>
                <a:cs typeface="Times New Roman"/>
              </a:rPr>
              <a:t>nu</a:t>
            </a:r>
            <a:r>
              <a:rPr sz="1200" dirty="0">
                <a:latin typeface="Times New Roman"/>
                <a:cs typeface="Times New Roman"/>
              </a:rPr>
              <a:t>). </a:t>
            </a:r>
            <a:r>
              <a:rPr sz="1200" spc="-5" dirty="0">
                <a:latin typeface="Times New Roman"/>
                <a:cs typeface="Times New Roman"/>
              </a:rPr>
              <a:t>Depending </a:t>
            </a:r>
            <a:r>
              <a:rPr sz="1200" dirty="0">
                <a:latin typeface="Times New Roman"/>
                <a:cs typeface="Times New Roman"/>
              </a:rPr>
              <a:t>on the time  </a:t>
            </a:r>
            <a:r>
              <a:rPr sz="1200" spc="-5" dirty="0">
                <a:latin typeface="Times New Roman"/>
                <a:cs typeface="Times New Roman"/>
              </a:rPr>
              <a:t>allowed and </a:t>
            </a:r>
            <a:r>
              <a:rPr sz="1200" dirty="0">
                <a:latin typeface="Times New Roman"/>
                <a:cs typeface="Times New Roman"/>
              </a:rPr>
              <a:t>the relative </a:t>
            </a:r>
            <a:r>
              <a:rPr sz="1200" spc="-5" dirty="0">
                <a:latin typeface="Times New Roman"/>
                <a:cs typeface="Times New Roman"/>
              </a:rPr>
              <a:t>amounts </a:t>
            </a:r>
            <a:r>
              <a:rPr sz="1200" dirty="0">
                <a:latin typeface="Times New Roman"/>
                <a:cs typeface="Times New Roman"/>
              </a:rPr>
              <a:t>of the </a:t>
            </a:r>
            <a:r>
              <a:rPr sz="1200" spc="-5" dirty="0">
                <a:latin typeface="Times New Roman"/>
                <a:cs typeface="Times New Roman"/>
              </a:rPr>
              <a:t>two reactants,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sequential </a:t>
            </a:r>
            <a:r>
              <a:rPr sz="1200" dirty="0">
                <a:latin typeface="Times New Roman"/>
                <a:cs typeface="Times New Roman"/>
              </a:rPr>
              <a:t>substitution of the  </a:t>
            </a:r>
            <a:r>
              <a:rPr sz="1200" spc="-5" dirty="0">
                <a:latin typeface="Times New Roman"/>
                <a:cs typeface="Times New Roman"/>
              </a:rPr>
              <a:t>alkane hydrogen </a:t>
            </a:r>
            <a:r>
              <a:rPr sz="1200" dirty="0">
                <a:latin typeface="Times New Roman"/>
                <a:cs typeface="Times New Roman"/>
              </a:rPr>
              <a:t>atoms </a:t>
            </a:r>
            <a:r>
              <a:rPr sz="1200" spc="5" dirty="0">
                <a:latin typeface="Times New Roman"/>
                <a:cs typeface="Times New Roman"/>
              </a:rPr>
              <a:t>by </a:t>
            </a:r>
            <a:r>
              <a:rPr sz="1200" spc="-5" dirty="0">
                <a:latin typeface="Times New Roman"/>
                <a:cs typeface="Times New Roman"/>
              </a:rPr>
              <a:t>chlorine occurs, </a:t>
            </a:r>
            <a:r>
              <a:rPr sz="1200" dirty="0">
                <a:latin typeface="Times New Roman"/>
                <a:cs typeface="Times New Roman"/>
              </a:rPr>
              <a:t>leading to a mixture of </a:t>
            </a:r>
            <a:r>
              <a:rPr sz="1200" spc="-5" dirty="0">
                <a:latin typeface="Times New Roman"/>
                <a:cs typeface="Times New Roman"/>
              </a:rPr>
              <a:t>chlorinated  products. Methane, </a:t>
            </a:r>
            <a:r>
              <a:rPr sz="1200" dirty="0">
                <a:latin typeface="Times New Roman"/>
                <a:cs typeface="Times New Roman"/>
              </a:rPr>
              <a:t>for </a:t>
            </a:r>
            <a:r>
              <a:rPr sz="1200" spc="-5" dirty="0">
                <a:latin typeface="Times New Roman"/>
                <a:cs typeface="Times New Roman"/>
              </a:rPr>
              <a:t>instance, reacts </a:t>
            </a:r>
            <a:r>
              <a:rPr sz="1200" dirty="0">
                <a:latin typeface="Times New Roman"/>
                <a:cs typeface="Times New Roman"/>
              </a:rPr>
              <a:t>with Cl</a:t>
            </a:r>
            <a:r>
              <a:rPr sz="1200" baseline="-10416" dirty="0">
                <a:latin typeface="Times New Roman"/>
                <a:cs typeface="Times New Roman"/>
              </a:rPr>
              <a:t>2 </a:t>
            </a:r>
            <a:r>
              <a:rPr sz="1200" spc="-5" dirty="0">
                <a:latin typeface="Times New Roman"/>
                <a:cs typeface="Times New Roman"/>
              </a:rPr>
              <a:t>to yield </a:t>
            </a:r>
            <a:r>
              <a:rPr sz="1200" dirty="0">
                <a:latin typeface="Times New Roman"/>
                <a:cs typeface="Times New Roman"/>
              </a:rPr>
              <a:t>a mixture of </a:t>
            </a:r>
            <a:r>
              <a:rPr sz="1200" spc="-5" dirty="0">
                <a:latin typeface="Times New Roman"/>
                <a:cs typeface="Times New Roman"/>
              </a:rPr>
              <a:t>CH</a:t>
            </a:r>
            <a:r>
              <a:rPr sz="1200" spc="-7" baseline="-10416" dirty="0">
                <a:latin typeface="Times New Roman"/>
                <a:cs typeface="Times New Roman"/>
              </a:rPr>
              <a:t>3</a:t>
            </a:r>
            <a:r>
              <a:rPr sz="1200" spc="-5" dirty="0">
                <a:latin typeface="Times New Roman"/>
                <a:cs typeface="Times New Roman"/>
              </a:rPr>
              <a:t>Cl, CH</a:t>
            </a:r>
            <a:r>
              <a:rPr sz="1200" spc="-7" baseline="-10416" dirty="0">
                <a:latin typeface="Times New Roman"/>
                <a:cs typeface="Times New Roman"/>
              </a:rPr>
              <a:t>2</a:t>
            </a:r>
            <a:r>
              <a:rPr sz="1200" spc="-5" dirty="0">
                <a:latin typeface="Times New Roman"/>
                <a:cs typeface="Times New Roman"/>
              </a:rPr>
              <a:t>Cl</a:t>
            </a:r>
            <a:r>
              <a:rPr sz="1200" spc="-7" baseline="-10416" dirty="0">
                <a:latin typeface="Times New Roman"/>
                <a:cs typeface="Times New Roman"/>
              </a:rPr>
              <a:t>2</a:t>
            </a:r>
            <a:r>
              <a:rPr sz="1200" spc="-5" dirty="0">
                <a:latin typeface="Times New Roman"/>
                <a:cs typeface="Times New Roman"/>
              </a:rPr>
              <a:t>,  </a:t>
            </a:r>
            <a:r>
              <a:rPr sz="1200" dirty="0">
                <a:latin typeface="Times New Roman"/>
                <a:cs typeface="Times New Roman"/>
              </a:rPr>
              <a:t>CHCl</a:t>
            </a:r>
            <a:r>
              <a:rPr sz="1200" baseline="-10416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,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CCl</a:t>
            </a:r>
            <a:r>
              <a:rPr sz="1200" baseline="-10416" dirty="0">
                <a:latin typeface="Times New Roman"/>
                <a:cs typeface="Times New Roman"/>
              </a:rPr>
              <a:t>4</a:t>
            </a:r>
            <a:r>
              <a:rPr sz="120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7329678"/>
            <a:ext cx="5301615" cy="10331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0200"/>
              </a:lnSpc>
              <a:spcBef>
                <a:spcPts val="95"/>
              </a:spcBef>
            </a:pPr>
            <a:r>
              <a:rPr sz="1200" spc="-5" dirty="0">
                <a:latin typeface="Times New Roman"/>
                <a:cs typeface="Times New Roman"/>
              </a:rPr>
              <a:t>A radical is </a:t>
            </a:r>
            <a:r>
              <a:rPr sz="1200" dirty="0">
                <a:latin typeface="Times New Roman"/>
                <a:cs typeface="Times New Roman"/>
              </a:rPr>
              <a:t>highly </a:t>
            </a:r>
            <a:r>
              <a:rPr sz="1200" spc="-5" dirty="0">
                <a:latin typeface="Times New Roman"/>
                <a:cs typeface="Times New Roman"/>
              </a:rPr>
              <a:t>reactive because </a:t>
            </a:r>
            <a:r>
              <a:rPr sz="1200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contains an atom </a:t>
            </a:r>
            <a:r>
              <a:rPr sz="1200" dirty="0">
                <a:latin typeface="Times New Roman"/>
                <a:cs typeface="Times New Roman"/>
              </a:rPr>
              <a:t>with </a:t>
            </a:r>
            <a:r>
              <a:rPr sz="1200" spc="-5" dirty="0">
                <a:latin typeface="Times New Roman"/>
                <a:cs typeface="Times New Roman"/>
              </a:rPr>
              <a:t>an </a:t>
            </a:r>
            <a:r>
              <a:rPr sz="1200" dirty="0">
                <a:latin typeface="Times New Roman"/>
                <a:cs typeface="Times New Roman"/>
              </a:rPr>
              <a:t>odd number of  </a:t>
            </a:r>
            <a:r>
              <a:rPr sz="1200" spc="-5" dirty="0">
                <a:latin typeface="Times New Roman"/>
                <a:cs typeface="Times New Roman"/>
              </a:rPr>
              <a:t>electrons </a:t>
            </a:r>
            <a:r>
              <a:rPr sz="1200" dirty="0">
                <a:latin typeface="Times New Roman"/>
                <a:cs typeface="Times New Roman"/>
              </a:rPr>
              <a:t>(usually seven) in </a:t>
            </a:r>
            <a:r>
              <a:rPr sz="1200" spc="-5" dirty="0">
                <a:latin typeface="Times New Roman"/>
                <a:cs typeface="Times New Roman"/>
              </a:rPr>
              <a:t>its valence </a:t>
            </a:r>
            <a:r>
              <a:rPr sz="1200" dirty="0">
                <a:latin typeface="Times New Roman"/>
                <a:cs typeface="Times New Roman"/>
              </a:rPr>
              <a:t>shell, </a:t>
            </a:r>
            <a:r>
              <a:rPr sz="1200" spc="-5" dirty="0">
                <a:latin typeface="Times New Roman"/>
                <a:cs typeface="Times New Roman"/>
              </a:rPr>
              <a:t>rather </a:t>
            </a:r>
            <a:r>
              <a:rPr sz="1200" dirty="0">
                <a:latin typeface="Times New Roman"/>
                <a:cs typeface="Times New Roman"/>
              </a:rPr>
              <a:t>than a </a:t>
            </a:r>
            <a:r>
              <a:rPr sz="1200" spc="-5" dirty="0">
                <a:latin typeface="Times New Roman"/>
                <a:cs typeface="Times New Roman"/>
              </a:rPr>
              <a:t>stable, </a:t>
            </a:r>
            <a:r>
              <a:rPr sz="1200" dirty="0">
                <a:latin typeface="Times New Roman"/>
                <a:cs typeface="Times New Roman"/>
              </a:rPr>
              <a:t>noble </a:t>
            </a:r>
            <a:r>
              <a:rPr sz="1200" spc="-5" dirty="0">
                <a:latin typeface="Times New Roman"/>
                <a:cs typeface="Times New Roman"/>
              </a:rPr>
              <a:t>gas octet. A  radical </a:t>
            </a:r>
            <a:r>
              <a:rPr sz="1200" dirty="0">
                <a:latin typeface="Times New Roman"/>
                <a:cs typeface="Times New Roman"/>
              </a:rPr>
              <a:t>can </a:t>
            </a:r>
            <a:r>
              <a:rPr sz="1200" spc="-5" dirty="0">
                <a:latin typeface="Times New Roman"/>
                <a:cs typeface="Times New Roman"/>
              </a:rPr>
              <a:t>achieve </a:t>
            </a:r>
            <a:r>
              <a:rPr sz="1200" dirty="0">
                <a:latin typeface="Times New Roman"/>
                <a:cs typeface="Times New Roman"/>
              </a:rPr>
              <a:t>a valence-shell </a:t>
            </a:r>
            <a:r>
              <a:rPr sz="1200" spc="-5" dirty="0">
                <a:latin typeface="Times New Roman"/>
                <a:cs typeface="Times New Roman"/>
              </a:rPr>
              <a:t>octet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several ways. For example,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radical  might abstract an </a:t>
            </a:r>
            <a:r>
              <a:rPr sz="1200" dirty="0">
                <a:latin typeface="Times New Roman"/>
                <a:cs typeface="Times New Roman"/>
              </a:rPr>
              <a:t>atom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one bonding electron </a:t>
            </a:r>
            <a:r>
              <a:rPr sz="1200" spc="-5" dirty="0">
                <a:latin typeface="Times New Roman"/>
                <a:cs typeface="Times New Roman"/>
              </a:rPr>
              <a:t>from another reactant, leaving  behind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new radical.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net result is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radical </a:t>
            </a:r>
            <a:r>
              <a:rPr sz="1200" dirty="0">
                <a:latin typeface="Times New Roman"/>
                <a:cs typeface="Times New Roman"/>
              </a:rPr>
              <a:t>substitution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reaction.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06150" y="1034291"/>
            <a:ext cx="4896015" cy="26796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70633" y="6079411"/>
            <a:ext cx="4504628" cy="11730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31912" y="8494506"/>
            <a:ext cx="2965523" cy="10118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D9D9D9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470150" algn="l"/>
                <a:tab pos="4262755" algn="l"/>
              </a:tabLst>
            </a:pPr>
            <a:r>
              <a:rPr sz="1100" b="1" spc="-5" dirty="0">
                <a:latin typeface="Calibri"/>
                <a:cs typeface="Calibri"/>
              </a:rPr>
              <a:t>Organic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Chemistry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(I</a:t>
            </a:r>
            <a:r>
              <a:rPr sz="1200" b="1" dirty="0">
                <a:latin typeface="Calibri"/>
                <a:cs typeface="Calibri"/>
              </a:rPr>
              <a:t>)	</a:t>
            </a:r>
            <a:r>
              <a:rPr sz="1200" b="1" spc="-5" dirty="0">
                <a:latin typeface="Calibri"/>
                <a:cs typeface="Calibri"/>
              </a:rPr>
              <a:t>Alkanes	</a:t>
            </a: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Ayad </a:t>
            </a:r>
            <a:r>
              <a:rPr sz="1100" b="1" spc="-5" dirty="0">
                <a:latin typeface="Calibri"/>
                <a:cs typeface="Calibri"/>
              </a:rPr>
              <a:t>Kareem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5204" y="886714"/>
            <a:ext cx="5349875" cy="5588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38100" marR="30480" algn="just">
              <a:lnSpc>
                <a:spcPts val="1380"/>
              </a:lnSpc>
              <a:spcBef>
                <a:spcPts val="195"/>
              </a:spcBef>
            </a:pPr>
            <a:r>
              <a:rPr sz="1200" spc="-5" dirty="0">
                <a:latin typeface="Times New Roman"/>
                <a:cs typeface="Times New Roman"/>
              </a:rPr>
              <a:t>An </a:t>
            </a:r>
            <a:r>
              <a:rPr sz="1200" dirty="0">
                <a:latin typeface="Times New Roman"/>
                <a:cs typeface="Times New Roman"/>
              </a:rPr>
              <a:t>example of </a:t>
            </a:r>
            <a:r>
              <a:rPr sz="1200" spc="-5" dirty="0">
                <a:latin typeface="Times New Roman"/>
                <a:cs typeface="Times New Roman"/>
              </a:rPr>
              <a:t>an </a:t>
            </a:r>
            <a:r>
              <a:rPr sz="1200" dirty="0">
                <a:latin typeface="Times New Roman"/>
                <a:cs typeface="Times New Roman"/>
              </a:rPr>
              <a:t>industrially useful </a:t>
            </a:r>
            <a:r>
              <a:rPr sz="1200" spc="-5" dirty="0">
                <a:latin typeface="Times New Roman"/>
                <a:cs typeface="Times New Roman"/>
              </a:rPr>
              <a:t>radical </a:t>
            </a:r>
            <a:r>
              <a:rPr sz="1200" dirty="0">
                <a:latin typeface="Times New Roman"/>
                <a:cs typeface="Times New Roman"/>
              </a:rPr>
              <a:t>reaction </a:t>
            </a: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the chlorination of </a:t>
            </a:r>
            <a:r>
              <a:rPr sz="1200" spc="-5" dirty="0">
                <a:latin typeface="Times New Roman"/>
                <a:cs typeface="Times New Roman"/>
              </a:rPr>
              <a:t>methane </a:t>
            </a:r>
            <a:r>
              <a:rPr sz="1200" dirty="0">
                <a:latin typeface="Times New Roman"/>
                <a:cs typeface="Times New Roman"/>
              </a:rPr>
              <a:t>to  </a:t>
            </a:r>
            <a:r>
              <a:rPr sz="1200" spc="-5" dirty="0">
                <a:latin typeface="Times New Roman"/>
                <a:cs typeface="Times New Roman"/>
              </a:rPr>
              <a:t>yield chloromethane. </a:t>
            </a:r>
            <a:r>
              <a:rPr sz="1200" dirty="0">
                <a:latin typeface="Times New Roman"/>
                <a:cs typeface="Times New Roman"/>
              </a:rPr>
              <a:t>This substitution </a:t>
            </a:r>
            <a:r>
              <a:rPr sz="1200" spc="-5" dirty="0">
                <a:latin typeface="Times New Roman"/>
                <a:cs typeface="Times New Roman"/>
              </a:rPr>
              <a:t>reaction </a:t>
            </a:r>
            <a:r>
              <a:rPr sz="1200" dirty="0">
                <a:latin typeface="Times New Roman"/>
                <a:cs typeface="Times New Roman"/>
              </a:rPr>
              <a:t>is the </a:t>
            </a:r>
            <a:r>
              <a:rPr sz="1200" spc="-5" dirty="0">
                <a:latin typeface="Times New Roman"/>
                <a:cs typeface="Times New Roman"/>
              </a:rPr>
              <a:t>first </a:t>
            </a:r>
            <a:r>
              <a:rPr sz="1200" dirty="0">
                <a:latin typeface="Times New Roman"/>
                <a:cs typeface="Times New Roman"/>
              </a:rPr>
              <a:t>step in the </a:t>
            </a:r>
            <a:r>
              <a:rPr sz="1200" spc="-5" dirty="0">
                <a:latin typeface="Times New Roman"/>
                <a:cs typeface="Times New Roman"/>
              </a:rPr>
              <a:t>preparation </a:t>
            </a:r>
            <a:r>
              <a:rPr sz="1200" dirty="0">
                <a:latin typeface="Times New Roman"/>
                <a:cs typeface="Times New Roman"/>
              </a:rPr>
              <a:t>of  the </a:t>
            </a:r>
            <a:r>
              <a:rPr sz="1200" spc="-5" dirty="0">
                <a:latin typeface="Times New Roman"/>
                <a:cs typeface="Times New Roman"/>
              </a:rPr>
              <a:t>solvents dichloromethane </a:t>
            </a:r>
            <a:r>
              <a:rPr sz="1200" dirty="0">
                <a:latin typeface="Times New Roman"/>
                <a:cs typeface="Times New Roman"/>
              </a:rPr>
              <a:t>(CH</a:t>
            </a:r>
            <a:r>
              <a:rPr sz="1200" baseline="-10416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Cl</a:t>
            </a:r>
            <a:r>
              <a:rPr sz="1200" baseline="-10416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) </a:t>
            </a:r>
            <a:r>
              <a:rPr sz="1200" spc="-5" dirty="0">
                <a:latin typeface="Times New Roman"/>
                <a:cs typeface="Times New Roman"/>
              </a:rPr>
              <a:t>and chloroform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(CHCl</a:t>
            </a:r>
            <a:r>
              <a:rPr sz="1200" baseline="-10416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2504" y="2578353"/>
            <a:ext cx="5375275" cy="1234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41275" algn="just">
              <a:lnSpc>
                <a:spcPct val="11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Like </a:t>
            </a:r>
            <a:r>
              <a:rPr sz="1200" spc="5" dirty="0">
                <a:latin typeface="Times New Roman"/>
                <a:cs typeface="Times New Roman"/>
              </a:rPr>
              <a:t>many </a:t>
            </a:r>
            <a:r>
              <a:rPr sz="1200" spc="-5" dirty="0">
                <a:latin typeface="Times New Roman"/>
                <a:cs typeface="Times New Roman"/>
              </a:rPr>
              <a:t>radical </a:t>
            </a:r>
            <a:r>
              <a:rPr sz="1200" dirty="0">
                <a:latin typeface="Times New Roman"/>
                <a:cs typeface="Times New Roman"/>
              </a:rPr>
              <a:t>reactions in the </a:t>
            </a:r>
            <a:r>
              <a:rPr sz="1200" spc="-5" dirty="0">
                <a:latin typeface="Times New Roman"/>
                <a:cs typeface="Times New Roman"/>
              </a:rPr>
              <a:t>laboratory, methane chlorination requires </a:t>
            </a:r>
            <a:r>
              <a:rPr sz="1200" dirty="0">
                <a:latin typeface="Times New Roman"/>
                <a:cs typeface="Times New Roman"/>
              </a:rPr>
              <a:t>three  kinds of </a:t>
            </a:r>
            <a:r>
              <a:rPr sz="1200" spc="-5" dirty="0">
                <a:latin typeface="Times New Roman"/>
                <a:cs typeface="Times New Roman"/>
              </a:rPr>
              <a:t>steps: </a:t>
            </a:r>
            <a:r>
              <a:rPr sz="1200" i="1" dirty="0">
                <a:latin typeface="Times New Roman"/>
                <a:cs typeface="Times New Roman"/>
              </a:rPr>
              <a:t>initiation, propagation, </a:t>
            </a:r>
            <a:r>
              <a:rPr sz="1200" spc="-5" dirty="0">
                <a:latin typeface="Times New Roman"/>
                <a:cs typeface="Times New Roman"/>
              </a:rPr>
              <a:t>and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termination.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Times New Roman"/>
              <a:cs typeface="Times New Roman"/>
            </a:endParaRPr>
          </a:p>
          <a:p>
            <a:pPr marL="50800" marR="43180" algn="just">
              <a:lnSpc>
                <a:spcPct val="110400"/>
              </a:lnSpc>
            </a:pPr>
            <a:r>
              <a:rPr sz="1200" b="1" spc="-5" dirty="0">
                <a:solidFill>
                  <a:srgbClr val="FF00FF"/>
                </a:solidFill>
                <a:latin typeface="Times New Roman"/>
                <a:cs typeface="Times New Roman"/>
              </a:rPr>
              <a:t>Initiation </a:t>
            </a:r>
            <a:r>
              <a:rPr sz="1200" spc="-5" dirty="0">
                <a:latin typeface="Times New Roman"/>
                <a:cs typeface="Times New Roman"/>
              </a:rPr>
              <a:t>Irradiation </a:t>
            </a:r>
            <a:r>
              <a:rPr sz="1200" dirty="0">
                <a:latin typeface="Times New Roman"/>
                <a:cs typeface="Times New Roman"/>
              </a:rPr>
              <a:t>with </a:t>
            </a:r>
            <a:r>
              <a:rPr sz="1200" spc="-5" dirty="0">
                <a:latin typeface="Times New Roman"/>
                <a:cs typeface="Times New Roman"/>
              </a:rPr>
              <a:t>ultraviolet light begins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reaction </a:t>
            </a:r>
            <a:r>
              <a:rPr sz="1200" spc="10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breaking the  relatively </a:t>
            </a:r>
            <a:r>
              <a:rPr sz="1200" spc="-5" dirty="0">
                <a:latin typeface="Times New Roman"/>
                <a:cs typeface="Times New Roman"/>
              </a:rPr>
              <a:t>weak </a:t>
            </a:r>
            <a:r>
              <a:rPr sz="1200" dirty="0">
                <a:latin typeface="Times New Roman"/>
                <a:cs typeface="Times New Roman"/>
              </a:rPr>
              <a:t>Cl-Cl bond of a small number of </a:t>
            </a:r>
            <a:r>
              <a:rPr sz="1200" spc="5" dirty="0">
                <a:latin typeface="Times New Roman"/>
                <a:cs typeface="Times New Roman"/>
              </a:rPr>
              <a:t>Cl</a:t>
            </a:r>
            <a:r>
              <a:rPr sz="1200" spc="7" baseline="-10416" dirty="0">
                <a:latin typeface="Times New Roman"/>
                <a:cs typeface="Times New Roman"/>
              </a:rPr>
              <a:t>2 </a:t>
            </a:r>
            <a:r>
              <a:rPr sz="1200" spc="-5" dirty="0">
                <a:latin typeface="Times New Roman"/>
                <a:cs typeface="Times New Roman"/>
              </a:rPr>
              <a:t>molecules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give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few reactive  chlorine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radicals.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5204" y="4404486"/>
            <a:ext cx="5353050" cy="1435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just">
              <a:lnSpc>
                <a:spcPct val="110200"/>
              </a:lnSpc>
              <a:spcBef>
                <a:spcPts val="95"/>
              </a:spcBef>
            </a:pPr>
            <a:r>
              <a:rPr sz="1200" b="1" spc="-5" dirty="0">
                <a:solidFill>
                  <a:srgbClr val="FF00FF"/>
                </a:solidFill>
                <a:latin typeface="Times New Roman"/>
                <a:cs typeface="Times New Roman"/>
              </a:rPr>
              <a:t>Propagation </a:t>
            </a:r>
            <a:r>
              <a:rPr sz="1200" spc="-5" dirty="0">
                <a:latin typeface="Times New Roman"/>
                <a:cs typeface="Times New Roman"/>
              </a:rPr>
              <a:t>Once </a:t>
            </a:r>
            <a:r>
              <a:rPr sz="1200" dirty="0">
                <a:latin typeface="Times New Roman"/>
                <a:cs typeface="Times New Roman"/>
              </a:rPr>
              <a:t>produced, a </a:t>
            </a:r>
            <a:r>
              <a:rPr sz="1200" spc="-5" dirty="0">
                <a:latin typeface="Times New Roman"/>
                <a:cs typeface="Times New Roman"/>
              </a:rPr>
              <a:t>reactive </a:t>
            </a:r>
            <a:r>
              <a:rPr sz="1200" dirty="0">
                <a:latin typeface="Times New Roman"/>
                <a:cs typeface="Times New Roman"/>
              </a:rPr>
              <a:t>chlorine </a:t>
            </a:r>
            <a:r>
              <a:rPr sz="1200" spc="-5" dirty="0">
                <a:latin typeface="Times New Roman"/>
                <a:cs typeface="Times New Roman"/>
              </a:rPr>
              <a:t>radical collides </a:t>
            </a:r>
            <a:r>
              <a:rPr sz="1200" dirty="0">
                <a:latin typeface="Times New Roman"/>
                <a:cs typeface="Times New Roman"/>
              </a:rPr>
              <a:t>with a </a:t>
            </a:r>
            <a:r>
              <a:rPr sz="1200" spc="-5" dirty="0">
                <a:latin typeface="Times New Roman"/>
                <a:cs typeface="Times New Roman"/>
              </a:rPr>
              <a:t>methane  molecule </a:t>
            </a:r>
            <a:r>
              <a:rPr sz="1200" dirty="0">
                <a:latin typeface="Times New Roman"/>
                <a:cs typeface="Times New Roman"/>
              </a:rPr>
              <a:t>in a propagation step, </a:t>
            </a:r>
            <a:r>
              <a:rPr sz="1200" spc="-5" dirty="0">
                <a:latin typeface="Times New Roman"/>
                <a:cs typeface="Times New Roman"/>
              </a:rPr>
              <a:t>abstracting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hydrogen atom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give HCl </a:t>
            </a:r>
            <a:r>
              <a:rPr sz="1200" dirty="0">
                <a:latin typeface="Times New Roman"/>
                <a:cs typeface="Times New Roman"/>
              </a:rPr>
              <a:t>and a </a:t>
            </a:r>
            <a:r>
              <a:rPr sz="1200" spc="-5" dirty="0">
                <a:latin typeface="Times New Roman"/>
                <a:cs typeface="Times New Roman"/>
              </a:rPr>
              <a:t>methyl  radical (</a:t>
            </a:r>
            <a:r>
              <a:rPr sz="1200" b="1" spc="-5" dirty="0">
                <a:latin typeface="Times New Roman"/>
                <a:cs typeface="Times New Roman"/>
              </a:rPr>
              <a:t>·</a:t>
            </a:r>
            <a:r>
              <a:rPr sz="1200" spc="-5" dirty="0">
                <a:latin typeface="Times New Roman"/>
                <a:cs typeface="Times New Roman"/>
              </a:rPr>
              <a:t>CH</a:t>
            </a:r>
            <a:r>
              <a:rPr sz="1200" spc="-7" baseline="-10416" dirty="0">
                <a:latin typeface="Times New Roman"/>
                <a:cs typeface="Times New Roman"/>
              </a:rPr>
              <a:t>3</a:t>
            </a:r>
            <a:r>
              <a:rPr sz="1200" spc="-5" dirty="0">
                <a:latin typeface="Times New Roman"/>
                <a:cs typeface="Times New Roman"/>
              </a:rPr>
              <a:t>). This methyl radical reacts further </a:t>
            </a:r>
            <a:r>
              <a:rPr sz="1200" dirty="0">
                <a:latin typeface="Times New Roman"/>
                <a:cs typeface="Times New Roman"/>
              </a:rPr>
              <a:t>with </a:t>
            </a:r>
            <a:r>
              <a:rPr sz="1200" spc="-5" dirty="0">
                <a:latin typeface="Times New Roman"/>
                <a:cs typeface="Times New Roman"/>
              </a:rPr>
              <a:t>Cl</a:t>
            </a:r>
            <a:r>
              <a:rPr sz="1200" spc="-7" baseline="-10416" dirty="0">
                <a:latin typeface="Times New Roman"/>
                <a:cs typeface="Times New Roman"/>
              </a:rPr>
              <a:t>2 </a:t>
            </a:r>
            <a:r>
              <a:rPr sz="1200" dirty="0">
                <a:latin typeface="Times New Roman"/>
                <a:cs typeface="Times New Roman"/>
              </a:rPr>
              <a:t>in a </a:t>
            </a:r>
            <a:r>
              <a:rPr sz="1200" spc="-5" dirty="0">
                <a:latin typeface="Times New Roman"/>
                <a:cs typeface="Times New Roman"/>
              </a:rPr>
              <a:t>second propagation  </a:t>
            </a:r>
            <a:r>
              <a:rPr sz="1200" dirty="0">
                <a:latin typeface="Times New Roman"/>
                <a:cs typeface="Times New Roman"/>
              </a:rPr>
              <a:t>step to </a:t>
            </a:r>
            <a:r>
              <a:rPr sz="1200" spc="-5" dirty="0">
                <a:latin typeface="Times New Roman"/>
                <a:cs typeface="Times New Roman"/>
              </a:rPr>
              <a:t>give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product chloromethane </a:t>
            </a:r>
            <a:r>
              <a:rPr sz="1200" dirty="0">
                <a:latin typeface="Times New Roman"/>
                <a:cs typeface="Times New Roman"/>
              </a:rPr>
              <a:t>plus a new </a:t>
            </a:r>
            <a:r>
              <a:rPr sz="1200" spc="-5" dirty="0">
                <a:latin typeface="Times New Roman"/>
                <a:cs typeface="Times New Roman"/>
              </a:rPr>
              <a:t>chlorine radical, which cycles </a:t>
            </a:r>
            <a:r>
              <a:rPr sz="1200" dirty="0">
                <a:latin typeface="Times New Roman"/>
                <a:cs typeface="Times New Roman"/>
              </a:rPr>
              <a:t>back  </a:t>
            </a:r>
            <a:r>
              <a:rPr sz="1200" spc="-5" dirty="0">
                <a:latin typeface="Times New Roman"/>
                <a:cs typeface="Times New Roman"/>
              </a:rPr>
              <a:t>and repeats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first propagation </a:t>
            </a:r>
            <a:r>
              <a:rPr sz="1200" dirty="0">
                <a:latin typeface="Times New Roman"/>
                <a:cs typeface="Times New Roman"/>
              </a:rPr>
              <a:t>step. Thus, once the </a:t>
            </a:r>
            <a:r>
              <a:rPr sz="1200" spc="-5" dirty="0">
                <a:latin typeface="Times New Roman"/>
                <a:cs typeface="Times New Roman"/>
              </a:rPr>
              <a:t>sequence has </a:t>
            </a:r>
            <a:r>
              <a:rPr sz="1200" dirty="0">
                <a:latin typeface="Times New Roman"/>
                <a:cs typeface="Times New Roman"/>
              </a:rPr>
              <a:t>been initiated, </a:t>
            </a:r>
            <a:r>
              <a:rPr sz="1200" spc="-5" dirty="0">
                <a:latin typeface="Times New Roman"/>
                <a:cs typeface="Times New Roman"/>
              </a:rPr>
              <a:t>it  becomes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self-sustaining cycle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repeating </a:t>
            </a:r>
            <a:r>
              <a:rPr sz="1200" dirty="0">
                <a:latin typeface="Times New Roman"/>
                <a:cs typeface="Times New Roman"/>
              </a:rPr>
              <a:t>steps </a:t>
            </a:r>
            <a:r>
              <a:rPr sz="1200" spc="-5" dirty="0">
                <a:latin typeface="Times New Roman"/>
                <a:cs typeface="Times New Roman"/>
              </a:rPr>
              <a:t>(a) and (b), </a:t>
            </a:r>
            <a:r>
              <a:rPr sz="1200" dirty="0">
                <a:latin typeface="Times New Roman"/>
                <a:cs typeface="Times New Roman"/>
              </a:rPr>
              <a:t>making the </a:t>
            </a:r>
            <a:r>
              <a:rPr sz="1200" spc="-5" dirty="0">
                <a:latin typeface="Times New Roman"/>
                <a:cs typeface="Times New Roman"/>
              </a:rPr>
              <a:t>overall  process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i="1" spc="-5" dirty="0">
                <a:latin typeface="Times New Roman"/>
                <a:cs typeface="Times New Roman"/>
              </a:rPr>
              <a:t>chain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reaction.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6817232"/>
            <a:ext cx="5300980" cy="10350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0300"/>
              </a:lnSpc>
              <a:spcBef>
                <a:spcPts val="105"/>
              </a:spcBef>
            </a:pPr>
            <a:r>
              <a:rPr sz="1200" b="1" spc="-5" dirty="0">
                <a:solidFill>
                  <a:srgbClr val="FF00FF"/>
                </a:solidFill>
                <a:latin typeface="Times New Roman"/>
                <a:cs typeface="Times New Roman"/>
              </a:rPr>
              <a:t>Termination </a:t>
            </a:r>
            <a:r>
              <a:rPr sz="1200" spc="-5" dirty="0">
                <a:latin typeface="Times New Roman"/>
                <a:cs typeface="Times New Roman"/>
              </a:rPr>
              <a:t>Occasionally, two radicals might </a:t>
            </a:r>
            <a:r>
              <a:rPr sz="1200" dirty="0">
                <a:latin typeface="Times New Roman"/>
                <a:cs typeface="Times New Roman"/>
              </a:rPr>
              <a:t>collide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combine to </a:t>
            </a:r>
            <a:r>
              <a:rPr sz="1200" spc="-5" dirty="0">
                <a:latin typeface="Times New Roman"/>
                <a:cs typeface="Times New Roman"/>
              </a:rPr>
              <a:t>form </a:t>
            </a:r>
            <a:r>
              <a:rPr sz="1200" dirty="0">
                <a:latin typeface="Times New Roman"/>
                <a:cs typeface="Times New Roman"/>
              </a:rPr>
              <a:t>a stable  </a:t>
            </a:r>
            <a:r>
              <a:rPr sz="1200" spc="-5" dirty="0">
                <a:latin typeface="Times New Roman"/>
                <a:cs typeface="Times New Roman"/>
              </a:rPr>
              <a:t>product. </a:t>
            </a:r>
            <a:r>
              <a:rPr sz="1200" dirty="0">
                <a:latin typeface="Times New Roman"/>
                <a:cs typeface="Times New Roman"/>
              </a:rPr>
              <a:t>When that </a:t>
            </a:r>
            <a:r>
              <a:rPr sz="1200" spc="-5" dirty="0">
                <a:latin typeface="Times New Roman"/>
                <a:cs typeface="Times New Roman"/>
              </a:rPr>
              <a:t>happens,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reaction cycle is broken and </a:t>
            </a:r>
            <a:r>
              <a:rPr sz="1200" dirty="0">
                <a:latin typeface="Times New Roman"/>
                <a:cs typeface="Times New Roman"/>
              </a:rPr>
              <a:t>the chain </a:t>
            </a:r>
            <a:r>
              <a:rPr sz="1200" spc="-5" dirty="0">
                <a:latin typeface="Times New Roman"/>
                <a:cs typeface="Times New Roman"/>
              </a:rPr>
              <a:t>is ended. Such  termination steps </a:t>
            </a:r>
            <a:r>
              <a:rPr sz="1200" dirty="0">
                <a:latin typeface="Times New Roman"/>
                <a:cs typeface="Times New Roman"/>
              </a:rPr>
              <a:t>occur </a:t>
            </a:r>
            <a:r>
              <a:rPr sz="1200" spc="-5" dirty="0">
                <a:latin typeface="Times New Roman"/>
                <a:cs typeface="Times New Roman"/>
              </a:rPr>
              <a:t>infrequently, </a:t>
            </a:r>
            <a:r>
              <a:rPr sz="1200" dirty="0">
                <a:latin typeface="Times New Roman"/>
                <a:cs typeface="Times New Roman"/>
              </a:rPr>
              <a:t>however, </a:t>
            </a:r>
            <a:r>
              <a:rPr sz="1200" spc="-5" dirty="0">
                <a:latin typeface="Times New Roman"/>
                <a:cs typeface="Times New Roman"/>
              </a:rPr>
              <a:t>because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concentration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radicals  </a:t>
            </a:r>
            <a:r>
              <a:rPr sz="1200" dirty="0">
                <a:latin typeface="Times New Roman"/>
                <a:cs typeface="Times New Roman"/>
              </a:rPr>
              <a:t>in the </a:t>
            </a:r>
            <a:r>
              <a:rPr sz="1200" spc="-5" dirty="0">
                <a:latin typeface="Times New Roman"/>
                <a:cs typeface="Times New Roman"/>
              </a:rPr>
              <a:t>reaction at </a:t>
            </a:r>
            <a:r>
              <a:rPr sz="1200" spc="5" dirty="0">
                <a:latin typeface="Times New Roman"/>
                <a:cs typeface="Times New Roman"/>
              </a:rPr>
              <a:t>any </a:t>
            </a:r>
            <a:r>
              <a:rPr sz="1200" dirty="0">
                <a:latin typeface="Times New Roman"/>
                <a:cs typeface="Times New Roman"/>
              </a:rPr>
              <a:t>given </a:t>
            </a:r>
            <a:r>
              <a:rPr sz="1200" spc="-5" dirty="0">
                <a:latin typeface="Times New Roman"/>
                <a:cs typeface="Times New Roman"/>
              </a:rPr>
              <a:t>moment is </a:t>
            </a:r>
            <a:r>
              <a:rPr sz="1200" dirty="0">
                <a:latin typeface="Times New Roman"/>
                <a:cs typeface="Times New Roman"/>
              </a:rPr>
              <a:t>very small. Thus, the likelihood that </a:t>
            </a:r>
            <a:r>
              <a:rPr sz="1200" spc="-5" dirty="0">
                <a:latin typeface="Times New Roman"/>
                <a:cs typeface="Times New Roman"/>
              </a:rPr>
              <a:t>two  radicals will collide is </a:t>
            </a:r>
            <a:r>
              <a:rPr sz="1200" dirty="0">
                <a:latin typeface="Times New Roman"/>
                <a:cs typeface="Times New Roman"/>
              </a:rPr>
              <a:t>also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small.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70404" y="1440223"/>
            <a:ext cx="3600753" cy="9543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12293" y="3981046"/>
            <a:ext cx="1422335" cy="3549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17648" y="6047701"/>
            <a:ext cx="2915478" cy="6859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65577" y="7975548"/>
            <a:ext cx="3839073" cy="11922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1724</Words>
  <Application>Microsoft Office PowerPoint</Application>
  <PresentationFormat>Custom</PresentationFormat>
  <Paragraphs>86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ALSHABAKA</dc:creator>
  <cp:lastModifiedBy>Hiba Ali Hasan</cp:lastModifiedBy>
  <cp:revision>2</cp:revision>
  <dcterms:created xsi:type="dcterms:W3CDTF">2019-12-29T06:28:42Z</dcterms:created>
  <dcterms:modified xsi:type="dcterms:W3CDTF">2019-12-29T06:31:45Z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2018-02-11T00:00:00Z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2019-12-29T00:00:00Z</vt:filetime>
  </property>
</Properties>
</file>