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229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29-Dec-19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29-Dec-19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29-Dec-19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29-Dec-19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29-Dec-19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29-Dec-19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684651" y="9916159"/>
            <a:ext cx="194310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676" y="452627"/>
            <a:ext cx="5419090" cy="218440"/>
          </a:xfrm>
          <a:prstGeom prst="rect">
            <a:avLst/>
          </a:prstGeom>
          <a:solidFill>
            <a:srgbClr val="D9D9D9"/>
          </a:solidFill>
          <a:ln w="609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70"/>
              </a:spcBef>
              <a:tabLst>
                <a:tab pos="2470150" algn="l"/>
                <a:tab pos="4262755" algn="l"/>
              </a:tabLst>
            </a:pPr>
            <a:r>
              <a:rPr sz="1100" b="1" spc="-5" dirty="0">
                <a:latin typeface="Calibri"/>
                <a:cs typeface="Calibri"/>
              </a:rPr>
              <a:t>Organic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Chemistry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(I</a:t>
            </a:r>
            <a:r>
              <a:rPr sz="1200" b="1" dirty="0">
                <a:latin typeface="Calibri"/>
                <a:cs typeface="Calibri"/>
              </a:rPr>
              <a:t>)	</a:t>
            </a:r>
            <a:r>
              <a:rPr sz="1200" b="1" spc="-5" dirty="0">
                <a:latin typeface="Calibri"/>
                <a:cs typeface="Calibri"/>
              </a:rPr>
              <a:t>Alkanes	</a:t>
            </a:r>
            <a:r>
              <a:rPr sz="1100" b="1" spc="-5" dirty="0">
                <a:latin typeface="Calibri"/>
                <a:cs typeface="Calibri"/>
              </a:rPr>
              <a:t>Dr. </a:t>
            </a:r>
            <a:r>
              <a:rPr sz="1100" b="1" spc="-10" dirty="0">
                <a:latin typeface="Calibri"/>
                <a:cs typeface="Calibri"/>
              </a:rPr>
              <a:t>Ayad </a:t>
            </a:r>
            <a:r>
              <a:rPr sz="1100" b="1" spc="-5" dirty="0">
                <a:latin typeface="Calibri"/>
                <a:cs typeface="Calibri"/>
              </a:rPr>
              <a:t>Kareem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5204" y="888237"/>
            <a:ext cx="5354320" cy="1779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001ACD"/>
                </a:solidFill>
                <a:latin typeface="Arial"/>
                <a:cs typeface="Arial"/>
              </a:rPr>
              <a:t>Alkanes</a:t>
            </a:r>
            <a:endParaRPr sz="1400">
              <a:latin typeface="Arial"/>
              <a:cs typeface="Arial"/>
            </a:endParaRPr>
          </a:p>
          <a:p>
            <a:pPr marL="38100" marR="34290" algn="just">
              <a:lnSpc>
                <a:spcPct val="110000"/>
              </a:lnSpc>
              <a:spcBef>
                <a:spcPts val="1030"/>
              </a:spcBef>
            </a:pPr>
            <a:r>
              <a:rPr sz="1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Alkanes </a:t>
            </a:r>
            <a:r>
              <a:rPr sz="1200" spc="-5" dirty="0">
                <a:latin typeface="Times New Roman"/>
                <a:cs typeface="Times New Roman"/>
              </a:rPr>
              <a:t>are simplest </a:t>
            </a:r>
            <a:r>
              <a:rPr sz="1200" dirty="0">
                <a:latin typeface="Times New Roman"/>
                <a:cs typeface="Times New Roman"/>
              </a:rPr>
              <a:t>family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molecules </a:t>
            </a:r>
            <a:r>
              <a:rPr sz="1200" dirty="0">
                <a:latin typeface="Times New Roman"/>
                <a:cs typeface="Times New Roman"/>
              </a:rPr>
              <a:t>that contain the carbon– </a:t>
            </a:r>
            <a:r>
              <a:rPr sz="1200" spc="-5" dirty="0">
                <a:latin typeface="Times New Roman"/>
                <a:cs typeface="Times New Roman"/>
              </a:rPr>
              <a:t>carbon single </a:t>
            </a:r>
            <a:r>
              <a:rPr sz="1200" dirty="0">
                <a:latin typeface="Times New Roman"/>
                <a:cs typeface="Times New Roman"/>
              </a:rPr>
              <a:t>bond  </a:t>
            </a:r>
            <a:r>
              <a:rPr sz="1200" spc="-5" dirty="0">
                <a:latin typeface="Times New Roman"/>
                <a:cs typeface="Times New Roman"/>
              </a:rPr>
              <a:t>results from </a:t>
            </a:r>
            <a:r>
              <a:rPr sz="1200" b="1" i="1" dirty="0">
                <a:latin typeface="Times New Roman"/>
                <a:cs typeface="Times New Roman"/>
              </a:rPr>
              <a:t>σ </a:t>
            </a:r>
            <a:r>
              <a:rPr sz="1200" spc="-5" dirty="0">
                <a:latin typeface="Times New Roman"/>
                <a:cs typeface="Times New Roman"/>
              </a:rPr>
              <a:t>(head-on) overlap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carbon </a:t>
            </a:r>
            <a:r>
              <a:rPr sz="1200" b="1" i="1" dirty="0">
                <a:latin typeface="Times New Roman"/>
                <a:cs typeface="Times New Roman"/>
              </a:rPr>
              <a:t>sp</a:t>
            </a:r>
            <a:r>
              <a:rPr sz="1200" b="1" baseline="38194" dirty="0">
                <a:latin typeface="Times New Roman"/>
                <a:cs typeface="Times New Roman"/>
              </a:rPr>
              <a:t>3 </a:t>
            </a:r>
            <a:r>
              <a:rPr sz="1200" dirty="0">
                <a:latin typeface="Times New Roman"/>
                <a:cs typeface="Times New Roman"/>
              </a:rPr>
              <a:t>hybrid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orbitals.</a:t>
            </a:r>
            <a:endParaRPr sz="1200">
              <a:latin typeface="Times New Roman"/>
              <a:cs typeface="Times New Roman"/>
            </a:endParaRPr>
          </a:p>
          <a:p>
            <a:pPr marL="38100" marR="30480" algn="just">
              <a:lnSpc>
                <a:spcPct val="110000"/>
              </a:lnSpc>
            </a:pPr>
            <a:r>
              <a:rPr sz="1200" spc="-5" dirty="0">
                <a:latin typeface="Times New Roman"/>
                <a:cs typeface="Times New Roman"/>
              </a:rPr>
              <a:t>Alkanes </a:t>
            </a:r>
            <a:r>
              <a:rPr sz="1200" dirty="0">
                <a:latin typeface="Times New Roman"/>
                <a:cs typeface="Times New Roman"/>
              </a:rPr>
              <a:t>are often described </a:t>
            </a:r>
            <a:r>
              <a:rPr sz="1200" spc="-5" dirty="0">
                <a:latin typeface="Times New Roman"/>
                <a:cs typeface="Times New Roman"/>
              </a:rPr>
              <a:t>as </a:t>
            </a:r>
            <a:r>
              <a:rPr sz="1200" i="1" dirty="0">
                <a:latin typeface="Times New Roman"/>
                <a:cs typeface="Times New Roman"/>
              </a:rPr>
              <a:t>saturated hydrocarbons: </a:t>
            </a:r>
            <a:r>
              <a:rPr sz="1200" b="1" spc="-5" dirty="0">
                <a:latin typeface="Times New Roman"/>
                <a:cs typeface="Times New Roman"/>
              </a:rPr>
              <a:t>hydrocarbons </a:t>
            </a:r>
            <a:r>
              <a:rPr sz="1200" spc="-5" dirty="0">
                <a:latin typeface="Times New Roman"/>
                <a:cs typeface="Times New Roman"/>
              </a:rPr>
              <a:t>because </a:t>
            </a:r>
            <a:r>
              <a:rPr sz="1200" spc="5" dirty="0">
                <a:latin typeface="Times New Roman"/>
                <a:cs typeface="Times New Roman"/>
              </a:rPr>
              <a:t>they </a:t>
            </a:r>
            <a:r>
              <a:rPr sz="1200" spc="3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contain </a:t>
            </a:r>
            <a:r>
              <a:rPr sz="1200" dirty="0">
                <a:latin typeface="Times New Roman"/>
                <a:cs typeface="Times New Roman"/>
              </a:rPr>
              <a:t>only carbon </a:t>
            </a:r>
            <a:r>
              <a:rPr sz="1200" spc="-5" dirty="0">
                <a:latin typeface="Times New Roman"/>
                <a:cs typeface="Times New Roman"/>
              </a:rPr>
              <a:t>and hydrogen; </a:t>
            </a:r>
            <a:r>
              <a:rPr sz="1200" b="1" spc="-5" dirty="0">
                <a:latin typeface="Times New Roman"/>
                <a:cs typeface="Times New Roman"/>
              </a:rPr>
              <a:t>saturated </a:t>
            </a:r>
            <a:r>
              <a:rPr sz="1200" spc="-5" dirty="0">
                <a:latin typeface="Times New Roman"/>
                <a:cs typeface="Times New Roman"/>
              </a:rPr>
              <a:t>because </a:t>
            </a:r>
            <a:r>
              <a:rPr sz="1200" spc="5" dirty="0">
                <a:latin typeface="Times New Roman"/>
                <a:cs typeface="Times New Roman"/>
              </a:rPr>
              <a:t>they </a:t>
            </a:r>
            <a:r>
              <a:rPr sz="1200" dirty="0">
                <a:latin typeface="Times New Roman"/>
                <a:cs typeface="Times New Roman"/>
              </a:rPr>
              <a:t>have </a:t>
            </a:r>
            <a:r>
              <a:rPr sz="1200" spc="5" dirty="0">
                <a:latin typeface="Times New Roman"/>
                <a:cs typeface="Times New Roman"/>
              </a:rPr>
              <a:t>only </a:t>
            </a:r>
            <a:r>
              <a:rPr sz="1200" dirty="0">
                <a:latin typeface="Times New Roman"/>
                <a:cs typeface="Times New Roman"/>
              </a:rPr>
              <a:t>C-C </a:t>
            </a:r>
            <a:r>
              <a:rPr sz="1200" spc="-5" dirty="0">
                <a:latin typeface="Times New Roman"/>
                <a:cs typeface="Times New Roman"/>
              </a:rPr>
              <a:t>and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C-H</a:t>
            </a:r>
            <a:endParaRPr sz="1200">
              <a:latin typeface="Times New Roman"/>
              <a:cs typeface="Times New Roman"/>
            </a:endParaRPr>
          </a:p>
          <a:p>
            <a:pPr marL="38100" marR="34290" algn="just">
              <a:lnSpc>
                <a:spcPct val="110000"/>
              </a:lnSpc>
              <a:spcBef>
                <a:spcPts val="15"/>
              </a:spcBef>
            </a:pPr>
            <a:r>
              <a:rPr sz="1200" spc="-5" dirty="0">
                <a:latin typeface="Times New Roman"/>
                <a:cs typeface="Times New Roman"/>
              </a:rPr>
              <a:t>single </a:t>
            </a:r>
            <a:r>
              <a:rPr sz="1200" dirty="0">
                <a:latin typeface="Times New Roman"/>
                <a:cs typeface="Times New Roman"/>
              </a:rPr>
              <a:t>bonds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thus </a:t>
            </a:r>
            <a:r>
              <a:rPr sz="1200" spc="-5" dirty="0">
                <a:latin typeface="Times New Roman"/>
                <a:cs typeface="Times New Roman"/>
              </a:rPr>
              <a:t>contain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maximum </a:t>
            </a:r>
            <a:r>
              <a:rPr sz="1200" dirty="0">
                <a:latin typeface="Times New Roman"/>
                <a:cs typeface="Times New Roman"/>
              </a:rPr>
              <a:t>possible number of </a:t>
            </a:r>
            <a:r>
              <a:rPr sz="1200" spc="-5" dirty="0">
                <a:latin typeface="Times New Roman"/>
                <a:cs typeface="Times New Roman"/>
              </a:rPr>
              <a:t>hydrogens per  carbon. </a:t>
            </a:r>
            <a:r>
              <a:rPr sz="1200" spc="5" dirty="0">
                <a:latin typeface="Times New Roman"/>
                <a:cs typeface="Times New Roman"/>
              </a:rPr>
              <a:t>They </a:t>
            </a:r>
            <a:r>
              <a:rPr sz="1200" dirty="0">
                <a:latin typeface="Times New Roman"/>
                <a:cs typeface="Times New Roman"/>
              </a:rPr>
              <a:t>have the </a:t>
            </a:r>
            <a:r>
              <a:rPr sz="1200" spc="-5" dirty="0">
                <a:latin typeface="Times New Roman"/>
                <a:cs typeface="Times New Roman"/>
              </a:rPr>
              <a:t>general formula </a:t>
            </a:r>
            <a:r>
              <a:rPr sz="1200" b="1" dirty="0">
                <a:latin typeface="Times New Roman"/>
                <a:cs typeface="Times New Roman"/>
              </a:rPr>
              <a:t>C</a:t>
            </a:r>
            <a:r>
              <a:rPr sz="1200" b="1" i="1" baseline="-10416" dirty="0">
                <a:latin typeface="Times New Roman"/>
                <a:cs typeface="Times New Roman"/>
              </a:rPr>
              <a:t>n</a:t>
            </a:r>
            <a:r>
              <a:rPr sz="1200" b="1" dirty="0">
                <a:latin typeface="Times New Roman"/>
                <a:cs typeface="Times New Roman"/>
              </a:rPr>
              <a:t>H</a:t>
            </a:r>
            <a:r>
              <a:rPr sz="1200" b="1" baseline="-10416" dirty="0">
                <a:latin typeface="Times New Roman"/>
                <a:cs typeface="Times New Roman"/>
              </a:rPr>
              <a:t>2</a:t>
            </a:r>
            <a:r>
              <a:rPr sz="1200" b="1" i="1" baseline="-10416" dirty="0">
                <a:latin typeface="Times New Roman"/>
                <a:cs typeface="Times New Roman"/>
              </a:rPr>
              <a:t>n</a:t>
            </a:r>
            <a:r>
              <a:rPr sz="1200" b="1" baseline="-10416" dirty="0">
                <a:latin typeface="Times New Roman"/>
                <a:cs typeface="Times New Roman"/>
              </a:rPr>
              <a:t>+2</a:t>
            </a:r>
            <a:r>
              <a:rPr sz="1200" dirty="0">
                <a:latin typeface="Times New Roman"/>
                <a:cs typeface="Times New Roman"/>
              </a:rPr>
              <a:t>, </a:t>
            </a:r>
            <a:r>
              <a:rPr sz="1200" spc="-5" dirty="0">
                <a:latin typeface="Times New Roman"/>
                <a:cs typeface="Times New Roman"/>
              </a:rPr>
              <a:t>where </a:t>
            </a:r>
            <a:r>
              <a:rPr sz="1200" b="1" i="1" spc="-5" dirty="0">
                <a:latin typeface="Times New Roman"/>
                <a:cs typeface="Times New Roman"/>
              </a:rPr>
              <a:t>n </a:t>
            </a:r>
            <a:r>
              <a:rPr sz="1200" spc="-5" dirty="0">
                <a:latin typeface="Times New Roman"/>
                <a:cs typeface="Times New Roman"/>
              </a:rPr>
              <a:t>is an </a:t>
            </a:r>
            <a:r>
              <a:rPr sz="1200" dirty="0">
                <a:latin typeface="Times New Roman"/>
                <a:cs typeface="Times New Roman"/>
              </a:rPr>
              <a:t>integer. </a:t>
            </a:r>
            <a:r>
              <a:rPr sz="1200" spc="-5" dirty="0">
                <a:latin typeface="Times New Roman"/>
                <a:cs typeface="Times New Roman"/>
              </a:rPr>
              <a:t>Alkanes </a:t>
            </a:r>
            <a:r>
              <a:rPr sz="1200" dirty="0">
                <a:latin typeface="Times New Roman"/>
                <a:cs typeface="Times New Roman"/>
              </a:rPr>
              <a:t>are  </a:t>
            </a:r>
            <a:r>
              <a:rPr sz="1200" spc="-5" dirty="0">
                <a:latin typeface="Times New Roman"/>
                <a:cs typeface="Times New Roman"/>
              </a:rPr>
              <a:t>also </a:t>
            </a:r>
            <a:r>
              <a:rPr sz="1200" dirty="0">
                <a:latin typeface="Times New Roman"/>
                <a:cs typeface="Times New Roman"/>
              </a:rPr>
              <a:t>occasionally </a:t>
            </a:r>
            <a:r>
              <a:rPr sz="1200" spc="-5" dirty="0">
                <a:latin typeface="Times New Roman"/>
                <a:cs typeface="Times New Roman"/>
              </a:rPr>
              <a:t>called </a:t>
            </a:r>
            <a:r>
              <a:rPr sz="1200" b="1" spc="-5" dirty="0">
                <a:latin typeface="Times New Roman"/>
                <a:cs typeface="Times New Roman"/>
              </a:rPr>
              <a:t>aliphatic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compounds.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5204" y="4162170"/>
            <a:ext cx="5351780" cy="18395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 algn="just">
              <a:lnSpc>
                <a:spcPct val="110200"/>
              </a:lnSpc>
              <a:spcBef>
                <a:spcPts val="95"/>
              </a:spcBef>
            </a:pPr>
            <a:r>
              <a:rPr sz="1200" dirty="0">
                <a:latin typeface="Times New Roman"/>
                <a:cs typeface="Times New Roman"/>
              </a:rPr>
              <a:t>Think </a:t>
            </a:r>
            <a:r>
              <a:rPr sz="1200" spc="-5" dirty="0">
                <a:latin typeface="Times New Roman"/>
                <a:cs typeface="Times New Roman"/>
              </a:rPr>
              <a:t>about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ways </a:t>
            </a:r>
            <a:r>
              <a:rPr sz="1200" dirty="0">
                <a:latin typeface="Times New Roman"/>
                <a:cs typeface="Times New Roman"/>
              </a:rPr>
              <a:t>that </a:t>
            </a:r>
            <a:r>
              <a:rPr sz="1200" spc="-5" dirty="0">
                <a:latin typeface="Times New Roman"/>
                <a:cs typeface="Times New Roman"/>
              </a:rPr>
              <a:t>carbon and hydrogen </a:t>
            </a:r>
            <a:r>
              <a:rPr sz="1200" dirty="0">
                <a:latin typeface="Times New Roman"/>
                <a:cs typeface="Times New Roman"/>
              </a:rPr>
              <a:t>might combine to make </a:t>
            </a:r>
            <a:r>
              <a:rPr sz="1200" spc="-5" dirty="0">
                <a:latin typeface="Times New Roman"/>
                <a:cs typeface="Times New Roman"/>
              </a:rPr>
              <a:t>alkanes. </a:t>
            </a:r>
            <a:r>
              <a:rPr sz="1200" dirty="0">
                <a:latin typeface="Times New Roman"/>
                <a:cs typeface="Times New Roman"/>
              </a:rPr>
              <a:t>With  one </a:t>
            </a:r>
            <a:r>
              <a:rPr sz="1200" spc="-5" dirty="0">
                <a:latin typeface="Times New Roman"/>
                <a:cs typeface="Times New Roman"/>
              </a:rPr>
              <a:t>carbon and </a:t>
            </a:r>
            <a:r>
              <a:rPr sz="1200" dirty="0">
                <a:latin typeface="Times New Roman"/>
                <a:cs typeface="Times New Roman"/>
              </a:rPr>
              <a:t>four </a:t>
            </a:r>
            <a:r>
              <a:rPr sz="1200" spc="-5" dirty="0">
                <a:latin typeface="Times New Roman"/>
                <a:cs typeface="Times New Roman"/>
              </a:rPr>
              <a:t>hydrogens, </a:t>
            </a:r>
            <a:r>
              <a:rPr sz="1200" dirty="0">
                <a:latin typeface="Times New Roman"/>
                <a:cs typeface="Times New Roman"/>
              </a:rPr>
              <a:t>only one </a:t>
            </a:r>
            <a:r>
              <a:rPr sz="1200" spc="-5" dirty="0">
                <a:latin typeface="Times New Roman"/>
                <a:cs typeface="Times New Roman"/>
              </a:rPr>
              <a:t>structure is </a:t>
            </a:r>
            <a:r>
              <a:rPr sz="1200" dirty="0">
                <a:latin typeface="Times New Roman"/>
                <a:cs typeface="Times New Roman"/>
              </a:rPr>
              <a:t>possible: </a:t>
            </a:r>
            <a:r>
              <a:rPr sz="1200" spc="-5" dirty="0">
                <a:latin typeface="Times New Roman"/>
                <a:cs typeface="Times New Roman"/>
              </a:rPr>
              <a:t>methane, </a:t>
            </a:r>
            <a:r>
              <a:rPr sz="1200" dirty="0">
                <a:latin typeface="Times New Roman"/>
                <a:cs typeface="Times New Roman"/>
              </a:rPr>
              <a:t>CH</a:t>
            </a:r>
            <a:r>
              <a:rPr sz="1200" baseline="-10416" dirty="0">
                <a:latin typeface="Times New Roman"/>
                <a:cs typeface="Times New Roman"/>
              </a:rPr>
              <a:t>4</a:t>
            </a:r>
            <a:r>
              <a:rPr sz="1200" dirty="0">
                <a:latin typeface="Times New Roman"/>
                <a:cs typeface="Times New Roman"/>
              </a:rPr>
              <a:t>.  </a:t>
            </a:r>
            <a:r>
              <a:rPr sz="1200" spc="-5" dirty="0">
                <a:latin typeface="Times New Roman"/>
                <a:cs typeface="Times New Roman"/>
              </a:rPr>
              <a:t>Similarly, there is </a:t>
            </a:r>
            <a:r>
              <a:rPr sz="1200" spc="5" dirty="0">
                <a:latin typeface="Times New Roman"/>
                <a:cs typeface="Times New Roman"/>
              </a:rPr>
              <a:t>only </a:t>
            </a:r>
            <a:r>
              <a:rPr sz="1200" dirty="0">
                <a:latin typeface="Times New Roman"/>
                <a:cs typeface="Times New Roman"/>
              </a:rPr>
              <a:t>one </a:t>
            </a:r>
            <a:r>
              <a:rPr sz="1200" spc="-5" dirty="0">
                <a:latin typeface="Times New Roman"/>
                <a:cs typeface="Times New Roman"/>
              </a:rPr>
              <a:t>combination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two carbons </a:t>
            </a:r>
            <a:r>
              <a:rPr sz="1200" dirty="0">
                <a:latin typeface="Times New Roman"/>
                <a:cs typeface="Times New Roman"/>
              </a:rPr>
              <a:t>with </a:t>
            </a:r>
            <a:r>
              <a:rPr sz="1200" spc="-5" dirty="0">
                <a:latin typeface="Times New Roman"/>
                <a:cs typeface="Times New Roman"/>
              </a:rPr>
              <a:t>six hydrogens (ethane,  </a:t>
            </a:r>
            <a:r>
              <a:rPr sz="1200" dirty="0">
                <a:latin typeface="Times New Roman"/>
                <a:cs typeface="Times New Roman"/>
              </a:rPr>
              <a:t>CH</a:t>
            </a:r>
            <a:r>
              <a:rPr sz="1200" baseline="-10416" dirty="0">
                <a:latin typeface="Times New Roman"/>
                <a:cs typeface="Times New Roman"/>
              </a:rPr>
              <a:t>3</a:t>
            </a:r>
            <a:r>
              <a:rPr sz="1200" dirty="0">
                <a:latin typeface="Times New Roman"/>
                <a:cs typeface="Times New Roman"/>
              </a:rPr>
              <a:t>CH</a:t>
            </a:r>
            <a:r>
              <a:rPr sz="1200" baseline="-10416" dirty="0">
                <a:latin typeface="Times New Roman"/>
                <a:cs typeface="Times New Roman"/>
              </a:rPr>
              <a:t>3</a:t>
            </a:r>
            <a:r>
              <a:rPr sz="1200" dirty="0">
                <a:latin typeface="Times New Roman"/>
                <a:cs typeface="Times New Roman"/>
              </a:rPr>
              <a:t>)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only one combination of </a:t>
            </a:r>
            <a:r>
              <a:rPr sz="1200" spc="-5" dirty="0">
                <a:latin typeface="Times New Roman"/>
                <a:cs typeface="Times New Roman"/>
              </a:rPr>
              <a:t>three carbons </a:t>
            </a:r>
            <a:r>
              <a:rPr sz="1200" dirty="0">
                <a:latin typeface="Times New Roman"/>
                <a:cs typeface="Times New Roman"/>
              </a:rPr>
              <a:t>with </a:t>
            </a:r>
            <a:r>
              <a:rPr sz="1200" spc="-5" dirty="0">
                <a:latin typeface="Times New Roman"/>
                <a:cs typeface="Times New Roman"/>
              </a:rPr>
              <a:t>eight hydrogens (propane,  CH</a:t>
            </a:r>
            <a:r>
              <a:rPr sz="1200" spc="-7" baseline="-10416" dirty="0">
                <a:latin typeface="Times New Roman"/>
                <a:cs typeface="Times New Roman"/>
              </a:rPr>
              <a:t>3</a:t>
            </a:r>
            <a:r>
              <a:rPr sz="1200" spc="-5" dirty="0">
                <a:latin typeface="Times New Roman"/>
                <a:cs typeface="Times New Roman"/>
              </a:rPr>
              <a:t>CH</a:t>
            </a:r>
            <a:r>
              <a:rPr sz="1200" spc="-7" baseline="-10416" dirty="0">
                <a:latin typeface="Times New Roman"/>
                <a:cs typeface="Times New Roman"/>
              </a:rPr>
              <a:t>2</a:t>
            </a:r>
            <a:r>
              <a:rPr sz="1200" spc="-5" dirty="0">
                <a:latin typeface="Times New Roman"/>
                <a:cs typeface="Times New Roman"/>
              </a:rPr>
              <a:t>CH</a:t>
            </a:r>
            <a:r>
              <a:rPr sz="1200" spc="-7" baseline="-10416" dirty="0">
                <a:latin typeface="Times New Roman"/>
                <a:cs typeface="Times New Roman"/>
              </a:rPr>
              <a:t>3</a:t>
            </a:r>
            <a:r>
              <a:rPr sz="1200" spc="-5" dirty="0">
                <a:latin typeface="Times New Roman"/>
                <a:cs typeface="Times New Roman"/>
              </a:rPr>
              <a:t>). </a:t>
            </a:r>
            <a:r>
              <a:rPr sz="1200" dirty="0">
                <a:latin typeface="Times New Roman"/>
                <a:cs typeface="Times New Roman"/>
              </a:rPr>
              <a:t>When </a:t>
            </a:r>
            <a:r>
              <a:rPr sz="1200" spc="-5" dirty="0">
                <a:latin typeface="Times New Roman"/>
                <a:cs typeface="Times New Roman"/>
              </a:rPr>
              <a:t>larger numbers </a:t>
            </a:r>
            <a:r>
              <a:rPr sz="1200" dirty="0">
                <a:latin typeface="Times New Roman"/>
                <a:cs typeface="Times New Roman"/>
              </a:rPr>
              <a:t>of carbons </a:t>
            </a:r>
            <a:r>
              <a:rPr sz="1200" spc="-5" dirty="0">
                <a:latin typeface="Times New Roman"/>
                <a:cs typeface="Times New Roman"/>
              </a:rPr>
              <a:t>and hydrogens combine, however,  </a:t>
            </a:r>
            <a:r>
              <a:rPr sz="1200" dirty="0">
                <a:latin typeface="Times New Roman"/>
                <a:cs typeface="Times New Roman"/>
              </a:rPr>
              <a:t>more than one structure is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possible.</a:t>
            </a:r>
            <a:endParaRPr sz="1200">
              <a:latin typeface="Times New Roman"/>
              <a:cs typeface="Times New Roman"/>
            </a:endParaRPr>
          </a:p>
          <a:p>
            <a:pPr marL="38100" algn="just">
              <a:lnSpc>
                <a:spcPct val="100000"/>
              </a:lnSpc>
              <a:spcBef>
                <a:spcPts val="145"/>
              </a:spcBef>
            </a:pPr>
            <a:r>
              <a:rPr sz="1200" spc="-5" dirty="0">
                <a:latin typeface="Times New Roman"/>
                <a:cs typeface="Times New Roman"/>
              </a:rPr>
              <a:t>For example, </a:t>
            </a:r>
            <a:r>
              <a:rPr sz="1200" dirty="0">
                <a:latin typeface="Times New Roman"/>
                <a:cs typeface="Times New Roman"/>
              </a:rPr>
              <a:t>there are </a:t>
            </a:r>
            <a:r>
              <a:rPr sz="1200" b="1" i="1" dirty="0">
                <a:latin typeface="Times New Roman"/>
                <a:cs typeface="Times New Roman"/>
              </a:rPr>
              <a:t>two </a:t>
            </a:r>
            <a:r>
              <a:rPr sz="1200" spc="-5" dirty="0">
                <a:latin typeface="Times New Roman"/>
                <a:cs typeface="Times New Roman"/>
              </a:rPr>
              <a:t>substances </a:t>
            </a:r>
            <a:r>
              <a:rPr sz="1200" dirty="0">
                <a:latin typeface="Times New Roman"/>
                <a:cs typeface="Times New Roman"/>
              </a:rPr>
              <a:t>with the formula C</a:t>
            </a:r>
            <a:r>
              <a:rPr sz="1200" baseline="-10416" dirty="0">
                <a:latin typeface="Times New Roman"/>
                <a:cs typeface="Times New Roman"/>
              </a:rPr>
              <a:t>4</a:t>
            </a:r>
            <a:r>
              <a:rPr sz="1200" dirty="0">
                <a:latin typeface="Times New Roman"/>
                <a:cs typeface="Times New Roman"/>
              </a:rPr>
              <a:t>H</a:t>
            </a:r>
            <a:r>
              <a:rPr sz="1200" baseline="-10416" dirty="0">
                <a:latin typeface="Times New Roman"/>
                <a:cs typeface="Times New Roman"/>
              </a:rPr>
              <a:t>10</a:t>
            </a:r>
            <a:r>
              <a:rPr sz="1200" dirty="0">
                <a:latin typeface="Times New Roman"/>
                <a:cs typeface="Times New Roman"/>
              </a:rPr>
              <a:t>: the </a:t>
            </a:r>
            <a:r>
              <a:rPr sz="1200" spc="-5" dirty="0">
                <a:latin typeface="Times New Roman"/>
                <a:cs typeface="Times New Roman"/>
              </a:rPr>
              <a:t>four carbons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can</a:t>
            </a:r>
            <a:endParaRPr sz="1200">
              <a:latin typeface="Times New Roman"/>
              <a:cs typeface="Times New Roman"/>
            </a:endParaRPr>
          </a:p>
          <a:p>
            <a:pPr marL="38100" marR="32384" algn="just">
              <a:lnSpc>
                <a:spcPct val="11000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all </a:t>
            </a:r>
            <a:r>
              <a:rPr sz="1200" dirty="0">
                <a:latin typeface="Times New Roman"/>
                <a:cs typeface="Times New Roman"/>
              </a:rPr>
              <a:t>be in a </a:t>
            </a:r>
            <a:r>
              <a:rPr sz="1200" spc="-5" dirty="0">
                <a:latin typeface="Times New Roman"/>
                <a:cs typeface="Times New Roman"/>
              </a:rPr>
              <a:t>row (butane), </a:t>
            </a:r>
            <a:r>
              <a:rPr sz="1200" dirty="0">
                <a:latin typeface="Times New Roman"/>
                <a:cs typeface="Times New Roman"/>
              </a:rPr>
              <a:t>or they can </a:t>
            </a:r>
            <a:r>
              <a:rPr sz="1200" spc="-5" dirty="0">
                <a:latin typeface="Times New Roman"/>
                <a:cs typeface="Times New Roman"/>
              </a:rPr>
              <a:t>branch </a:t>
            </a:r>
            <a:r>
              <a:rPr sz="1200" dirty="0">
                <a:latin typeface="Times New Roman"/>
                <a:cs typeface="Times New Roman"/>
              </a:rPr>
              <a:t>(isobutane). </a:t>
            </a:r>
            <a:r>
              <a:rPr sz="1200" spc="-5" dirty="0">
                <a:latin typeface="Times New Roman"/>
                <a:cs typeface="Times New Roman"/>
              </a:rPr>
              <a:t>Similarly, </a:t>
            </a:r>
            <a:r>
              <a:rPr sz="1200" dirty="0">
                <a:latin typeface="Times New Roman"/>
                <a:cs typeface="Times New Roman"/>
              </a:rPr>
              <a:t>there </a:t>
            </a:r>
            <a:r>
              <a:rPr sz="1200" spc="-5" dirty="0">
                <a:latin typeface="Times New Roman"/>
                <a:cs typeface="Times New Roman"/>
              </a:rPr>
              <a:t>are </a:t>
            </a:r>
            <a:r>
              <a:rPr sz="1200" dirty="0">
                <a:latin typeface="Times New Roman"/>
                <a:cs typeface="Times New Roman"/>
              </a:rPr>
              <a:t>three  </a:t>
            </a:r>
            <a:r>
              <a:rPr sz="1200" spc="-5" dirty="0">
                <a:latin typeface="Times New Roman"/>
                <a:cs typeface="Times New Roman"/>
              </a:rPr>
              <a:t>C</a:t>
            </a:r>
            <a:r>
              <a:rPr sz="1200" spc="-7" baseline="-10416" dirty="0">
                <a:latin typeface="Times New Roman"/>
                <a:cs typeface="Times New Roman"/>
              </a:rPr>
              <a:t>5</a:t>
            </a:r>
            <a:r>
              <a:rPr sz="1200" spc="-5" dirty="0">
                <a:latin typeface="Times New Roman"/>
                <a:cs typeface="Times New Roman"/>
              </a:rPr>
              <a:t>H</a:t>
            </a:r>
            <a:r>
              <a:rPr sz="1200" spc="-7" baseline="-10416" dirty="0">
                <a:latin typeface="Times New Roman"/>
                <a:cs typeface="Times New Roman"/>
              </a:rPr>
              <a:t>12 </a:t>
            </a:r>
            <a:r>
              <a:rPr sz="1200" spc="-5" dirty="0">
                <a:latin typeface="Times New Roman"/>
                <a:cs typeface="Times New Roman"/>
              </a:rPr>
              <a:t>molecules, and so </a:t>
            </a:r>
            <a:r>
              <a:rPr sz="1200" dirty="0">
                <a:latin typeface="Times New Roman"/>
                <a:cs typeface="Times New Roman"/>
              </a:rPr>
              <a:t>on for </a:t>
            </a:r>
            <a:r>
              <a:rPr sz="1200" spc="-5" dirty="0">
                <a:latin typeface="Times New Roman"/>
                <a:cs typeface="Times New Roman"/>
              </a:rPr>
              <a:t>larger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alkanes.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18037" y="3045039"/>
            <a:ext cx="4714787" cy="878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676" y="452627"/>
            <a:ext cx="5419090" cy="218440"/>
          </a:xfrm>
          <a:prstGeom prst="rect">
            <a:avLst/>
          </a:prstGeom>
          <a:solidFill>
            <a:srgbClr val="D9D9D9"/>
          </a:solidFill>
          <a:ln w="609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70"/>
              </a:spcBef>
              <a:tabLst>
                <a:tab pos="2470150" algn="l"/>
                <a:tab pos="4262755" algn="l"/>
              </a:tabLst>
            </a:pPr>
            <a:r>
              <a:rPr sz="1100" b="1" spc="-5" dirty="0">
                <a:latin typeface="Calibri"/>
                <a:cs typeface="Calibri"/>
              </a:rPr>
              <a:t>Organic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Chemistry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(I</a:t>
            </a:r>
            <a:r>
              <a:rPr sz="1200" b="1" dirty="0">
                <a:latin typeface="Calibri"/>
                <a:cs typeface="Calibri"/>
              </a:rPr>
              <a:t>)	</a:t>
            </a:r>
            <a:r>
              <a:rPr sz="1200" b="1" spc="-5" dirty="0">
                <a:latin typeface="Calibri"/>
                <a:cs typeface="Calibri"/>
              </a:rPr>
              <a:t>Alkanes	</a:t>
            </a:r>
            <a:r>
              <a:rPr sz="1100" b="1" spc="-5" dirty="0">
                <a:latin typeface="Calibri"/>
                <a:cs typeface="Calibri"/>
              </a:rPr>
              <a:t>Dr. </a:t>
            </a:r>
            <a:r>
              <a:rPr sz="1100" b="1" spc="-10" dirty="0">
                <a:latin typeface="Calibri"/>
                <a:cs typeface="Calibri"/>
              </a:rPr>
              <a:t>Ayad </a:t>
            </a:r>
            <a:r>
              <a:rPr sz="1100" b="1" spc="-5" dirty="0">
                <a:latin typeface="Calibri"/>
                <a:cs typeface="Calibri"/>
              </a:rPr>
              <a:t>Kareem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5204" y="5363336"/>
            <a:ext cx="5353050" cy="28467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 algn="just">
              <a:lnSpc>
                <a:spcPct val="110300"/>
              </a:lnSpc>
              <a:spcBef>
                <a:spcPts val="95"/>
              </a:spcBef>
            </a:pPr>
            <a:r>
              <a:rPr sz="1200" dirty="0">
                <a:latin typeface="Times New Roman"/>
                <a:cs typeface="Times New Roman"/>
              </a:rPr>
              <a:t>Compounds like butane </a:t>
            </a:r>
            <a:r>
              <a:rPr sz="1200" spc="-5" dirty="0">
                <a:latin typeface="Times New Roman"/>
                <a:cs typeface="Times New Roman"/>
              </a:rPr>
              <a:t>and pentane, whose </a:t>
            </a:r>
            <a:r>
              <a:rPr sz="1200" dirty="0">
                <a:latin typeface="Times New Roman"/>
                <a:cs typeface="Times New Roman"/>
              </a:rPr>
              <a:t>carbons </a:t>
            </a:r>
            <a:r>
              <a:rPr sz="1200" spc="-5" dirty="0">
                <a:latin typeface="Times New Roman"/>
                <a:cs typeface="Times New Roman"/>
              </a:rPr>
              <a:t>are all connected </a:t>
            </a:r>
            <a:r>
              <a:rPr sz="1200" dirty="0">
                <a:latin typeface="Times New Roman"/>
                <a:cs typeface="Times New Roman"/>
              </a:rPr>
              <a:t>in a </a:t>
            </a:r>
            <a:r>
              <a:rPr sz="1200" spc="-5" dirty="0">
                <a:latin typeface="Times New Roman"/>
                <a:cs typeface="Times New Roman"/>
              </a:rPr>
              <a:t>row, are  called </a:t>
            </a:r>
            <a:r>
              <a:rPr sz="1200" b="1" spc="-5" dirty="0">
                <a:latin typeface="Times New Roman"/>
                <a:cs typeface="Times New Roman"/>
              </a:rPr>
              <a:t>straight-chain alkanes</a:t>
            </a:r>
            <a:r>
              <a:rPr sz="1200" spc="-5" dirty="0">
                <a:latin typeface="Times New Roman"/>
                <a:cs typeface="Times New Roman"/>
              </a:rPr>
              <a:t>, </a:t>
            </a:r>
            <a:r>
              <a:rPr sz="1200" dirty="0">
                <a:latin typeface="Times New Roman"/>
                <a:cs typeface="Times New Roman"/>
              </a:rPr>
              <a:t>or </a:t>
            </a:r>
            <a:r>
              <a:rPr sz="1200" i="1" spc="-5" dirty="0">
                <a:latin typeface="Times New Roman"/>
                <a:cs typeface="Times New Roman"/>
              </a:rPr>
              <a:t>normal alkanes. </a:t>
            </a:r>
            <a:r>
              <a:rPr sz="1200" dirty="0">
                <a:latin typeface="Times New Roman"/>
                <a:cs typeface="Times New Roman"/>
              </a:rPr>
              <a:t>Compounds like </a:t>
            </a:r>
            <a:r>
              <a:rPr sz="1200" spc="-5" dirty="0">
                <a:latin typeface="Times New Roman"/>
                <a:cs typeface="Times New Roman"/>
              </a:rPr>
              <a:t>2-methylpropane  (isobutane), 2-methylbutane, and 2,2-dimethylpropane, </a:t>
            </a:r>
            <a:r>
              <a:rPr sz="1200" dirty="0">
                <a:latin typeface="Times New Roman"/>
                <a:cs typeface="Times New Roman"/>
              </a:rPr>
              <a:t>whose </a:t>
            </a:r>
            <a:r>
              <a:rPr sz="1200" spc="-5" dirty="0">
                <a:latin typeface="Times New Roman"/>
                <a:cs typeface="Times New Roman"/>
              </a:rPr>
              <a:t>carbon </a:t>
            </a:r>
            <a:r>
              <a:rPr sz="1200" dirty="0">
                <a:latin typeface="Times New Roman"/>
                <a:cs typeface="Times New Roman"/>
              </a:rPr>
              <a:t>chains </a:t>
            </a:r>
            <a:r>
              <a:rPr sz="1200" spc="-5" dirty="0">
                <a:latin typeface="Times New Roman"/>
                <a:cs typeface="Times New Roman"/>
              </a:rPr>
              <a:t>branch,  are called </a:t>
            </a:r>
            <a:r>
              <a:rPr sz="1200" b="1" spc="-5" dirty="0">
                <a:latin typeface="Times New Roman"/>
                <a:cs typeface="Times New Roman"/>
              </a:rPr>
              <a:t>branched-chain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alkanes</a:t>
            </a:r>
            <a:r>
              <a:rPr sz="1200" spc="-5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38100" marR="30480" algn="just">
              <a:lnSpc>
                <a:spcPct val="110000"/>
              </a:lnSpc>
            </a:pPr>
            <a:r>
              <a:rPr sz="1200" dirty="0">
                <a:latin typeface="Times New Roman"/>
                <a:cs typeface="Times New Roman"/>
              </a:rPr>
              <a:t>Compounds like the </a:t>
            </a:r>
            <a:r>
              <a:rPr sz="1200" spc="-5" dirty="0">
                <a:latin typeface="Times New Roman"/>
                <a:cs typeface="Times New Roman"/>
              </a:rPr>
              <a:t>two </a:t>
            </a:r>
            <a:r>
              <a:rPr sz="1200" dirty="0">
                <a:latin typeface="Times New Roman"/>
                <a:cs typeface="Times New Roman"/>
              </a:rPr>
              <a:t>C</a:t>
            </a:r>
            <a:r>
              <a:rPr sz="1200" baseline="-10416" dirty="0">
                <a:latin typeface="Times New Roman"/>
                <a:cs typeface="Times New Roman"/>
              </a:rPr>
              <a:t>4</a:t>
            </a:r>
            <a:r>
              <a:rPr sz="1200" dirty="0">
                <a:latin typeface="Times New Roman"/>
                <a:cs typeface="Times New Roman"/>
              </a:rPr>
              <a:t>H</a:t>
            </a:r>
            <a:r>
              <a:rPr sz="1200" baseline="-10416" dirty="0">
                <a:latin typeface="Times New Roman"/>
                <a:cs typeface="Times New Roman"/>
              </a:rPr>
              <a:t>10 </a:t>
            </a:r>
            <a:r>
              <a:rPr sz="1200" spc="-5" dirty="0">
                <a:latin typeface="Times New Roman"/>
                <a:cs typeface="Times New Roman"/>
              </a:rPr>
              <a:t>molecules and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three </a:t>
            </a:r>
            <a:r>
              <a:rPr sz="1200" dirty="0">
                <a:latin typeface="Times New Roman"/>
                <a:cs typeface="Times New Roman"/>
              </a:rPr>
              <a:t>C</a:t>
            </a:r>
            <a:r>
              <a:rPr sz="1200" baseline="-10416" dirty="0">
                <a:latin typeface="Times New Roman"/>
                <a:cs typeface="Times New Roman"/>
              </a:rPr>
              <a:t>5</a:t>
            </a:r>
            <a:r>
              <a:rPr sz="1200" dirty="0">
                <a:latin typeface="Times New Roman"/>
                <a:cs typeface="Times New Roman"/>
              </a:rPr>
              <a:t>H</a:t>
            </a:r>
            <a:r>
              <a:rPr sz="1200" baseline="-10416" dirty="0">
                <a:latin typeface="Times New Roman"/>
                <a:cs typeface="Times New Roman"/>
              </a:rPr>
              <a:t>12 </a:t>
            </a:r>
            <a:r>
              <a:rPr sz="1200" spc="-5" dirty="0">
                <a:latin typeface="Times New Roman"/>
                <a:cs typeface="Times New Roman"/>
              </a:rPr>
              <a:t>molecules, which have 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same formula </a:t>
            </a:r>
            <a:r>
              <a:rPr sz="1200" dirty="0">
                <a:latin typeface="Times New Roman"/>
                <a:cs typeface="Times New Roman"/>
              </a:rPr>
              <a:t>but </a:t>
            </a:r>
            <a:r>
              <a:rPr sz="1200" spc="-5" dirty="0">
                <a:latin typeface="Times New Roman"/>
                <a:cs typeface="Times New Roman"/>
              </a:rPr>
              <a:t>different structures, are </a:t>
            </a:r>
            <a:r>
              <a:rPr sz="1200" dirty="0">
                <a:latin typeface="Times New Roman"/>
                <a:cs typeface="Times New Roman"/>
              </a:rPr>
              <a:t>called </a:t>
            </a:r>
            <a:r>
              <a:rPr sz="1200" i="1" spc="-5" dirty="0">
                <a:latin typeface="Times New Roman"/>
                <a:cs typeface="Times New Roman"/>
              </a:rPr>
              <a:t>isomers, </a:t>
            </a:r>
            <a:r>
              <a:rPr sz="1200" dirty="0">
                <a:latin typeface="Times New Roman"/>
                <a:cs typeface="Times New Roman"/>
              </a:rPr>
              <a:t>from the </a:t>
            </a:r>
            <a:r>
              <a:rPr sz="1200" spc="-5" dirty="0">
                <a:latin typeface="Times New Roman"/>
                <a:cs typeface="Times New Roman"/>
              </a:rPr>
              <a:t>Greek </a:t>
            </a:r>
            <a:r>
              <a:rPr sz="1200" i="1" spc="-5" dirty="0">
                <a:latin typeface="Times New Roman"/>
                <a:cs typeface="Times New Roman"/>
              </a:rPr>
              <a:t>isos </a:t>
            </a:r>
            <a:r>
              <a:rPr sz="1200" dirty="0">
                <a:latin typeface="Times New Roman"/>
                <a:cs typeface="Times New Roman"/>
              </a:rPr>
              <a:t>+  </a:t>
            </a:r>
            <a:r>
              <a:rPr sz="1200" i="1" spc="-5" dirty="0">
                <a:latin typeface="Times New Roman"/>
                <a:cs typeface="Times New Roman"/>
              </a:rPr>
              <a:t>meros, </a:t>
            </a:r>
            <a:r>
              <a:rPr sz="1200" dirty="0">
                <a:latin typeface="Times New Roman"/>
                <a:cs typeface="Times New Roman"/>
              </a:rPr>
              <a:t>meaning </a:t>
            </a:r>
            <a:r>
              <a:rPr sz="1200" spc="-135" dirty="0">
                <a:latin typeface="Times New Roman"/>
                <a:cs typeface="Times New Roman"/>
              </a:rPr>
              <a:t>―made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 the </a:t>
            </a:r>
            <a:r>
              <a:rPr sz="1200" spc="-5" dirty="0">
                <a:latin typeface="Times New Roman"/>
                <a:cs typeface="Times New Roman"/>
              </a:rPr>
              <a:t>same </a:t>
            </a:r>
            <a:r>
              <a:rPr sz="1200" spc="25" dirty="0">
                <a:latin typeface="Times New Roman"/>
                <a:cs typeface="Times New Roman"/>
              </a:rPr>
              <a:t>parts.‖ </a:t>
            </a:r>
            <a:r>
              <a:rPr sz="1200" b="1" spc="-5" dirty="0">
                <a:latin typeface="Times New Roman"/>
                <a:cs typeface="Times New Roman"/>
              </a:rPr>
              <a:t>Isomers </a:t>
            </a:r>
            <a:r>
              <a:rPr sz="1200" dirty="0">
                <a:latin typeface="Times New Roman"/>
                <a:cs typeface="Times New Roman"/>
              </a:rPr>
              <a:t>are </a:t>
            </a:r>
            <a:r>
              <a:rPr sz="1200" spc="-5" dirty="0">
                <a:latin typeface="Times New Roman"/>
                <a:cs typeface="Times New Roman"/>
              </a:rPr>
              <a:t>compounds </a:t>
            </a:r>
            <a:r>
              <a:rPr sz="1200" dirty="0">
                <a:latin typeface="Times New Roman"/>
                <a:cs typeface="Times New Roman"/>
              </a:rPr>
              <a:t>that </a:t>
            </a:r>
            <a:r>
              <a:rPr sz="1200" spc="-5" dirty="0">
                <a:latin typeface="Times New Roman"/>
                <a:cs typeface="Times New Roman"/>
              </a:rPr>
              <a:t>have </a:t>
            </a:r>
            <a:r>
              <a:rPr sz="1200" dirty="0">
                <a:latin typeface="Times New Roman"/>
                <a:cs typeface="Times New Roman"/>
              </a:rPr>
              <a:t>the  </a:t>
            </a:r>
            <a:r>
              <a:rPr sz="1200" spc="-5" dirty="0">
                <a:latin typeface="Times New Roman"/>
                <a:cs typeface="Times New Roman"/>
              </a:rPr>
              <a:t>same numbers and </a:t>
            </a:r>
            <a:r>
              <a:rPr sz="1200" dirty="0">
                <a:latin typeface="Times New Roman"/>
                <a:cs typeface="Times New Roman"/>
              </a:rPr>
              <a:t>kinds of </a:t>
            </a:r>
            <a:r>
              <a:rPr sz="1200" spc="-5" dirty="0">
                <a:latin typeface="Times New Roman"/>
                <a:cs typeface="Times New Roman"/>
              </a:rPr>
              <a:t>atoms </a:t>
            </a:r>
            <a:r>
              <a:rPr sz="1200" dirty="0">
                <a:latin typeface="Times New Roman"/>
                <a:cs typeface="Times New Roman"/>
              </a:rPr>
              <a:t>but </a:t>
            </a:r>
            <a:r>
              <a:rPr sz="1200" spc="-5" dirty="0">
                <a:latin typeface="Times New Roman"/>
                <a:cs typeface="Times New Roman"/>
              </a:rPr>
              <a:t>differ </a:t>
            </a:r>
            <a:r>
              <a:rPr sz="1200" dirty="0">
                <a:latin typeface="Times New Roman"/>
                <a:cs typeface="Times New Roman"/>
              </a:rPr>
              <a:t>in the </a:t>
            </a:r>
            <a:r>
              <a:rPr sz="1200" spc="-5" dirty="0">
                <a:latin typeface="Times New Roman"/>
                <a:cs typeface="Times New Roman"/>
              </a:rPr>
              <a:t>way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atoms are arranged.</a:t>
            </a:r>
            <a:endParaRPr sz="1200">
              <a:latin typeface="Times New Roman"/>
              <a:cs typeface="Times New Roman"/>
            </a:endParaRPr>
          </a:p>
          <a:p>
            <a:pPr marL="38100" marR="33020" algn="just">
              <a:lnSpc>
                <a:spcPct val="110200"/>
              </a:lnSpc>
              <a:spcBef>
                <a:spcPts val="10"/>
              </a:spcBef>
            </a:pPr>
            <a:r>
              <a:rPr sz="1200" dirty="0">
                <a:latin typeface="Times New Roman"/>
                <a:cs typeface="Times New Roman"/>
              </a:rPr>
              <a:t>Compounds like butane </a:t>
            </a:r>
            <a:r>
              <a:rPr sz="1200" spc="-5" dirty="0">
                <a:latin typeface="Times New Roman"/>
                <a:cs typeface="Times New Roman"/>
              </a:rPr>
              <a:t>and isobutane, whose </a:t>
            </a:r>
            <a:r>
              <a:rPr sz="1200" dirty="0">
                <a:latin typeface="Times New Roman"/>
                <a:cs typeface="Times New Roman"/>
              </a:rPr>
              <a:t>atoms </a:t>
            </a:r>
            <a:r>
              <a:rPr sz="1200" spc="-5" dirty="0">
                <a:latin typeface="Times New Roman"/>
                <a:cs typeface="Times New Roman"/>
              </a:rPr>
              <a:t>are connected differently, are  called </a:t>
            </a:r>
            <a:r>
              <a:rPr sz="1200" b="1" spc="-5" dirty="0">
                <a:latin typeface="Times New Roman"/>
                <a:cs typeface="Times New Roman"/>
              </a:rPr>
              <a:t>constitutional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isomers</a:t>
            </a:r>
            <a:r>
              <a:rPr sz="1200" spc="-5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38100" marR="30480" algn="just">
              <a:lnSpc>
                <a:spcPct val="110000"/>
              </a:lnSpc>
            </a:pPr>
            <a:r>
              <a:rPr sz="1200" dirty="0">
                <a:latin typeface="Times New Roman"/>
                <a:cs typeface="Times New Roman"/>
              </a:rPr>
              <a:t>We’ll </a:t>
            </a:r>
            <a:r>
              <a:rPr sz="1200" spc="-5" dirty="0">
                <a:latin typeface="Times New Roman"/>
                <a:cs typeface="Times New Roman"/>
              </a:rPr>
              <a:t>see shortly </a:t>
            </a:r>
            <a:r>
              <a:rPr sz="1200" dirty="0">
                <a:latin typeface="Times New Roman"/>
                <a:cs typeface="Times New Roman"/>
              </a:rPr>
              <a:t>that other kinds of </a:t>
            </a:r>
            <a:r>
              <a:rPr sz="1200" spc="-5" dirty="0">
                <a:latin typeface="Times New Roman"/>
                <a:cs typeface="Times New Roman"/>
              </a:rPr>
              <a:t>isomers are also </a:t>
            </a:r>
            <a:r>
              <a:rPr sz="1200" dirty="0">
                <a:latin typeface="Times New Roman"/>
                <a:cs typeface="Times New Roman"/>
              </a:rPr>
              <a:t>possible, </a:t>
            </a:r>
            <a:r>
              <a:rPr sz="1200" spc="-5" dirty="0">
                <a:latin typeface="Times New Roman"/>
                <a:cs typeface="Times New Roman"/>
              </a:rPr>
              <a:t>even </a:t>
            </a:r>
            <a:r>
              <a:rPr sz="1200" dirty="0">
                <a:latin typeface="Times New Roman"/>
                <a:cs typeface="Times New Roman"/>
              </a:rPr>
              <a:t>among  </a:t>
            </a:r>
            <a:r>
              <a:rPr sz="1200" spc="-5" dirty="0">
                <a:latin typeface="Times New Roman"/>
                <a:cs typeface="Times New Roman"/>
              </a:rPr>
              <a:t>compounds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whose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atoms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are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connected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same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order.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As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0DDA40"/>
                </a:solidFill>
                <a:latin typeface="Times New Roman"/>
                <a:cs typeface="Times New Roman"/>
              </a:rPr>
              <a:t>Table</a:t>
            </a:r>
            <a:r>
              <a:rPr sz="1200" b="1" spc="120" dirty="0">
                <a:solidFill>
                  <a:srgbClr val="0DDA40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0DDA40"/>
                </a:solidFill>
                <a:latin typeface="Times New Roman"/>
                <a:cs typeface="Times New Roman"/>
              </a:rPr>
              <a:t>3-2</a:t>
            </a:r>
            <a:r>
              <a:rPr sz="1200" b="1" spc="120" dirty="0">
                <a:solidFill>
                  <a:srgbClr val="0DDA40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shows,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marL="38100" marR="32384" algn="just">
              <a:lnSpc>
                <a:spcPct val="110000"/>
              </a:lnSpc>
              <a:spcBef>
                <a:spcPts val="10"/>
              </a:spcBef>
            </a:pPr>
            <a:r>
              <a:rPr sz="1200" dirty="0">
                <a:latin typeface="Times New Roman"/>
                <a:cs typeface="Times New Roman"/>
              </a:rPr>
              <a:t>number of possible alkane </a:t>
            </a:r>
            <a:r>
              <a:rPr sz="1200" spc="-5" dirty="0">
                <a:latin typeface="Times New Roman"/>
                <a:cs typeface="Times New Roman"/>
              </a:rPr>
              <a:t>isomers increases </a:t>
            </a:r>
            <a:r>
              <a:rPr sz="1200" dirty="0">
                <a:latin typeface="Times New Roman"/>
                <a:cs typeface="Times New Roman"/>
              </a:rPr>
              <a:t>dramatically with the number of carbon  </a:t>
            </a:r>
            <a:r>
              <a:rPr sz="1200" spc="-5" dirty="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26895" y="914401"/>
            <a:ext cx="4106582" cy="42644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676" y="452627"/>
            <a:ext cx="5419090" cy="218440"/>
          </a:xfrm>
          <a:prstGeom prst="rect">
            <a:avLst/>
          </a:prstGeom>
          <a:solidFill>
            <a:srgbClr val="D9D9D9"/>
          </a:solidFill>
          <a:ln w="609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70"/>
              </a:spcBef>
              <a:tabLst>
                <a:tab pos="2470150" algn="l"/>
                <a:tab pos="4262755" algn="l"/>
              </a:tabLst>
            </a:pPr>
            <a:r>
              <a:rPr sz="1100" b="1" spc="-5" dirty="0">
                <a:latin typeface="Calibri"/>
                <a:cs typeface="Calibri"/>
              </a:rPr>
              <a:t>Organic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Chemistry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(I</a:t>
            </a:r>
            <a:r>
              <a:rPr sz="1200" b="1" dirty="0">
                <a:latin typeface="Calibri"/>
                <a:cs typeface="Calibri"/>
              </a:rPr>
              <a:t>)	</a:t>
            </a:r>
            <a:r>
              <a:rPr sz="1200" b="1" spc="-5" dirty="0">
                <a:latin typeface="Calibri"/>
                <a:cs typeface="Calibri"/>
              </a:rPr>
              <a:t>Alkanes	</a:t>
            </a:r>
            <a:r>
              <a:rPr sz="1100" b="1" spc="-5" dirty="0">
                <a:latin typeface="Calibri"/>
                <a:cs typeface="Calibri"/>
              </a:rPr>
              <a:t>Dr. </a:t>
            </a:r>
            <a:r>
              <a:rPr sz="1100" b="1" spc="-10" dirty="0">
                <a:latin typeface="Calibri"/>
                <a:cs typeface="Calibri"/>
              </a:rPr>
              <a:t>Ayad </a:t>
            </a:r>
            <a:r>
              <a:rPr sz="1100" b="1" spc="-5" dirty="0">
                <a:latin typeface="Calibri"/>
                <a:cs typeface="Calibri"/>
              </a:rPr>
              <a:t>Kareem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3839082"/>
            <a:ext cx="5300345" cy="12369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10300"/>
              </a:lnSpc>
              <a:spcBef>
                <a:spcPts val="105"/>
              </a:spcBef>
            </a:pPr>
            <a:r>
              <a:rPr sz="1200" spc="-5" dirty="0">
                <a:latin typeface="Times New Roman"/>
                <a:cs typeface="Times New Roman"/>
              </a:rPr>
              <a:t>Constitutional </a:t>
            </a:r>
            <a:r>
              <a:rPr sz="1200" dirty="0">
                <a:latin typeface="Times New Roman"/>
                <a:cs typeface="Times New Roman"/>
              </a:rPr>
              <a:t>isomerism </a:t>
            </a:r>
            <a:r>
              <a:rPr sz="1200" spc="-5" dirty="0">
                <a:latin typeface="Times New Roman"/>
                <a:cs typeface="Times New Roman"/>
              </a:rPr>
              <a:t>is </a:t>
            </a:r>
            <a:r>
              <a:rPr sz="1200" dirty="0">
                <a:latin typeface="Times New Roman"/>
                <a:cs typeface="Times New Roman"/>
              </a:rPr>
              <a:t>not </a:t>
            </a:r>
            <a:r>
              <a:rPr sz="1200" spc="-5" dirty="0">
                <a:latin typeface="Times New Roman"/>
                <a:cs typeface="Times New Roman"/>
              </a:rPr>
              <a:t>limited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alkanes </a:t>
            </a:r>
            <a:r>
              <a:rPr sz="1200" dirty="0">
                <a:latin typeface="Times New Roman"/>
                <a:cs typeface="Times New Roman"/>
              </a:rPr>
              <a:t>it </a:t>
            </a:r>
            <a:r>
              <a:rPr sz="1200" spc="-5" dirty="0">
                <a:latin typeface="Times New Roman"/>
                <a:cs typeface="Times New Roman"/>
              </a:rPr>
              <a:t>occurs </a:t>
            </a:r>
            <a:r>
              <a:rPr sz="1200" dirty="0">
                <a:latin typeface="Times New Roman"/>
                <a:cs typeface="Times New Roman"/>
              </a:rPr>
              <a:t>widely throughout </a:t>
            </a:r>
            <a:r>
              <a:rPr sz="1200" spc="-5" dirty="0">
                <a:latin typeface="Times New Roman"/>
                <a:cs typeface="Times New Roman"/>
              </a:rPr>
              <a:t>organic  chemistry. </a:t>
            </a:r>
            <a:r>
              <a:rPr sz="1200" dirty="0">
                <a:latin typeface="Times New Roman"/>
                <a:cs typeface="Times New Roman"/>
              </a:rPr>
              <a:t>Constitutional </a:t>
            </a:r>
            <a:r>
              <a:rPr sz="1200" spc="-5" dirty="0">
                <a:latin typeface="Times New Roman"/>
                <a:cs typeface="Times New Roman"/>
              </a:rPr>
              <a:t>isomers </a:t>
            </a:r>
            <a:r>
              <a:rPr sz="1200" dirty="0">
                <a:latin typeface="Times New Roman"/>
                <a:cs typeface="Times New Roman"/>
              </a:rPr>
              <a:t>may have </a:t>
            </a:r>
            <a:r>
              <a:rPr sz="1200" spc="-5" dirty="0">
                <a:latin typeface="Times New Roman"/>
                <a:cs typeface="Times New Roman"/>
              </a:rPr>
              <a:t>different carbon </a:t>
            </a:r>
            <a:r>
              <a:rPr sz="1200" dirty="0">
                <a:latin typeface="Times New Roman"/>
                <a:cs typeface="Times New Roman"/>
              </a:rPr>
              <a:t>skeletons </a:t>
            </a:r>
            <a:r>
              <a:rPr sz="1200" spc="-5" dirty="0">
                <a:latin typeface="Times New Roman"/>
                <a:cs typeface="Times New Roman"/>
              </a:rPr>
              <a:t>(as </a:t>
            </a:r>
            <a:r>
              <a:rPr sz="1200" dirty="0">
                <a:latin typeface="Times New Roman"/>
                <a:cs typeface="Times New Roman"/>
              </a:rPr>
              <a:t>in  isobutane </a:t>
            </a:r>
            <a:r>
              <a:rPr sz="1200" spc="-5" dirty="0">
                <a:latin typeface="Times New Roman"/>
                <a:cs typeface="Times New Roman"/>
              </a:rPr>
              <a:t>and butane), different functional groups (as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ethanol and dimethyl ether),  </a:t>
            </a:r>
            <a:r>
              <a:rPr sz="1200" dirty="0">
                <a:latin typeface="Times New Roman"/>
                <a:cs typeface="Times New Roman"/>
              </a:rPr>
              <a:t>or </a:t>
            </a:r>
            <a:r>
              <a:rPr sz="1200" spc="-5" dirty="0">
                <a:latin typeface="Times New Roman"/>
                <a:cs typeface="Times New Roman"/>
              </a:rPr>
              <a:t>different locations </a:t>
            </a:r>
            <a:r>
              <a:rPr sz="1200" dirty="0">
                <a:latin typeface="Times New Roman"/>
                <a:cs typeface="Times New Roman"/>
              </a:rPr>
              <a:t>of a </a:t>
            </a:r>
            <a:r>
              <a:rPr sz="1200" spc="-5" dirty="0">
                <a:latin typeface="Times New Roman"/>
                <a:cs typeface="Times New Roman"/>
              </a:rPr>
              <a:t>functional group </a:t>
            </a:r>
            <a:r>
              <a:rPr sz="1200" dirty="0">
                <a:latin typeface="Times New Roman"/>
                <a:cs typeface="Times New Roman"/>
              </a:rPr>
              <a:t>along the </a:t>
            </a:r>
            <a:r>
              <a:rPr sz="1200" spc="-5" dirty="0">
                <a:latin typeface="Times New Roman"/>
                <a:cs typeface="Times New Roman"/>
              </a:rPr>
              <a:t>chain (as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isopropylamine and  propylamine). </a:t>
            </a:r>
            <a:r>
              <a:rPr sz="1200" dirty="0">
                <a:latin typeface="Times New Roman"/>
                <a:cs typeface="Times New Roman"/>
              </a:rPr>
              <a:t>Regardless of the </a:t>
            </a:r>
            <a:r>
              <a:rPr sz="1200" spc="-5" dirty="0">
                <a:latin typeface="Times New Roman"/>
                <a:cs typeface="Times New Roman"/>
              </a:rPr>
              <a:t>reason </a:t>
            </a:r>
            <a:r>
              <a:rPr sz="1200" dirty="0">
                <a:latin typeface="Times New Roman"/>
                <a:cs typeface="Times New Roman"/>
              </a:rPr>
              <a:t>for the </a:t>
            </a:r>
            <a:r>
              <a:rPr sz="1200" spc="-5" dirty="0">
                <a:latin typeface="Times New Roman"/>
                <a:cs typeface="Times New Roman"/>
              </a:rPr>
              <a:t>isomerism, constitutional isomers </a:t>
            </a:r>
            <a:r>
              <a:rPr sz="1200" dirty="0">
                <a:latin typeface="Times New Roman"/>
                <a:cs typeface="Times New Roman"/>
              </a:rPr>
              <a:t>are  </a:t>
            </a:r>
            <a:r>
              <a:rPr sz="1200" spc="-5" dirty="0">
                <a:latin typeface="Times New Roman"/>
                <a:cs typeface="Times New Roman"/>
              </a:rPr>
              <a:t>always different </a:t>
            </a:r>
            <a:r>
              <a:rPr sz="1200" dirty="0">
                <a:latin typeface="Times New Roman"/>
                <a:cs typeface="Times New Roman"/>
              </a:rPr>
              <a:t>compounds with </a:t>
            </a:r>
            <a:r>
              <a:rPr sz="1200" spc="-5" dirty="0">
                <a:latin typeface="Times New Roman"/>
                <a:cs typeface="Times New Roman"/>
              </a:rPr>
              <a:t>different </a:t>
            </a:r>
            <a:r>
              <a:rPr sz="1200" dirty="0">
                <a:latin typeface="Times New Roman"/>
                <a:cs typeface="Times New Roman"/>
              </a:rPr>
              <a:t>properties but with the </a:t>
            </a:r>
            <a:r>
              <a:rPr sz="1200" spc="-5" dirty="0">
                <a:latin typeface="Times New Roman"/>
                <a:cs typeface="Times New Roman"/>
              </a:rPr>
              <a:t>same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formula</a:t>
            </a:r>
            <a:r>
              <a:rPr sz="1000" spc="-5" dirty="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5204" y="7960614"/>
            <a:ext cx="5352415" cy="1435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 algn="just">
              <a:lnSpc>
                <a:spcPct val="110200"/>
              </a:lnSpc>
              <a:spcBef>
                <a:spcPts val="95"/>
              </a:spcBef>
            </a:pPr>
            <a:r>
              <a:rPr sz="1200" spc="-5" dirty="0">
                <a:latin typeface="Times New Roman"/>
                <a:cs typeface="Times New Roman"/>
              </a:rPr>
              <a:t>A given alkane </a:t>
            </a:r>
            <a:r>
              <a:rPr sz="1200" dirty="0">
                <a:latin typeface="Times New Roman"/>
                <a:cs typeface="Times New Roman"/>
              </a:rPr>
              <a:t>can be </a:t>
            </a:r>
            <a:r>
              <a:rPr sz="1200" spc="-5" dirty="0">
                <a:latin typeface="Times New Roman"/>
                <a:cs typeface="Times New Roman"/>
              </a:rPr>
              <a:t>drawn </a:t>
            </a:r>
            <a:r>
              <a:rPr sz="1200" dirty="0">
                <a:latin typeface="Times New Roman"/>
                <a:cs typeface="Times New Roman"/>
              </a:rPr>
              <a:t>in many </a:t>
            </a:r>
            <a:r>
              <a:rPr sz="1200" spc="-5" dirty="0">
                <a:latin typeface="Times New Roman"/>
                <a:cs typeface="Times New Roman"/>
              </a:rPr>
              <a:t>ways. For example,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straight chain, four-  carbon alkane called </a:t>
            </a:r>
            <a:r>
              <a:rPr sz="1200" dirty="0">
                <a:latin typeface="Times New Roman"/>
                <a:cs typeface="Times New Roman"/>
              </a:rPr>
              <a:t>butane </a:t>
            </a:r>
            <a:r>
              <a:rPr sz="1200" spc="5" dirty="0">
                <a:latin typeface="Times New Roman"/>
                <a:cs typeface="Times New Roman"/>
              </a:rPr>
              <a:t>can be </a:t>
            </a:r>
            <a:r>
              <a:rPr sz="1200" spc="-5" dirty="0">
                <a:latin typeface="Times New Roman"/>
                <a:cs typeface="Times New Roman"/>
              </a:rPr>
              <a:t>represented </a:t>
            </a:r>
            <a:r>
              <a:rPr sz="1200" spc="5" dirty="0">
                <a:latin typeface="Times New Roman"/>
                <a:cs typeface="Times New Roman"/>
              </a:rPr>
              <a:t>by any </a:t>
            </a:r>
            <a:r>
              <a:rPr sz="1200" dirty="0">
                <a:latin typeface="Times New Roman"/>
                <a:cs typeface="Times New Roman"/>
              </a:rPr>
              <a:t>of the structures </a:t>
            </a:r>
            <a:r>
              <a:rPr sz="1200" spc="-5" dirty="0">
                <a:latin typeface="Times New Roman"/>
                <a:cs typeface="Times New Roman"/>
              </a:rPr>
              <a:t>shown </a:t>
            </a:r>
            <a:r>
              <a:rPr sz="1200" dirty="0">
                <a:latin typeface="Times New Roman"/>
                <a:cs typeface="Times New Roman"/>
              </a:rPr>
              <a:t>in  </a:t>
            </a:r>
            <a:r>
              <a:rPr sz="1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Figure 3-2</a:t>
            </a:r>
            <a:r>
              <a:rPr sz="1200" spc="-5" dirty="0">
                <a:latin typeface="Times New Roman"/>
                <a:cs typeface="Times New Roman"/>
              </a:rPr>
              <a:t>. </a:t>
            </a:r>
            <a:r>
              <a:rPr sz="1200" dirty="0">
                <a:latin typeface="Times New Roman"/>
                <a:cs typeface="Times New Roman"/>
              </a:rPr>
              <a:t>These </a:t>
            </a:r>
            <a:r>
              <a:rPr sz="1200" spc="-5" dirty="0">
                <a:latin typeface="Times New Roman"/>
                <a:cs typeface="Times New Roman"/>
              </a:rPr>
              <a:t>structures </a:t>
            </a:r>
            <a:r>
              <a:rPr sz="1200" dirty="0">
                <a:latin typeface="Times New Roman"/>
                <a:cs typeface="Times New Roman"/>
              </a:rPr>
              <a:t>don’t imply </a:t>
            </a:r>
            <a:r>
              <a:rPr sz="1200" spc="5" dirty="0">
                <a:latin typeface="Times New Roman"/>
                <a:cs typeface="Times New Roman"/>
              </a:rPr>
              <a:t>any </a:t>
            </a:r>
            <a:r>
              <a:rPr sz="1200" spc="-5" dirty="0">
                <a:latin typeface="Times New Roman"/>
                <a:cs typeface="Times New Roman"/>
              </a:rPr>
              <a:t>particular three-dimensional geometry  </a:t>
            </a:r>
            <a:r>
              <a:rPr sz="1200" dirty="0">
                <a:latin typeface="Times New Roman"/>
                <a:cs typeface="Times New Roman"/>
              </a:rPr>
              <a:t>for </a:t>
            </a:r>
            <a:r>
              <a:rPr sz="1200" spc="-5" dirty="0">
                <a:latin typeface="Times New Roman"/>
                <a:cs typeface="Times New Roman"/>
              </a:rPr>
              <a:t>butane; </a:t>
            </a:r>
            <a:r>
              <a:rPr sz="1200" spc="5" dirty="0">
                <a:latin typeface="Times New Roman"/>
                <a:cs typeface="Times New Roman"/>
              </a:rPr>
              <a:t>they </a:t>
            </a:r>
            <a:r>
              <a:rPr sz="1200" dirty="0">
                <a:latin typeface="Times New Roman"/>
                <a:cs typeface="Times New Roman"/>
              </a:rPr>
              <a:t>indicate only the </a:t>
            </a:r>
            <a:r>
              <a:rPr sz="1200" spc="-5" dirty="0">
                <a:latin typeface="Times New Roman"/>
                <a:cs typeface="Times New Roman"/>
              </a:rPr>
              <a:t>connections among atoms. </a:t>
            </a:r>
            <a:r>
              <a:rPr sz="1200" spc="-15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practice, chemists  </a:t>
            </a:r>
            <a:r>
              <a:rPr sz="1200" dirty="0">
                <a:latin typeface="Times New Roman"/>
                <a:cs typeface="Times New Roman"/>
              </a:rPr>
              <a:t>rarely </a:t>
            </a:r>
            <a:r>
              <a:rPr sz="1200" spc="-5" dirty="0">
                <a:latin typeface="Times New Roman"/>
                <a:cs typeface="Times New Roman"/>
              </a:rPr>
              <a:t>draw all </a:t>
            </a:r>
            <a:r>
              <a:rPr sz="1200" dirty="0">
                <a:latin typeface="Times New Roman"/>
                <a:cs typeface="Times New Roman"/>
              </a:rPr>
              <a:t>the bonds in a </a:t>
            </a:r>
            <a:r>
              <a:rPr sz="1200" spc="-5" dirty="0">
                <a:latin typeface="Times New Roman"/>
                <a:cs typeface="Times New Roman"/>
              </a:rPr>
              <a:t>molecule and </a:t>
            </a:r>
            <a:r>
              <a:rPr sz="1200" dirty="0">
                <a:latin typeface="Times New Roman"/>
                <a:cs typeface="Times New Roman"/>
              </a:rPr>
              <a:t>usually refer to butane </a:t>
            </a:r>
            <a:r>
              <a:rPr sz="1200" spc="10" dirty="0">
                <a:latin typeface="Times New Roman"/>
                <a:cs typeface="Times New Roman"/>
              </a:rPr>
              <a:t>by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condensed  structure, CH</a:t>
            </a:r>
            <a:r>
              <a:rPr sz="1200" spc="-7" baseline="-10416" dirty="0">
                <a:latin typeface="Times New Roman"/>
                <a:cs typeface="Times New Roman"/>
              </a:rPr>
              <a:t>3</a:t>
            </a:r>
            <a:r>
              <a:rPr sz="1200" spc="-5" dirty="0">
                <a:latin typeface="Times New Roman"/>
                <a:cs typeface="Times New Roman"/>
              </a:rPr>
              <a:t>CH</a:t>
            </a:r>
            <a:r>
              <a:rPr sz="1200" spc="-7" baseline="-10416" dirty="0">
                <a:latin typeface="Times New Roman"/>
                <a:cs typeface="Times New Roman"/>
              </a:rPr>
              <a:t>2</a:t>
            </a:r>
            <a:r>
              <a:rPr sz="1200" spc="-5" dirty="0">
                <a:latin typeface="Times New Roman"/>
                <a:cs typeface="Times New Roman"/>
              </a:rPr>
              <a:t>CH</a:t>
            </a:r>
            <a:r>
              <a:rPr sz="1200" spc="-7" baseline="-10416" dirty="0">
                <a:latin typeface="Times New Roman"/>
                <a:cs typeface="Times New Roman"/>
              </a:rPr>
              <a:t>2</a:t>
            </a:r>
            <a:r>
              <a:rPr sz="1200" spc="-5" dirty="0">
                <a:latin typeface="Times New Roman"/>
                <a:cs typeface="Times New Roman"/>
              </a:rPr>
              <a:t>CH</a:t>
            </a:r>
            <a:r>
              <a:rPr sz="1200" spc="-7" baseline="-10416" dirty="0">
                <a:latin typeface="Times New Roman"/>
                <a:cs typeface="Times New Roman"/>
              </a:rPr>
              <a:t>3 </a:t>
            </a:r>
            <a:r>
              <a:rPr sz="1200" dirty="0">
                <a:latin typeface="Times New Roman"/>
                <a:cs typeface="Times New Roman"/>
              </a:rPr>
              <a:t>or </a:t>
            </a:r>
            <a:r>
              <a:rPr sz="1200" spc="-5" dirty="0">
                <a:latin typeface="Times New Roman"/>
                <a:cs typeface="Times New Roman"/>
              </a:rPr>
              <a:t>CH</a:t>
            </a:r>
            <a:r>
              <a:rPr sz="1200" spc="-7" baseline="-10416" dirty="0">
                <a:latin typeface="Times New Roman"/>
                <a:cs typeface="Times New Roman"/>
              </a:rPr>
              <a:t>3</a:t>
            </a:r>
            <a:r>
              <a:rPr sz="1200" spc="-5" dirty="0">
                <a:latin typeface="Times New Roman"/>
                <a:cs typeface="Times New Roman"/>
              </a:rPr>
              <a:t>(CH</a:t>
            </a:r>
            <a:r>
              <a:rPr sz="1200" spc="-7" baseline="-10416" dirty="0">
                <a:latin typeface="Times New Roman"/>
                <a:cs typeface="Times New Roman"/>
              </a:rPr>
              <a:t>2</a:t>
            </a:r>
            <a:r>
              <a:rPr sz="1200" spc="-5" dirty="0">
                <a:latin typeface="Times New Roman"/>
                <a:cs typeface="Times New Roman"/>
              </a:rPr>
              <a:t>)</a:t>
            </a:r>
            <a:r>
              <a:rPr sz="1200" spc="-7" baseline="-10416" dirty="0">
                <a:latin typeface="Times New Roman"/>
                <a:cs typeface="Times New Roman"/>
              </a:rPr>
              <a:t>2</a:t>
            </a:r>
            <a:r>
              <a:rPr sz="1200" spc="-5" dirty="0">
                <a:latin typeface="Times New Roman"/>
                <a:cs typeface="Times New Roman"/>
              </a:rPr>
              <a:t>CH</a:t>
            </a:r>
            <a:r>
              <a:rPr sz="1200" spc="-7" baseline="-10416" dirty="0">
                <a:latin typeface="Times New Roman"/>
                <a:cs typeface="Times New Roman"/>
              </a:rPr>
              <a:t>3</a:t>
            </a:r>
            <a:r>
              <a:rPr sz="1200" spc="-5" dirty="0">
                <a:latin typeface="Times New Roman"/>
                <a:cs typeface="Times New Roman"/>
              </a:rPr>
              <a:t>. </a:t>
            </a:r>
            <a:r>
              <a:rPr sz="1200" dirty="0">
                <a:latin typeface="Times New Roman"/>
                <a:cs typeface="Times New Roman"/>
              </a:rPr>
              <a:t>Still more </a:t>
            </a:r>
            <a:r>
              <a:rPr sz="1200" spc="-5" dirty="0">
                <a:latin typeface="Times New Roman"/>
                <a:cs typeface="Times New Roman"/>
              </a:rPr>
              <a:t>simply, </a:t>
            </a:r>
            <a:r>
              <a:rPr sz="1200" dirty="0">
                <a:latin typeface="Times New Roman"/>
                <a:cs typeface="Times New Roman"/>
              </a:rPr>
              <a:t>butane </a:t>
            </a:r>
            <a:r>
              <a:rPr sz="1200" spc="-5" dirty="0">
                <a:latin typeface="Times New Roman"/>
                <a:cs typeface="Times New Roman"/>
              </a:rPr>
              <a:t>can </a:t>
            </a:r>
            <a:r>
              <a:rPr sz="1200" spc="5" dirty="0">
                <a:latin typeface="Times New Roman"/>
                <a:cs typeface="Times New Roman"/>
              </a:rPr>
              <a:t>be  </a:t>
            </a:r>
            <a:r>
              <a:rPr sz="1200" spc="-5" dirty="0">
                <a:latin typeface="Times New Roman"/>
                <a:cs typeface="Times New Roman"/>
              </a:rPr>
              <a:t>represented as </a:t>
            </a:r>
            <a:r>
              <a:rPr sz="1200" i="1" dirty="0">
                <a:latin typeface="Times New Roman"/>
                <a:cs typeface="Times New Roman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-C</a:t>
            </a:r>
            <a:r>
              <a:rPr sz="1200" baseline="-10416" dirty="0">
                <a:latin typeface="Times New Roman"/>
                <a:cs typeface="Times New Roman"/>
              </a:rPr>
              <a:t>4</a:t>
            </a:r>
            <a:r>
              <a:rPr sz="1200" dirty="0">
                <a:latin typeface="Times New Roman"/>
                <a:cs typeface="Times New Roman"/>
              </a:rPr>
              <a:t>H</a:t>
            </a:r>
            <a:r>
              <a:rPr sz="1200" baseline="-10416" dirty="0">
                <a:latin typeface="Times New Roman"/>
                <a:cs typeface="Times New Roman"/>
              </a:rPr>
              <a:t>10</a:t>
            </a:r>
            <a:r>
              <a:rPr sz="1200" dirty="0">
                <a:latin typeface="Times New Roman"/>
                <a:cs typeface="Times New Roman"/>
              </a:rPr>
              <a:t>, </a:t>
            </a:r>
            <a:r>
              <a:rPr sz="1200" spc="-5" dirty="0">
                <a:latin typeface="Times New Roman"/>
                <a:cs typeface="Times New Roman"/>
              </a:rPr>
              <a:t>where </a:t>
            </a:r>
            <a:r>
              <a:rPr sz="1200" i="1" dirty="0">
                <a:latin typeface="Times New Roman"/>
                <a:cs typeface="Times New Roman"/>
              </a:rPr>
              <a:t>n </a:t>
            </a:r>
            <a:r>
              <a:rPr sz="1200" dirty="0">
                <a:latin typeface="Times New Roman"/>
                <a:cs typeface="Times New Roman"/>
              </a:rPr>
              <a:t>denotes </a:t>
            </a:r>
            <a:r>
              <a:rPr sz="1200" i="1" spc="-5" dirty="0">
                <a:latin typeface="Times New Roman"/>
                <a:cs typeface="Times New Roman"/>
              </a:rPr>
              <a:t>normal </a:t>
            </a:r>
            <a:r>
              <a:rPr sz="1200" spc="-5" dirty="0">
                <a:latin typeface="Times New Roman"/>
                <a:cs typeface="Times New Roman"/>
              </a:rPr>
              <a:t>(straight-chain)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butane.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67076" y="914406"/>
            <a:ext cx="2000756" cy="2735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14313" y="5372250"/>
            <a:ext cx="4756343" cy="23275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676" y="452627"/>
            <a:ext cx="5419090" cy="218440"/>
          </a:xfrm>
          <a:prstGeom prst="rect">
            <a:avLst/>
          </a:prstGeom>
          <a:solidFill>
            <a:srgbClr val="D9D9D9"/>
          </a:solidFill>
          <a:ln w="609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70"/>
              </a:spcBef>
              <a:tabLst>
                <a:tab pos="2470150" algn="l"/>
                <a:tab pos="4262755" algn="l"/>
              </a:tabLst>
            </a:pPr>
            <a:r>
              <a:rPr sz="1100" b="1" spc="-5" dirty="0">
                <a:latin typeface="Calibri"/>
                <a:cs typeface="Calibri"/>
              </a:rPr>
              <a:t>Organic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Chemistry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(I</a:t>
            </a:r>
            <a:r>
              <a:rPr sz="1200" b="1" dirty="0">
                <a:latin typeface="Calibri"/>
                <a:cs typeface="Calibri"/>
              </a:rPr>
              <a:t>)	</a:t>
            </a:r>
            <a:r>
              <a:rPr sz="1200" b="1" spc="-5" dirty="0">
                <a:latin typeface="Calibri"/>
                <a:cs typeface="Calibri"/>
              </a:rPr>
              <a:t>Alkanes	</a:t>
            </a:r>
            <a:r>
              <a:rPr sz="1100" b="1" spc="-5" dirty="0">
                <a:latin typeface="Calibri"/>
                <a:cs typeface="Calibri"/>
              </a:rPr>
              <a:t>Dr. </a:t>
            </a:r>
            <a:r>
              <a:rPr sz="1100" b="1" spc="-10" dirty="0">
                <a:latin typeface="Calibri"/>
                <a:cs typeface="Calibri"/>
              </a:rPr>
              <a:t>Ayad </a:t>
            </a:r>
            <a:r>
              <a:rPr sz="1100" b="1" spc="-5" dirty="0">
                <a:latin typeface="Calibri"/>
                <a:cs typeface="Calibri"/>
              </a:rPr>
              <a:t>Kareem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92504" y="1950465"/>
            <a:ext cx="5377180" cy="219900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50800" marR="43180" algn="just">
              <a:lnSpc>
                <a:spcPts val="1150"/>
              </a:lnSpc>
              <a:spcBef>
                <a:spcPts val="175"/>
              </a:spcBef>
            </a:pPr>
            <a:r>
              <a:rPr sz="1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Figure 3-2 </a:t>
            </a:r>
            <a:r>
              <a:rPr sz="1000" b="1" spc="-10" dirty="0">
                <a:latin typeface="Times New Roman"/>
                <a:cs typeface="Times New Roman"/>
              </a:rPr>
              <a:t>some </a:t>
            </a:r>
            <a:r>
              <a:rPr sz="1000" b="1" spc="-5" dirty="0">
                <a:latin typeface="Times New Roman"/>
                <a:cs typeface="Times New Roman"/>
              </a:rPr>
              <a:t>representations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spc="-5" dirty="0">
                <a:latin typeface="Times New Roman"/>
                <a:cs typeface="Times New Roman"/>
              </a:rPr>
              <a:t>butane, </a:t>
            </a:r>
            <a:r>
              <a:rPr sz="1000" b="1" dirty="0">
                <a:latin typeface="Times New Roman"/>
                <a:cs typeface="Times New Roman"/>
              </a:rPr>
              <a:t>C</a:t>
            </a:r>
            <a:r>
              <a:rPr sz="975" b="1" baseline="-12820" dirty="0">
                <a:latin typeface="Times New Roman"/>
                <a:cs typeface="Times New Roman"/>
              </a:rPr>
              <a:t>4</a:t>
            </a:r>
            <a:r>
              <a:rPr sz="1000" b="1" dirty="0">
                <a:latin typeface="Times New Roman"/>
                <a:cs typeface="Times New Roman"/>
              </a:rPr>
              <a:t>H</a:t>
            </a:r>
            <a:r>
              <a:rPr sz="975" b="1" baseline="-12820" dirty="0">
                <a:latin typeface="Times New Roman"/>
                <a:cs typeface="Times New Roman"/>
              </a:rPr>
              <a:t>10</a:t>
            </a:r>
            <a:r>
              <a:rPr sz="1000" b="1" dirty="0">
                <a:latin typeface="Times New Roman"/>
                <a:cs typeface="Times New Roman"/>
              </a:rPr>
              <a:t>. </a:t>
            </a:r>
            <a:r>
              <a:rPr sz="1000" b="1" spc="-5" dirty="0">
                <a:latin typeface="Times New Roman"/>
                <a:cs typeface="Times New Roman"/>
              </a:rPr>
              <a:t>The molecule is the </a:t>
            </a:r>
            <a:r>
              <a:rPr sz="1000" b="1" spc="-10" dirty="0">
                <a:latin typeface="Times New Roman"/>
                <a:cs typeface="Times New Roman"/>
              </a:rPr>
              <a:t>same </a:t>
            </a:r>
            <a:r>
              <a:rPr sz="1000" b="1" spc="-5" dirty="0">
                <a:latin typeface="Times New Roman"/>
                <a:cs typeface="Times New Roman"/>
              </a:rPr>
              <a:t>regardless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spc="-10" dirty="0">
                <a:latin typeface="Times New Roman"/>
                <a:cs typeface="Times New Roman"/>
              </a:rPr>
              <a:t>how </a:t>
            </a:r>
            <a:r>
              <a:rPr sz="1000" b="1" spc="-5" dirty="0">
                <a:latin typeface="Times New Roman"/>
                <a:cs typeface="Times New Roman"/>
              </a:rPr>
              <a:t>it’s  </a:t>
            </a:r>
            <a:r>
              <a:rPr sz="1000" b="1" dirty="0">
                <a:latin typeface="Times New Roman"/>
                <a:cs typeface="Times New Roman"/>
              </a:rPr>
              <a:t>drawn. </a:t>
            </a:r>
            <a:r>
              <a:rPr sz="1000" b="1" spc="-5" dirty="0">
                <a:latin typeface="Times New Roman"/>
                <a:cs typeface="Times New Roman"/>
              </a:rPr>
              <a:t>These structures </a:t>
            </a:r>
            <a:r>
              <a:rPr sz="1000" b="1" dirty="0">
                <a:latin typeface="Times New Roman"/>
                <a:cs typeface="Times New Roman"/>
              </a:rPr>
              <a:t>imply </a:t>
            </a:r>
            <a:r>
              <a:rPr sz="1000" b="1" spc="-5" dirty="0">
                <a:latin typeface="Times New Roman"/>
                <a:cs typeface="Times New Roman"/>
              </a:rPr>
              <a:t>only that butane has a continuous </a:t>
            </a:r>
            <a:r>
              <a:rPr sz="1000" b="1" dirty="0">
                <a:latin typeface="Times New Roman"/>
                <a:cs typeface="Times New Roman"/>
              </a:rPr>
              <a:t>chain of </a:t>
            </a:r>
            <a:r>
              <a:rPr sz="1000" b="1" spc="-5" dirty="0">
                <a:latin typeface="Times New Roman"/>
                <a:cs typeface="Times New Roman"/>
              </a:rPr>
              <a:t>four carbon atoms;  they do not </a:t>
            </a:r>
            <a:r>
              <a:rPr sz="1000" b="1" spc="-10" dirty="0">
                <a:latin typeface="Times New Roman"/>
                <a:cs typeface="Times New Roman"/>
              </a:rPr>
              <a:t>imply </a:t>
            </a:r>
            <a:r>
              <a:rPr sz="1000" b="1" spc="-5" dirty="0">
                <a:latin typeface="Times New Roman"/>
                <a:cs typeface="Times New Roman"/>
              </a:rPr>
              <a:t>any specific</a:t>
            </a:r>
            <a:r>
              <a:rPr sz="1000" b="1" spc="4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geometry.</a:t>
            </a:r>
            <a:endParaRPr sz="1000">
              <a:latin typeface="Times New Roman"/>
              <a:cs typeface="Times New Roman"/>
            </a:endParaRPr>
          </a:p>
          <a:p>
            <a:pPr marL="50800" marR="41910" algn="just">
              <a:lnSpc>
                <a:spcPct val="110300"/>
              </a:lnSpc>
              <a:spcBef>
                <a:spcPts val="885"/>
              </a:spcBef>
            </a:pPr>
            <a:r>
              <a:rPr sz="1200" spc="-5" dirty="0">
                <a:latin typeface="Times New Roman"/>
                <a:cs typeface="Times New Roman"/>
              </a:rPr>
              <a:t>Straight-chain alkanes </a:t>
            </a:r>
            <a:r>
              <a:rPr sz="1200" dirty="0">
                <a:latin typeface="Times New Roman"/>
                <a:cs typeface="Times New Roman"/>
              </a:rPr>
              <a:t>are </a:t>
            </a:r>
            <a:r>
              <a:rPr sz="1200" spc="-5" dirty="0">
                <a:latin typeface="Times New Roman"/>
                <a:cs typeface="Times New Roman"/>
              </a:rPr>
              <a:t>named </a:t>
            </a:r>
            <a:r>
              <a:rPr sz="1200" dirty="0">
                <a:latin typeface="Times New Roman"/>
                <a:cs typeface="Times New Roman"/>
              </a:rPr>
              <a:t>according to the number of </a:t>
            </a:r>
            <a:r>
              <a:rPr sz="1200" spc="-5" dirty="0">
                <a:latin typeface="Times New Roman"/>
                <a:cs typeface="Times New Roman"/>
              </a:rPr>
              <a:t>carbon atoms </a:t>
            </a:r>
            <a:r>
              <a:rPr sz="1200" dirty="0">
                <a:latin typeface="Times New Roman"/>
                <a:cs typeface="Times New Roman"/>
              </a:rPr>
              <a:t>they  </a:t>
            </a:r>
            <a:r>
              <a:rPr sz="1200" spc="-5" dirty="0">
                <a:latin typeface="Times New Roman"/>
                <a:cs typeface="Times New Roman"/>
              </a:rPr>
              <a:t>contain, as shown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b="1" dirty="0">
                <a:solidFill>
                  <a:srgbClr val="0DDA40"/>
                </a:solidFill>
                <a:latin typeface="Times New Roman"/>
                <a:cs typeface="Times New Roman"/>
              </a:rPr>
              <a:t>Table </a:t>
            </a:r>
            <a:r>
              <a:rPr sz="1200" b="1" spc="-5" dirty="0">
                <a:solidFill>
                  <a:srgbClr val="0DDA40"/>
                </a:solidFill>
                <a:latin typeface="Times New Roman"/>
                <a:cs typeface="Times New Roman"/>
              </a:rPr>
              <a:t>3-3</a:t>
            </a:r>
            <a:r>
              <a:rPr sz="1200" spc="-5" dirty="0">
                <a:latin typeface="Times New Roman"/>
                <a:cs typeface="Times New Roman"/>
              </a:rPr>
              <a:t>. </a:t>
            </a:r>
            <a:r>
              <a:rPr sz="1200" dirty="0">
                <a:latin typeface="Times New Roman"/>
                <a:cs typeface="Times New Roman"/>
              </a:rPr>
              <a:t>With the </a:t>
            </a:r>
            <a:r>
              <a:rPr sz="1200" spc="-5" dirty="0">
                <a:latin typeface="Times New Roman"/>
                <a:cs typeface="Times New Roman"/>
              </a:rPr>
              <a:t>exception </a:t>
            </a:r>
            <a:r>
              <a:rPr sz="1200" dirty="0">
                <a:latin typeface="Times New Roman"/>
                <a:cs typeface="Times New Roman"/>
              </a:rPr>
              <a:t>of the </a:t>
            </a:r>
            <a:r>
              <a:rPr sz="1200" spc="-5" dirty="0">
                <a:latin typeface="Times New Roman"/>
                <a:cs typeface="Times New Roman"/>
              </a:rPr>
              <a:t>first </a:t>
            </a:r>
            <a:r>
              <a:rPr sz="1200" dirty="0">
                <a:latin typeface="Times New Roman"/>
                <a:cs typeface="Times New Roman"/>
              </a:rPr>
              <a:t>four </a:t>
            </a:r>
            <a:r>
              <a:rPr sz="1200" spc="-5" dirty="0">
                <a:latin typeface="Times New Roman"/>
                <a:cs typeface="Times New Roman"/>
              </a:rPr>
              <a:t>compounds  (methane, ethane, propane, and </a:t>
            </a:r>
            <a:r>
              <a:rPr sz="1200" dirty="0">
                <a:latin typeface="Times New Roman"/>
                <a:cs typeface="Times New Roman"/>
              </a:rPr>
              <a:t>butane) </a:t>
            </a:r>
            <a:r>
              <a:rPr sz="1200" spc="-5" dirty="0">
                <a:latin typeface="Times New Roman"/>
                <a:cs typeface="Times New Roman"/>
              </a:rPr>
              <a:t>whose names have historical </a:t>
            </a:r>
            <a:r>
              <a:rPr sz="1200" dirty="0">
                <a:latin typeface="Times New Roman"/>
                <a:cs typeface="Times New Roman"/>
              </a:rPr>
              <a:t>roots, the  </a:t>
            </a:r>
            <a:r>
              <a:rPr sz="1200" spc="-5" dirty="0">
                <a:latin typeface="Times New Roman"/>
                <a:cs typeface="Times New Roman"/>
              </a:rPr>
              <a:t>alkanes are named </a:t>
            </a:r>
            <a:r>
              <a:rPr sz="1200" dirty="0">
                <a:latin typeface="Times New Roman"/>
                <a:cs typeface="Times New Roman"/>
              </a:rPr>
              <a:t>based on </a:t>
            </a:r>
            <a:r>
              <a:rPr sz="1200" spc="-5" dirty="0">
                <a:latin typeface="Times New Roman"/>
                <a:cs typeface="Times New Roman"/>
              </a:rPr>
              <a:t>Greek numbers.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suffix -</a:t>
            </a:r>
            <a:r>
              <a:rPr sz="1200" i="1" spc="-5" dirty="0">
                <a:latin typeface="Times New Roman"/>
                <a:cs typeface="Times New Roman"/>
              </a:rPr>
              <a:t>ane </a:t>
            </a:r>
            <a:r>
              <a:rPr sz="1200" spc="-5" dirty="0">
                <a:latin typeface="Times New Roman"/>
                <a:cs typeface="Times New Roman"/>
              </a:rPr>
              <a:t>is added </a:t>
            </a:r>
            <a:r>
              <a:rPr sz="1200" dirty="0">
                <a:latin typeface="Times New Roman"/>
                <a:cs typeface="Times New Roman"/>
              </a:rPr>
              <a:t>to the </a:t>
            </a:r>
            <a:r>
              <a:rPr sz="1200" spc="-5" dirty="0">
                <a:latin typeface="Times New Roman"/>
                <a:cs typeface="Times New Roman"/>
              </a:rPr>
              <a:t>end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spc="3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each name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indicate </a:t>
            </a:r>
            <a:r>
              <a:rPr sz="1200" dirty="0">
                <a:latin typeface="Times New Roman"/>
                <a:cs typeface="Times New Roman"/>
              </a:rPr>
              <a:t>that the molecule identified </a:t>
            </a:r>
            <a:r>
              <a:rPr sz="1200" spc="-5" dirty="0">
                <a:latin typeface="Times New Roman"/>
                <a:cs typeface="Times New Roman"/>
              </a:rPr>
              <a:t>is an alkane. </a:t>
            </a:r>
            <a:r>
              <a:rPr sz="1200" dirty="0">
                <a:latin typeface="Times New Roman"/>
                <a:cs typeface="Times New Roman"/>
              </a:rPr>
              <a:t>Thus, pent</a:t>
            </a:r>
            <a:r>
              <a:rPr sz="1200" i="1" dirty="0">
                <a:latin typeface="Times New Roman"/>
                <a:cs typeface="Times New Roman"/>
              </a:rPr>
              <a:t>ane </a:t>
            </a:r>
            <a:r>
              <a:rPr sz="1200" spc="-5" dirty="0">
                <a:latin typeface="Times New Roman"/>
                <a:cs typeface="Times New Roman"/>
              </a:rPr>
              <a:t>is </a:t>
            </a:r>
            <a:r>
              <a:rPr sz="1200" dirty="0">
                <a:latin typeface="Times New Roman"/>
                <a:cs typeface="Times New Roman"/>
              </a:rPr>
              <a:t>the  </a:t>
            </a:r>
            <a:r>
              <a:rPr sz="1200" spc="-5" dirty="0">
                <a:latin typeface="Times New Roman"/>
                <a:cs typeface="Times New Roman"/>
              </a:rPr>
              <a:t>five-carbon alkane; </a:t>
            </a:r>
            <a:r>
              <a:rPr sz="1200" dirty="0">
                <a:latin typeface="Times New Roman"/>
                <a:cs typeface="Times New Roman"/>
              </a:rPr>
              <a:t>hex</a:t>
            </a:r>
            <a:r>
              <a:rPr sz="1200" i="1" dirty="0">
                <a:latin typeface="Times New Roman"/>
                <a:cs typeface="Times New Roman"/>
              </a:rPr>
              <a:t>ane </a:t>
            </a:r>
            <a:r>
              <a:rPr sz="1200" spc="-5" dirty="0">
                <a:latin typeface="Times New Roman"/>
                <a:cs typeface="Times New Roman"/>
              </a:rPr>
              <a:t>is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six carbon </a:t>
            </a:r>
            <a:r>
              <a:rPr sz="1200" dirty="0">
                <a:latin typeface="Times New Roman"/>
                <a:cs typeface="Times New Roman"/>
              </a:rPr>
              <a:t>alkane, </a:t>
            </a:r>
            <a:r>
              <a:rPr sz="1200" spc="-5" dirty="0">
                <a:latin typeface="Times New Roman"/>
                <a:cs typeface="Times New Roman"/>
              </a:rPr>
              <a:t>and so </a:t>
            </a:r>
            <a:r>
              <a:rPr sz="1200" dirty="0">
                <a:latin typeface="Times New Roman"/>
                <a:cs typeface="Times New Roman"/>
              </a:rPr>
              <a:t>on. We’ll </a:t>
            </a:r>
            <a:r>
              <a:rPr sz="1200" spc="-5" dirty="0">
                <a:latin typeface="Times New Roman"/>
                <a:cs typeface="Times New Roman"/>
              </a:rPr>
              <a:t>soon see </a:t>
            </a:r>
            <a:r>
              <a:rPr sz="1200" dirty="0">
                <a:latin typeface="Times New Roman"/>
                <a:cs typeface="Times New Roman"/>
              </a:rPr>
              <a:t>that  these alkane names </a:t>
            </a:r>
            <a:r>
              <a:rPr sz="1200" spc="-5" dirty="0">
                <a:latin typeface="Times New Roman"/>
                <a:cs typeface="Times New Roman"/>
              </a:rPr>
              <a:t>form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basis </a:t>
            </a:r>
            <a:r>
              <a:rPr sz="1200" dirty="0">
                <a:latin typeface="Times New Roman"/>
                <a:cs typeface="Times New Roman"/>
              </a:rPr>
              <a:t>for naming </a:t>
            </a:r>
            <a:r>
              <a:rPr sz="1200" spc="-5" dirty="0">
                <a:latin typeface="Times New Roman"/>
                <a:cs typeface="Times New Roman"/>
              </a:rPr>
              <a:t>all </a:t>
            </a:r>
            <a:r>
              <a:rPr sz="1200" dirty="0">
                <a:latin typeface="Times New Roman"/>
                <a:cs typeface="Times New Roman"/>
              </a:rPr>
              <a:t>other organic </a:t>
            </a:r>
            <a:r>
              <a:rPr sz="1200" spc="-5" dirty="0">
                <a:latin typeface="Times New Roman"/>
                <a:cs typeface="Times New Roman"/>
              </a:rPr>
              <a:t>compounds, so at </a:t>
            </a:r>
            <a:r>
              <a:rPr sz="1200" dirty="0">
                <a:latin typeface="Times New Roman"/>
                <a:cs typeface="Times New Roman"/>
              </a:rPr>
              <a:t>least  the </a:t>
            </a:r>
            <a:r>
              <a:rPr sz="1200" spc="-5" dirty="0">
                <a:latin typeface="Times New Roman"/>
                <a:cs typeface="Times New Roman"/>
              </a:rPr>
              <a:t>first ten </a:t>
            </a:r>
            <a:r>
              <a:rPr sz="1200" dirty="0">
                <a:latin typeface="Times New Roman"/>
                <a:cs typeface="Times New Roman"/>
              </a:rPr>
              <a:t>should be memorized.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92504" y="7366253"/>
            <a:ext cx="5379085" cy="2025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 algn="just">
              <a:lnSpc>
                <a:spcPts val="1639"/>
              </a:lnSpc>
              <a:spcBef>
                <a:spcPts val="105"/>
              </a:spcBef>
            </a:pPr>
            <a:r>
              <a:rPr sz="1400" b="1" spc="-10" dirty="0">
                <a:solidFill>
                  <a:srgbClr val="CD0000"/>
                </a:solidFill>
                <a:latin typeface="Arial"/>
                <a:cs typeface="Arial"/>
              </a:rPr>
              <a:t>Alkyl</a:t>
            </a:r>
            <a:r>
              <a:rPr sz="1400" b="1" dirty="0">
                <a:solidFill>
                  <a:srgbClr val="CD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D0000"/>
                </a:solidFill>
                <a:latin typeface="Arial"/>
                <a:cs typeface="Arial"/>
              </a:rPr>
              <a:t>Groups</a:t>
            </a:r>
            <a:endParaRPr sz="1400">
              <a:latin typeface="Arial"/>
              <a:cs typeface="Arial"/>
            </a:endParaRPr>
          </a:p>
          <a:p>
            <a:pPr marL="50800" algn="just">
              <a:lnSpc>
                <a:spcPts val="1400"/>
              </a:lnSpc>
            </a:pPr>
            <a:r>
              <a:rPr sz="1200" spc="-10" dirty="0">
                <a:latin typeface="Times New Roman"/>
                <a:cs typeface="Times New Roman"/>
              </a:rPr>
              <a:t>If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you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imagine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removing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hydrogen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atom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from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an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alkane,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partial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structure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endParaRPr sz="1200">
              <a:latin typeface="Times New Roman"/>
              <a:cs typeface="Times New Roman"/>
            </a:endParaRPr>
          </a:p>
          <a:p>
            <a:pPr marL="50800" marR="45720" algn="just">
              <a:lnSpc>
                <a:spcPct val="110000"/>
              </a:lnSpc>
            </a:pPr>
            <a:r>
              <a:rPr sz="1200" spc="-5" dirty="0">
                <a:latin typeface="Times New Roman"/>
                <a:cs typeface="Times New Roman"/>
              </a:rPr>
              <a:t>remains is called an </a:t>
            </a:r>
            <a:r>
              <a:rPr sz="1200" b="1" dirty="0">
                <a:latin typeface="Times New Roman"/>
                <a:cs typeface="Times New Roman"/>
              </a:rPr>
              <a:t>alkyl group</a:t>
            </a:r>
            <a:r>
              <a:rPr sz="1200" dirty="0">
                <a:latin typeface="Times New Roman"/>
                <a:cs typeface="Times New Roman"/>
              </a:rPr>
              <a:t>. </a:t>
            </a:r>
            <a:r>
              <a:rPr sz="1200" spc="-10" dirty="0">
                <a:latin typeface="Times New Roman"/>
                <a:cs typeface="Times New Roman"/>
              </a:rPr>
              <a:t>Alkyl </a:t>
            </a:r>
            <a:r>
              <a:rPr sz="1200" spc="-5" dirty="0">
                <a:latin typeface="Times New Roman"/>
                <a:cs typeface="Times New Roman"/>
              </a:rPr>
              <a:t>groups </a:t>
            </a:r>
            <a:r>
              <a:rPr sz="1200" dirty="0">
                <a:latin typeface="Times New Roman"/>
                <a:cs typeface="Times New Roman"/>
              </a:rPr>
              <a:t>are not stable </a:t>
            </a:r>
            <a:r>
              <a:rPr sz="1200" spc="-5" dirty="0">
                <a:latin typeface="Times New Roman"/>
                <a:cs typeface="Times New Roman"/>
              </a:rPr>
              <a:t>compounds themselves;  </a:t>
            </a:r>
            <a:r>
              <a:rPr sz="1200" dirty="0">
                <a:latin typeface="Times New Roman"/>
                <a:cs typeface="Times New Roman"/>
              </a:rPr>
              <a:t>they </a:t>
            </a:r>
            <a:r>
              <a:rPr sz="1200" spc="-5" dirty="0">
                <a:latin typeface="Times New Roman"/>
                <a:cs typeface="Times New Roman"/>
              </a:rPr>
              <a:t>are </a:t>
            </a:r>
            <a:r>
              <a:rPr sz="1200" dirty="0">
                <a:latin typeface="Times New Roman"/>
                <a:cs typeface="Times New Roman"/>
              </a:rPr>
              <a:t>simply parts of </a:t>
            </a:r>
            <a:r>
              <a:rPr sz="1200" spc="-5" dirty="0">
                <a:latin typeface="Times New Roman"/>
                <a:cs typeface="Times New Roman"/>
              </a:rPr>
              <a:t>larger compounds. Alkyl </a:t>
            </a:r>
            <a:r>
              <a:rPr sz="1200" dirty="0">
                <a:latin typeface="Times New Roman"/>
                <a:cs typeface="Times New Roman"/>
              </a:rPr>
              <a:t>groups are </a:t>
            </a:r>
            <a:r>
              <a:rPr sz="1200" spc="-5" dirty="0">
                <a:latin typeface="Times New Roman"/>
                <a:cs typeface="Times New Roman"/>
              </a:rPr>
              <a:t>named </a:t>
            </a:r>
            <a:r>
              <a:rPr sz="1200" spc="10" dirty="0">
                <a:latin typeface="Times New Roman"/>
                <a:cs typeface="Times New Roman"/>
              </a:rPr>
              <a:t>by </a:t>
            </a:r>
            <a:r>
              <a:rPr sz="1200" dirty="0">
                <a:latin typeface="Times New Roman"/>
                <a:cs typeface="Times New Roman"/>
              </a:rPr>
              <a:t>replacing the -  </a:t>
            </a:r>
            <a:r>
              <a:rPr sz="1200" i="1" dirty="0">
                <a:latin typeface="Times New Roman"/>
                <a:cs typeface="Times New Roman"/>
              </a:rPr>
              <a:t>ane </a:t>
            </a:r>
            <a:r>
              <a:rPr sz="1200" dirty="0">
                <a:latin typeface="Times New Roman"/>
                <a:cs typeface="Times New Roman"/>
              </a:rPr>
              <a:t>ending of the </a:t>
            </a:r>
            <a:r>
              <a:rPr sz="1200" spc="-5" dirty="0">
                <a:latin typeface="Times New Roman"/>
                <a:cs typeface="Times New Roman"/>
              </a:rPr>
              <a:t>parent alkane </a:t>
            </a:r>
            <a:r>
              <a:rPr sz="1200" dirty="0">
                <a:latin typeface="Times New Roman"/>
                <a:cs typeface="Times New Roman"/>
              </a:rPr>
              <a:t>with an -</a:t>
            </a:r>
            <a:r>
              <a:rPr sz="1200" i="1" dirty="0">
                <a:latin typeface="Times New Roman"/>
                <a:cs typeface="Times New Roman"/>
              </a:rPr>
              <a:t>yl</a:t>
            </a:r>
            <a:r>
              <a:rPr sz="1200" i="1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ending.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>
              <a:latin typeface="Times New Roman"/>
              <a:cs typeface="Times New Roman"/>
            </a:endParaRPr>
          </a:p>
          <a:p>
            <a:pPr marL="50800" marR="43180" algn="just">
              <a:lnSpc>
                <a:spcPct val="110300"/>
              </a:lnSpc>
            </a:pPr>
            <a:r>
              <a:rPr sz="1200" spc="-5" dirty="0">
                <a:latin typeface="Times New Roman"/>
                <a:cs typeface="Times New Roman"/>
              </a:rPr>
              <a:t>For example, </a:t>
            </a:r>
            <a:r>
              <a:rPr sz="1200" dirty="0">
                <a:latin typeface="Times New Roman"/>
                <a:cs typeface="Times New Roman"/>
              </a:rPr>
              <a:t>removal of </a:t>
            </a:r>
            <a:r>
              <a:rPr sz="1200" spc="-5" dirty="0">
                <a:latin typeface="Times New Roman"/>
                <a:cs typeface="Times New Roman"/>
              </a:rPr>
              <a:t>hydrogen </a:t>
            </a:r>
            <a:r>
              <a:rPr sz="1200" dirty="0">
                <a:latin typeface="Times New Roman"/>
                <a:cs typeface="Times New Roman"/>
              </a:rPr>
              <a:t>from methane, </a:t>
            </a:r>
            <a:r>
              <a:rPr sz="1200" spc="5" dirty="0">
                <a:latin typeface="Times New Roman"/>
                <a:cs typeface="Times New Roman"/>
              </a:rPr>
              <a:t>CH</a:t>
            </a:r>
            <a:r>
              <a:rPr sz="1200" spc="7" baseline="-10416" dirty="0">
                <a:latin typeface="Times New Roman"/>
                <a:cs typeface="Times New Roman"/>
              </a:rPr>
              <a:t>4</a:t>
            </a:r>
            <a:r>
              <a:rPr sz="1200" spc="5" dirty="0">
                <a:latin typeface="Times New Roman"/>
                <a:cs typeface="Times New Roman"/>
              </a:rPr>
              <a:t>, </a:t>
            </a:r>
            <a:r>
              <a:rPr sz="1200" spc="-5" dirty="0">
                <a:latin typeface="Times New Roman"/>
                <a:cs typeface="Times New Roman"/>
              </a:rPr>
              <a:t>generates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i="1" dirty="0">
                <a:latin typeface="Times New Roman"/>
                <a:cs typeface="Times New Roman"/>
              </a:rPr>
              <a:t>methyl </a:t>
            </a:r>
            <a:r>
              <a:rPr sz="1200" spc="-5" dirty="0">
                <a:latin typeface="Times New Roman"/>
                <a:cs typeface="Times New Roman"/>
              </a:rPr>
              <a:t>group, </a:t>
            </a:r>
            <a:r>
              <a:rPr sz="1200" dirty="0">
                <a:latin typeface="Times New Roman"/>
                <a:cs typeface="Times New Roman"/>
              </a:rPr>
              <a:t>-  CH</a:t>
            </a:r>
            <a:r>
              <a:rPr sz="1200" baseline="-10416" dirty="0">
                <a:latin typeface="Times New Roman"/>
                <a:cs typeface="Times New Roman"/>
              </a:rPr>
              <a:t>3</a:t>
            </a:r>
            <a:r>
              <a:rPr sz="1200" dirty="0">
                <a:latin typeface="Times New Roman"/>
                <a:cs typeface="Times New Roman"/>
              </a:rPr>
              <a:t>, </a:t>
            </a:r>
            <a:r>
              <a:rPr sz="1200" spc="-5" dirty="0">
                <a:latin typeface="Times New Roman"/>
                <a:cs typeface="Times New Roman"/>
              </a:rPr>
              <a:t>and removal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hydrogen from ethane, </a:t>
            </a:r>
            <a:r>
              <a:rPr sz="1200" dirty="0">
                <a:latin typeface="Times New Roman"/>
                <a:cs typeface="Times New Roman"/>
              </a:rPr>
              <a:t>CH</a:t>
            </a:r>
            <a:r>
              <a:rPr sz="1200" baseline="-10416" dirty="0">
                <a:latin typeface="Times New Roman"/>
                <a:cs typeface="Times New Roman"/>
              </a:rPr>
              <a:t>3</a:t>
            </a:r>
            <a:r>
              <a:rPr sz="1200" dirty="0">
                <a:latin typeface="Times New Roman"/>
                <a:cs typeface="Times New Roman"/>
              </a:rPr>
              <a:t>CH</a:t>
            </a:r>
            <a:r>
              <a:rPr sz="1200" baseline="-10416" dirty="0">
                <a:latin typeface="Times New Roman"/>
                <a:cs typeface="Times New Roman"/>
              </a:rPr>
              <a:t>3</a:t>
            </a:r>
            <a:r>
              <a:rPr sz="1200" dirty="0">
                <a:latin typeface="Times New Roman"/>
                <a:cs typeface="Times New Roman"/>
              </a:rPr>
              <a:t>, </a:t>
            </a:r>
            <a:r>
              <a:rPr sz="1200" spc="-5" dirty="0">
                <a:latin typeface="Times New Roman"/>
                <a:cs typeface="Times New Roman"/>
              </a:rPr>
              <a:t>generates an </a:t>
            </a:r>
            <a:r>
              <a:rPr sz="1200" i="1" dirty="0">
                <a:latin typeface="Times New Roman"/>
                <a:cs typeface="Times New Roman"/>
              </a:rPr>
              <a:t>ethyl </a:t>
            </a:r>
            <a:r>
              <a:rPr sz="1200" spc="-5" dirty="0">
                <a:latin typeface="Times New Roman"/>
                <a:cs typeface="Times New Roman"/>
              </a:rPr>
              <a:t>group, </a:t>
            </a:r>
            <a:r>
              <a:rPr sz="1200" dirty="0">
                <a:latin typeface="Times New Roman"/>
                <a:cs typeface="Times New Roman"/>
              </a:rPr>
              <a:t>-  CH</a:t>
            </a:r>
            <a:r>
              <a:rPr sz="1200" baseline="-10416" dirty="0">
                <a:latin typeface="Times New Roman"/>
                <a:cs typeface="Times New Roman"/>
              </a:rPr>
              <a:t>2</a:t>
            </a:r>
            <a:r>
              <a:rPr sz="1200" dirty="0">
                <a:latin typeface="Times New Roman"/>
                <a:cs typeface="Times New Roman"/>
              </a:rPr>
              <a:t>CH</a:t>
            </a:r>
            <a:r>
              <a:rPr sz="1200" baseline="-10416" dirty="0">
                <a:latin typeface="Times New Roman"/>
                <a:cs typeface="Times New Roman"/>
              </a:rPr>
              <a:t>3</a:t>
            </a:r>
            <a:r>
              <a:rPr sz="1200" dirty="0">
                <a:latin typeface="Times New Roman"/>
                <a:cs typeface="Times New Roman"/>
              </a:rPr>
              <a:t>. </a:t>
            </a:r>
            <a:r>
              <a:rPr sz="1200" spc="-5" dirty="0">
                <a:latin typeface="Times New Roman"/>
                <a:cs typeface="Times New Roman"/>
              </a:rPr>
              <a:t>Similarly, removal </a:t>
            </a:r>
            <a:r>
              <a:rPr sz="1200" dirty="0">
                <a:latin typeface="Times New Roman"/>
                <a:cs typeface="Times New Roman"/>
              </a:rPr>
              <a:t>of a </a:t>
            </a:r>
            <a:r>
              <a:rPr sz="1200" spc="-5" dirty="0">
                <a:latin typeface="Times New Roman"/>
                <a:cs typeface="Times New Roman"/>
              </a:rPr>
              <a:t>hydrogen atom from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end </a:t>
            </a:r>
            <a:r>
              <a:rPr sz="1200" dirty="0">
                <a:latin typeface="Times New Roman"/>
                <a:cs typeface="Times New Roman"/>
              </a:rPr>
              <a:t>carbon of </a:t>
            </a:r>
            <a:r>
              <a:rPr sz="1200" spc="5" dirty="0">
                <a:latin typeface="Times New Roman"/>
                <a:cs typeface="Times New Roman"/>
              </a:rPr>
              <a:t>any </a:t>
            </a:r>
            <a:r>
              <a:rPr sz="1200" dirty="0">
                <a:latin typeface="Times New Roman"/>
                <a:cs typeface="Times New Roman"/>
              </a:rPr>
              <a:t>straight-  </a:t>
            </a:r>
            <a:r>
              <a:rPr sz="1200" spc="-5" dirty="0">
                <a:latin typeface="Times New Roman"/>
                <a:cs typeface="Times New Roman"/>
              </a:rPr>
              <a:t>chain alkane gives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series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straight-chain alkyl groups shown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b="1" dirty="0">
                <a:solidFill>
                  <a:srgbClr val="0DDA40"/>
                </a:solidFill>
                <a:latin typeface="Times New Roman"/>
                <a:cs typeface="Times New Roman"/>
              </a:rPr>
              <a:t>Table</a:t>
            </a:r>
            <a:r>
              <a:rPr sz="1200" b="1" spc="190" dirty="0">
                <a:solidFill>
                  <a:srgbClr val="0DDA4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0DDA40"/>
                </a:solidFill>
                <a:latin typeface="Times New Roman"/>
                <a:cs typeface="Times New Roman"/>
              </a:rPr>
              <a:t>3-4</a:t>
            </a:r>
            <a:r>
              <a:rPr sz="1200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34195" y="948320"/>
            <a:ext cx="3615032" cy="8887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43000" y="4343471"/>
            <a:ext cx="5535988" cy="2816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676" y="452627"/>
            <a:ext cx="5419090" cy="218440"/>
          </a:xfrm>
          <a:prstGeom prst="rect">
            <a:avLst/>
          </a:prstGeom>
          <a:solidFill>
            <a:srgbClr val="D9D9D9"/>
          </a:solidFill>
          <a:ln w="609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70"/>
              </a:spcBef>
              <a:tabLst>
                <a:tab pos="2470150" algn="l"/>
                <a:tab pos="4262755" algn="l"/>
              </a:tabLst>
            </a:pPr>
            <a:r>
              <a:rPr sz="1100" b="1" spc="-5" dirty="0">
                <a:latin typeface="Calibri"/>
                <a:cs typeface="Calibri"/>
              </a:rPr>
              <a:t>Organic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Chemistry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(I</a:t>
            </a:r>
            <a:r>
              <a:rPr sz="1200" b="1" dirty="0">
                <a:latin typeface="Calibri"/>
                <a:cs typeface="Calibri"/>
              </a:rPr>
              <a:t>)	</a:t>
            </a:r>
            <a:r>
              <a:rPr sz="1200" b="1" spc="-5" dirty="0">
                <a:latin typeface="Calibri"/>
                <a:cs typeface="Calibri"/>
              </a:rPr>
              <a:t>Alkanes	</a:t>
            </a:r>
            <a:r>
              <a:rPr sz="1100" b="1" spc="-5" dirty="0">
                <a:latin typeface="Calibri"/>
                <a:cs typeface="Calibri"/>
              </a:rPr>
              <a:t>Dr. </a:t>
            </a:r>
            <a:r>
              <a:rPr sz="1100" b="1" spc="-10" dirty="0">
                <a:latin typeface="Calibri"/>
                <a:cs typeface="Calibri"/>
              </a:rPr>
              <a:t>Ayad </a:t>
            </a:r>
            <a:r>
              <a:rPr sz="1100" b="1" spc="-5" dirty="0">
                <a:latin typeface="Calibri"/>
                <a:cs typeface="Calibri"/>
              </a:rPr>
              <a:t>Kareem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869950"/>
            <a:ext cx="5299075" cy="427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Combining </a:t>
            </a:r>
            <a:r>
              <a:rPr sz="1200" spc="-5" dirty="0">
                <a:latin typeface="Times New Roman"/>
                <a:cs typeface="Times New Roman"/>
              </a:rPr>
              <a:t>an alkyl </a:t>
            </a:r>
            <a:r>
              <a:rPr sz="1200" dirty="0">
                <a:latin typeface="Times New Roman"/>
                <a:cs typeface="Times New Roman"/>
              </a:rPr>
              <a:t>group with any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the functional </a:t>
            </a:r>
            <a:r>
              <a:rPr sz="1200" spc="-5" dirty="0">
                <a:latin typeface="Times New Roman"/>
                <a:cs typeface="Times New Roman"/>
              </a:rPr>
              <a:t>groups </a:t>
            </a:r>
            <a:r>
              <a:rPr sz="1200" dirty="0">
                <a:latin typeface="Times New Roman"/>
                <a:cs typeface="Times New Roman"/>
              </a:rPr>
              <a:t>listed earlier </a:t>
            </a:r>
            <a:r>
              <a:rPr sz="1200" spc="-5" dirty="0">
                <a:latin typeface="Times New Roman"/>
                <a:cs typeface="Times New Roman"/>
              </a:rPr>
              <a:t>makes </a:t>
            </a:r>
            <a:r>
              <a:rPr sz="1200" dirty="0">
                <a:latin typeface="Times New Roman"/>
                <a:cs typeface="Times New Roman"/>
              </a:rPr>
              <a:t>it  possible to </a:t>
            </a:r>
            <a:r>
              <a:rPr sz="1200" spc="-5" dirty="0">
                <a:latin typeface="Times New Roman"/>
                <a:cs typeface="Times New Roman"/>
              </a:rPr>
              <a:t>generate and name </a:t>
            </a:r>
            <a:r>
              <a:rPr sz="1200" dirty="0">
                <a:latin typeface="Times New Roman"/>
                <a:cs typeface="Times New Roman"/>
              </a:rPr>
              <a:t>many </a:t>
            </a:r>
            <a:r>
              <a:rPr sz="1200" spc="-5" dirty="0">
                <a:latin typeface="Times New Roman"/>
                <a:cs typeface="Times New Roman"/>
              </a:rPr>
              <a:t>thousands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compounds. For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example: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4175886"/>
            <a:ext cx="5299710" cy="830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Just </a:t>
            </a:r>
            <a:r>
              <a:rPr sz="1200" spc="-5" dirty="0">
                <a:latin typeface="Times New Roman"/>
                <a:cs typeface="Times New Roman"/>
              </a:rPr>
              <a:t>as straight-chain alkyl groups </a:t>
            </a:r>
            <a:r>
              <a:rPr sz="1200" dirty="0">
                <a:latin typeface="Times New Roman"/>
                <a:cs typeface="Times New Roman"/>
              </a:rPr>
              <a:t>are </a:t>
            </a:r>
            <a:r>
              <a:rPr sz="1200" spc="-5" dirty="0">
                <a:latin typeface="Times New Roman"/>
                <a:cs typeface="Times New Roman"/>
              </a:rPr>
              <a:t>generated </a:t>
            </a:r>
            <a:r>
              <a:rPr sz="1200" spc="5" dirty="0">
                <a:latin typeface="Times New Roman"/>
                <a:cs typeface="Times New Roman"/>
              </a:rPr>
              <a:t>by </a:t>
            </a:r>
            <a:r>
              <a:rPr sz="1200" dirty="0">
                <a:latin typeface="Times New Roman"/>
                <a:cs typeface="Times New Roman"/>
              </a:rPr>
              <a:t>removing </a:t>
            </a:r>
            <a:r>
              <a:rPr sz="1200" spc="-5" dirty="0">
                <a:latin typeface="Times New Roman"/>
                <a:cs typeface="Times New Roman"/>
              </a:rPr>
              <a:t>hydrogen </a:t>
            </a:r>
            <a:r>
              <a:rPr sz="1200" dirty="0">
                <a:latin typeface="Times New Roman"/>
                <a:cs typeface="Times New Roman"/>
              </a:rPr>
              <a:t>from </a:t>
            </a:r>
            <a:r>
              <a:rPr sz="1200" spc="-5" dirty="0">
                <a:latin typeface="Times New Roman"/>
                <a:cs typeface="Times New Roman"/>
              </a:rPr>
              <a:t>an end  carbon, </a:t>
            </a:r>
            <a:r>
              <a:rPr sz="1200" dirty="0">
                <a:latin typeface="Times New Roman"/>
                <a:cs typeface="Times New Roman"/>
              </a:rPr>
              <a:t>branched </a:t>
            </a:r>
            <a:r>
              <a:rPr sz="1200" spc="-5" dirty="0">
                <a:latin typeface="Times New Roman"/>
                <a:cs typeface="Times New Roman"/>
              </a:rPr>
              <a:t>alkyl groups are </a:t>
            </a:r>
            <a:r>
              <a:rPr sz="1200" dirty="0">
                <a:latin typeface="Times New Roman"/>
                <a:cs typeface="Times New Roman"/>
              </a:rPr>
              <a:t>generated </a:t>
            </a:r>
            <a:r>
              <a:rPr sz="1200" spc="10" dirty="0">
                <a:latin typeface="Times New Roman"/>
                <a:cs typeface="Times New Roman"/>
              </a:rPr>
              <a:t>by </a:t>
            </a:r>
            <a:r>
              <a:rPr sz="1200" dirty="0">
                <a:latin typeface="Times New Roman"/>
                <a:cs typeface="Times New Roman"/>
              </a:rPr>
              <a:t>removing a </a:t>
            </a:r>
            <a:r>
              <a:rPr sz="1200" spc="-5" dirty="0">
                <a:latin typeface="Times New Roman"/>
                <a:cs typeface="Times New Roman"/>
              </a:rPr>
              <a:t>hydrogen atom from an  internal </a:t>
            </a:r>
            <a:r>
              <a:rPr sz="1200" dirty="0">
                <a:latin typeface="Times New Roman"/>
                <a:cs typeface="Times New Roman"/>
              </a:rPr>
              <a:t>carbon. Two 3-carbon </a:t>
            </a:r>
            <a:r>
              <a:rPr sz="1200" spc="-5" dirty="0">
                <a:latin typeface="Times New Roman"/>
                <a:cs typeface="Times New Roman"/>
              </a:rPr>
              <a:t>alkyl groups </a:t>
            </a:r>
            <a:r>
              <a:rPr sz="1200" dirty="0">
                <a:latin typeface="Times New Roman"/>
                <a:cs typeface="Times New Roman"/>
              </a:rPr>
              <a:t>and four 4-carbon </a:t>
            </a:r>
            <a:r>
              <a:rPr sz="1200" spc="-5" dirty="0">
                <a:latin typeface="Times New Roman"/>
                <a:cs typeface="Times New Roman"/>
              </a:rPr>
              <a:t>alkyl groups </a:t>
            </a:r>
            <a:r>
              <a:rPr sz="1200" dirty="0">
                <a:latin typeface="Times New Roman"/>
                <a:cs typeface="Times New Roman"/>
              </a:rPr>
              <a:t>are  possible </a:t>
            </a:r>
            <a:r>
              <a:rPr sz="1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(Figure</a:t>
            </a:r>
            <a:r>
              <a:rPr sz="12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FF0000"/>
                </a:solidFill>
                <a:latin typeface="Times New Roman"/>
                <a:cs typeface="Times New Roman"/>
              </a:rPr>
              <a:t>3-3)</a:t>
            </a:r>
            <a:r>
              <a:rPr sz="1200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8370569"/>
            <a:ext cx="5299710" cy="11569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Figure </a:t>
            </a:r>
            <a:r>
              <a:rPr sz="1000" b="1" dirty="0">
                <a:solidFill>
                  <a:srgbClr val="FF0000"/>
                </a:solidFill>
                <a:latin typeface="Times New Roman"/>
                <a:cs typeface="Times New Roman"/>
              </a:rPr>
              <a:t>3-3 </a:t>
            </a:r>
            <a:r>
              <a:rPr sz="1000" b="1" spc="-5" dirty="0">
                <a:latin typeface="Times New Roman"/>
                <a:cs typeface="Times New Roman"/>
              </a:rPr>
              <a:t>Alkyl groups generated from straight-chain</a:t>
            </a:r>
            <a:r>
              <a:rPr sz="1000" b="1" spc="2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alkanes.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30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One further comment </a:t>
            </a:r>
            <a:r>
              <a:rPr sz="1200" dirty="0">
                <a:latin typeface="Times New Roman"/>
                <a:cs typeface="Times New Roman"/>
              </a:rPr>
              <a:t>about </a:t>
            </a:r>
            <a:r>
              <a:rPr sz="1200" spc="-5" dirty="0">
                <a:latin typeface="Times New Roman"/>
                <a:cs typeface="Times New Roman"/>
              </a:rPr>
              <a:t>naming alkyl groups: </a:t>
            </a:r>
            <a:r>
              <a:rPr sz="1200" dirty="0">
                <a:latin typeface="Times New Roman"/>
                <a:cs typeface="Times New Roman"/>
              </a:rPr>
              <a:t>the prefixes </a:t>
            </a:r>
            <a:r>
              <a:rPr sz="1200" i="1" spc="-5" dirty="0">
                <a:latin typeface="Times New Roman"/>
                <a:cs typeface="Times New Roman"/>
              </a:rPr>
              <a:t>sec</a:t>
            </a:r>
            <a:r>
              <a:rPr sz="1200" spc="-5" dirty="0">
                <a:latin typeface="Times New Roman"/>
                <a:cs typeface="Times New Roman"/>
              </a:rPr>
              <a:t>- </a:t>
            </a:r>
            <a:r>
              <a:rPr sz="1200" dirty="0">
                <a:latin typeface="Times New Roman"/>
                <a:cs typeface="Times New Roman"/>
              </a:rPr>
              <a:t>(for </a:t>
            </a:r>
            <a:r>
              <a:rPr sz="1200" spc="-5" dirty="0">
                <a:latin typeface="Times New Roman"/>
                <a:cs typeface="Times New Roman"/>
              </a:rPr>
              <a:t>secondary)  and </a:t>
            </a:r>
            <a:r>
              <a:rPr sz="1200" i="1" dirty="0">
                <a:latin typeface="Times New Roman"/>
                <a:cs typeface="Times New Roman"/>
              </a:rPr>
              <a:t>tert</a:t>
            </a:r>
            <a:r>
              <a:rPr sz="1200" dirty="0">
                <a:latin typeface="Times New Roman"/>
                <a:cs typeface="Times New Roman"/>
              </a:rPr>
              <a:t>- </a:t>
            </a:r>
            <a:r>
              <a:rPr sz="1200" spc="-5" dirty="0">
                <a:latin typeface="Times New Roman"/>
                <a:cs typeface="Times New Roman"/>
              </a:rPr>
              <a:t>(for tertiary) </a:t>
            </a:r>
            <a:r>
              <a:rPr sz="1200" dirty="0">
                <a:latin typeface="Times New Roman"/>
                <a:cs typeface="Times New Roman"/>
              </a:rPr>
              <a:t>used for the C4 </a:t>
            </a:r>
            <a:r>
              <a:rPr sz="1200" spc="-5" dirty="0">
                <a:latin typeface="Times New Roman"/>
                <a:cs typeface="Times New Roman"/>
              </a:rPr>
              <a:t>alkyl groups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Figure </a:t>
            </a:r>
            <a:r>
              <a:rPr sz="1200" dirty="0">
                <a:latin typeface="Times New Roman"/>
                <a:cs typeface="Times New Roman"/>
              </a:rPr>
              <a:t>3-3 refer to </a:t>
            </a:r>
            <a:r>
              <a:rPr sz="1200" i="1" dirty="0">
                <a:latin typeface="Times New Roman"/>
                <a:cs typeface="Times New Roman"/>
              </a:rPr>
              <a:t>the </a:t>
            </a:r>
            <a:r>
              <a:rPr sz="1200" i="1" spc="-5" dirty="0">
                <a:latin typeface="Times New Roman"/>
                <a:cs typeface="Times New Roman"/>
              </a:rPr>
              <a:t>number  </a:t>
            </a:r>
            <a:r>
              <a:rPr sz="1200" i="1" dirty="0">
                <a:latin typeface="Times New Roman"/>
                <a:cs typeface="Times New Roman"/>
              </a:rPr>
              <a:t>of other </a:t>
            </a:r>
            <a:r>
              <a:rPr sz="1200" i="1" spc="-5" dirty="0">
                <a:latin typeface="Times New Roman"/>
                <a:cs typeface="Times New Roman"/>
              </a:rPr>
              <a:t>carbon atoms attached </a:t>
            </a:r>
            <a:r>
              <a:rPr sz="1200" i="1" dirty="0">
                <a:latin typeface="Times New Roman"/>
                <a:cs typeface="Times New Roman"/>
              </a:rPr>
              <a:t>to the branching </a:t>
            </a:r>
            <a:r>
              <a:rPr sz="1200" i="1" spc="-5" dirty="0">
                <a:latin typeface="Times New Roman"/>
                <a:cs typeface="Times New Roman"/>
              </a:rPr>
              <a:t>carbon </a:t>
            </a:r>
            <a:r>
              <a:rPr sz="1200" i="1" dirty="0">
                <a:latin typeface="Times New Roman"/>
                <a:cs typeface="Times New Roman"/>
              </a:rPr>
              <a:t>atom. </a:t>
            </a:r>
            <a:r>
              <a:rPr sz="1200" dirty="0">
                <a:latin typeface="Times New Roman"/>
                <a:cs typeface="Times New Roman"/>
              </a:rPr>
              <a:t>There are four  possibilities: primary (1°), secondary </a:t>
            </a:r>
            <a:r>
              <a:rPr sz="1200" spc="-5" dirty="0">
                <a:latin typeface="Times New Roman"/>
                <a:cs typeface="Times New Roman"/>
              </a:rPr>
              <a:t>(2°), </a:t>
            </a:r>
            <a:r>
              <a:rPr sz="1200" dirty="0">
                <a:latin typeface="Times New Roman"/>
                <a:cs typeface="Times New Roman"/>
              </a:rPr>
              <a:t>tertiary </a:t>
            </a:r>
            <a:r>
              <a:rPr sz="1200" spc="-5" dirty="0">
                <a:latin typeface="Times New Roman"/>
                <a:cs typeface="Times New Roman"/>
              </a:rPr>
              <a:t>(3°), and </a:t>
            </a:r>
            <a:r>
              <a:rPr sz="1200" dirty="0">
                <a:latin typeface="Times New Roman"/>
                <a:cs typeface="Times New Roman"/>
              </a:rPr>
              <a:t>quaternary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(4°).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10807" y="1317507"/>
            <a:ext cx="4855966" cy="9329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43000" y="2372867"/>
            <a:ext cx="5516777" cy="16131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04184" y="5089295"/>
            <a:ext cx="4870337" cy="32755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676" y="452627"/>
            <a:ext cx="5419090" cy="218440"/>
          </a:xfrm>
          <a:prstGeom prst="rect">
            <a:avLst/>
          </a:prstGeom>
          <a:solidFill>
            <a:srgbClr val="D9D9D9"/>
          </a:solidFill>
          <a:ln w="609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70"/>
              </a:spcBef>
              <a:tabLst>
                <a:tab pos="2470150" algn="l"/>
                <a:tab pos="4262755" algn="l"/>
              </a:tabLst>
            </a:pPr>
            <a:r>
              <a:rPr sz="1100" b="1" spc="-5" dirty="0">
                <a:latin typeface="Calibri"/>
                <a:cs typeface="Calibri"/>
              </a:rPr>
              <a:t>Organic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Chemistry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(I</a:t>
            </a:r>
            <a:r>
              <a:rPr sz="1200" b="1" dirty="0">
                <a:latin typeface="Calibri"/>
                <a:cs typeface="Calibri"/>
              </a:rPr>
              <a:t>)	</a:t>
            </a:r>
            <a:r>
              <a:rPr sz="1200" b="1" spc="-5" dirty="0">
                <a:latin typeface="Calibri"/>
                <a:cs typeface="Calibri"/>
              </a:rPr>
              <a:t>Alkanes	</a:t>
            </a:r>
            <a:r>
              <a:rPr sz="1100" b="1" spc="-5" dirty="0">
                <a:latin typeface="Calibri"/>
                <a:cs typeface="Calibri"/>
              </a:rPr>
              <a:t>Dr. </a:t>
            </a:r>
            <a:r>
              <a:rPr sz="1100" b="1" spc="-10" dirty="0">
                <a:latin typeface="Calibri"/>
                <a:cs typeface="Calibri"/>
              </a:rPr>
              <a:t>Ayad </a:t>
            </a:r>
            <a:r>
              <a:rPr sz="1100" b="1" spc="-5" dirty="0">
                <a:latin typeface="Calibri"/>
                <a:cs typeface="Calibri"/>
              </a:rPr>
              <a:t>Kareem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2259838"/>
            <a:ext cx="5300345" cy="18395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0300"/>
              </a:lnSpc>
              <a:spcBef>
                <a:spcPts val="95"/>
              </a:spcBef>
            </a:pP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symbol </a:t>
            </a:r>
            <a:r>
              <a:rPr sz="1200" b="1" spc="-5" dirty="0">
                <a:latin typeface="Times New Roman"/>
                <a:cs typeface="Times New Roman"/>
              </a:rPr>
              <a:t>R </a:t>
            </a:r>
            <a:r>
              <a:rPr sz="1200" spc="-5" dirty="0">
                <a:latin typeface="Times New Roman"/>
                <a:cs typeface="Times New Roman"/>
              </a:rPr>
              <a:t>is </a:t>
            </a:r>
            <a:r>
              <a:rPr sz="1200" dirty="0">
                <a:latin typeface="Times New Roman"/>
                <a:cs typeface="Times New Roman"/>
              </a:rPr>
              <a:t>used </a:t>
            </a:r>
            <a:r>
              <a:rPr sz="1200" spc="-5" dirty="0">
                <a:latin typeface="Times New Roman"/>
                <a:cs typeface="Times New Roman"/>
              </a:rPr>
              <a:t>here and throughout organic </a:t>
            </a:r>
            <a:r>
              <a:rPr sz="1200" dirty="0">
                <a:latin typeface="Times New Roman"/>
                <a:cs typeface="Times New Roman"/>
              </a:rPr>
              <a:t>chemistry to </a:t>
            </a:r>
            <a:r>
              <a:rPr sz="1200" spc="-5" dirty="0">
                <a:latin typeface="Times New Roman"/>
                <a:cs typeface="Times New Roman"/>
              </a:rPr>
              <a:t>represent </a:t>
            </a:r>
            <a:r>
              <a:rPr sz="1200" dirty="0">
                <a:latin typeface="Times New Roman"/>
                <a:cs typeface="Times New Roman"/>
              </a:rPr>
              <a:t>a  </a:t>
            </a:r>
            <a:r>
              <a:rPr sz="1200" i="1" spc="-5" dirty="0">
                <a:latin typeface="Times New Roman"/>
                <a:cs typeface="Times New Roman"/>
              </a:rPr>
              <a:t>generalized </a:t>
            </a:r>
            <a:r>
              <a:rPr sz="1200" dirty="0">
                <a:latin typeface="Times New Roman"/>
                <a:cs typeface="Times New Roman"/>
              </a:rPr>
              <a:t>organic </a:t>
            </a:r>
            <a:r>
              <a:rPr sz="1200" spc="-5" dirty="0">
                <a:latin typeface="Times New Roman"/>
                <a:cs typeface="Times New Roman"/>
              </a:rPr>
              <a:t>group. </a:t>
            </a:r>
            <a:r>
              <a:rPr sz="1200" dirty="0">
                <a:latin typeface="Times New Roman"/>
                <a:cs typeface="Times New Roman"/>
              </a:rPr>
              <a:t>The R </a:t>
            </a:r>
            <a:r>
              <a:rPr sz="1200" spc="-5" dirty="0">
                <a:latin typeface="Times New Roman"/>
                <a:cs typeface="Times New Roman"/>
              </a:rPr>
              <a:t>group </a:t>
            </a:r>
            <a:r>
              <a:rPr sz="1200" dirty="0">
                <a:latin typeface="Times New Roman"/>
                <a:cs typeface="Times New Roman"/>
              </a:rPr>
              <a:t>can </a:t>
            </a:r>
            <a:r>
              <a:rPr sz="1200" spc="5" dirty="0">
                <a:latin typeface="Times New Roman"/>
                <a:cs typeface="Times New Roman"/>
              </a:rPr>
              <a:t>be </a:t>
            </a:r>
            <a:r>
              <a:rPr sz="1200" spc="-5" dirty="0">
                <a:latin typeface="Times New Roman"/>
                <a:cs typeface="Times New Roman"/>
              </a:rPr>
              <a:t>methyl, ethyl, propyl, </a:t>
            </a:r>
            <a:r>
              <a:rPr sz="1200" dirty="0">
                <a:latin typeface="Times New Roman"/>
                <a:cs typeface="Times New Roman"/>
              </a:rPr>
              <a:t>or </a:t>
            </a:r>
            <a:r>
              <a:rPr sz="1200" spc="5" dirty="0">
                <a:latin typeface="Times New Roman"/>
                <a:cs typeface="Times New Roman"/>
              </a:rPr>
              <a:t>any of </a:t>
            </a:r>
            <a:r>
              <a:rPr sz="1200" dirty="0">
                <a:latin typeface="Times New Roman"/>
                <a:cs typeface="Times New Roman"/>
              </a:rPr>
              <a:t>a  multitude of </a:t>
            </a:r>
            <a:r>
              <a:rPr sz="1200" spc="-5" dirty="0">
                <a:latin typeface="Times New Roman"/>
                <a:cs typeface="Times New Roman"/>
              </a:rPr>
              <a:t>others. </a:t>
            </a:r>
            <a:r>
              <a:rPr sz="1200" dirty="0">
                <a:latin typeface="Times New Roman"/>
                <a:cs typeface="Times New Roman"/>
              </a:rPr>
              <a:t>You </a:t>
            </a:r>
            <a:r>
              <a:rPr sz="1200" spc="-5" dirty="0">
                <a:latin typeface="Times New Roman"/>
                <a:cs typeface="Times New Roman"/>
              </a:rPr>
              <a:t>might </a:t>
            </a:r>
            <a:r>
              <a:rPr sz="1200" dirty="0">
                <a:latin typeface="Times New Roman"/>
                <a:cs typeface="Times New Roman"/>
              </a:rPr>
              <a:t>think of </a:t>
            </a:r>
            <a:r>
              <a:rPr sz="1200" b="1" spc="-5" dirty="0">
                <a:latin typeface="Times New Roman"/>
                <a:cs typeface="Times New Roman"/>
              </a:rPr>
              <a:t>R </a:t>
            </a:r>
            <a:r>
              <a:rPr sz="1200" spc="-5" dirty="0">
                <a:latin typeface="Times New Roman"/>
                <a:cs typeface="Times New Roman"/>
              </a:rPr>
              <a:t>as representing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b="1" spc="-5" dirty="0">
                <a:latin typeface="Times New Roman"/>
                <a:cs typeface="Times New Roman"/>
              </a:rPr>
              <a:t>R</a:t>
            </a:r>
            <a:r>
              <a:rPr sz="1200" spc="-5" dirty="0">
                <a:latin typeface="Times New Roman"/>
                <a:cs typeface="Times New Roman"/>
              </a:rPr>
              <a:t>est </a:t>
            </a:r>
            <a:r>
              <a:rPr sz="1200" dirty="0">
                <a:latin typeface="Times New Roman"/>
                <a:cs typeface="Times New Roman"/>
              </a:rPr>
              <a:t>of the </a:t>
            </a:r>
            <a:r>
              <a:rPr sz="1200" spc="-5" dirty="0">
                <a:latin typeface="Times New Roman"/>
                <a:cs typeface="Times New Roman"/>
              </a:rPr>
              <a:t>molecule,  which </a:t>
            </a:r>
            <a:r>
              <a:rPr sz="1200" dirty="0">
                <a:latin typeface="Times New Roman"/>
                <a:cs typeface="Times New Roman"/>
              </a:rPr>
              <a:t>isn’t </a:t>
            </a:r>
            <a:r>
              <a:rPr sz="1200" spc="-5" dirty="0">
                <a:latin typeface="Times New Roman"/>
                <a:cs typeface="Times New Roman"/>
              </a:rPr>
              <a:t>specified.</a:t>
            </a: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000"/>
              </a:lnSpc>
            </a:pP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terms </a:t>
            </a:r>
            <a:r>
              <a:rPr sz="1200" i="1" spc="-5" dirty="0">
                <a:latin typeface="Times New Roman"/>
                <a:cs typeface="Times New Roman"/>
              </a:rPr>
              <a:t>primary, </a:t>
            </a:r>
            <a:r>
              <a:rPr sz="1200" i="1" dirty="0">
                <a:latin typeface="Times New Roman"/>
                <a:cs typeface="Times New Roman"/>
              </a:rPr>
              <a:t>secondary, </a:t>
            </a:r>
            <a:r>
              <a:rPr sz="1200" i="1" spc="-5" dirty="0">
                <a:latin typeface="Times New Roman"/>
                <a:cs typeface="Times New Roman"/>
              </a:rPr>
              <a:t>tertiary,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i="1" dirty="0">
                <a:latin typeface="Times New Roman"/>
                <a:cs typeface="Times New Roman"/>
              </a:rPr>
              <a:t>quaternary </a:t>
            </a:r>
            <a:r>
              <a:rPr sz="1200" dirty="0">
                <a:latin typeface="Times New Roman"/>
                <a:cs typeface="Times New Roman"/>
              </a:rPr>
              <a:t>are routinely used in </a:t>
            </a:r>
            <a:r>
              <a:rPr sz="1200" spc="-5" dirty="0">
                <a:latin typeface="Times New Roman"/>
                <a:cs typeface="Times New Roman"/>
              </a:rPr>
              <a:t>organic  chemistry, and </a:t>
            </a:r>
            <a:r>
              <a:rPr sz="1200" dirty="0">
                <a:latin typeface="Times New Roman"/>
                <a:cs typeface="Times New Roman"/>
              </a:rPr>
              <a:t>their meanings need to </a:t>
            </a:r>
            <a:r>
              <a:rPr sz="1200" spc="-5" dirty="0">
                <a:latin typeface="Times New Roman"/>
                <a:cs typeface="Times New Roman"/>
              </a:rPr>
              <a:t>become </a:t>
            </a:r>
            <a:r>
              <a:rPr sz="1200" dirty="0">
                <a:latin typeface="Times New Roman"/>
                <a:cs typeface="Times New Roman"/>
              </a:rPr>
              <a:t>second </a:t>
            </a:r>
            <a:r>
              <a:rPr sz="1200" spc="-5" dirty="0">
                <a:latin typeface="Times New Roman"/>
                <a:cs typeface="Times New Roman"/>
              </a:rPr>
              <a:t>nature. For example, </a:t>
            </a:r>
            <a:r>
              <a:rPr sz="1200" dirty="0">
                <a:latin typeface="Times New Roman"/>
                <a:cs typeface="Times New Roman"/>
              </a:rPr>
              <a:t>if </a:t>
            </a:r>
            <a:r>
              <a:rPr sz="1200" spc="-5" dirty="0">
                <a:latin typeface="Times New Roman"/>
                <a:cs typeface="Times New Roman"/>
              </a:rPr>
              <a:t>we </a:t>
            </a:r>
            <a:r>
              <a:rPr sz="1200" dirty="0">
                <a:latin typeface="Times New Roman"/>
                <a:cs typeface="Times New Roman"/>
              </a:rPr>
              <a:t>were  to </a:t>
            </a:r>
            <a:r>
              <a:rPr sz="1200" spc="-5" dirty="0">
                <a:latin typeface="Times New Roman"/>
                <a:cs typeface="Times New Roman"/>
              </a:rPr>
              <a:t>say, </a:t>
            </a:r>
            <a:r>
              <a:rPr sz="1200" spc="-100" dirty="0">
                <a:latin typeface="Times New Roman"/>
                <a:cs typeface="Times New Roman"/>
              </a:rPr>
              <a:t>―Citric </a:t>
            </a:r>
            <a:r>
              <a:rPr sz="1200" spc="-5" dirty="0">
                <a:latin typeface="Times New Roman"/>
                <a:cs typeface="Times New Roman"/>
              </a:rPr>
              <a:t>acid </a:t>
            </a:r>
            <a:r>
              <a:rPr sz="1200" dirty="0">
                <a:latin typeface="Times New Roman"/>
                <a:cs typeface="Times New Roman"/>
              </a:rPr>
              <a:t>is a tertiary </a:t>
            </a:r>
            <a:r>
              <a:rPr sz="1200" spc="20" dirty="0">
                <a:latin typeface="Times New Roman"/>
                <a:cs typeface="Times New Roman"/>
              </a:rPr>
              <a:t>alcohol,‖ </a:t>
            </a:r>
            <a:r>
              <a:rPr sz="1200" spc="-5" dirty="0">
                <a:latin typeface="Times New Roman"/>
                <a:cs typeface="Times New Roman"/>
              </a:rPr>
              <a:t>we would mean </a:t>
            </a:r>
            <a:r>
              <a:rPr sz="1200" dirty="0">
                <a:latin typeface="Times New Roman"/>
                <a:cs typeface="Times New Roman"/>
              </a:rPr>
              <a:t>that it </a:t>
            </a:r>
            <a:r>
              <a:rPr sz="1200" spc="-5" dirty="0">
                <a:latin typeface="Times New Roman"/>
                <a:cs typeface="Times New Roman"/>
              </a:rPr>
              <a:t>has an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alcohol</a:t>
            </a:r>
            <a:endParaRPr sz="12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10000"/>
              </a:lnSpc>
              <a:spcBef>
                <a:spcPts val="15"/>
              </a:spcBef>
            </a:pPr>
            <a:r>
              <a:rPr sz="1200" spc="-5" dirty="0">
                <a:latin typeface="Times New Roman"/>
                <a:cs typeface="Times New Roman"/>
              </a:rPr>
              <a:t>functional group (-OH) bonded </a:t>
            </a:r>
            <a:r>
              <a:rPr sz="1200" dirty="0">
                <a:latin typeface="Times New Roman"/>
                <a:cs typeface="Times New Roman"/>
              </a:rPr>
              <a:t>to a carbon </a:t>
            </a:r>
            <a:r>
              <a:rPr sz="1200" spc="-5" dirty="0">
                <a:latin typeface="Times New Roman"/>
                <a:cs typeface="Times New Roman"/>
              </a:rPr>
              <a:t>atom </a:t>
            </a:r>
            <a:r>
              <a:rPr sz="1200" dirty="0">
                <a:latin typeface="Times New Roman"/>
                <a:cs typeface="Times New Roman"/>
              </a:rPr>
              <a:t>that </a:t>
            </a:r>
            <a:r>
              <a:rPr sz="1200" spc="-5" dirty="0">
                <a:latin typeface="Times New Roman"/>
                <a:cs typeface="Times New Roman"/>
              </a:rPr>
              <a:t>is itself bonded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three </a:t>
            </a:r>
            <a:r>
              <a:rPr sz="1200" dirty="0">
                <a:latin typeface="Times New Roman"/>
                <a:cs typeface="Times New Roman"/>
              </a:rPr>
              <a:t>other  </a:t>
            </a:r>
            <a:r>
              <a:rPr sz="1200" spc="-5" dirty="0">
                <a:latin typeface="Times New Roman"/>
                <a:cs typeface="Times New Roman"/>
              </a:rPr>
              <a:t>carbons.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5204" y="5186552"/>
            <a:ext cx="5353050" cy="10331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 algn="just">
              <a:lnSpc>
                <a:spcPct val="110200"/>
              </a:lnSpc>
              <a:spcBef>
                <a:spcPts val="95"/>
              </a:spcBef>
            </a:pPr>
            <a:r>
              <a:rPr sz="1200" spc="-1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addition, we also </a:t>
            </a:r>
            <a:r>
              <a:rPr sz="1200" dirty="0">
                <a:latin typeface="Times New Roman"/>
                <a:cs typeface="Times New Roman"/>
              </a:rPr>
              <a:t>speak of </a:t>
            </a:r>
            <a:r>
              <a:rPr sz="1200" spc="-5" dirty="0">
                <a:latin typeface="Times New Roman"/>
                <a:cs typeface="Times New Roman"/>
              </a:rPr>
              <a:t>hydrogen atoms as being primary, secondary, </a:t>
            </a:r>
            <a:r>
              <a:rPr sz="1200" dirty="0">
                <a:latin typeface="Times New Roman"/>
                <a:cs typeface="Times New Roman"/>
              </a:rPr>
              <a:t>or </a:t>
            </a:r>
            <a:r>
              <a:rPr sz="1200" spc="-5" dirty="0">
                <a:latin typeface="Times New Roman"/>
                <a:cs typeface="Times New Roman"/>
              </a:rPr>
              <a:t>tertiary.  </a:t>
            </a:r>
            <a:r>
              <a:rPr sz="1200" dirty="0">
                <a:latin typeface="Times New Roman"/>
                <a:cs typeface="Times New Roman"/>
              </a:rPr>
              <a:t>Primary </a:t>
            </a:r>
            <a:r>
              <a:rPr sz="1200" spc="-5" dirty="0">
                <a:latin typeface="Times New Roman"/>
                <a:cs typeface="Times New Roman"/>
              </a:rPr>
              <a:t>hydrogen </a:t>
            </a:r>
            <a:r>
              <a:rPr sz="1200" dirty="0">
                <a:latin typeface="Times New Roman"/>
                <a:cs typeface="Times New Roman"/>
              </a:rPr>
              <a:t>atoms </a:t>
            </a:r>
            <a:r>
              <a:rPr sz="1200" spc="-5" dirty="0">
                <a:latin typeface="Times New Roman"/>
                <a:cs typeface="Times New Roman"/>
              </a:rPr>
              <a:t>are attached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primary </a:t>
            </a:r>
            <a:r>
              <a:rPr sz="1200" dirty="0">
                <a:latin typeface="Times New Roman"/>
                <a:cs typeface="Times New Roman"/>
              </a:rPr>
              <a:t>carbons (RCH</a:t>
            </a:r>
            <a:r>
              <a:rPr sz="1200" baseline="-10416" dirty="0">
                <a:latin typeface="Times New Roman"/>
                <a:cs typeface="Times New Roman"/>
              </a:rPr>
              <a:t>3</a:t>
            </a:r>
            <a:r>
              <a:rPr sz="1200" dirty="0">
                <a:latin typeface="Times New Roman"/>
                <a:cs typeface="Times New Roman"/>
              </a:rPr>
              <a:t>), secondary  </a:t>
            </a:r>
            <a:r>
              <a:rPr sz="1200" spc="-5" dirty="0">
                <a:latin typeface="Times New Roman"/>
                <a:cs typeface="Times New Roman"/>
              </a:rPr>
              <a:t>hydrogens </a:t>
            </a:r>
            <a:r>
              <a:rPr sz="1200" dirty="0">
                <a:latin typeface="Times New Roman"/>
                <a:cs typeface="Times New Roman"/>
              </a:rPr>
              <a:t>are </a:t>
            </a:r>
            <a:r>
              <a:rPr sz="1200" spc="-5" dirty="0">
                <a:latin typeface="Times New Roman"/>
                <a:cs typeface="Times New Roman"/>
              </a:rPr>
              <a:t>attached </a:t>
            </a:r>
            <a:r>
              <a:rPr sz="1200" dirty="0">
                <a:latin typeface="Times New Roman"/>
                <a:cs typeface="Times New Roman"/>
              </a:rPr>
              <a:t>to secondary carbons (R</a:t>
            </a:r>
            <a:r>
              <a:rPr sz="1200" baseline="-10416" dirty="0">
                <a:latin typeface="Times New Roman"/>
                <a:cs typeface="Times New Roman"/>
              </a:rPr>
              <a:t>2</a:t>
            </a:r>
            <a:r>
              <a:rPr sz="1200" dirty="0">
                <a:latin typeface="Times New Roman"/>
                <a:cs typeface="Times New Roman"/>
              </a:rPr>
              <a:t>CH</a:t>
            </a:r>
            <a:r>
              <a:rPr sz="1200" baseline="-10416" dirty="0">
                <a:latin typeface="Times New Roman"/>
                <a:cs typeface="Times New Roman"/>
              </a:rPr>
              <a:t>2</a:t>
            </a:r>
            <a:r>
              <a:rPr sz="1200" dirty="0">
                <a:latin typeface="Times New Roman"/>
                <a:cs typeface="Times New Roman"/>
              </a:rPr>
              <a:t>),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tertiary </a:t>
            </a:r>
            <a:r>
              <a:rPr sz="1200" spc="-5" dirty="0">
                <a:latin typeface="Times New Roman"/>
                <a:cs typeface="Times New Roman"/>
              </a:rPr>
              <a:t>hydrogens </a:t>
            </a:r>
            <a:r>
              <a:rPr sz="1200" dirty="0">
                <a:latin typeface="Times New Roman"/>
                <a:cs typeface="Times New Roman"/>
              </a:rPr>
              <a:t>are  </a:t>
            </a:r>
            <a:r>
              <a:rPr sz="1200" spc="-5" dirty="0">
                <a:latin typeface="Times New Roman"/>
                <a:cs typeface="Times New Roman"/>
              </a:rPr>
              <a:t>attached </a:t>
            </a:r>
            <a:r>
              <a:rPr sz="1200" dirty="0">
                <a:latin typeface="Times New Roman"/>
                <a:cs typeface="Times New Roman"/>
              </a:rPr>
              <a:t>to tertiary carbons (R</a:t>
            </a:r>
            <a:r>
              <a:rPr sz="1200" baseline="-10416" dirty="0">
                <a:latin typeface="Times New Roman"/>
                <a:cs typeface="Times New Roman"/>
              </a:rPr>
              <a:t>3</a:t>
            </a:r>
            <a:r>
              <a:rPr sz="1200" dirty="0">
                <a:latin typeface="Times New Roman"/>
                <a:cs typeface="Times New Roman"/>
              </a:rPr>
              <a:t>CH). </a:t>
            </a:r>
            <a:r>
              <a:rPr sz="1200" spc="-5" dirty="0">
                <a:latin typeface="Times New Roman"/>
                <a:cs typeface="Times New Roman"/>
              </a:rPr>
              <a:t>There is,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course, </a:t>
            </a:r>
            <a:r>
              <a:rPr sz="1200" dirty="0">
                <a:latin typeface="Times New Roman"/>
                <a:cs typeface="Times New Roman"/>
              </a:rPr>
              <a:t>no such thing </a:t>
            </a:r>
            <a:r>
              <a:rPr sz="1200" spc="-5" dirty="0">
                <a:latin typeface="Times New Roman"/>
                <a:cs typeface="Times New Roman"/>
              </a:rPr>
              <a:t>as </a:t>
            </a:r>
            <a:r>
              <a:rPr sz="1200" dirty="0">
                <a:latin typeface="Times New Roman"/>
                <a:cs typeface="Times New Roman"/>
              </a:rPr>
              <a:t>quaternary  </a:t>
            </a:r>
            <a:r>
              <a:rPr sz="1200" spc="-5" dirty="0">
                <a:latin typeface="Times New Roman"/>
                <a:cs typeface="Times New Roman"/>
              </a:rPr>
              <a:t>hydrogen.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7584061"/>
            <a:ext cx="5301615" cy="147828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305"/>
              </a:spcBef>
            </a:pPr>
            <a:r>
              <a:rPr sz="1400" b="1" spc="-5" dirty="0">
                <a:solidFill>
                  <a:srgbClr val="CD0000"/>
                </a:solidFill>
                <a:latin typeface="Arial"/>
                <a:cs typeface="Arial"/>
              </a:rPr>
              <a:t>Naming</a:t>
            </a:r>
            <a:r>
              <a:rPr sz="1400" b="1" spc="5" dirty="0">
                <a:solidFill>
                  <a:srgbClr val="CD000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CD0000"/>
                </a:solidFill>
                <a:latin typeface="Arial"/>
                <a:cs typeface="Arial"/>
              </a:rPr>
              <a:t>Alkanes</a:t>
            </a:r>
            <a:endParaRPr sz="1400">
              <a:latin typeface="Arial"/>
              <a:cs typeface="Arial"/>
            </a:endParaRPr>
          </a:p>
          <a:p>
            <a:pPr marL="12700" marR="5080" algn="just">
              <a:lnSpc>
                <a:spcPct val="110200"/>
              </a:lnSpc>
              <a:spcBef>
                <a:spcPts val="30"/>
              </a:spcBef>
            </a:pPr>
            <a:r>
              <a:rPr sz="1200" spc="-5" dirty="0">
                <a:latin typeface="Times New Roman"/>
                <a:cs typeface="Times New Roman"/>
              </a:rPr>
              <a:t>A chemical name </a:t>
            </a:r>
            <a:r>
              <a:rPr sz="1200" dirty="0">
                <a:latin typeface="Times New Roman"/>
                <a:cs typeface="Times New Roman"/>
              </a:rPr>
              <a:t>typically </a:t>
            </a:r>
            <a:r>
              <a:rPr sz="1200" spc="-5" dirty="0">
                <a:latin typeface="Times New Roman"/>
                <a:cs typeface="Times New Roman"/>
              </a:rPr>
              <a:t>has </a:t>
            </a:r>
            <a:r>
              <a:rPr sz="1200" dirty="0">
                <a:latin typeface="Times New Roman"/>
                <a:cs typeface="Times New Roman"/>
              </a:rPr>
              <a:t>four </a:t>
            </a:r>
            <a:r>
              <a:rPr sz="1200" spc="-5" dirty="0">
                <a:latin typeface="Times New Roman"/>
                <a:cs typeface="Times New Roman"/>
              </a:rPr>
              <a:t>parts </a:t>
            </a:r>
            <a:r>
              <a:rPr sz="1200" dirty="0">
                <a:latin typeface="Times New Roman"/>
                <a:cs typeface="Times New Roman"/>
              </a:rPr>
              <a:t>in the </a:t>
            </a:r>
            <a:r>
              <a:rPr sz="1200" i="1" spc="-5" dirty="0">
                <a:latin typeface="Times New Roman"/>
                <a:cs typeface="Times New Roman"/>
              </a:rPr>
              <a:t>IUPAC system </a:t>
            </a:r>
            <a:r>
              <a:rPr sz="1200" i="1" dirty="0">
                <a:latin typeface="Times New Roman"/>
                <a:cs typeface="Times New Roman"/>
              </a:rPr>
              <a:t>of nomenclature</a:t>
            </a:r>
            <a:r>
              <a:rPr sz="1200" dirty="0">
                <a:latin typeface="Times New Roman"/>
                <a:cs typeface="Times New Roman"/>
              </a:rPr>
              <a:t>:  </a:t>
            </a:r>
            <a:r>
              <a:rPr sz="1200" spc="-5" dirty="0">
                <a:latin typeface="Times New Roman"/>
                <a:cs typeface="Times New Roman"/>
              </a:rPr>
              <a:t>prefix, parent, </a:t>
            </a:r>
            <a:r>
              <a:rPr sz="1200" dirty="0">
                <a:latin typeface="Times New Roman"/>
                <a:cs typeface="Times New Roman"/>
              </a:rPr>
              <a:t>locant, and suffix. The prefix </a:t>
            </a:r>
            <a:r>
              <a:rPr sz="1200" spc="-5" dirty="0">
                <a:latin typeface="Times New Roman"/>
                <a:cs typeface="Times New Roman"/>
              </a:rPr>
              <a:t>identifies </a:t>
            </a:r>
            <a:r>
              <a:rPr sz="1200" dirty="0">
                <a:latin typeface="Times New Roman"/>
                <a:cs typeface="Times New Roman"/>
              </a:rPr>
              <a:t>the various </a:t>
            </a:r>
            <a:r>
              <a:rPr sz="1200" b="1" spc="-5" dirty="0">
                <a:latin typeface="Times New Roman"/>
                <a:cs typeface="Times New Roman"/>
              </a:rPr>
              <a:t>substituent </a:t>
            </a:r>
            <a:r>
              <a:rPr sz="1200" spc="-5" dirty="0">
                <a:latin typeface="Times New Roman"/>
                <a:cs typeface="Times New Roman"/>
              </a:rPr>
              <a:t>groups  </a:t>
            </a:r>
            <a:r>
              <a:rPr sz="1200" dirty="0">
                <a:latin typeface="Times New Roman"/>
                <a:cs typeface="Times New Roman"/>
              </a:rPr>
              <a:t>in the </a:t>
            </a:r>
            <a:r>
              <a:rPr sz="1200" spc="-5" dirty="0">
                <a:latin typeface="Times New Roman"/>
                <a:cs typeface="Times New Roman"/>
              </a:rPr>
              <a:t>molecule,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parent selects </a:t>
            </a:r>
            <a:r>
              <a:rPr sz="1200" dirty="0">
                <a:latin typeface="Times New Roman"/>
                <a:cs typeface="Times New Roman"/>
              </a:rPr>
              <a:t>a main </a:t>
            </a:r>
            <a:r>
              <a:rPr sz="1200" spc="-5" dirty="0">
                <a:latin typeface="Times New Roman"/>
                <a:cs typeface="Times New Roman"/>
              </a:rPr>
              <a:t>part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molecule and </a:t>
            </a:r>
            <a:r>
              <a:rPr sz="1200" dirty="0">
                <a:latin typeface="Times New Roman"/>
                <a:cs typeface="Times New Roman"/>
              </a:rPr>
              <a:t>tells how many  </a:t>
            </a:r>
            <a:r>
              <a:rPr sz="1200" spc="-5" dirty="0">
                <a:latin typeface="Times New Roman"/>
                <a:cs typeface="Times New Roman"/>
              </a:rPr>
              <a:t>carbon atoms </a:t>
            </a:r>
            <a:r>
              <a:rPr sz="1200" dirty="0">
                <a:latin typeface="Times New Roman"/>
                <a:cs typeface="Times New Roman"/>
              </a:rPr>
              <a:t>are in that </a:t>
            </a:r>
            <a:r>
              <a:rPr sz="1200" spc="-5" dirty="0">
                <a:latin typeface="Times New Roman"/>
                <a:cs typeface="Times New Roman"/>
              </a:rPr>
              <a:t>part,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locants give </a:t>
            </a:r>
            <a:r>
              <a:rPr sz="1200" dirty="0">
                <a:latin typeface="Times New Roman"/>
                <a:cs typeface="Times New Roman"/>
              </a:rPr>
              <a:t>the positions of the </a:t>
            </a:r>
            <a:r>
              <a:rPr sz="1200" spc="-5" dirty="0">
                <a:latin typeface="Times New Roman"/>
                <a:cs typeface="Times New Roman"/>
              </a:rPr>
              <a:t>functional groups  and substituents, </a:t>
            </a:r>
            <a:r>
              <a:rPr sz="1200" dirty="0">
                <a:latin typeface="Times New Roman"/>
                <a:cs typeface="Times New Roman"/>
              </a:rPr>
              <a:t>and the </a:t>
            </a:r>
            <a:r>
              <a:rPr sz="1200" spc="-5" dirty="0">
                <a:latin typeface="Times New Roman"/>
                <a:cs typeface="Times New Roman"/>
              </a:rPr>
              <a:t>suffix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identifies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45"/>
              </a:spcBef>
            </a:pPr>
            <a:r>
              <a:rPr sz="1200" dirty="0">
                <a:latin typeface="Times New Roman"/>
                <a:cs typeface="Times New Roman"/>
              </a:rPr>
              <a:t>the primary </a:t>
            </a:r>
            <a:r>
              <a:rPr sz="1200" spc="-5" dirty="0">
                <a:latin typeface="Times New Roman"/>
                <a:cs typeface="Times New Roman"/>
              </a:rPr>
              <a:t>functional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group.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16924" y="1081213"/>
            <a:ext cx="5159752" cy="882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349540" y="4223596"/>
            <a:ext cx="2825534" cy="9136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12815" y="6304439"/>
            <a:ext cx="3970169" cy="12320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676" y="452627"/>
            <a:ext cx="5419090" cy="218440"/>
          </a:xfrm>
          <a:prstGeom prst="rect">
            <a:avLst/>
          </a:prstGeom>
          <a:solidFill>
            <a:srgbClr val="D9D9D9"/>
          </a:solidFill>
          <a:ln w="609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70"/>
              </a:spcBef>
              <a:tabLst>
                <a:tab pos="2470150" algn="l"/>
                <a:tab pos="4262755" algn="l"/>
              </a:tabLst>
            </a:pPr>
            <a:r>
              <a:rPr sz="1100" b="1" spc="-5" dirty="0">
                <a:latin typeface="Calibri"/>
                <a:cs typeface="Calibri"/>
              </a:rPr>
              <a:t>Organic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Chemistry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(I</a:t>
            </a:r>
            <a:r>
              <a:rPr sz="1200" b="1" dirty="0">
                <a:latin typeface="Calibri"/>
                <a:cs typeface="Calibri"/>
              </a:rPr>
              <a:t>)	</a:t>
            </a:r>
            <a:r>
              <a:rPr sz="1200" b="1" spc="-5" dirty="0">
                <a:latin typeface="Calibri"/>
                <a:cs typeface="Calibri"/>
              </a:rPr>
              <a:t>Alkanes	</a:t>
            </a:r>
            <a:r>
              <a:rPr sz="1100" b="1" spc="-5" dirty="0">
                <a:latin typeface="Calibri"/>
                <a:cs typeface="Calibri"/>
              </a:rPr>
              <a:t>Dr. </a:t>
            </a:r>
            <a:r>
              <a:rPr sz="1100" b="1" spc="-10" dirty="0">
                <a:latin typeface="Calibri"/>
                <a:cs typeface="Calibri"/>
              </a:rPr>
              <a:t>Ayad </a:t>
            </a:r>
            <a:r>
              <a:rPr sz="1100" b="1" spc="-5" dirty="0">
                <a:latin typeface="Calibri"/>
                <a:cs typeface="Calibri"/>
              </a:rPr>
              <a:t>Kareem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1918461"/>
            <a:ext cx="5299075" cy="987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5"/>
              </a:lnSpc>
              <a:spcBef>
                <a:spcPts val="100"/>
              </a:spcBef>
            </a:pPr>
            <a:r>
              <a:rPr sz="1200" b="1" dirty="0">
                <a:solidFill>
                  <a:srgbClr val="CD0000"/>
                </a:solidFill>
                <a:latin typeface="Arial"/>
                <a:cs typeface="Arial"/>
              </a:rPr>
              <a:t>Step</a:t>
            </a:r>
            <a:r>
              <a:rPr sz="1200" b="1" spc="-5" dirty="0">
                <a:solidFill>
                  <a:srgbClr val="CD0000"/>
                </a:solidFill>
                <a:latin typeface="Arial"/>
                <a:cs typeface="Arial"/>
              </a:rPr>
              <a:t> 1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415"/>
              </a:lnSpc>
            </a:pPr>
            <a:r>
              <a:rPr sz="1200" b="1" spc="-5" dirty="0">
                <a:latin typeface="Times New Roman"/>
                <a:cs typeface="Times New Roman"/>
              </a:rPr>
              <a:t>Find the parent</a:t>
            </a:r>
            <a:r>
              <a:rPr sz="1200" b="1" dirty="0">
                <a:latin typeface="Times New Roman"/>
                <a:cs typeface="Times New Roman"/>
              </a:rPr>
              <a:t> hydrocarbon.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580"/>
              </a:lnSpc>
              <a:spcBef>
                <a:spcPts val="55"/>
              </a:spcBef>
            </a:pPr>
            <a:r>
              <a:rPr sz="1200" b="1" dirty="0">
                <a:latin typeface="Times New Roman"/>
                <a:cs typeface="Times New Roman"/>
              </a:rPr>
              <a:t>(a) </a:t>
            </a:r>
            <a:r>
              <a:rPr sz="1200" spc="-5" dirty="0">
                <a:latin typeface="Times New Roman"/>
                <a:cs typeface="Times New Roman"/>
              </a:rPr>
              <a:t>Find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longest </a:t>
            </a:r>
            <a:r>
              <a:rPr sz="1200" dirty="0">
                <a:latin typeface="Times New Roman"/>
                <a:cs typeface="Times New Roman"/>
              </a:rPr>
              <a:t>continuous </a:t>
            </a:r>
            <a:r>
              <a:rPr sz="1200" spc="-5" dirty="0">
                <a:latin typeface="Times New Roman"/>
                <a:cs typeface="Times New Roman"/>
              </a:rPr>
              <a:t>chain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carbon </a:t>
            </a:r>
            <a:r>
              <a:rPr sz="1200" spc="-5" dirty="0">
                <a:latin typeface="Times New Roman"/>
                <a:cs typeface="Times New Roman"/>
              </a:rPr>
              <a:t>atoms </a:t>
            </a:r>
            <a:r>
              <a:rPr sz="1200" dirty="0">
                <a:latin typeface="Times New Roman"/>
                <a:cs typeface="Times New Roman"/>
              </a:rPr>
              <a:t>in the </a:t>
            </a:r>
            <a:r>
              <a:rPr sz="1200" spc="-5" dirty="0">
                <a:latin typeface="Times New Roman"/>
                <a:cs typeface="Times New Roman"/>
              </a:rPr>
              <a:t>molecule, </a:t>
            </a:r>
            <a:r>
              <a:rPr sz="1200" dirty="0">
                <a:latin typeface="Times New Roman"/>
                <a:cs typeface="Times New Roman"/>
              </a:rPr>
              <a:t>and </a:t>
            </a:r>
            <a:r>
              <a:rPr sz="1200" spc="-5" dirty="0">
                <a:latin typeface="Times New Roman"/>
                <a:cs typeface="Times New Roman"/>
              </a:rPr>
              <a:t>use </a:t>
            </a:r>
            <a:r>
              <a:rPr sz="1200" dirty="0">
                <a:latin typeface="Times New Roman"/>
                <a:cs typeface="Times New Roman"/>
              </a:rPr>
              <a:t>the  </a:t>
            </a:r>
            <a:r>
              <a:rPr sz="1200" spc="-5" dirty="0">
                <a:latin typeface="Times New Roman"/>
                <a:cs typeface="Times New Roman"/>
              </a:rPr>
              <a:t>name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chain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as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parent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name.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longest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chain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may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always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be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apparent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1200" spc="-5" dirty="0">
                <a:latin typeface="Times New Roman"/>
                <a:cs typeface="Times New Roman"/>
              </a:rPr>
              <a:t>from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manner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writing; </a:t>
            </a:r>
            <a:r>
              <a:rPr sz="1200" spc="-10" dirty="0">
                <a:latin typeface="Times New Roman"/>
                <a:cs typeface="Times New Roman"/>
              </a:rPr>
              <a:t>you </a:t>
            </a:r>
            <a:r>
              <a:rPr sz="1200" spc="5" dirty="0">
                <a:latin typeface="Times New Roman"/>
                <a:cs typeface="Times New Roman"/>
              </a:rPr>
              <a:t>may </a:t>
            </a:r>
            <a:r>
              <a:rPr sz="1200" dirty="0">
                <a:latin typeface="Times New Roman"/>
                <a:cs typeface="Times New Roman"/>
              </a:rPr>
              <a:t>have to </a:t>
            </a:r>
            <a:r>
              <a:rPr sz="1200" spc="-135" dirty="0">
                <a:latin typeface="Times New Roman"/>
                <a:cs typeface="Times New Roman"/>
              </a:rPr>
              <a:t>―turn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corners.‖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4488306"/>
            <a:ext cx="5301615" cy="427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(b) </a:t>
            </a:r>
            <a:r>
              <a:rPr sz="1200" spc="-15" dirty="0">
                <a:latin typeface="Times New Roman"/>
                <a:cs typeface="Times New Roman"/>
              </a:rPr>
              <a:t>If </a:t>
            </a:r>
            <a:r>
              <a:rPr sz="1200" spc="-5" dirty="0">
                <a:latin typeface="Times New Roman"/>
                <a:cs typeface="Times New Roman"/>
              </a:rPr>
              <a:t>two different </a:t>
            </a:r>
            <a:r>
              <a:rPr sz="1200" dirty="0">
                <a:latin typeface="Times New Roman"/>
                <a:cs typeface="Times New Roman"/>
              </a:rPr>
              <a:t>chains of </a:t>
            </a:r>
            <a:r>
              <a:rPr sz="1200" spc="-5" dirty="0">
                <a:latin typeface="Times New Roman"/>
                <a:cs typeface="Times New Roman"/>
              </a:rPr>
              <a:t>equal length are </a:t>
            </a:r>
            <a:r>
              <a:rPr sz="1200" dirty="0">
                <a:latin typeface="Times New Roman"/>
                <a:cs typeface="Times New Roman"/>
              </a:rPr>
              <a:t>present, </a:t>
            </a:r>
            <a:r>
              <a:rPr sz="1200" spc="-5" dirty="0">
                <a:latin typeface="Times New Roman"/>
                <a:cs typeface="Times New Roman"/>
              </a:rPr>
              <a:t>choose </a:t>
            </a:r>
            <a:r>
              <a:rPr sz="1200" dirty="0">
                <a:latin typeface="Times New Roman"/>
                <a:cs typeface="Times New Roman"/>
              </a:rPr>
              <a:t>the one with the </a:t>
            </a:r>
            <a:r>
              <a:rPr sz="1200" spc="-5" dirty="0">
                <a:latin typeface="Times New Roman"/>
                <a:cs typeface="Times New Roman"/>
              </a:rPr>
              <a:t>larger  </a:t>
            </a:r>
            <a:r>
              <a:rPr sz="1200" dirty="0">
                <a:latin typeface="Times New Roman"/>
                <a:cs typeface="Times New Roman"/>
              </a:rPr>
              <a:t>number of </a:t>
            </a:r>
            <a:r>
              <a:rPr sz="1200" spc="-5" dirty="0">
                <a:latin typeface="Times New Roman"/>
                <a:cs typeface="Times New Roman"/>
              </a:rPr>
              <a:t>branch </a:t>
            </a:r>
            <a:r>
              <a:rPr sz="1200" dirty="0">
                <a:latin typeface="Times New Roman"/>
                <a:cs typeface="Times New Roman"/>
              </a:rPr>
              <a:t>points </a:t>
            </a:r>
            <a:r>
              <a:rPr sz="1200" spc="-5" dirty="0">
                <a:latin typeface="Times New Roman"/>
                <a:cs typeface="Times New Roman"/>
              </a:rPr>
              <a:t>as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parent.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6312788"/>
            <a:ext cx="5300980" cy="784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sz="1200" b="1" dirty="0">
                <a:solidFill>
                  <a:srgbClr val="CD0000"/>
                </a:solidFill>
                <a:latin typeface="Arial"/>
                <a:cs typeface="Arial"/>
              </a:rPr>
              <a:t>Step</a:t>
            </a:r>
            <a:r>
              <a:rPr sz="1200" b="1" spc="-5" dirty="0">
                <a:solidFill>
                  <a:srgbClr val="CD0000"/>
                </a:solidFill>
                <a:latin typeface="Arial"/>
                <a:cs typeface="Arial"/>
              </a:rPr>
              <a:t> 2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410"/>
              </a:lnSpc>
            </a:pPr>
            <a:r>
              <a:rPr sz="1200" b="1" spc="-5" dirty="0">
                <a:latin typeface="Times New Roman"/>
                <a:cs typeface="Times New Roman"/>
              </a:rPr>
              <a:t>Number the atoms in </a:t>
            </a:r>
            <a:r>
              <a:rPr sz="1200" b="1" dirty="0">
                <a:latin typeface="Times New Roman"/>
                <a:cs typeface="Times New Roman"/>
              </a:rPr>
              <a:t>the </a:t>
            </a:r>
            <a:r>
              <a:rPr sz="1200" b="1" spc="-5" dirty="0">
                <a:latin typeface="Times New Roman"/>
                <a:cs typeface="Times New Roman"/>
              </a:rPr>
              <a:t>longest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chain.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580"/>
              </a:lnSpc>
              <a:spcBef>
                <a:spcPts val="65"/>
              </a:spcBef>
            </a:pPr>
            <a:r>
              <a:rPr sz="1200" b="1" dirty="0">
                <a:latin typeface="Times New Roman"/>
                <a:cs typeface="Times New Roman"/>
              </a:rPr>
              <a:t>(a) </a:t>
            </a:r>
            <a:r>
              <a:rPr sz="1200" spc="-5" dirty="0">
                <a:latin typeface="Times New Roman"/>
                <a:cs typeface="Times New Roman"/>
              </a:rPr>
              <a:t>Beginning at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end nearer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first </a:t>
            </a:r>
            <a:r>
              <a:rPr sz="1200" dirty="0">
                <a:latin typeface="Times New Roman"/>
                <a:cs typeface="Times New Roman"/>
              </a:rPr>
              <a:t>branch point, number </a:t>
            </a:r>
            <a:r>
              <a:rPr sz="1200" spc="-5" dirty="0">
                <a:latin typeface="Times New Roman"/>
                <a:cs typeface="Times New Roman"/>
              </a:rPr>
              <a:t>each </a:t>
            </a:r>
            <a:r>
              <a:rPr sz="1200" dirty="0">
                <a:latin typeface="Times New Roman"/>
                <a:cs typeface="Times New Roman"/>
              </a:rPr>
              <a:t>carbon </a:t>
            </a:r>
            <a:r>
              <a:rPr sz="1200" spc="-5" dirty="0">
                <a:latin typeface="Times New Roman"/>
                <a:cs typeface="Times New Roman"/>
              </a:rPr>
              <a:t>atom </a:t>
            </a:r>
            <a:r>
              <a:rPr sz="1200" dirty="0">
                <a:latin typeface="Times New Roman"/>
                <a:cs typeface="Times New Roman"/>
              </a:rPr>
              <a:t>in the  </a:t>
            </a:r>
            <a:r>
              <a:rPr sz="1200" spc="-5" dirty="0">
                <a:latin typeface="Times New Roman"/>
                <a:cs typeface="Times New Roman"/>
              </a:rPr>
              <a:t>parent </a:t>
            </a:r>
            <a:r>
              <a:rPr sz="1200" dirty="0">
                <a:latin typeface="Times New Roman"/>
                <a:cs typeface="Times New Roman"/>
              </a:rPr>
              <a:t>chain.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8184641"/>
            <a:ext cx="5299075" cy="813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first branch </a:t>
            </a:r>
            <a:r>
              <a:rPr sz="1200" dirty="0">
                <a:latin typeface="Times New Roman"/>
                <a:cs typeface="Times New Roman"/>
              </a:rPr>
              <a:t>occurs </a:t>
            </a:r>
            <a:r>
              <a:rPr sz="1200" spc="-5" dirty="0">
                <a:latin typeface="Times New Roman"/>
                <a:cs typeface="Times New Roman"/>
              </a:rPr>
              <a:t>at </a:t>
            </a:r>
            <a:r>
              <a:rPr sz="1200" dirty="0">
                <a:latin typeface="Times New Roman"/>
                <a:cs typeface="Times New Roman"/>
              </a:rPr>
              <a:t>C3 in the </a:t>
            </a:r>
            <a:r>
              <a:rPr sz="1200" spc="-5" dirty="0">
                <a:latin typeface="Times New Roman"/>
                <a:cs typeface="Times New Roman"/>
              </a:rPr>
              <a:t>proper system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numbering, </a:t>
            </a:r>
            <a:r>
              <a:rPr sz="1200" dirty="0">
                <a:latin typeface="Times New Roman"/>
                <a:cs typeface="Times New Roman"/>
              </a:rPr>
              <a:t>not </a:t>
            </a:r>
            <a:r>
              <a:rPr sz="1200" spc="-5" dirty="0">
                <a:latin typeface="Times New Roman"/>
                <a:cs typeface="Times New Roman"/>
              </a:rPr>
              <a:t>at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C4.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 marR="5080">
              <a:lnSpc>
                <a:spcPct val="110800"/>
              </a:lnSpc>
            </a:pPr>
            <a:r>
              <a:rPr sz="1200" b="1" spc="-5" dirty="0">
                <a:latin typeface="Times New Roman"/>
                <a:cs typeface="Times New Roman"/>
              </a:rPr>
              <a:t>(b) </a:t>
            </a:r>
            <a:r>
              <a:rPr sz="1200" spc="-15" dirty="0">
                <a:latin typeface="Times New Roman"/>
                <a:cs typeface="Times New Roman"/>
              </a:rPr>
              <a:t>If </a:t>
            </a:r>
            <a:r>
              <a:rPr sz="1200" dirty="0">
                <a:latin typeface="Times New Roman"/>
                <a:cs typeface="Times New Roman"/>
              </a:rPr>
              <a:t>there </a:t>
            </a:r>
            <a:r>
              <a:rPr sz="1200" spc="-5" dirty="0">
                <a:latin typeface="Times New Roman"/>
                <a:cs typeface="Times New Roman"/>
              </a:rPr>
              <a:t>is branching an equal distance </a:t>
            </a:r>
            <a:r>
              <a:rPr sz="1200" spc="5" dirty="0">
                <a:latin typeface="Times New Roman"/>
                <a:cs typeface="Times New Roman"/>
              </a:rPr>
              <a:t>away </a:t>
            </a:r>
            <a:r>
              <a:rPr sz="1200" dirty="0">
                <a:latin typeface="Times New Roman"/>
                <a:cs typeface="Times New Roman"/>
              </a:rPr>
              <a:t>from both </a:t>
            </a:r>
            <a:r>
              <a:rPr sz="1200" spc="-5" dirty="0">
                <a:latin typeface="Times New Roman"/>
                <a:cs typeface="Times New Roman"/>
              </a:rPr>
              <a:t>ends </a:t>
            </a:r>
            <a:r>
              <a:rPr sz="1200" dirty="0">
                <a:latin typeface="Times New Roman"/>
                <a:cs typeface="Times New Roman"/>
              </a:rPr>
              <a:t>of the </a:t>
            </a:r>
            <a:r>
              <a:rPr sz="1200" spc="-5" dirty="0">
                <a:latin typeface="Times New Roman"/>
                <a:cs typeface="Times New Roman"/>
              </a:rPr>
              <a:t>parent chain,  begin </a:t>
            </a:r>
            <a:r>
              <a:rPr sz="1200" dirty="0">
                <a:latin typeface="Times New Roman"/>
                <a:cs typeface="Times New Roman"/>
              </a:rPr>
              <a:t>numbering </a:t>
            </a:r>
            <a:r>
              <a:rPr sz="1200" spc="-5" dirty="0">
                <a:latin typeface="Times New Roman"/>
                <a:cs typeface="Times New Roman"/>
              </a:rPr>
              <a:t>at </a:t>
            </a:r>
            <a:r>
              <a:rPr sz="1200" dirty="0">
                <a:latin typeface="Times New Roman"/>
                <a:cs typeface="Times New Roman"/>
              </a:rPr>
              <a:t>the end </a:t>
            </a:r>
            <a:r>
              <a:rPr sz="1200" spc="-5" dirty="0">
                <a:latin typeface="Times New Roman"/>
                <a:cs typeface="Times New Roman"/>
              </a:rPr>
              <a:t>nearer </a:t>
            </a:r>
            <a:r>
              <a:rPr sz="1200" dirty="0">
                <a:latin typeface="Times New Roman"/>
                <a:cs typeface="Times New Roman"/>
              </a:rPr>
              <a:t>the second </a:t>
            </a:r>
            <a:r>
              <a:rPr sz="1200" spc="-5" dirty="0">
                <a:latin typeface="Times New Roman"/>
                <a:cs typeface="Times New Roman"/>
              </a:rPr>
              <a:t>branch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point.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90052" y="1111933"/>
            <a:ext cx="4656241" cy="675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09354" y="3022810"/>
            <a:ext cx="3812067" cy="14164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62477" y="5062273"/>
            <a:ext cx="4087538" cy="10692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79149" y="7219222"/>
            <a:ext cx="4191670" cy="86939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1465</Words>
  <Application>Microsoft Office PowerPoint</Application>
  <PresentationFormat>Custom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ALSHABAKA</dc:creator>
  <cp:lastModifiedBy>Hiba Ali Hasan</cp:lastModifiedBy>
  <cp:revision>2</cp:revision>
  <dcterms:created xsi:type="dcterms:W3CDTF">2019-12-29T06:28:42Z</dcterms:created>
  <dcterms:modified xsi:type="dcterms:W3CDTF">2019-12-29T06:31:13Z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2018-02-11T00:00:00Z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2019-12-29T00:00:00Z</vt:filetime>
  </property>
</Properties>
</file>