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9" autoAdjust="0"/>
    <p:restoredTop sz="94660"/>
  </p:normalViewPr>
  <p:slideViewPr>
    <p:cSldViewPr>
      <p:cViewPr varScale="1">
        <p:scale>
          <a:sx n="43" d="100"/>
          <a:sy n="43" d="100"/>
        </p:scale>
        <p:origin x="254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07003" y="9916159"/>
            <a:ext cx="1473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869950"/>
            <a:ext cx="5353050" cy="20402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200" b="1" dirty="0">
                <a:latin typeface="Times New Roman"/>
                <a:cs typeface="Times New Roman"/>
              </a:rPr>
              <a:t>bond</a:t>
            </a:r>
            <a:r>
              <a:rPr sz="1200" dirty="0">
                <a:latin typeface="Times New Roman"/>
                <a:cs typeface="Times New Roman"/>
              </a:rPr>
              <a:t>. The </a:t>
            </a:r>
            <a:r>
              <a:rPr sz="1200" spc="-5" dirty="0">
                <a:latin typeface="Times New Roman"/>
                <a:cs typeface="Times New Roman"/>
              </a:rPr>
              <a:t>neutral collection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atoms held together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covalent </a:t>
            </a:r>
            <a:r>
              <a:rPr sz="1200" dirty="0">
                <a:latin typeface="Times New Roman"/>
                <a:cs typeface="Times New Roman"/>
              </a:rPr>
              <a:t>bonds </a:t>
            </a:r>
            <a:r>
              <a:rPr sz="1200" spc="-5" dirty="0">
                <a:latin typeface="Times New Roman"/>
                <a:cs typeface="Times New Roman"/>
              </a:rPr>
              <a:t>is called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sz="1200" b="1" spc="-5" dirty="0">
                <a:latin typeface="Times New Roman"/>
                <a:cs typeface="Times New Roman"/>
              </a:rPr>
              <a:t>molecule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simple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indicating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covalent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bonds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molecules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use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called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100"/>
              </a:lnSpc>
              <a:spcBef>
                <a:spcPts val="1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Lewis structures</a:t>
            </a:r>
            <a:r>
              <a:rPr sz="1200" i="1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b="1" dirty="0">
                <a:latin typeface="Times New Roman"/>
                <a:cs typeface="Times New Roman"/>
              </a:rPr>
              <a:t>electron-dot </a:t>
            </a:r>
            <a:r>
              <a:rPr sz="1200" b="1" spc="-5" dirty="0">
                <a:latin typeface="Times New Roman"/>
                <a:cs typeface="Times New Roman"/>
              </a:rPr>
              <a:t>structures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which </a:t>
            </a:r>
            <a:r>
              <a:rPr sz="1200" dirty="0">
                <a:latin typeface="Times New Roman"/>
                <a:cs typeface="Times New Roman"/>
              </a:rPr>
              <a:t>the valence shell </a:t>
            </a:r>
            <a:r>
              <a:rPr sz="1200" spc="-5" dirty="0">
                <a:latin typeface="Times New Roman"/>
                <a:cs typeface="Times New Roman"/>
              </a:rPr>
              <a:t>electrons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 atom are represented as </a:t>
            </a:r>
            <a:r>
              <a:rPr sz="1200" dirty="0">
                <a:latin typeface="Times New Roman"/>
                <a:cs typeface="Times New Roman"/>
              </a:rPr>
              <a:t>dots. Thus, </a:t>
            </a:r>
            <a:r>
              <a:rPr sz="1200" spc="-5" dirty="0">
                <a:latin typeface="Times New Roman"/>
                <a:cs typeface="Times New Roman"/>
              </a:rPr>
              <a:t>hydrogen has </a:t>
            </a:r>
            <a:r>
              <a:rPr sz="1200" dirty="0">
                <a:latin typeface="Times New Roman"/>
                <a:cs typeface="Times New Roman"/>
              </a:rPr>
              <a:t>one dot </a:t>
            </a:r>
            <a:r>
              <a:rPr sz="1200" spc="-5" dirty="0">
                <a:latin typeface="Times New Roman"/>
                <a:cs typeface="Times New Roman"/>
              </a:rPr>
              <a:t>representing its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i="1" dirty="0">
                <a:latin typeface="Times New Roman"/>
                <a:cs typeface="Times New Roman"/>
              </a:rPr>
              <a:t>s  </a:t>
            </a:r>
            <a:r>
              <a:rPr sz="1200" spc="-5" dirty="0">
                <a:latin typeface="Times New Roman"/>
                <a:cs typeface="Times New Roman"/>
              </a:rPr>
              <a:t>electron,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has </a:t>
            </a:r>
            <a:r>
              <a:rPr sz="1200" dirty="0">
                <a:latin typeface="Times New Roman"/>
                <a:cs typeface="Times New Roman"/>
              </a:rPr>
              <a:t>four dots (2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), </a:t>
            </a:r>
            <a:r>
              <a:rPr sz="1200" spc="-10" dirty="0">
                <a:latin typeface="Times New Roman"/>
                <a:cs typeface="Times New Roman"/>
              </a:rPr>
              <a:t>oxygen </a:t>
            </a:r>
            <a:r>
              <a:rPr sz="1200" spc="-5" dirty="0">
                <a:latin typeface="Times New Roman"/>
                <a:cs typeface="Times New Roman"/>
              </a:rPr>
              <a:t>has six </a:t>
            </a:r>
            <a:r>
              <a:rPr sz="1200" dirty="0">
                <a:latin typeface="Times New Roman"/>
                <a:cs typeface="Times New Roman"/>
              </a:rPr>
              <a:t>dots </a:t>
            </a:r>
            <a:r>
              <a:rPr sz="1200" spc="-5" dirty="0">
                <a:latin typeface="Times New Roman"/>
                <a:cs typeface="Times New Roman"/>
              </a:rPr>
              <a:t>(2</a:t>
            </a:r>
            <a:r>
              <a:rPr sz="1200" i="1" spc="-5" dirty="0">
                <a:latin typeface="Times New Roman"/>
                <a:cs typeface="Times New Roman"/>
              </a:rPr>
              <a:t>s</a:t>
            </a:r>
            <a:r>
              <a:rPr sz="1200" spc="-7" baseline="38194" dirty="0">
                <a:latin typeface="Times New Roman"/>
                <a:cs typeface="Times New Roman"/>
              </a:rPr>
              <a:t>2 </a:t>
            </a:r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7" baseline="38194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), and so </a:t>
            </a:r>
            <a:r>
              <a:rPr sz="1200" dirty="0">
                <a:latin typeface="Times New Roman"/>
                <a:cs typeface="Times New Roman"/>
              </a:rPr>
              <a:t>on. </a:t>
            </a:r>
            <a:r>
              <a:rPr sz="1200" spc="-5" dirty="0">
                <a:latin typeface="Times New Roman"/>
                <a:cs typeface="Times New Roman"/>
              </a:rPr>
              <a:t>A  </a:t>
            </a:r>
            <a:r>
              <a:rPr sz="1200" dirty="0">
                <a:latin typeface="Times New Roman"/>
                <a:cs typeface="Times New Roman"/>
              </a:rPr>
              <a:t>stable </a:t>
            </a:r>
            <a:r>
              <a:rPr sz="1200" spc="-5" dirty="0">
                <a:latin typeface="Times New Roman"/>
                <a:cs typeface="Times New Roman"/>
              </a:rPr>
              <a:t>molecule results </a:t>
            </a:r>
            <a:r>
              <a:rPr sz="1200" dirty="0">
                <a:latin typeface="Times New Roman"/>
                <a:cs typeface="Times New Roman"/>
              </a:rPr>
              <a:t>whenever a </a:t>
            </a:r>
            <a:r>
              <a:rPr sz="1200" spc="-5" dirty="0">
                <a:latin typeface="Times New Roman"/>
                <a:cs typeface="Times New Roman"/>
              </a:rPr>
              <a:t>noble-gas configuration is achieved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atoms eight </a:t>
            </a:r>
            <a:r>
              <a:rPr sz="1200" dirty="0">
                <a:latin typeface="Times New Roman"/>
                <a:cs typeface="Times New Roman"/>
              </a:rPr>
              <a:t>dots </a:t>
            </a:r>
            <a:r>
              <a:rPr sz="1200" spc="-5" dirty="0">
                <a:latin typeface="Times New Roman"/>
                <a:cs typeface="Times New Roman"/>
              </a:rPr>
              <a:t>(an </a:t>
            </a:r>
            <a:r>
              <a:rPr sz="1200" dirty="0">
                <a:latin typeface="Times New Roman"/>
                <a:cs typeface="Times New Roman"/>
              </a:rPr>
              <a:t>octet) for main-group atoms or </a:t>
            </a:r>
            <a:r>
              <a:rPr sz="1200" spc="-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dots for </a:t>
            </a:r>
            <a:r>
              <a:rPr sz="1200" spc="-5" dirty="0">
                <a:latin typeface="Times New Roman"/>
                <a:cs typeface="Times New Roman"/>
              </a:rPr>
              <a:t>hydrogen. </a:t>
            </a:r>
            <a:r>
              <a:rPr sz="1200" dirty="0">
                <a:latin typeface="Times New Roman"/>
                <a:cs typeface="Times New Roman"/>
              </a:rPr>
              <a:t>Simpler  still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use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b="1" i="1" spc="-5" dirty="0">
                <a:latin typeface="Times New Roman"/>
                <a:cs typeface="Times New Roman"/>
              </a:rPr>
              <a:t>Kekulé </a:t>
            </a:r>
            <a:r>
              <a:rPr sz="1200" b="1" i="1" dirty="0">
                <a:latin typeface="Times New Roman"/>
                <a:cs typeface="Times New Roman"/>
              </a:rPr>
              <a:t>structures</a:t>
            </a:r>
            <a:r>
              <a:rPr sz="1200" i="1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b="1" dirty="0">
                <a:latin typeface="Times New Roman"/>
                <a:cs typeface="Times New Roman"/>
              </a:rPr>
              <a:t>line </a:t>
            </a:r>
            <a:r>
              <a:rPr sz="1200" b="1" spc="-5" dirty="0">
                <a:latin typeface="Times New Roman"/>
                <a:cs typeface="Times New Roman"/>
              </a:rPr>
              <a:t>bond structures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which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two-electron  covalent </a:t>
            </a:r>
            <a:r>
              <a:rPr sz="1200" dirty="0">
                <a:latin typeface="Times New Roman"/>
                <a:cs typeface="Times New Roman"/>
              </a:rPr>
              <a:t>bond </a:t>
            </a:r>
            <a:r>
              <a:rPr sz="1200" spc="-5" dirty="0">
                <a:latin typeface="Times New Roman"/>
                <a:cs typeface="Times New Roman"/>
              </a:rPr>
              <a:t>is indicated as </a:t>
            </a:r>
            <a:r>
              <a:rPr sz="1200" dirty="0">
                <a:latin typeface="Times New Roman"/>
                <a:cs typeface="Times New Roman"/>
              </a:rPr>
              <a:t>a line drawn between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5204" y="4765674"/>
            <a:ext cx="5352415" cy="1637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1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The number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covalent bonds </a:t>
            </a:r>
            <a:r>
              <a:rPr sz="1200" spc="-5" dirty="0">
                <a:latin typeface="Times New Roman"/>
                <a:cs typeface="Times New Roman"/>
              </a:rPr>
              <a:t>an atom forms depends </a:t>
            </a:r>
            <a:r>
              <a:rPr sz="1200" dirty="0">
                <a:latin typeface="Times New Roman"/>
                <a:cs typeface="Times New Roman"/>
              </a:rPr>
              <a:t>on how </a:t>
            </a:r>
            <a:r>
              <a:rPr sz="1200" spc="5" dirty="0">
                <a:latin typeface="Times New Roman"/>
                <a:cs typeface="Times New Roman"/>
              </a:rPr>
              <a:t>many </a:t>
            </a:r>
            <a:r>
              <a:rPr sz="1200" spc="-5" dirty="0">
                <a:latin typeface="Times New Roman"/>
                <a:cs typeface="Times New Roman"/>
              </a:rPr>
              <a:t>additional  valence electrons </a:t>
            </a:r>
            <a:r>
              <a:rPr sz="1200" dirty="0">
                <a:latin typeface="Times New Roman"/>
                <a:cs typeface="Times New Roman"/>
              </a:rPr>
              <a:t>it needs to </a:t>
            </a:r>
            <a:r>
              <a:rPr sz="1200" spc="-5" dirty="0">
                <a:latin typeface="Times New Roman"/>
                <a:cs typeface="Times New Roman"/>
              </a:rPr>
              <a:t>reach </a:t>
            </a:r>
            <a:r>
              <a:rPr sz="1200" dirty="0">
                <a:latin typeface="Times New Roman"/>
                <a:cs typeface="Times New Roman"/>
              </a:rPr>
              <a:t>a noble-gas </a:t>
            </a:r>
            <a:r>
              <a:rPr sz="1200" spc="-5" dirty="0">
                <a:latin typeface="Times New Roman"/>
                <a:cs typeface="Times New Roman"/>
              </a:rPr>
              <a:t>configuration. Hydrogen has </a:t>
            </a:r>
            <a:r>
              <a:rPr sz="1200" dirty="0">
                <a:latin typeface="Times New Roman"/>
                <a:cs typeface="Times New Roman"/>
              </a:rPr>
              <a:t>one  </a:t>
            </a:r>
            <a:r>
              <a:rPr sz="1200" spc="-5" dirty="0">
                <a:latin typeface="Times New Roman"/>
                <a:cs typeface="Times New Roman"/>
              </a:rPr>
              <a:t>valence electron </a:t>
            </a:r>
            <a:r>
              <a:rPr sz="1200" dirty="0">
                <a:latin typeface="Times New Roman"/>
                <a:cs typeface="Times New Roman"/>
              </a:rPr>
              <a:t>(1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needs </a:t>
            </a:r>
            <a:r>
              <a:rPr sz="1200" dirty="0">
                <a:latin typeface="Times New Roman"/>
                <a:cs typeface="Times New Roman"/>
              </a:rPr>
              <a:t>one more to </a:t>
            </a:r>
            <a:r>
              <a:rPr sz="1200" spc="-5" dirty="0">
                <a:latin typeface="Times New Roman"/>
                <a:cs typeface="Times New Roman"/>
              </a:rPr>
              <a:t>reach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helium </a:t>
            </a:r>
            <a:r>
              <a:rPr sz="1200" dirty="0">
                <a:latin typeface="Times New Roman"/>
                <a:cs typeface="Times New Roman"/>
              </a:rPr>
              <a:t>configuration (1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), </a:t>
            </a:r>
            <a:r>
              <a:rPr sz="1200" spc="-5" dirty="0">
                <a:latin typeface="Times New Roman"/>
                <a:cs typeface="Times New Roman"/>
              </a:rPr>
              <a:t>so </a:t>
            </a:r>
            <a:r>
              <a:rPr sz="1200" dirty="0">
                <a:latin typeface="Times New Roman"/>
                <a:cs typeface="Times New Roman"/>
              </a:rPr>
              <a:t>it  </a:t>
            </a:r>
            <a:r>
              <a:rPr sz="1200" spc="-5" dirty="0">
                <a:latin typeface="Times New Roman"/>
                <a:cs typeface="Times New Roman"/>
              </a:rPr>
              <a:t>forms </a:t>
            </a:r>
            <a:r>
              <a:rPr sz="1200" dirty="0">
                <a:latin typeface="Times New Roman"/>
                <a:cs typeface="Times New Roman"/>
              </a:rPr>
              <a:t>one bond. </a:t>
            </a:r>
            <a:r>
              <a:rPr sz="1200" spc="-5" dirty="0">
                <a:latin typeface="Times New Roman"/>
                <a:cs typeface="Times New Roman"/>
              </a:rPr>
              <a:t>Carbon has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valence </a:t>
            </a:r>
            <a:r>
              <a:rPr sz="1200" dirty="0">
                <a:latin typeface="Times New Roman"/>
                <a:cs typeface="Times New Roman"/>
              </a:rPr>
              <a:t>electrons </a:t>
            </a:r>
            <a:r>
              <a:rPr sz="1200" spc="5" dirty="0">
                <a:latin typeface="Times New Roman"/>
                <a:cs typeface="Times New Roman"/>
              </a:rPr>
              <a:t>(2</a:t>
            </a:r>
            <a:r>
              <a:rPr sz="1200" i="1" spc="5" dirty="0">
                <a:latin typeface="Times New Roman"/>
                <a:cs typeface="Times New Roman"/>
              </a:rPr>
              <a:t>s</a:t>
            </a:r>
            <a:r>
              <a:rPr sz="1200" spc="7" baseline="38194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needs four more to  </a:t>
            </a:r>
            <a:r>
              <a:rPr sz="1200" spc="-5" dirty="0">
                <a:latin typeface="Times New Roman"/>
                <a:cs typeface="Times New Roman"/>
              </a:rPr>
              <a:t>reach </a:t>
            </a:r>
            <a:r>
              <a:rPr sz="1200" dirty="0">
                <a:latin typeface="Times New Roman"/>
                <a:cs typeface="Times New Roman"/>
              </a:rPr>
              <a:t>the neon </a:t>
            </a:r>
            <a:r>
              <a:rPr sz="1200" spc="-5" dirty="0">
                <a:latin typeface="Times New Roman"/>
                <a:cs typeface="Times New Roman"/>
              </a:rPr>
              <a:t>configuration </a:t>
            </a:r>
            <a:r>
              <a:rPr sz="1200" dirty="0">
                <a:latin typeface="Times New Roman"/>
                <a:cs typeface="Times New Roman"/>
              </a:rPr>
              <a:t>(2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baseline="38194" dirty="0">
                <a:latin typeface="Times New Roman"/>
                <a:cs typeface="Times New Roman"/>
              </a:rPr>
              <a:t>6</a:t>
            </a:r>
            <a:r>
              <a:rPr sz="1200" dirty="0">
                <a:latin typeface="Times New Roman"/>
                <a:cs typeface="Times New Roman"/>
              </a:rPr>
              <a:t>), </a:t>
            </a:r>
            <a:r>
              <a:rPr sz="1200" spc="-5" dirty="0">
                <a:latin typeface="Times New Roman"/>
                <a:cs typeface="Times New Roman"/>
              </a:rPr>
              <a:t>so </a:t>
            </a:r>
            <a:r>
              <a:rPr sz="1200" dirty="0">
                <a:latin typeface="Times New Roman"/>
                <a:cs typeface="Times New Roman"/>
              </a:rPr>
              <a:t>it forms four bonds. </a:t>
            </a:r>
            <a:r>
              <a:rPr sz="1200" spc="-5" dirty="0">
                <a:latin typeface="Times New Roman"/>
                <a:cs typeface="Times New Roman"/>
              </a:rPr>
              <a:t>Nitrogen has </a:t>
            </a:r>
            <a:r>
              <a:rPr sz="1200" dirty="0">
                <a:latin typeface="Times New Roman"/>
                <a:cs typeface="Times New Roman"/>
              </a:rPr>
              <a:t>five  </a:t>
            </a:r>
            <a:r>
              <a:rPr sz="1200" spc="-5" dirty="0">
                <a:latin typeface="Times New Roman"/>
                <a:cs typeface="Times New Roman"/>
              </a:rPr>
              <a:t>valence electrons (2</a:t>
            </a:r>
            <a:r>
              <a:rPr sz="1200" i="1" spc="-5" dirty="0">
                <a:latin typeface="Times New Roman"/>
                <a:cs typeface="Times New Roman"/>
              </a:rPr>
              <a:t>s</a:t>
            </a:r>
            <a:r>
              <a:rPr sz="1200" spc="-7" baseline="38194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baseline="38194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), </a:t>
            </a:r>
            <a:r>
              <a:rPr sz="1200" spc="-5" dirty="0">
                <a:latin typeface="Times New Roman"/>
                <a:cs typeface="Times New Roman"/>
              </a:rPr>
              <a:t>needs three more, and forms three </a:t>
            </a:r>
            <a:r>
              <a:rPr sz="1200" dirty="0">
                <a:latin typeface="Times New Roman"/>
                <a:cs typeface="Times New Roman"/>
              </a:rPr>
              <a:t>bonds; </a:t>
            </a:r>
            <a:r>
              <a:rPr sz="1200" spc="-5" dirty="0">
                <a:latin typeface="Times New Roman"/>
                <a:cs typeface="Times New Roman"/>
              </a:rPr>
              <a:t>oxygen has six  valence electrons (2</a:t>
            </a:r>
            <a:r>
              <a:rPr sz="1200" i="1" spc="-5" dirty="0">
                <a:latin typeface="Times New Roman"/>
                <a:cs typeface="Times New Roman"/>
              </a:rPr>
              <a:t>s</a:t>
            </a:r>
            <a:r>
              <a:rPr sz="1200" spc="-7" baseline="38194" dirty="0">
                <a:latin typeface="Times New Roman"/>
                <a:cs typeface="Times New Roman"/>
              </a:rPr>
              <a:t>2 </a:t>
            </a:r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7" baseline="38194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), needs two more, and forms two </a:t>
            </a:r>
            <a:r>
              <a:rPr sz="1200" dirty="0">
                <a:latin typeface="Times New Roman"/>
                <a:cs typeface="Times New Roman"/>
              </a:rPr>
              <a:t>bonds; </a:t>
            </a:r>
            <a:r>
              <a:rPr sz="1200" spc="-5" dirty="0">
                <a:latin typeface="Times New Roman"/>
                <a:cs typeface="Times New Roman"/>
              </a:rPr>
              <a:t>and the halogens  have seven </a:t>
            </a:r>
            <a:r>
              <a:rPr sz="1200" dirty="0">
                <a:latin typeface="Times New Roman"/>
                <a:cs typeface="Times New Roman"/>
              </a:rPr>
              <a:t>valence electrons, </a:t>
            </a:r>
            <a:r>
              <a:rPr sz="1200" spc="-5" dirty="0">
                <a:latin typeface="Times New Roman"/>
                <a:cs typeface="Times New Roman"/>
              </a:rPr>
              <a:t>need </a:t>
            </a:r>
            <a:r>
              <a:rPr sz="1200" dirty="0">
                <a:latin typeface="Times New Roman"/>
                <a:cs typeface="Times New Roman"/>
              </a:rPr>
              <a:t>one more, </a:t>
            </a:r>
            <a:r>
              <a:rPr sz="1200" spc="-5" dirty="0">
                <a:latin typeface="Times New Roman"/>
                <a:cs typeface="Times New Roman"/>
              </a:rPr>
              <a:t>and form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bond.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5204" y="7235190"/>
            <a:ext cx="5351145" cy="1234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2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Valence electrons </a:t>
            </a:r>
            <a:r>
              <a:rPr sz="1200" dirty="0">
                <a:latin typeface="Times New Roman"/>
                <a:cs typeface="Times New Roman"/>
              </a:rPr>
              <a:t>that are not used for bonding </a:t>
            </a:r>
            <a:r>
              <a:rPr sz="1200" spc="-5" dirty="0">
                <a:latin typeface="Times New Roman"/>
                <a:cs typeface="Times New Roman"/>
              </a:rPr>
              <a:t>are called </a:t>
            </a:r>
            <a:r>
              <a:rPr sz="1200" b="1" spc="-5" dirty="0">
                <a:latin typeface="Times New Roman"/>
                <a:cs typeface="Times New Roman"/>
              </a:rPr>
              <a:t>lone-pair electrons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or  </a:t>
            </a:r>
            <a:r>
              <a:rPr sz="1200" i="1" dirty="0">
                <a:latin typeface="Times New Roman"/>
                <a:cs typeface="Times New Roman"/>
              </a:rPr>
              <a:t>nonbonding </a:t>
            </a:r>
            <a:r>
              <a:rPr sz="1200" i="1" spc="-5" dirty="0">
                <a:latin typeface="Times New Roman"/>
                <a:cs typeface="Times New Roman"/>
              </a:rPr>
              <a:t>electrons.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nitrogen atom </a:t>
            </a:r>
            <a:r>
              <a:rPr sz="1200" dirty="0">
                <a:latin typeface="Times New Roman"/>
                <a:cs typeface="Times New Roman"/>
              </a:rPr>
              <a:t>in ammonia, NH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 for </a:t>
            </a:r>
            <a:r>
              <a:rPr sz="1200" spc="-5" dirty="0">
                <a:latin typeface="Times New Roman"/>
                <a:cs typeface="Times New Roman"/>
              </a:rPr>
              <a:t>instance, shares six  valence electrons </a:t>
            </a:r>
            <a:r>
              <a:rPr sz="1200" dirty="0">
                <a:latin typeface="Times New Roman"/>
                <a:cs typeface="Times New Roman"/>
              </a:rPr>
              <a:t>in three </a:t>
            </a:r>
            <a:r>
              <a:rPr sz="1200" spc="-5" dirty="0">
                <a:latin typeface="Times New Roman"/>
                <a:cs typeface="Times New Roman"/>
              </a:rPr>
              <a:t>covalent </a:t>
            </a:r>
            <a:r>
              <a:rPr sz="1200" dirty="0">
                <a:latin typeface="Times New Roman"/>
                <a:cs typeface="Times New Roman"/>
              </a:rPr>
              <a:t>bonds </a:t>
            </a:r>
            <a:r>
              <a:rPr sz="1200" spc="-5" dirty="0">
                <a:latin typeface="Times New Roman"/>
                <a:cs typeface="Times New Roman"/>
              </a:rPr>
              <a:t>and has its remaining two valence electrons  </a:t>
            </a:r>
            <a:r>
              <a:rPr sz="1200" dirty="0">
                <a:latin typeface="Times New Roman"/>
                <a:cs typeface="Times New Roman"/>
              </a:rPr>
              <a:t>in a nonbonding lone pair. </a:t>
            </a:r>
            <a:r>
              <a:rPr sz="1200" spc="-5" dirty="0">
                <a:latin typeface="Times New Roman"/>
                <a:cs typeface="Times New Roman"/>
              </a:rPr>
              <a:t>As time-saving </a:t>
            </a:r>
            <a:r>
              <a:rPr sz="1200" dirty="0">
                <a:latin typeface="Times New Roman"/>
                <a:cs typeface="Times New Roman"/>
              </a:rPr>
              <a:t>shorthand, nonbonding electrons </a:t>
            </a:r>
            <a:r>
              <a:rPr sz="1200" spc="-5" dirty="0">
                <a:latin typeface="Times New Roman"/>
                <a:cs typeface="Times New Roman"/>
              </a:rPr>
              <a:t>are often  omitted when </a:t>
            </a:r>
            <a:r>
              <a:rPr sz="1200" dirty="0">
                <a:latin typeface="Times New Roman"/>
                <a:cs typeface="Times New Roman"/>
              </a:rPr>
              <a:t>drawing line-bond </a:t>
            </a:r>
            <a:r>
              <a:rPr sz="1200" spc="-5" dirty="0">
                <a:latin typeface="Times New Roman"/>
                <a:cs typeface="Times New Roman"/>
              </a:rPr>
              <a:t>structures,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spc="-5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still </a:t>
            </a:r>
            <a:r>
              <a:rPr sz="1200" spc="-5" dirty="0">
                <a:latin typeface="Times New Roman"/>
                <a:cs typeface="Times New Roman"/>
              </a:rPr>
              <a:t>have </a:t>
            </a:r>
            <a:r>
              <a:rPr sz="1200" dirty="0">
                <a:latin typeface="Times New Roman"/>
                <a:cs typeface="Times New Roman"/>
              </a:rPr>
              <a:t>to keep them in mind  </a:t>
            </a:r>
            <a:r>
              <a:rPr sz="1200" spc="-5" dirty="0">
                <a:latin typeface="Times New Roman"/>
                <a:cs typeface="Times New Roman"/>
              </a:rPr>
              <a:t>since they’re often crucial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chemical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reactions.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93113" y="3025664"/>
            <a:ext cx="4221296" cy="15515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76035" y="6461743"/>
            <a:ext cx="3807565" cy="689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31653" y="8678965"/>
            <a:ext cx="3383234" cy="8531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1</a:t>
            </a:fld>
            <a:endParaRPr spc="-2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863987"/>
            <a:ext cx="5352415" cy="28867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295"/>
              </a:spcBef>
            </a:pPr>
            <a:r>
              <a:rPr sz="1400" b="1" i="1" spc="-5" dirty="0">
                <a:solidFill>
                  <a:srgbClr val="CD0000"/>
                </a:solidFill>
                <a:latin typeface="Arial"/>
                <a:cs typeface="Arial"/>
              </a:rPr>
              <a:t>sp</a:t>
            </a:r>
            <a:r>
              <a:rPr sz="1350" b="1" spc="-7" baseline="40123" dirty="0">
                <a:solidFill>
                  <a:srgbClr val="CD0000"/>
                </a:solidFill>
                <a:latin typeface="Arial"/>
                <a:cs typeface="Arial"/>
              </a:rPr>
              <a:t>3 </a:t>
            </a:r>
            <a:r>
              <a:rPr sz="1400" b="1" spc="-10" dirty="0">
                <a:solidFill>
                  <a:srgbClr val="CD0000"/>
                </a:solidFill>
                <a:latin typeface="Arial"/>
                <a:cs typeface="Arial"/>
              </a:rPr>
              <a:t>Hybrid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Orbitals and the Structure of</a:t>
            </a:r>
            <a:r>
              <a:rPr sz="1400" b="1" spc="-75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D0000"/>
                </a:solidFill>
                <a:latin typeface="Arial"/>
                <a:cs typeface="Arial"/>
              </a:rPr>
              <a:t>Methane</a:t>
            </a:r>
            <a:endParaRPr sz="1400">
              <a:latin typeface="Arial"/>
              <a:cs typeface="Arial"/>
            </a:endParaRPr>
          </a:p>
          <a:p>
            <a:pPr marL="38100" marR="30480" algn="just">
              <a:lnSpc>
                <a:spcPct val="110300"/>
              </a:lnSpc>
              <a:spcBef>
                <a:spcPts val="15"/>
              </a:spcBef>
            </a:pPr>
            <a:r>
              <a:rPr sz="1200" dirty="0">
                <a:latin typeface="Times New Roman"/>
                <a:cs typeface="Times New Roman"/>
              </a:rPr>
              <a:t>The bonding in the </a:t>
            </a:r>
            <a:r>
              <a:rPr sz="1200" spc="-5" dirty="0">
                <a:latin typeface="Times New Roman"/>
                <a:cs typeface="Times New Roman"/>
              </a:rPr>
              <a:t>hydrogen molecule is </a:t>
            </a:r>
            <a:r>
              <a:rPr sz="1200" dirty="0">
                <a:latin typeface="Times New Roman"/>
                <a:cs typeface="Times New Roman"/>
              </a:rPr>
              <a:t>fairly straightforward, but the </a:t>
            </a:r>
            <a:r>
              <a:rPr sz="1200" spc="-5" dirty="0">
                <a:latin typeface="Times New Roman"/>
                <a:cs typeface="Times New Roman"/>
              </a:rPr>
              <a:t>situation is  </a:t>
            </a:r>
            <a:r>
              <a:rPr sz="1200" dirty="0">
                <a:latin typeface="Times New Roman"/>
                <a:cs typeface="Times New Roman"/>
              </a:rPr>
              <a:t>more </a:t>
            </a:r>
            <a:r>
              <a:rPr sz="1200" spc="-5" dirty="0">
                <a:latin typeface="Times New Roman"/>
                <a:cs typeface="Times New Roman"/>
              </a:rPr>
              <a:t>complicated </a:t>
            </a:r>
            <a:r>
              <a:rPr sz="1200" dirty="0">
                <a:latin typeface="Times New Roman"/>
                <a:cs typeface="Times New Roman"/>
              </a:rPr>
              <a:t>in organic </a:t>
            </a:r>
            <a:r>
              <a:rPr sz="1200" spc="-5" dirty="0">
                <a:latin typeface="Times New Roman"/>
                <a:cs typeface="Times New Roman"/>
              </a:rPr>
              <a:t>molecules </a:t>
            </a:r>
            <a:r>
              <a:rPr sz="1200" dirty="0">
                <a:latin typeface="Times New Roman"/>
                <a:cs typeface="Times New Roman"/>
              </a:rPr>
              <a:t>with tetravalent carbon </a:t>
            </a:r>
            <a:r>
              <a:rPr sz="1200" spc="-5" dirty="0">
                <a:latin typeface="Times New Roman"/>
                <a:cs typeface="Times New Roman"/>
              </a:rPr>
              <a:t>atoms. </a:t>
            </a:r>
            <a:r>
              <a:rPr sz="1200" dirty="0">
                <a:latin typeface="Times New Roman"/>
                <a:cs typeface="Times New Roman"/>
              </a:rPr>
              <a:t>Take methane,  CH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, for </a:t>
            </a:r>
            <a:r>
              <a:rPr sz="1200" spc="-5" dirty="0">
                <a:latin typeface="Times New Roman"/>
                <a:cs typeface="Times New Roman"/>
              </a:rPr>
              <a:t>instance.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has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valence electrons (2</a:t>
            </a:r>
            <a:r>
              <a:rPr sz="1200" i="1" spc="-5" dirty="0">
                <a:latin typeface="Times New Roman"/>
                <a:cs typeface="Times New Roman"/>
              </a:rPr>
              <a:t>s</a:t>
            </a:r>
            <a:r>
              <a:rPr sz="1200" spc="-7" baseline="38194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forms </a:t>
            </a:r>
            <a:r>
              <a:rPr sz="1200" dirty="0">
                <a:latin typeface="Times New Roman"/>
                <a:cs typeface="Times New Roman"/>
              </a:rPr>
              <a:t>four bonds. 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uses </a:t>
            </a:r>
            <a:r>
              <a:rPr sz="1200" dirty="0">
                <a:latin typeface="Times New Roman"/>
                <a:cs typeface="Times New Roman"/>
              </a:rPr>
              <a:t>two kinds of </a:t>
            </a:r>
            <a:r>
              <a:rPr sz="1200" spc="-5" dirty="0">
                <a:latin typeface="Times New Roman"/>
                <a:cs typeface="Times New Roman"/>
              </a:rPr>
              <a:t>orbitals </a:t>
            </a:r>
            <a:r>
              <a:rPr sz="1200" dirty="0">
                <a:latin typeface="Times New Roman"/>
                <a:cs typeface="Times New Roman"/>
              </a:rPr>
              <a:t>for bonding, 2</a:t>
            </a:r>
            <a:r>
              <a:rPr sz="1200" i="1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p, </a:t>
            </a:r>
            <a:r>
              <a:rPr sz="1200" spc="-5" dirty="0">
                <a:latin typeface="Times New Roman"/>
                <a:cs typeface="Times New Roman"/>
              </a:rPr>
              <a:t>we might expect  methane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have two kinds </a:t>
            </a:r>
            <a:r>
              <a:rPr sz="1200" dirty="0">
                <a:latin typeface="Times New Roman"/>
                <a:cs typeface="Times New Roman"/>
              </a:rPr>
              <a:t>of C-H bonds. </a:t>
            </a:r>
            <a:r>
              <a:rPr sz="1200" spc="-15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fact, though, all </a:t>
            </a:r>
            <a:r>
              <a:rPr sz="1200" dirty="0">
                <a:latin typeface="Times New Roman"/>
                <a:cs typeface="Times New Roman"/>
              </a:rPr>
              <a:t>four C-H bonds in  </a:t>
            </a:r>
            <a:r>
              <a:rPr sz="1200" spc="-5" dirty="0">
                <a:latin typeface="Times New Roman"/>
                <a:cs typeface="Times New Roman"/>
              </a:rPr>
              <a:t>methane are identical </a:t>
            </a:r>
            <a:r>
              <a:rPr sz="1200" dirty="0">
                <a:latin typeface="Times New Roman"/>
                <a:cs typeface="Times New Roman"/>
              </a:rPr>
              <a:t>and are spatially oriented </a:t>
            </a:r>
            <a:r>
              <a:rPr sz="1200" spc="-5" dirty="0">
                <a:latin typeface="Times New Roman"/>
                <a:cs typeface="Times New Roman"/>
              </a:rPr>
              <a:t>toward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corners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regular  tetrahedron (Figure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1-6).</a:t>
            </a:r>
            <a:endParaRPr sz="1200">
              <a:latin typeface="Times New Roman"/>
              <a:cs typeface="Times New Roman"/>
            </a:endParaRPr>
          </a:p>
          <a:p>
            <a:pPr marL="38100" marR="31115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Linus Pauling, </a:t>
            </a:r>
            <a:r>
              <a:rPr sz="1200" dirty="0">
                <a:latin typeface="Times New Roman"/>
                <a:cs typeface="Times New Roman"/>
              </a:rPr>
              <a:t>who </a:t>
            </a:r>
            <a:r>
              <a:rPr sz="1200" spc="-5" dirty="0">
                <a:latin typeface="Times New Roman"/>
                <a:cs typeface="Times New Roman"/>
              </a:rPr>
              <a:t>showed </a:t>
            </a:r>
            <a:r>
              <a:rPr sz="1200" dirty="0">
                <a:latin typeface="Times New Roman"/>
                <a:cs typeface="Times New Roman"/>
              </a:rPr>
              <a:t>mathematically how an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 </a:t>
            </a:r>
            <a:r>
              <a:rPr sz="1200" dirty="0">
                <a:latin typeface="Times New Roman"/>
                <a:cs typeface="Times New Roman"/>
              </a:rPr>
              <a:t>and three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dirty="0">
                <a:latin typeface="Times New Roman"/>
                <a:cs typeface="Times New Roman"/>
              </a:rPr>
              <a:t>orbitals on </a:t>
            </a:r>
            <a:r>
              <a:rPr sz="1200" spc="-5" dirty="0">
                <a:latin typeface="Times New Roman"/>
                <a:cs typeface="Times New Roman"/>
              </a:rPr>
              <a:t>an  atom can combine,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b="1" i="1" spc="-5" dirty="0">
                <a:latin typeface="Times New Roman"/>
                <a:cs typeface="Times New Roman"/>
              </a:rPr>
              <a:t>hybridize</a:t>
            </a:r>
            <a:r>
              <a:rPr sz="1200" i="1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equivalent atomic </a:t>
            </a:r>
            <a:r>
              <a:rPr sz="1200" dirty="0">
                <a:latin typeface="Times New Roman"/>
                <a:cs typeface="Times New Roman"/>
              </a:rPr>
              <a:t>orbitals with  </a:t>
            </a:r>
            <a:r>
              <a:rPr sz="1200" spc="-5" dirty="0">
                <a:latin typeface="Times New Roman"/>
                <a:cs typeface="Times New Roman"/>
              </a:rPr>
              <a:t>tetrahedral orientation.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1-10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these tetrahedrally oriented </a:t>
            </a:r>
            <a:r>
              <a:rPr sz="1200" spc="-5" dirty="0">
                <a:latin typeface="Times New Roman"/>
                <a:cs typeface="Times New Roman"/>
              </a:rPr>
              <a:t>orbitals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0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called </a:t>
            </a:r>
            <a:r>
              <a:rPr sz="1200" b="1" i="1" dirty="0">
                <a:latin typeface="Times New Roman"/>
                <a:cs typeface="Times New Roman"/>
              </a:rPr>
              <a:t>sp</a:t>
            </a:r>
            <a:r>
              <a:rPr sz="1200" b="1" baseline="38194" dirty="0">
                <a:latin typeface="Times New Roman"/>
                <a:cs typeface="Times New Roman"/>
              </a:rPr>
              <a:t>3 </a:t>
            </a:r>
            <a:r>
              <a:rPr sz="1200" b="1" spc="-5" dirty="0">
                <a:latin typeface="Times New Roman"/>
                <a:cs typeface="Times New Roman"/>
              </a:rPr>
              <a:t>hybrid orbitals</a:t>
            </a:r>
            <a:r>
              <a:rPr sz="1200" spc="-5" dirty="0">
                <a:latin typeface="Times New Roman"/>
                <a:cs typeface="Times New Roman"/>
              </a:rPr>
              <a:t>. Note </a:t>
            </a:r>
            <a:r>
              <a:rPr sz="1200" dirty="0">
                <a:latin typeface="Times New Roman"/>
                <a:cs typeface="Times New Roman"/>
              </a:rPr>
              <a:t>that the </a:t>
            </a:r>
            <a:r>
              <a:rPr sz="1200" spc="-5" dirty="0">
                <a:latin typeface="Times New Roman"/>
                <a:cs typeface="Times New Roman"/>
              </a:rPr>
              <a:t>superscript </a:t>
            </a:r>
            <a:r>
              <a:rPr sz="1200" dirty="0">
                <a:latin typeface="Times New Roman"/>
                <a:cs typeface="Times New Roman"/>
              </a:rPr>
              <a:t>3 in the </a:t>
            </a:r>
            <a:r>
              <a:rPr sz="1200" spc="-5" dirty="0">
                <a:latin typeface="Times New Roman"/>
                <a:cs typeface="Times New Roman"/>
              </a:rPr>
              <a:t>name </a:t>
            </a:r>
            <a:r>
              <a:rPr sz="1200" i="1" dirty="0">
                <a:latin typeface="Times New Roman"/>
                <a:cs typeface="Times New Roman"/>
              </a:rPr>
              <a:t>sp</a:t>
            </a:r>
            <a:r>
              <a:rPr sz="1200" baseline="38194" dirty="0">
                <a:latin typeface="Times New Roman"/>
                <a:cs typeface="Times New Roman"/>
              </a:rPr>
              <a:t>3 </a:t>
            </a:r>
            <a:r>
              <a:rPr sz="1200" spc="-5" dirty="0">
                <a:latin typeface="Times New Roman"/>
                <a:cs typeface="Times New Roman"/>
              </a:rPr>
              <a:t>tells </a:t>
            </a:r>
            <a:r>
              <a:rPr sz="1200" dirty="0">
                <a:latin typeface="Times New Roman"/>
                <a:cs typeface="Times New Roman"/>
              </a:rPr>
              <a:t>how many  of </a:t>
            </a:r>
            <a:r>
              <a:rPr sz="1200" spc="-5" dirty="0">
                <a:latin typeface="Times New Roman"/>
                <a:cs typeface="Times New Roman"/>
              </a:rPr>
              <a:t>each type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atomic orbital combine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the hybrid, </a:t>
            </a:r>
            <a:r>
              <a:rPr sz="1200" dirty="0">
                <a:latin typeface="Times New Roman"/>
                <a:cs typeface="Times New Roman"/>
              </a:rPr>
              <a:t>not how many </a:t>
            </a:r>
            <a:r>
              <a:rPr sz="1200" spc="-5" dirty="0">
                <a:latin typeface="Times New Roman"/>
                <a:cs typeface="Times New Roman"/>
              </a:rPr>
              <a:t>electrons  </a:t>
            </a:r>
            <a:r>
              <a:rPr sz="1200" dirty="0">
                <a:latin typeface="Times New Roman"/>
                <a:cs typeface="Times New Roman"/>
              </a:rPr>
              <a:t>occupy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385587"/>
            <a:ext cx="5302885" cy="424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000" b="1" dirty="0">
                <a:solidFill>
                  <a:srgbClr val="FF0000"/>
                </a:solidFill>
                <a:latin typeface="Times New Roman"/>
                <a:cs typeface="Times New Roman"/>
              </a:rPr>
              <a:t>1-10 </a:t>
            </a:r>
            <a:r>
              <a:rPr sz="1000" b="1" spc="-5" dirty="0">
                <a:latin typeface="Times New Roman"/>
                <a:cs typeface="Times New Roman"/>
              </a:rPr>
              <a:t>Four </a:t>
            </a:r>
            <a:r>
              <a:rPr sz="1000" b="1" i="1" spc="-5" dirty="0">
                <a:latin typeface="Times New Roman"/>
                <a:cs typeface="Times New Roman"/>
              </a:rPr>
              <a:t>sp</a:t>
            </a:r>
            <a:r>
              <a:rPr sz="1000" b="1" spc="-5" dirty="0">
                <a:latin typeface="Times New Roman"/>
                <a:cs typeface="Times New Roman"/>
              </a:rPr>
              <a:t>3 hybrid orbitals, oriented to the corners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a regular tetrahedron, are  formed by the combination </a:t>
            </a:r>
            <a:r>
              <a:rPr sz="1000" b="1" dirty="0">
                <a:latin typeface="Times New Roman"/>
                <a:cs typeface="Times New Roman"/>
              </a:rPr>
              <a:t>of an </a:t>
            </a:r>
            <a:r>
              <a:rPr sz="1000" b="1" i="1" spc="-5" dirty="0">
                <a:latin typeface="Times New Roman"/>
                <a:cs typeface="Times New Roman"/>
              </a:rPr>
              <a:t>s </a:t>
            </a:r>
            <a:r>
              <a:rPr sz="1000" b="1" spc="-5" dirty="0">
                <a:latin typeface="Times New Roman"/>
                <a:cs typeface="Times New Roman"/>
              </a:rPr>
              <a:t>orbital and three </a:t>
            </a:r>
            <a:r>
              <a:rPr sz="1000" b="1" i="1" spc="-5" dirty="0">
                <a:latin typeface="Times New Roman"/>
                <a:cs typeface="Times New Roman"/>
              </a:rPr>
              <a:t>p </a:t>
            </a:r>
            <a:r>
              <a:rPr sz="1000" b="1" spc="-5" dirty="0">
                <a:latin typeface="Times New Roman"/>
                <a:cs typeface="Times New Roman"/>
              </a:rPr>
              <a:t>orbitals (red/blue). The </a:t>
            </a:r>
            <a:r>
              <a:rPr sz="1000" b="1" i="1" spc="-5" dirty="0">
                <a:latin typeface="Times New Roman"/>
                <a:cs typeface="Times New Roman"/>
              </a:rPr>
              <a:t>sp</a:t>
            </a:r>
            <a:r>
              <a:rPr sz="1000" b="1" spc="-5" dirty="0">
                <a:latin typeface="Times New Roman"/>
                <a:cs typeface="Times New Roman"/>
              </a:rPr>
              <a:t>3 hybrids have  </a:t>
            </a:r>
            <a:r>
              <a:rPr sz="1000" b="1" dirty="0">
                <a:latin typeface="Times New Roman"/>
                <a:cs typeface="Times New Roman"/>
              </a:rPr>
              <a:t>two </a:t>
            </a:r>
            <a:r>
              <a:rPr sz="1000" b="1" spc="-5" dirty="0">
                <a:latin typeface="Times New Roman"/>
                <a:cs typeface="Times New Roman"/>
              </a:rPr>
              <a:t>lobes and are unsymmetrical about the nucleus, giving </a:t>
            </a:r>
            <a:r>
              <a:rPr sz="1000" b="1" spc="5" dirty="0">
                <a:latin typeface="Times New Roman"/>
                <a:cs typeface="Times New Roman"/>
              </a:rPr>
              <a:t>them </a:t>
            </a:r>
            <a:r>
              <a:rPr sz="1000" b="1" spc="-5" dirty="0">
                <a:latin typeface="Times New Roman"/>
                <a:cs typeface="Times New Roman"/>
              </a:rPr>
              <a:t>a directionality </a:t>
            </a:r>
            <a:r>
              <a:rPr sz="1000" b="1" spc="-10" dirty="0">
                <a:latin typeface="Times New Roman"/>
                <a:cs typeface="Times New Roman"/>
              </a:rPr>
              <a:t>and </a:t>
            </a:r>
            <a:r>
              <a:rPr sz="1000" b="1" dirty="0">
                <a:latin typeface="Times New Roman"/>
                <a:cs typeface="Times New Roman"/>
              </a:rPr>
              <a:t>allowing  them </a:t>
            </a:r>
            <a:r>
              <a:rPr sz="1000" b="1" spc="-5" dirty="0">
                <a:latin typeface="Times New Roman"/>
                <a:cs typeface="Times New Roman"/>
              </a:rPr>
              <a:t>to </a:t>
            </a:r>
            <a:r>
              <a:rPr sz="1000" b="1" dirty="0">
                <a:latin typeface="Times New Roman"/>
                <a:cs typeface="Times New Roman"/>
              </a:rPr>
              <a:t>form </a:t>
            </a:r>
            <a:r>
              <a:rPr sz="1000" b="1" spc="-5" dirty="0">
                <a:latin typeface="Times New Roman"/>
                <a:cs typeface="Times New Roman"/>
              </a:rPr>
              <a:t>strong bonds </a:t>
            </a:r>
            <a:r>
              <a:rPr sz="1000" b="1" dirty="0">
                <a:latin typeface="Times New Roman"/>
                <a:cs typeface="Times New Roman"/>
              </a:rPr>
              <a:t>when </a:t>
            </a:r>
            <a:r>
              <a:rPr sz="1000" b="1" spc="-5" dirty="0">
                <a:latin typeface="Times New Roman"/>
                <a:cs typeface="Times New Roman"/>
              </a:rPr>
              <a:t>they overlap </a:t>
            </a:r>
            <a:r>
              <a:rPr sz="1000" b="1" dirty="0">
                <a:latin typeface="Times New Roman"/>
                <a:cs typeface="Times New Roman"/>
              </a:rPr>
              <a:t>an </a:t>
            </a:r>
            <a:r>
              <a:rPr sz="1000" b="1" spc="-5" dirty="0">
                <a:latin typeface="Times New Roman"/>
                <a:cs typeface="Times New Roman"/>
              </a:rPr>
              <a:t>orbital </a:t>
            </a:r>
            <a:r>
              <a:rPr sz="1000" b="1" dirty="0">
                <a:latin typeface="Times New Roman"/>
                <a:cs typeface="Times New Roman"/>
              </a:rPr>
              <a:t>from </a:t>
            </a:r>
            <a:r>
              <a:rPr sz="1000" b="1" spc="-5" dirty="0">
                <a:latin typeface="Times New Roman"/>
                <a:cs typeface="Times New Roman"/>
              </a:rPr>
              <a:t>another</a:t>
            </a:r>
            <a:r>
              <a:rPr sz="1000" b="1" spc="-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atom.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200"/>
              </a:lnSpc>
              <a:spcBef>
                <a:spcPts val="969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concept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hybridization </a:t>
            </a:r>
            <a:r>
              <a:rPr sz="1200" dirty="0">
                <a:latin typeface="Times New Roman"/>
                <a:cs typeface="Times New Roman"/>
              </a:rPr>
              <a:t>explains how </a:t>
            </a:r>
            <a:r>
              <a:rPr sz="1200" spc="-5" dirty="0">
                <a:latin typeface="Times New Roman"/>
                <a:cs typeface="Times New Roman"/>
              </a:rPr>
              <a:t>carbon forms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equivalent tetrahedral  </a:t>
            </a:r>
            <a:r>
              <a:rPr sz="1200" dirty="0">
                <a:latin typeface="Times New Roman"/>
                <a:cs typeface="Times New Roman"/>
              </a:rPr>
              <a:t>bonds but not </a:t>
            </a:r>
            <a:r>
              <a:rPr sz="1200" spc="5" dirty="0">
                <a:latin typeface="Times New Roman"/>
                <a:cs typeface="Times New Roman"/>
              </a:rPr>
              <a:t>why </a:t>
            </a:r>
            <a:r>
              <a:rPr sz="1200" dirty="0">
                <a:latin typeface="Times New Roman"/>
                <a:cs typeface="Times New Roman"/>
              </a:rPr>
              <a:t>it does </a:t>
            </a:r>
            <a:r>
              <a:rPr sz="1200" spc="-5" dirty="0">
                <a:latin typeface="Times New Roman"/>
                <a:cs typeface="Times New Roman"/>
              </a:rPr>
              <a:t>so. </a:t>
            </a:r>
            <a:r>
              <a:rPr sz="1200" dirty="0">
                <a:latin typeface="Times New Roman"/>
                <a:cs typeface="Times New Roman"/>
              </a:rPr>
              <a:t>The shape of the </a:t>
            </a:r>
            <a:r>
              <a:rPr sz="1200" spc="-5" dirty="0">
                <a:latin typeface="Times New Roman"/>
                <a:cs typeface="Times New Roman"/>
              </a:rPr>
              <a:t>hybrid orbital suggests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answer.  </a:t>
            </a:r>
            <a:r>
              <a:rPr sz="1200" dirty="0">
                <a:latin typeface="Times New Roman"/>
                <a:cs typeface="Times New Roman"/>
              </a:rPr>
              <a:t>When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dirty="0">
                <a:latin typeface="Times New Roman"/>
                <a:cs typeface="Times New Roman"/>
              </a:rPr>
              <a:t>orbital hybridizes with </a:t>
            </a:r>
            <a:r>
              <a:rPr sz="1200" spc="-5" dirty="0">
                <a:latin typeface="Times New Roman"/>
                <a:cs typeface="Times New Roman"/>
              </a:rPr>
              <a:t>three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orbitals,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resultant </a:t>
            </a:r>
            <a:r>
              <a:rPr sz="1200" i="1" spc="-5" dirty="0">
                <a:latin typeface="Times New Roman"/>
                <a:cs typeface="Times New Roman"/>
              </a:rPr>
              <a:t>sp</a:t>
            </a:r>
            <a:r>
              <a:rPr sz="1200" spc="-5" dirty="0">
                <a:latin typeface="Times New Roman"/>
                <a:cs typeface="Times New Roman"/>
              </a:rPr>
              <a:t>3 </a:t>
            </a:r>
            <a:r>
              <a:rPr sz="1200" dirty="0">
                <a:latin typeface="Times New Roman"/>
                <a:cs typeface="Times New Roman"/>
              </a:rPr>
              <a:t>hybrid </a:t>
            </a:r>
            <a:r>
              <a:rPr sz="1200" spc="-5" dirty="0">
                <a:latin typeface="Times New Roman"/>
                <a:cs typeface="Times New Roman"/>
              </a:rPr>
              <a:t>orbitals are  unsymmetrical </a:t>
            </a:r>
            <a:r>
              <a:rPr sz="1200" dirty="0">
                <a:latin typeface="Times New Roman"/>
                <a:cs typeface="Times New Roman"/>
              </a:rPr>
              <a:t>about the </a:t>
            </a:r>
            <a:r>
              <a:rPr sz="1200" spc="-5" dirty="0">
                <a:latin typeface="Times New Roman"/>
                <a:cs typeface="Times New Roman"/>
              </a:rPr>
              <a:t>nucleus. One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lobes </a:t>
            </a:r>
            <a:r>
              <a:rPr sz="1200" spc="-5" dirty="0">
                <a:latin typeface="Times New Roman"/>
                <a:cs typeface="Times New Roman"/>
              </a:rPr>
              <a:t>is larger </a:t>
            </a:r>
            <a:r>
              <a:rPr sz="1200" dirty="0">
                <a:latin typeface="Times New Roman"/>
                <a:cs typeface="Times New Roman"/>
              </a:rPr>
              <a:t>than the other </a:t>
            </a:r>
            <a:r>
              <a:rPr sz="1200" spc="-5" dirty="0">
                <a:latin typeface="Times New Roman"/>
                <a:cs typeface="Times New Roman"/>
              </a:rPr>
              <a:t>and can  therefore overlap </a:t>
            </a:r>
            <a:r>
              <a:rPr sz="1200" dirty="0">
                <a:latin typeface="Times New Roman"/>
                <a:cs typeface="Times New Roman"/>
              </a:rPr>
              <a:t>more effectively with </a:t>
            </a:r>
            <a:r>
              <a:rPr sz="1200" spc="-5" dirty="0">
                <a:latin typeface="Times New Roman"/>
                <a:cs typeface="Times New Roman"/>
              </a:rPr>
              <a:t>an orbital from another atom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a bond. 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result, </a:t>
            </a:r>
            <a:r>
              <a:rPr sz="1200" i="1" spc="-5" dirty="0">
                <a:latin typeface="Times New Roman"/>
                <a:cs typeface="Times New Roman"/>
              </a:rPr>
              <a:t>sp</a:t>
            </a:r>
            <a:r>
              <a:rPr sz="1200" spc="-5" dirty="0">
                <a:latin typeface="Times New Roman"/>
                <a:cs typeface="Times New Roman"/>
              </a:rPr>
              <a:t>3 hybrid orbitals form stronger </a:t>
            </a:r>
            <a:r>
              <a:rPr sz="1200" dirty="0">
                <a:latin typeface="Times New Roman"/>
                <a:cs typeface="Times New Roman"/>
              </a:rPr>
              <a:t>bonds than do </a:t>
            </a:r>
            <a:r>
              <a:rPr sz="1200" spc="-5" dirty="0">
                <a:latin typeface="Times New Roman"/>
                <a:cs typeface="Times New Roman"/>
              </a:rPr>
              <a:t>unhybridized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i="1" dirty="0">
                <a:latin typeface="Times New Roman"/>
                <a:cs typeface="Times New Roman"/>
              </a:rPr>
              <a:t>p  </a:t>
            </a:r>
            <a:r>
              <a:rPr sz="1200" spc="-5" dirty="0">
                <a:latin typeface="Times New Roman"/>
                <a:cs typeface="Times New Roman"/>
              </a:rPr>
              <a:t>orbitals.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715" algn="just">
              <a:lnSpc>
                <a:spcPct val="1102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 asymmetry of </a:t>
            </a:r>
            <a:r>
              <a:rPr sz="1200" i="1" spc="-5" dirty="0">
                <a:latin typeface="Times New Roman"/>
                <a:cs typeface="Times New Roman"/>
              </a:rPr>
              <a:t>sp</a:t>
            </a:r>
            <a:r>
              <a:rPr sz="1200" spc="-5" dirty="0">
                <a:latin typeface="Times New Roman"/>
                <a:cs typeface="Times New Roman"/>
              </a:rPr>
              <a:t>3 </a:t>
            </a:r>
            <a:r>
              <a:rPr sz="1200" dirty="0">
                <a:latin typeface="Times New Roman"/>
                <a:cs typeface="Times New Roman"/>
              </a:rPr>
              <a:t>orbitals </a:t>
            </a:r>
            <a:r>
              <a:rPr sz="1200" spc="-5" dirty="0">
                <a:latin typeface="Times New Roman"/>
                <a:cs typeface="Times New Roman"/>
              </a:rPr>
              <a:t>arises because, as </a:t>
            </a:r>
            <a:r>
              <a:rPr sz="1200" dirty="0">
                <a:latin typeface="Times New Roman"/>
                <a:cs typeface="Times New Roman"/>
              </a:rPr>
              <a:t>noted </a:t>
            </a:r>
            <a:r>
              <a:rPr sz="1200" spc="-5" dirty="0">
                <a:latin typeface="Times New Roman"/>
                <a:cs typeface="Times New Roman"/>
              </a:rPr>
              <a:t>previously, </a:t>
            </a:r>
            <a:r>
              <a:rPr sz="1200" dirty="0">
                <a:latin typeface="Times New Roman"/>
                <a:cs typeface="Times New Roman"/>
              </a:rPr>
              <a:t>the two lobes of a 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 have different algebraic signs, </a:t>
            </a:r>
            <a:r>
              <a:rPr sz="1200" dirty="0">
                <a:latin typeface="Times New Roman"/>
                <a:cs typeface="Times New Roman"/>
              </a:rPr>
              <a:t>1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spc="5" dirty="0">
                <a:latin typeface="Times New Roman"/>
                <a:cs typeface="Times New Roman"/>
              </a:rPr>
              <a:t>2,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wave function. </a:t>
            </a:r>
            <a:r>
              <a:rPr sz="1200" dirty="0">
                <a:latin typeface="Times New Roman"/>
                <a:cs typeface="Times New Roman"/>
              </a:rPr>
              <a:t>Thus, </a:t>
            </a:r>
            <a:r>
              <a:rPr sz="1200" spc="-5" dirty="0">
                <a:latin typeface="Times New Roman"/>
                <a:cs typeface="Times New Roman"/>
              </a:rPr>
              <a:t>when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i="1" dirty="0">
                <a:latin typeface="Times New Roman"/>
                <a:cs typeface="Times New Roman"/>
              </a:rPr>
              <a:t>p  </a:t>
            </a:r>
            <a:r>
              <a:rPr sz="1200" spc="-5" dirty="0">
                <a:latin typeface="Times New Roman"/>
                <a:cs typeface="Times New Roman"/>
              </a:rPr>
              <a:t>orbital hybridizes </a:t>
            </a:r>
            <a:r>
              <a:rPr sz="1200" dirty="0">
                <a:latin typeface="Times New Roman"/>
                <a:cs typeface="Times New Roman"/>
              </a:rPr>
              <a:t>with an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orbital, </a:t>
            </a:r>
            <a:r>
              <a:rPr sz="1200" dirty="0">
                <a:latin typeface="Times New Roman"/>
                <a:cs typeface="Times New Roman"/>
              </a:rPr>
              <a:t>the positive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dirty="0">
                <a:latin typeface="Times New Roman"/>
                <a:cs typeface="Times New Roman"/>
              </a:rPr>
              <a:t>lobe </a:t>
            </a:r>
            <a:r>
              <a:rPr sz="1200" spc="-5" dirty="0">
                <a:latin typeface="Times New Roman"/>
                <a:cs typeface="Times New Roman"/>
              </a:rPr>
              <a:t>adds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dirty="0">
                <a:latin typeface="Times New Roman"/>
                <a:cs typeface="Times New Roman"/>
              </a:rPr>
              <a:t>orbital but the  </a:t>
            </a:r>
            <a:r>
              <a:rPr sz="1200" spc="-5" dirty="0">
                <a:latin typeface="Times New Roman"/>
                <a:cs typeface="Times New Roman"/>
              </a:rPr>
              <a:t>negative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dirty="0">
                <a:latin typeface="Times New Roman"/>
                <a:cs typeface="Times New Roman"/>
              </a:rPr>
              <a:t>lobe </a:t>
            </a:r>
            <a:r>
              <a:rPr sz="1200" spc="-5" dirty="0">
                <a:latin typeface="Times New Roman"/>
                <a:cs typeface="Times New Roman"/>
              </a:rPr>
              <a:t>subtracts 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resultant hybrid orbital is therefore  unsymmetrical about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nucleus and is </a:t>
            </a:r>
            <a:r>
              <a:rPr sz="1200" dirty="0">
                <a:latin typeface="Times New Roman"/>
                <a:cs typeface="Times New Roman"/>
              </a:rPr>
              <a:t>strongly oriented in one direction. When </a:t>
            </a:r>
            <a:r>
              <a:rPr sz="1200" spc="-5" dirty="0">
                <a:latin typeface="Times New Roman"/>
                <a:cs typeface="Times New Roman"/>
              </a:rPr>
              <a:t>each  </a:t>
            </a:r>
            <a:r>
              <a:rPr sz="1200" dirty="0">
                <a:latin typeface="Times New Roman"/>
                <a:cs typeface="Times New Roman"/>
              </a:rPr>
              <a:t>of the four </a:t>
            </a:r>
            <a:r>
              <a:rPr sz="1200" spc="-5" dirty="0">
                <a:latin typeface="Times New Roman"/>
                <a:cs typeface="Times New Roman"/>
              </a:rPr>
              <a:t>identical </a:t>
            </a:r>
            <a:r>
              <a:rPr sz="1200" i="1" spc="-5" dirty="0">
                <a:latin typeface="Times New Roman"/>
                <a:cs typeface="Times New Roman"/>
              </a:rPr>
              <a:t>sp</a:t>
            </a:r>
            <a:r>
              <a:rPr sz="1200" spc="-5" dirty="0">
                <a:latin typeface="Times New Roman"/>
                <a:cs typeface="Times New Roman"/>
              </a:rPr>
              <a:t>3 hybrid orbitals </a:t>
            </a:r>
            <a:r>
              <a:rPr sz="1200" dirty="0">
                <a:latin typeface="Times New Roman"/>
                <a:cs typeface="Times New Roman"/>
              </a:rPr>
              <a:t>of a carbon </a:t>
            </a:r>
            <a:r>
              <a:rPr sz="1200" spc="-5" dirty="0">
                <a:latin typeface="Times New Roman"/>
                <a:cs typeface="Times New Roman"/>
              </a:rPr>
              <a:t>atom overlaps </a:t>
            </a:r>
            <a:r>
              <a:rPr sz="1200" dirty="0">
                <a:latin typeface="Times New Roman"/>
                <a:cs typeface="Times New Roman"/>
              </a:rPr>
              <a:t>with the 1</a:t>
            </a:r>
            <a:r>
              <a:rPr sz="1200" i="1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  </a:t>
            </a:r>
            <a:r>
              <a:rPr sz="1200" dirty="0">
                <a:latin typeface="Times New Roman"/>
                <a:cs typeface="Times New Roman"/>
              </a:rPr>
              <a:t>of a </a:t>
            </a:r>
            <a:r>
              <a:rPr sz="1200" spc="-5" dirty="0">
                <a:latin typeface="Times New Roman"/>
                <a:cs typeface="Times New Roman"/>
              </a:rPr>
              <a:t>hydrogen atom,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identical </a:t>
            </a:r>
            <a:r>
              <a:rPr sz="1200" dirty="0">
                <a:latin typeface="Times New Roman"/>
                <a:cs typeface="Times New Roman"/>
              </a:rPr>
              <a:t>C-H bonds are </a:t>
            </a:r>
            <a:r>
              <a:rPr sz="1200" spc="-5" dirty="0">
                <a:latin typeface="Times New Roman"/>
                <a:cs typeface="Times New Roman"/>
              </a:rPr>
              <a:t>formed and methane </a:t>
            </a:r>
            <a:r>
              <a:rPr sz="1200" dirty="0">
                <a:latin typeface="Times New Roman"/>
                <a:cs typeface="Times New Roman"/>
              </a:rPr>
              <a:t>results. </a:t>
            </a:r>
            <a:r>
              <a:rPr sz="1200" spc="-5" dirty="0">
                <a:latin typeface="Times New Roman"/>
                <a:cs typeface="Times New Roman"/>
              </a:rPr>
              <a:t>Each  C-H </a:t>
            </a:r>
            <a:r>
              <a:rPr sz="1200" dirty="0">
                <a:latin typeface="Times New Roman"/>
                <a:cs typeface="Times New Roman"/>
              </a:rPr>
              <a:t>bond in </a:t>
            </a:r>
            <a:r>
              <a:rPr sz="1200" spc="-5" dirty="0">
                <a:latin typeface="Times New Roman"/>
                <a:cs typeface="Times New Roman"/>
              </a:rPr>
              <a:t>methane has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strength </a:t>
            </a:r>
            <a:r>
              <a:rPr sz="1200" dirty="0">
                <a:latin typeface="Times New Roman"/>
                <a:cs typeface="Times New Roman"/>
              </a:rPr>
              <a:t>of 439 </a:t>
            </a:r>
            <a:r>
              <a:rPr sz="1200" spc="-5" dirty="0">
                <a:latin typeface="Times New Roman"/>
                <a:cs typeface="Times New Roman"/>
              </a:rPr>
              <a:t>kJ/mol </a:t>
            </a:r>
            <a:r>
              <a:rPr sz="1200" dirty="0">
                <a:latin typeface="Times New Roman"/>
                <a:cs typeface="Times New Roman"/>
              </a:rPr>
              <a:t>(105 </a:t>
            </a:r>
            <a:r>
              <a:rPr sz="1200" spc="-5" dirty="0">
                <a:latin typeface="Times New Roman"/>
                <a:cs typeface="Times New Roman"/>
              </a:rPr>
              <a:t>kcal/mol) </a:t>
            </a:r>
            <a:r>
              <a:rPr sz="1200" dirty="0">
                <a:latin typeface="Times New Roman"/>
                <a:cs typeface="Times New Roman"/>
              </a:rPr>
              <a:t>and a </a:t>
            </a:r>
            <a:r>
              <a:rPr sz="1200" spc="-5" dirty="0">
                <a:latin typeface="Times New Roman"/>
                <a:cs typeface="Times New Roman"/>
              </a:rPr>
              <a:t>length </a:t>
            </a:r>
            <a:r>
              <a:rPr sz="1200" dirty="0">
                <a:latin typeface="Times New Roman"/>
                <a:cs typeface="Times New Roman"/>
              </a:rPr>
              <a:t>of 109  pm.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Because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four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bonds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have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geometry,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also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property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37005" y="3769477"/>
            <a:ext cx="4673322" cy="1499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2</a:t>
            </a:fld>
            <a:endParaRPr spc="-2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9950"/>
            <a:ext cx="5299710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called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b="1" spc="-5" dirty="0">
                <a:latin typeface="Times New Roman"/>
                <a:cs typeface="Times New Roman"/>
              </a:rPr>
              <a:t>bond angle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angle formed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each H-C-H is </a:t>
            </a:r>
            <a:r>
              <a:rPr sz="1200" dirty="0">
                <a:latin typeface="Times New Roman"/>
                <a:cs typeface="Times New Roman"/>
              </a:rPr>
              <a:t>109.5°, the </a:t>
            </a:r>
            <a:r>
              <a:rPr sz="1200" spc="-5" dirty="0">
                <a:latin typeface="Times New Roman"/>
                <a:cs typeface="Times New Roman"/>
              </a:rPr>
              <a:t>so-called  tetrahedral angle. </a:t>
            </a:r>
            <a:r>
              <a:rPr sz="1200" dirty="0">
                <a:latin typeface="Times New Roman"/>
                <a:cs typeface="Times New Roman"/>
              </a:rPr>
              <a:t>Methane thus </a:t>
            </a:r>
            <a:r>
              <a:rPr sz="1200" spc="-5" dirty="0">
                <a:latin typeface="Times New Roman"/>
                <a:cs typeface="Times New Roman"/>
              </a:rPr>
              <a:t>has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structure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</a:t>
            </a:r>
            <a:r>
              <a:rPr sz="1200" b="1" spc="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1-11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2285745"/>
            <a:ext cx="5377180" cy="2115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000" b="1" dirty="0">
                <a:solidFill>
                  <a:srgbClr val="FF0000"/>
                </a:solidFill>
                <a:latin typeface="Times New Roman"/>
                <a:cs typeface="Times New Roman"/>
              </a:rPr>
              <a:t>1-11 </a:t>
            </a:r>
            <a:r>
              <a:rPr sz="1000" b="1" spc="-5" dirty="0">
                <a:latin typeface="Times New Roman"/>
                <a:cs typeface="Times New Roman"/>
              </a:rPr>
              <a:t>The structure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10" dirty="0">
                <a:latin typeface="Times New Roman"/>
                <a:cs typeface="Times New Roman"/>
              </a:rPr>
              <a:t>methane, </a:t>
            </a:r>
            <a:r>
              <a:rPr sz="1000" b="1" dirty="0">
                <a:latin typeface="Times New Roman"/>
                <a:cs typeface="Times New Roman"/>
              </a:rPr>
              <a:t>showing </a:t>
            </a:r>
            <a:r>
              <a:rPr sz="1000" b="1" spc="-5" dirty="0">
                <a:latin typeface="Times New Roman"/>
                <a:cs typeface="Times New Roman"/>
              </a:rPr>
              <a:t>its 109.5° bond</a:t>
            </a:r>
            <a:r>
              <a:rPr sz="1000" b="1" spc="8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angles.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50800" algn="just">
              <a:lnSpc>
                <a:spcPts val="1645"/>
              </a:lnSpc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Drawing Chemical</a:t>
            </a:r>
            <a:r>
              <a:rPr sz="1400" b="1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Structures</a:t>
            </a:r>
            <a:endParaRPr sz="1400">
              <a:latin typeface="Arial"/>
              <a:cs typeface="Arial"/>
            </a:endParaRPr>
          </a:p>
          <a:p>
            <a:pPr marL="50800" algn="just">
              <a:lnSpc>
                <a:spcPts val="1405"/>
              </a:lnSpc>
            </a:pPr>
            <a:r>
              <a:rPr sz="1200" spc="-10" dirty="0">
                <a:latin typeface="Times New Roman"/>
                <a:cs typeface="Times New Roman"/>
              </a:rPr>
              <a:t>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structures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we’ve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drawing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until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now,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between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has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represented</a:t>
            </a:r>
            <a:endParaRPr sz="12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102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two electrons </a:t>
            </a:r>
            <a:r>
              <a:rPr sz="1200" dirty="0">
                <a:latin typeface="Times New Roman"/>
                <a:cs typeface="Times New Roman"/>
              </a:rPr>
              <a:t>in a covalent bond. Drawing every bond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every </a:t>
            </a:r>
            <a:r>
              <a:rPr sz="1200" spc="-5" dirty="0">
                <a:latin typeface="Times New Roman"/>
                <a:cs typeface="Times New Roman"/>
              </a:rPr>
              <a:t>atom is </a:t>
            </a:r>
            <a:r>
              <a:rPr sz="1200" dirty="0">
                <a:latin typeface="Times New Roman"/>
                <a:cs typeface="Times New Roman"/>
              </a:rPr>
              <a:t>tedious,  </a:t>
            </a:r>
            <a:r>
              <a:rPr sz="1200" spc="-5" dirty="0">
                <a:latin typeface="Times New Roman"/>
                <a:cs typeface="Times New Roman"/>
              </a:rPr>
              <a:t>however, so </a:t>
            </a:r>
            <a:r>
              <a:rPr sz="1200" dirty="0">
                <a:latin typeface="Times New Roman"/>
                <a:cs typeface="Times New Roman"/>
              </a:rPr>
              <a:t>chemists </a:t>
            </a:r>
            <a:r>
              <a:rPr sz="1200" spc="-5" dirty="0">
                <a:latin typeface="Times New Roman"/>
                <a:cs typeface="Times New Roman"/>
              </a:rPr>
              <a:t>have devised several </a:t>
            </a:r>
            <a:r>
              <a:rPr sz="1200" dirty="0">
                <a:latin typeface="Times New Roman"/>
                <a:cs typeface="Times New Roman"/>
              </a:rPr>
              <a:t>shorthand </a:t>
            </a:r>
            <a:r>
              <a:rPr sz="1200" spc="-5" dirty="0">
                <a:latin typeface="Times New Roman"/>
                <a:cs typeface="Times New Roman"/>
              </a:rPr>
              <a:t>ways </a:t>
            </a:r>
            <a:r>
              <a:rPr sz="1200" dirty="0">
                <a:latin typeface="Times New Roman"/>
                <a:cs typeface="Times New Roman"/>
              </a:rPr>
              <a:t>for writing </a:t>
            </a:r>
            <a:r>
              <a:rPr sz="1200" spc="-5" dirty="0">
                <a:latin typeface="Times New Roman"/>
                <a:cs typeface="Times New Roman"/>
              </a:rPr>
              <a:t>structures. </a:t>
            </a:r>
            <a:r>
              <a:rPr sz="1200" spc="-10" dirty="0">
                <a:latin typeface="Times New Roman"/>
                <a:cs typeface="Times New Roman"/>
              </a:rPr>
              <a:t>In  </a:t>
            </a:r>
            <a:r>
              <a:rPr sz="1200" b="1" spc="-5" dirty="0">
                <a:latin typeface="Times New Roman"/>
                <a:cs typeface="Times New Roman"/>
              </a:rPr>
              <a:t>condensed structures</a:t>
            </a:r>
            <a:r>
              <a:rPr sz="1200" spc="-5" dirty="0">
                <a:latin typeface="Times New Roman"/>
                <a:cs typeface="Times New Roman"/>
              </a:rPr>
              <a:t>, carbon–hydrogen and </a:t>
            </a:r>
            <a:r>
              <a:rPr sz="1200" dirty="0">
                <a:latin typeface="Times New Roman"/>
                <a:cs typeface="Times New Roman"/>
              </a:rPr>
              <a:t>carbon–carbon </a:t>
            </a:r>
            <a:r>
              <a:rPr sz="1200" spc="-5" dirty="0">
                <a:latin typeface="Times New Roman"/>
                <a:cs typeface="Times New Roman"/>
              </a:rPr>
              <a:t>single </a:t>
            </a:r>
            <a:r>
              <a:rPr sz="1200" dirty="0">
                <a:latin typeface="Times New Roman"/>
                <a:cs typeface="Times New Roman"/>
              </a:rPr>
              <a:t>bonds </a:t>
            </a:r>
            <a:r>
              <a:rPr sz="1200" spc="-5" dirty="0">
                <a:latin typeface="Times New Roman"/>
                <a:cs typeface="Times New Roman"/>
              </a:rPr>
              <a:t>aren’t  shown; instead, </a:t>
            </a:r>
            <a:r>
              <a:rPr sz="1200" dirty="0">
                <a:latin typeface="Times New Roman"/>
                <a:cs typeface="Times New Roman"/>
              </a:rPr>
              <a:t>they’re </a:t>
            </a:r>
            <a:r>
              <a:rPr sz="1200" spc="-5" dirty="0">
                <a:latin typeface="Times New Roman"/>
                <a:cs typeface="Times New Roman"/>
              </a:rPr>
              <a:t>understood. </a:t>
            </a:r>
            <a:r>
              <a:rPr sz="1200" spc="-10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a carbon </a:t>
            </a:r>
            <a:r>
              <a:rPr sz="1200" spc="-5" dirty="0">
                <a:latin typeface="Times New Roman"/>
                <a:cs typeface="Times New Roman"/>
              </a:rPr>
              <a:t>has </a:t>
            </a:r>
            <a:r>
              <a:rPr sz="1200" dirty="0">
                <a:latin typeface="Times New Roman"/>
                <a:cs typeface="Times New Roman"/>
              </a:rPr>
              <a:t>three </a:t>
            </a:r>
            <a:r>
              <a:rPr sz="1200" spc="-5" dirty="0">
                <a:latin typeface="Times New Roman"/>
                <a:cs typeface="Times New Roman"/>
              </a:rPr>
              <a:t>hydrogens </a:t>
            </a:r>
            <a:r>
              <a:rPr sz="1200" dirty="0">
                <a:latin typeface="Times New Roman"/>
                <a:cs typeface="Times New Roman"/>
              </a:rPr>
              <a:t>bonded to </a:t>
            </a:r>
            <a:r>
              <a:rPr sz="1200" spc="5" dirty="0">
                <a:latin typeface="Times New Roman"/>
                <a:cs typeface="Times New Roman"/>
              </a:rPr>
              <a:t>it, </a:t>
            </a:r>
            <a:r>
              <a:rPr sz="1200" dirty="0">
                <a:latin typeface="Times New Roman"/>
                <a:cs typeface="Times New Roman"/>
              </a:rPr>
              <a:t>we  </a:t>
            </a:r>
            <a:r>
              <a:rPr sz="1200" spc="-5" dirty="0">
                <a:latin typeface="Times New Roman"/>
                <a:cs typeface="Times New Roman"/>
              </a:rPr>
              <a:t>write 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; if a </a:t>
            </a:r>
            <a:r>
              <a:rPr sz="1200" spc="-5" dirty="0">
                <a:latin typeface="Times New Roman"/>
                <a:cs typeface="Times New Roman"/>
              </a:rPr>
              <a:t>carbon has two hydrogens bonded </a:t>
            </a:r>
            <a:r>
              <a:rPr sz="1200" dirty="0">
                <a:latin typeface="Times New Roman"/>
                <a:cs typeface="Times New Roman"/>
              </a:rPr>
              <a:t>to it, </a:t>
            </a:r>
            <a:r>
              <a:rPr sz="1200" spc="-5" dirty="0">
                <a:latin typeface="Times New Roman"/>
                <a:cs typeface="Times New Roman"/>
              </a:rPr>
              <a:t>we write 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; </a:t>
            </a:r>
            <a:r>
              <a:rPr sz="1200" spc="-5" dirty="0">
                <a:latin typeface="Times New Roman"/>
                <a:cs typeface="Times New Roman"/>
              </a:rPr>
              <a:t>and so </a:t>
            </a:r>
            <a:r>
              <a:rPr sz="1200" dirty="0">
                <a:latin typeface="Times New Roman"/>
                <a:cs typeface="Times New Roman"/>
              </a:rPr>
              <a:t>on. The  </a:t>
            </a:r>
            <a:r>
              <a:rPr sz="1200" spc="-5" dirty="0">
                <a:latin typeface="Times New Roman"/>
                <a:cs typeface="Times New Roman"/>
              </a:rPr>
              <a:t>compound called 2-methylbutane,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example, is written as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9804" y="5718428"/>
            <a:ext cx="5404485" cy="3398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55880" algn="just">
              <a:lnSpc>
                <a:spcPct val="1103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Notice </a:t>
            </a:r>
            <a:r>
              <a:rPr sz="1200" dirty="0">
                <a:latin typeface="Times New Roman"/>
                <a:cs typeface="Times New Roman"/>
              </a:rPr>
              <a:t>that the horizontal bonds </a:t>
            </a:r>
            <a:r>
              <a:rPr sz="1200" spc="-5" dirty="0">
                <a:latin typeface="Times New Roman"/>
                <a:cs typeface="Times New Roman"/>
              </a:rPr>
              <a:t>between </a:t>
            </a:r>
            <a:r>
              <a:rPr sz="1200" dirty="0">
                <a:latin typeface="Times New Roman"/>
                <a:cs typeface="Times New Roman"/>
              </a:rPr>
              <a:t>carbons </a:t>
            </a:r>
            <a:r>
              <a:rPr sz="1200" spc="-5" dirty="0">
                <a:latin typeface="Times New Roman"/>
                <a:cs typeface="Times New Roman"/>
              </a:rPr>
              <a:t>aren’t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condensed  structures </a:t>
            </a:r>
            <a:r>
              <a:rPr sz="1200" dirty="0">
                <a:latin typeface="Times New Roman"/>
                <a:cs typeface="Times New Roman"/>
              </a:rPr>
              <a:t>the 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 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and CH </a:t>
            </a:r>
            <a:r>
              <a:rPr sz="1200" dirty="0">
                <a:latin typeface="Times New Roman"/>
                <a:cs typeface="Times New Roman"/>
              </a:rPr>
              <a:t>units </a:t>
            </a:r>
            <a:r>
              <a:rPr sz="1200" spc="-5" dirty="0">
                <a:latin typeface="Times New Roman"/>
                <a:cs typeface="Times New Roman"/>
              </a:rPr>
              <a:t>are simply placed </a:t>
            </a:r>
            <a:r>
              <a:rPr sz="1200" dirty="0">
                <a:latin typeface="Times New Roman"/>
                <a:cs typeface="Times New Roman"/>
              </a:rPr>
              <a:t>next to </a:t>
            </a:r>
            <a:r>
              <a:rPr sz="1200" spc="-5" dirty="0">
                <a:latin typeface="Times New Roman"/>
                <a:cs typeface="Times New Roman"/>
              </a:rPr>
              <a:t>each other-but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vertical carbon-carbon </a:t>
            </a:r>
            <a:r>
              <a:rPr sz="1200" dirty="0">
                <a:latin typeface="Times New Roman"/>
                <a:cs typeface="Times New Roman"/>
              </a:rPr>
              <a:t>bond in 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condensed structures </a:t>
            </a:r>
            <a:r>
              <a:rPr sz="1200" dirty="0">
                <a:latin typeface="Times New Roman"/>
                <a:cs typeface="Times New Roman"/>
              </a:rPr>
              <a:t>drawn </a:t>
            </a:r>
            <a:r>
              <a:rPr sz="1200" spc="-5" dirty="0">
                <a:latin typeface="Times New Roman"/>
                <a:cs typeface="Times New Roman"/>
              </a:rPr>
              <a:t>above is  shown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clarity. Also, notice </a:t>
            </a:r>
            <a:r>
              <a:rPr sz="1200" dirty="0">
                <a:latin typeface="Times New Roman"/>
                <a:cs typeface="Times New Roman"/>
              </a:rPr>
              <a:t>that in the </a:t>
            </a:r>
            <a:r>
              <a:rPr sz="1200" spc="-5" dirty="0">
                <a:latin typeface="Times New Roman"/>
                <a:cs typeface="Times New Roman"/>
              </a:rPr>
              <a:t>second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condensed structures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two  CH</a:t>
            </a:r>
            <a:r>
              <a:rPr sz="1200" spc="-7" baseline="-10416" dirty="0">
                <a:latin typeface="Times New Roman"/>
                <a:cs typeface="Times New Roman"/>
              </a:rPr>
              <a:t>3 </a:t>
            </a:r>
            <a:r>
              <a:rPr sz="1200" dirty="0">
                <a:latin typeface="Times New Roman"/>
                <a:cs typeface="Times New Roman"/>
              </a:rPr>
              <a:t>units </a:t>
            </a:r>
            <a:r>
              <a:rPr sz="1200" spc="-5" dirty="0">
                <a:latin typeface="Times New Roman"/>
                <a:cs typeface="Times New Roman"/>
              </a:rPr>
              <a:t>attached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spc="-5" dirty="0">
                <a:latin typeface="Times New Roman"/>
                <a:cs typeface="Times New Roman"/>
              </a:rPr>
              <a:t>CH carbon </a:t>
            </a:r>
            <a:r>
              <a:rPr sz="1200" dirty="0">
                <a:latin typeface="Times New Roman"/>
                <a:cs typeface="Times New Roman"/>
              </a:rPr>
              <a:t>are grouped </a:t>
            </a:r>
            <a:r>
              <a:rPr sz="1200" spc="-5" dirty="0">
                <a:latin typeface="Times New Roman"/>
                <a:cs typeface="Times New Roman"/>
              </a:rPr>
              <a:t>together as </a:t>
            </a:r>
            <a:r>
              <a:rPr sz="1200" dirty="0">
                <a:latin typeface="Times New Roman"/>
                <a:cs typeface="Times New Roman"/>
              </a:rPr>
              <a:t>(CH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)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5" dirty="0">
                <a:latin typeface="Times New Roman"/>
                <a:cs typeface="Times New Roman"/>
              </a:rPr>
              <a:t>Even </a:t>
            </a:r>
            <a:r>
              <a:rPr sz="1200" dirty="0">
                <a:latin typeface="Times New Roman"/>
                <a:cs typeface="Times New Roman"/>
              </a:rPr>
              <a:t>simpler  than </a:t>
            </a:r>
            <a:r>
              <a:rPr sz="1200" spc="-5" dirty="0">
                <a:latin typeface="Times New Roman"/>
                <a:cs typeface="Times New Roman"/>
              </a:rPr>
              <a:t>condensed </a:t>
            </a:r>
            <a:r>
              <a:rPr sz="1200" dirty="0">
                <a:latin typeface="Times New Roman"/>
                <a:cs typeface="Times New Roman"/>
              </a:rPr>
              <a:t>structures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b="1" spc="-5" dirty="0">
                <a:latin typeface="Times New Roman"/>
                <a:cs typeface="Times New Roman"/>
              </a:rPr>
              <a:t>skeletal structures </a:t>
            </a:r>
            <a:r>
              <a:rPr sz="1200" dirty="0">
                <a:latin typeface="Times New Roman"/>
                <a:cs typeface="Times New Roman"/>
              </a:rPr>
              <a:t>such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those </a:t>
            </a:r>
            <a:r>
              <a:rPr sz="1200" spc="-5" dirty="0">
                <a:latin typeface="Times New Roman"/>
                <a:cs typeface="Times New Roman"/>
              </a:rPr>
              <a:t>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Table </a:t>
            </a:r>
            <a:r>
              <a:rPr sz="1200" b="1" spc="-5" dirty="0">
                <a:solidFill>
                  <a:srgbClr val="0DDA40"/>
                </a:solidFill>
                <a:latin typeface="Times New Roman"/>
                <a:cs typeface="Times New Roman"/>
              </a:rPr>
              <a:t>1-3</a:t>
            </a:r>
            <a:r>
              <a:rPr sz="1200" spc="-5" dirty="0">
                <a:latin typeface="Times New Roman"/>
                <a:cs typeface="Times New Roman"/>
              </a:rPr>
              <a:t>.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rules for </a:t>
            </a:r>
            <a:r>
              <a:rPr sz="1200" dirty="0">
                <a:latin typeface="Times New Roman"/>
                <a:cs typeface="Times New Roman"/>
              </a:rPr>
              <a:t>drawing skeletal </a:t>
            </a:r>
            <a:r>
              <a:rPr sz="1200" spc="-5" dirty="0">
                <a:latin typeface="Times New Roman"/>
                <a:cs typeface="Times New Roman"/>
              </a:rPr>
              <a:t>structures 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straightforward.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1</a:t>
            </a:r>
            <a:endParaRPr sz="1200">
              <a:latin typeface="Arial"/>
              <a:cs typeface="Arial"/>
            </a:endParaRPr>
          </a:p>
          <a:p>
            <a:pPr marL="63500" marR="61594" algn="just">
              <a:lnSpc>
                <a:spcPts val="1580"/>
              </a:lnSpc>
              <a:spcBef>
                <a:spcPts val="60"/>
              </a:spcBef>
            </a:pPr>
            <a:r>
              <a:rPr sz="1200" spc="-5" dirty="0">
                <a:latin typeface="Times New Roman"/>
                <a:cs typeface="Times New Roman"/>
              </a:rPr>
              <a:t>Carbon atoms aren’t </a:t>
            </a:r>
            <a:r>
              <a:rPr sz="1200" dirty="0">
                <a:latin typeface="Times New Roman"/>
                <a:cs typeface="Times New Roman"/>
              </a:rPr>
              <a:t>usually </a:t>
            </a:r>
            <a:r>
              <a:rPr sz="1200" spc="-5" dirty="0">
                <a:latin typeface="Times New Roman"/>
                <a:cs typeface="Times New Roman"/>
              </a:rPr>
              <a:t>shown. Instead, </a:t>
            </a:r>
            <a:r>
              <a:rPr sz="1200" dirty="0">
                <a:latin typeface="Times New Roman"/>
                <a:cs typeface="Times New Roman"/>
              </a:rPr>
              <a:t>a carbon </a:t>
            </a:r>
            <a:r>
              <a:rPr sz="1200" spc="-5" dirty="0">
                <a:latin typeface="Times New Roman"/>
                <a:cs typeface="Times New Roman"/>
              </a:rPr>
              <a:t>atom is assumed </a:t>
            </a:r>
            <a:r>
              <a:rPr sz="1200" dirty="0">
                <a:latin typeface="Times New Roman"/>
                <a:cs typeface="Times New Roman"/>
              </a:rPr>
              <a:t>to be </a:t>
            </a:r>
            <a:r>
              <a:rPr sz="1200" spc="-5" dirty="0">
                <a:latin typeface="Times New Roman"/>
                <a:cs typeface="Times New Roman"/>
              </a:rPr>
              <a:t>at each  intersection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two lines (bonds) and at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end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each line. Occasionally,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carbon</a:t>
            </a:r>
            <a:endParaRPr sz="120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80"/>
              </a:spcBef>
            </a:pPr>
            <a:r>
              <a:rPr sz="1200" spc="-5" dirty="0">
                <a:latin typeface="Times New Roman"/>
                <a:cs typeface="Times New Roman"/>
              </a:rPr>
              <a:t>atom might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indicated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emphasis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clarity.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2</a:t>
            </a:r>
            <a:endParaRPr sz="1200">
              <a:latin typeface="Arial"/>
              <a:cs typeface="Arial"/>
            </a:endParaRPr>
          </a:p>
          <a:p>
            <a:pPr marL="63500" algn="just">
              <a:lnSpc>
                <a:spcPct val="100000"/>
              </a:lnSpc>
              <a:spcBef>
                <a:spcPts val="120"/>
              </a:spcBef>
            </a:pPr>
            <a:r>
              <a:rPr sz="1200" spc="-5" dirty="0">
                <a:latin typeface="Times New Roman"/>
                <a:cs typeface="Times New Roman"/>
              </a:rPr>
              <a:t>Hydrogen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bonded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carbon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aren’t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shown.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Because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carbon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has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63500" marR="62230" algn="just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valence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4, </a:t>
            </a:r>
            <a:r>
              <a:rPr sz="1200" spc="-5" dirty="0">
                <a:latin typeface="Times New Roman"/>
                <a:cs typeface="Times New Roman"/>
              </a:rPr>
              <a:t>we </a:t>
            </a:r>
            <a:r>
              <a:rPr sz="1200" dirty="0">
                <a:latin typeface="Times New Roman"/>
                <a:cs typeface="Times New Roman"/>
              </a:rPr>
              <a:t>mentally supply the </a:t>
            </a:r>
            <a:r>
              <a:rPr sz="1200" spc="-5" dirty="0">
                <a:latin typeface="Times New Roman"/>
                <a:cs typeface="Times New Roman"/>
              </a:rPr>
              <a:t>correct </a:t>
            </a:r>
            <a:r>
              <a:rPr sz="1200" dirty="0">
                <a:latin typeface="Times New Roman"/>
                <a:cs typeface="Times New Roman"/>
              </a:rPr>
              <a:t>number of </a:t>
            </a:r>
            <a:r>
              <a:rPr sz="1200" spc="-5" dirty="0">
                <a:latin typeface="Times New Roman"/>
                <a:cs typeface="Times New Roman"/>
              </a:rPr>
              <a:t>hydrogen </a:t>
            </a:r>
            <a:r>
              <a:rPr sz="1200" dirty="0">
                <a:latin typeface="Times New Roman"/>
                <a:cs typeface="Times New Roman"/>
              </a:rPr>
              <a:t>atoms for </a:t>
            </a:r>
            <a:r>
              <a:rPr sz="1200" spc="-5" dirty="0">
                <a:latin typeface="Times New Roman"/>
                <a:cs typeface="Times New Roman"/>
              </a:rPr>
              <a:t>each  carbon.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62359" y="1481985"/>
            <a:ext cx="2815152" cy="822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16358" y="4686211"/>
            <a:ext cx="3473480" cy="1003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3</a:t>
            </a:fld>
            <a:endParaRPr spc="-2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876046"/>
            <a:ext cx="5352415" cy="163195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219"/>
              </a:spcBef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3</a:t>
            </a:r>
            <a:endParaRPr sz="1200">
              <a:latin typeface="Arial"/>
              <a:cs typeface="Arial"/>
            </a:endParaRPr>
          </a:p>
          <a:p>
            <a:pPr marL="38100" marR="33020" algn="just">
              <a:lnSpc>
                <a:spcPts val="1580"/>
              </a:lnSpc>
              <a:spcBef>
                <a:spcPts val="55"/>
              </a:spcBef>
            </a:pPr>
            <a:r>
              <a:rPr sz="1200" spc="-5" dirty="0">
                <a:latin typeface="Times New Roman"/>
                <a:cs typeface="Times New Roman"/>
              </a:rPr>
              <a:t>Atoms </a:t>
            </a:r>
            <a:r>
              <a:rPr sz="1200" dirty="0">
                <a:latin typeface="Times New Roman"/>
                <a:cs typeface="Times New Roman"/>
              </a:rPr>
              <a:t>other than </a:t>
            </a:r>
            <a:r>
              <a:rPr sz="1200" spc="-5" dirty="0">
                <a:latin typeface="Times New Roman"/>
                <a:cs typeface="Times New Roman"/>
              </a:rPr>
              <a:t>carbon and hydrogen </a:t>
            </a:r>
            <a:r>
              <a:rPr sz="1200" i="1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shown. </a:t>
            </a:r>
            <a:r>
              <a:rPr sz="1200" spc="-5" dirty="0">
                <a:latin typeface="Times New Roman"/>
                <a:cs typeface="Times New Roman"/>
              </a:rPr>
              <a:t>One further </a:t>
            </a:r>
            <a:r>
              <a:rPr sz="1200" dirty="0">
                <a:latin typeface="Times New Roman"/>
                <a:cs typeface="Times New Roman"/>
              </a:rPr>
              <a:t>comment: </a:t>
            </a:r>
            <a:r>
              <a:rPr sz="1200" spc="-5" dirty="0">
                <a:latin typeface="Times New Roman"/>
                <a:cs typeface="Times New Roman"/>
              </a:rPr>
              <a:t>although 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groupings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-OH,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-NH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225" baseline="-10416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usually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85"/>
              </a:spcBef>
            </a:pPr>
            <a:r>
              <a:rPr sz="1200" spc="-5" dirty="0">
                <a:latin typeface="Times New Roman"/>
                <a:cs typeface="Times New Roman"/>
              </a:rPr>
              <a:t>first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second,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order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writing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sometimes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inverted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H</a:t>
            </a:r>
            <a:r>
              <a:rPr sz="1200" spc="7" baseline="-10416" dirty="0">
                <a:latin typeface="Times New Roman"/>
                <a:cs typeface="Times New Roman"/>
              </a:rPr>
              <a:t>3</a:t>
            </a:r>
            <a:r>
              <a:rPr sz="1200" spc="5" dirty="0">
                <a:latin typeface="Times New Roman"/>
                <a:cs typeface="Times New Roman"/>
              </a:rPr>
              <a:t>C-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HO-</a:t>
            </a:r>
            <a:endParaRPr sz="1200">
              <a:latin typeface="Times New Roman"/>
              <a:cs typeface="Times New Roman"/>
            </a:endParaRPr>
          </a:p>
          <a:p>
            <a:pPr marL="38100" marR="33020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and 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N- </a:t>
            </a:r>
            <a:r>
              <a:rPr sz="1200" dirty="0">
                <a:latin typeface="Times New Roman"/>
                <a:cs typeface="Times New Roman"/>
              </a:rPr>
              <a:t>if </a:t>
            </a:r>
            <a:r>
              <a:rPr sz="1200" spc="-5" dirty="0">
                <a:latin typeface="Times New Roman"/>
                <a:cs typeface="Times New Roman"/>
              </a:rPr>
              <a:t>needed </a:t>
            </a:r>
            <a:r>
              <a:rPr sz="1200" dirty="0">
                <a:latin typeface="Times New Roman"/>
                <a:cs typeface="Times New Roman"/>
              </a:rPr>
              <a:t>to make the bonding </a:t>
            </a:r>
            <a:r>
              <a:rPr sz="1200" spc="-5" dirty="0">
                <a:latin typeface="Times New Roman"/>
                <a:cs typeface="Times New Roman"/>
              </a:rPr>
              <a:t>connections </a:t>
            </a:r>
            <a:r>
              <a:rPr sz="1200" dirty="0">
                <a:latin typeface="Times New Roman"/>
                <a:cs typeface="Times New Roman"/>
              </a:rPr>
              <a:t>in a </a:t>
            </a:r>
            <a:r>
              <a:rPr sz="1200" spc="-5" dirty="0">
                <a:latin typeface="Times New Roman"/>
                <a:cs typeface="Times New Roman"/>
              </a:rPr>
              <a:t>molecule clearer. Larger  </a:t>
            </a:r>
            <a:r>
              <a:rPr sz="1200" dirty="0">
                <a:latin typeface="Times New Roman"/>
                <a:cs typeface="Times New Roman"/>
              </a:rPr>
              <a:t>units such </a:t>
            </a:r>
            <a:r>
              <a:rPr sz="1200" spc="-5" dirty="0">
                <a:latin typeface="Times New Roman"/>
                <a:cs typeface="Times New Roman"/>
              </a:rPr>
              <a:t>as -CH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inverted, though; we </a:t>
            </a:r>
            <a:r>
              <a:rPr sz="1200" dirty="0">
                <a:latin typeface="Times New Roman"/>
                <a:cs typeface="Times New Roman"/>
              </a:rPr>
              <a:t>don’t write 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C-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it  would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confusing.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however,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well-defined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rules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cover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cases;</a:t>
            </a:r>
            <a:endParaRPr sz="12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it’s </a:t>
            </a:r>
            <a:r>
              <a:rPr sz="1200" spc="-5" dirty="0">
                <a:latin typeface="Times New Roman"/>
                <a:cs typeface="Times New Roman"/>
              </a:rPr>
              <a:t>largely </a:t>
            </a:r>
            <a:r>
              <a:rPr sz="1200" dirty="0">
                <a:latin typeface="Times New Roman"/>
                <a:cs typeface="Times New Roman"/>
              </a:rPr>
              <a:t>a matter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preference.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61372" y="2612958"/>
            <a:ext cx="2819917" cy="13183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34541" y="4412510"/>
            <a:ext cx="4482962" cy="3730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4</a:t>
            </a:fld>
            <a:endParaRPr spc="-2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1321</Words>
  <Application>Microsoft Office PowerPoint</Application>
  <PresentationFormat>Custom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ALSHABAKA</dc:creator>
  <cp:lastModifiedBy>Hiba Ali Hasan</cp:lastModifiedBy>
  <cp:revision>2</cp:revision>
  <dcterms:created xsi:type="dcterms:W3CDTF">2019-12-29T06:12:47Z</dcterms:created>
  <dcterms:modified xsi:type="dcterms:W3CDTF">2019-12-29T06:26:03Z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2018-02-12T00:00:00Z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2019-12-29T00:00:00Z</vt:filetime>
  </property>
</Properties>
</file>