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1" r:id="rId2"/>
    <p:sldId id="262" r:id="rId3"/>
    <p:sldId id="263" r:id="rId4"/>
    <p:sldId id="264" r:id="rId5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59" autoAdjust="0"/>
    <p:restoredTop sz="94660"/>
  </p:normalViewPr>
  <p:slideViewPr>
    <p:cSldViewPr>
      <p:cViewPr varScale="1">
        <p:scale>
          <a:sx n="43" d="100"/>
          <a:sy n="43" d="100"/>
        </p:scale>
        <p:origin x="2544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29-Dec-19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spc="-20" dirty="0"/>
              <a:t>‹#›</a:t>
            </a:fld>
            <a:endParaRPr spc="-2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29-Dec-19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spc="-20" dirty="0"/>
              <a:t>‹#›</a:t>
            </a:fld>
            <a:endParaRPr spc="-2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29-Dec-19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spc="-20" dirty="0"/>
              <a:t>‹#›</a:t>
            </a:fld>
            <a:endParaRPr spc="-2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29-Dec-19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spc="-20" dirty="0"/>
              <a:t>‹#›</a:t>
            </a:fld>
            <a:endParaRPr spc="-2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29-Dec-19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spc="-20" dirty="0"/>
              <a:t>‹#›</a:t>
            </a:fld>
            <a:endParaRPr spc="-2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29-Dec-19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707003" y="9916159"/>
            <a:ext cx="147320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spc="-20" dirty="0"/>
              <a:t>‹#›</a:t>
            </a:fld>
            <a:endParaRPr spc="-2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1676" y="452627"/>
            <a:ext cx="5419090" cy="218440"/>
          </a:xfrm>
          <a:prstGeom prst="rect">
            <a:avLst/>
          </a:prstGeom>
          <a:solidFill>
            <a:srgbClr val="808080"/>
          </a:solidFill>
          <a:ln w="6095">
            <a:solidFill>
              <a:srgbClr val="000000"/>
            </a:solidFill>
          </a:ln>
        </p:spPr>
        <p:txBody>
          <a:bodyPr vert="horz" wrap="square" lIns="0" tIns="8890" rIns="0" bIns="0" rtlCol="0">
            <a:spAutoFit/>
          </a:bodyPr>
          <a:lstStyle/>
          <a:p>
            <a:pPr marL="71120">
              <a:lnSpc>
                <a:spcPct val="100000"/>
              </a:lnSpc>
              <a:spcBef>
                <a:spcPts val="70"/>
              </a:spcBef>
              <a:tabLst>
                <a:tab pos="2298065" algn="l"/>
                <a:tab pos="4102735" algn="l"/>
              </a:tabLst>
            </a:pPr>
            <a:r>
              <a:rPr sz="1100" b="1" spc="-60" dirty="0">
                <a:latin typeface="Trebuchet MS"/>
                <a:cs typeface="Trebuchet MS"/>
              </a:rPr>
              <a:t>Organic</a:t>
            </a:r>
            <a:r>
              <a:rPr sz="1100" b="1" spc="-75" dirty="0">
                <a:latin typeface="Trebuchet MS"/>
                <a:cs typeface="Trebuchet MS"/>
              </a:rPr>
              <a:t> </a:t>
            </a:r>
            <a:r>
              <a:rPr sz="1100" b="1" spc="-70" dirty="0">
                <a:latin typeface="Trebuchet MS"/>
                <a:cs typeface="Trebuchet MS"/>
              </a:rPr>
              <a:t>Chemistry </a:t>
            </a:r>
            <a:r>
              <a:rPr sz="1100" b="1" spc="-50" dirty="0">
                <a:latin typeface="Trebuchet MS"/>
                <a:cs typeface="Trebuchet MS"/>
              </a:rPr>
              <a:t>(I</a:t>
            </a:r>
            <a:r>
              <a:rPr sz="1200" b="1" spc="-50" dirty="0">
                <a:latin typeface="Trebuchet MS"/>
                <a:cs typeface="Trebuchet MS"/>
              </a:rPr>
              <a:t>)	</a:t>
            </a:r>
            <a:r>
              <a:rPr sz="1200" b="1" spc="-65" dirty="0">
                <a:latin typeface="Trebuchet MS"/>
                <a:cs typeface="Trebuchet MS"/>
              </a:rPr>
              <a:t>Introduction	</a:t>
            </a:r>
            <a:r>
              <a:rPr sz="1100" b="1" spc="-75" dirty="0">
                <a:latin typeface="Trebuchet MS"/>
                <a:cs typeface="Trebuchet MS"/>
              </a:rPr>
              <a:t>Dr. </a:t>
            </a:r>
            <a:r>
              <a:rPr sz="1100" b="1" spc="-50" dirty="0">
                <a:latin typeface="Trebuchet MS"/>
                <a:cs typeface="Trebuchet MS"/>
              </a:rPr>
              <a:t>Ayad</a:t>
            </a:r>
            <a:r>
              <a:rPr sz="1100" b="1" spc="-114" dirty="0">
                <a:latin typeface="Trebuchet MS"/>
                <a:cs typeface="Trebuchet MS"/>
              </a:rPr>
              <a:t> </a:t>
            </a:r>
            <a:r>
              <a:rPr sz="1100" b="1" spc="-70" dirty="0">
                <a:latin typeface="Trebuchet MS"/>
                <a:cs typeface="Trebuchet MS"/>
              </a:rPr>
              <a:t>Kareem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05204" y="869950"/>
            <a:ext cx="5353050" cy="204025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40"/>
              </a:spcBef>
            </a:pPr>
            <a:r>
              <a:rPr sz="1200" b="1" dirty="0">
                <a:latin typeface="Times New Roman"/>
                <a:cs typeface="Times New Roman"/>
              </a:rPr>
              <a:t>bond</a:t>
            </a:r>
            <a:r>
              <a:rPr sz="1200" dirty="0">
                <a:latin typeface="Times New Roman"/>
                <a:cs typeface="Times New Roman"/>
              </a:rPr>
              <a:t>. The </a:t>
            </a:r>
            <a:r>
              <a:rPr sz="1200" spc="-5" dirty="0">
                <a:latin typeface="Times New Roman"/>
                <a:cs typeface="Times New Roman"/>
              </a:rPr>
              <a:t>neutral collection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atoms held together </a:t>
            </a:r>
            <a:r>
              <a:rPr sz="1200" spc="10" dirty="0">
                <a:latin typeface="Times New Roman"/>
                <a:cs typeface="Times New Roman"/>
              </a:rPr>
              <a:t>by </a:t>
            </a:r>
            <a:r>
              <a:rPr sz="1200" spc="-5" dirty="0">
                <a:latin typeface="Times New Roman"/>
                <a:cs typeface="Times New Roman"/>
              </a:rPr>
              <a:t>covalent </a:t>
            </a:r>
            <a:r>
              <a:rPr sz="1200" dirty="0">
                <a:latin typeface="Times New Roman"/>
                <a:cs typeface="Times New Roman"/>
              </a:rPr>
              <a:t>bonds </a:t>
            </a:r>
            <a:r>
              <a:rPr sz="1200" spc="-5" dirty="0">
                <a:latin typeface="Times New Roman"/>
                <a:cs typeface="Times New Roman"/>
              </a:rPr>
              <a:t>is called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45"/>
              </a:spcBef>
            </a:pPr>
            <a:r>
              <a:rPr sz="1200" b="1" spc="-5" dirty="0">
                <a:latin typeface="Times New Roman"/>
                <a:cs typeface="Times New Roman"/>
              </a:rPr>
              <a:t>molecule</a:t>
            </a:r>
            <a:r>
              <a:rPr sz="1200" spc="-5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45"/>
              </a:spcBef>
            </a:pP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simple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way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indicating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covalent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bonds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molecules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is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use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what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are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called</a:t>
            </a:r>
            <a:endParaRPr sz="1200">
              <a:latin typeface="Times New Roman"/>
              <a:cs typeface="Times New Roman"/>
            </a:endParaRPr>
          </a:p>
          <a:p>
            <a:pPr marL="38100" marR="30480" algn="just">
              <a:lnSpc>
                <a:spcPct val="110100"/>
              </a:lnSpc>
              <a:spcBef>
                <a:spcPts val="1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Lewis structures</a:t>
            </a:r>
            <a:r>
              <a:rPr sz="1200" i="1" spc="-5" dirty="0">
                <a:latin typeface="Times New Roman"/>
                <a:cs typeface="Times New Roman"/>
              </a:rPr>
              <a:t>, </a:t>
            </a:r>
            <a:r>
              <a:rPr sz="1200" dirty="0">
                <a:latin typeface="Times New Roman"/>
                <a:cs typeface="Times New Roman"/>
              </a:rPr>
              <a:t>or </a:t>
            </a:r>
            <a:r>
              <a:rPr sz="1200" b="1" dirty="0">
                <a:latin typeface="Times New Roman"/>
                <a:cs typeface="Times New Roman"/>
              </a:rPr>
              <a:t>electron-dot </a:t>
            </a:r>
            <a:r>
              <a:rPr sz="1200" b="1" spc="-5" dirty="0">
                <a:latin typeface="Times New Roman"/>
                <a:cs typeface="Times New Roman"/>
              </a:rPr>
              <a:t>structures</a:t>
            </a:r>
            <a:r>
              <a:rPr sz="1200" spc="-5" dirty="0">
                <a:latin typeface="Times New Roman"/>
                <a:cs typeface="Times New Roman"/>
              </a:rPr>
              <a:t>,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which </a:t>
            </a:r>
            <a:r>
              <a:rPr sz="1200" dirty="0">
                <a:latin typeface="Times New Roman"/>
                <a:cs typeface="Times New Roman"/>
              </a:rPr>
              <a:t>the valence shell </a:t>
            </a:r>
            <a:r>
              <a:rPr sz="1200" spc="-5" dirty="0">
                <a:latin typeface="Times New Roman"/>
                <a:cs typeface="Times New Roman"/>
              </a:rPr>
              <a:t>electrons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3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an atom are represented as </a:t>
            </a:r>
            <a:r>
              <a:rPr sz="1200" dirty="0">
                <a:latin typeface="Times New Roman"/>
                <a:cs typeface="Times New Roman"/>
              </a:rPr>
              <a:t>dots. Thus, </a:t>
            </a:r>
            <a:r>
              <a:rPr sz="1200" spc="-5" dirty="0">
                <a:latin typeface="Times New Roman"/>
                <a:cs typeface="Times New Roman"/>
              </a:rPr>
              <a:t>hydrogen has </a:t>
            </a:r>
            <a:r>
              <a:rPr sz="1200" dirty="0">
                <a:latin typeface="Times New Roman"/>
                <a:cs typeface="Times New Roman"/>
              </a:rPr>
              <a:t>one dot </a:t>
            </a:r>
            <a:r>
              <a:rPr sz="1200" spc="-5" dirty="0">
                <a:latin typeface="Times New Roman"/>
                <a:cs typeface="Times New Roman"/>
              </a:rPr>
              <a:t>representing its </a:t>
            </a:r>
            <a:r>
              <a:rPr sz="1200" dirty="0">
                <a:latin typeface="Times New Roman"/>
                <a:cs typeface="Times New Roman"/>
              </a:rPr>
              <a:t>1</a:t>
            </a:r>
            <a:r>
              <a:rPr sz="1200" i="1" dirty="0">
                <a:latin typeface="Times New Roman"/>
                <a:cs typeface="Times New Roman"/>
              </a:rPr>
              <a:t>s  </a:t>
            </a:r>
            <a:r>
              <a:rPr sz="1200" spc="-5" dirty="0">
                <a:latin typeface="Times New Roman"/>
                <a:cs typeface="Times New Roman"/>
              </a:rPr>
              <a:t>electron, </a:t>
            </a:r>
            <a:r>
              <a:rPr sz="1200" dirty="0">
                <a:latin typeface="Times New Roman"/>
                <a:cs typeface="Times New Roman"/>
              </a:rPr>
              <a:t>carbon </a:t>
            </a:r>
            <a:r>
              <a:rPr sz="1200" spc="-5" dirty="0">
                <a:latin typeface="Times New Roman"/>
                <a:cs typeface="Times New Roman"/>
              </a:rPr>
              <a:t>has </a:t>
            </a:r>
            <a:r>
              <a:rPr sz="1200" dirty="0">
                <a:latin typeface="Times New Roman"/>
                <a:cs typeface="Times New Roman"/>
              </a:rPr>
              <a:t>four dots (2</a:t>
            </a:r>
            <a:r>
              <a:rPr sz="1200" i="1" dirty="0">
                <a:latin typeface="Times New Roman"/>
                <a:cs typeface="Times New Roman"/>
              </a:rPr>
              <a:t>s</a:t>
            </a:r>
            <a:r>
              <a:rPr sz="1200" baseline="38194" dirty="0">
                <a:latin typeface="Times New Roman"/>
                <a:cs typeface="Times New Roman"/>
              </a:rPr>
              <a:t>2 </a:t>
            </a:r>
            <a:r>
              <a:rPr sz="1200" dirty="0">
                <a:latin typeface="Times New Roman"/>
                <a:cs typeface="Times New Roman"/>
              </a:rPr>
              <a:t>2</a:t>
            </a:r>
            <a:r>
              <a:rPr sz="1200" i="1" dirty="0">
                <a:latin typeface="Times New Roman"/>
                <a:cs typeface="Times New Roman"/>
              </a:rPr>
              <a:t>p</a:t>
            </a:r>
            <a:r>
              <a:rPr sz="1200" baseline="38194" dirty="0">
                <a:latin typeface="Times New Roman"/>
                <a:cs typeface="Times New Roman"/>
              </a:rPr>
              <a:t>2</a:t>
            </a:r>
            <a:r>
              <a:rPr sz="1200" dirty="0">
                <a:latin typeface="Times New Roman"/>
                <a:cs typeface="Times New Roman"/>
              </a:rPr>
              <a:t>), </a:t>
            </a:r>
            <a:r>
              <a:rPr sz="1200" spc="-10" dirty="0">
                <a:latin typeface="Times New Roman"/>
                <a:cs typeface="Times New Roman"/>
              </a:rPr>
              <a:t>oxygen </a:t>
            </a:r>
            <a:r>
              <a:rPr sz="1200" spc="-5" dirty="0">
                <a:latin typeface="Times New Roman"/>
                <a:cs typeface="Times New Roman"/>
              </a:rPr>
              <a:t>has six </a:t>
            </a:r>
            <a:r>
              <a:rPr sz="1200" dirty="0">
                <a:latin typeface="Times New Roman"/>
                <a:cs typeface="Times New Roman"/>
              </a:rPr>
              <a:t>dots </a:t>
            </a:r>
            <a:r>
              <a:rPr sz="1200" spc="-5" dirty="0">
                <a:latin typeface="Times New Roman"/>
                <a:cs typeface="Times New Roman"/>
              </a:rPr>
              <a:t>(2</a:t>
            </a:r>
            <a:r>
              <a:rPr sz="1200" i="1" spc="-5" dirty="0">
                <a:latin typeface="Times New Roman"/>
                <a:cs typeface="Times New Roman"/>
              </a:rPr>
              <a:t>s</a:t>
            </a:r>
            <a:r>
              <a:rPr sz="1200" spc="-7" baseline="38194" dirty="0">
                <a:latin typeface="Times New Roman"/>
                <a:cs typeface="Times New Roman"/>
              </a:rPr>
              <a:t>2 </a:t>
            </a:r>
            <a:r>
              <a:rPr sz="1200" spc="-5" dirty="0">
                <a:latin typeface="Times New Roman"/>
                <a:cs typeface="Times New Roman"/>
              </a:rPr>
              <a:t>2</a:t>
            </a:r>
            <a:r>
              <a:rPr sz="1200" i="1" spc="-5" dirty="0">
                <a:latin typeface="Times New Roman"/>
                <a:cs typeface="Times New Roman"/>
              </a:rPr>
              <a:t>p</a:t>
            </a:r>
            <a:r>
              <a:rPr sz="1200" spc="-7" baseline="38194" dirty="0">
                <a:latin typeface="Times New Roman"/>
                <a:cs typeface="Times New Roman"/>
              </a:rPr>
              <a:t>4</a:t>
            </a:r>
            <a:r>
              <a:rPr sz="1200" spc="-5" dirty="0">
                <a:latin typeface="Times New Roman"/>
                <a:cs typeface="Times New Roman"/>
              </a:rPr>
              <a:t>), and so </a:t>
            </a:r>
            <a:r>
              <a:rPr sz="1200" dirty="0">
                <a:latin typeface="Times New Roman"/>
                <a:cs typeface="Times New Roman"/>
              </a:rPr>
              <a:t>on. </a:t>
            </a:r>
            <a:r>
              <a:rPr sz="1200" spc="-5" dirty="0">
                <a:latin typeface="Times New Roman"/>
                <a:cs typeface="Times New Roman"/>
              </a:rPr>
              <a:t>A  </a:t>
            </a:r>
            <a:r>
              <a:rPr sz="1200" dirty="0">
                <a:latin typeface="Times New Roman"/>
                <a:cs typeface="Times New Roman"/>
              </a:rPr>
              <a:t>stable </a:t>
            </a:r>
            <a:r>
              <a:rPr sz="1200" spc="-5" dirty="0">
                <a:latin typeface="Times New Roman"/>
                <a:cs typeface="Times New Roman"/>
              </a:rPr>
              <a:t>molecule results </a:t>
            </a:r>
            <a:r>
              <a:rPr sz="1200" dirty="0">
                <a:latin typeface="Times New Roman"/>
                <a:cs typeface="Times New Roman"/>
              </a:rPr>
              <a:t>whenever a </a:t>
            </a:r>
            <a:r>
              <a:rPr sz="1200" spc="-5" dirty="0">
                <a:latin typeface="Times New Roman"/>
                <a:cs typeface="Times New Roman"/>
              </a:rPr>
              <a:t>noble-gas configuration is achieved </a:t>
            </a:r>
            <a:r>
              <a:rPr sz="1200" dirty="0">
                <a:latin typeface="Times New Roman"/>
                <a:cs typeface="Times New Roman"/>
              </a:rPr>
              <a:t>for </a:t>
            </a:r>
            <a:r>
              <a:rPr sz="1200" spc="-5" dirty="0">
                <a:latin typeface="Times New Roman"/>
                <a:cs typeface="Times New Roman"/>
              </a:rPr>
              <a:t>all </a:t>
            </a:r>
            <a:r>
              <a:rPr sz="1200" dirty="0">
                <a:latin typeface="Times New Roman"/>
                <a:cs typeface="Times New Roman"/>
              </a:rPr>
              <a:t>the  </a:t>
            </a:r>
            <a:r>
              <a:rPr sz="1200" spc="-5" dirty="0">
                <a:latin typeface="Times New Roman"/>
                <a:cs typeface="Times New Roman"/>
              </a:rPr>
              <a:t>atoms eight </a:t>
            </a:r>
            <a:r>
              <a:rPr sz="1200" dirty="0">
                <a:latin typeface="Times New Roman"/>
                <a:cs typeface="Times New Roman"/>
              </a:rPr>
              <a:t>dots </a:t>
            </a:r>
            <a:r>
              <a:rPr sz="1200" spc="-5" dirty="0">
                <a:latin typeface="Times New Roman"/>
                <a:cs typeface="Times New Roman"/>
              </a:rPr>
              <a:t>(an </a:t>
            </a:r>
            <a:r>
              <a:rPr sz="1200" dirty="0">
                <a:latin typeface="Times New Roman"/>
                <a:cs typeface="Times New Roman"/>
              </a:rPr>
              <a:t>octet) for main-group atoms or </a:t>
            </a:r>
            <a:r>
              <a:rPr sz="1200" spc="-5" dirty="0">
                <a:latin typeface="Times New Roman"/>
                <a:cs typeface="Times New Roman"/>
              </a:rPr>
              <a:t>two </a:t>
            </a:r>
            <a:r>
              <a:rPr sz="1200" dirty="0">
                <a:latin typeface="Times New Roman"/>
                <a:cs typeface="Times New Roman"/>
              </a:rPr>
              <a:t>dots for </a:t>
            </a:r>
            <a:r>
              <a:rPr sz="1200" spc="-5" dirty="0">
                <a:latin typeface="Times New Roman"/>
                <a:cs typeface="Times New Roman"/>
              </a:rPr>
              <a:t>hydrogen. </a:t>
            </a:r>
            <a:r>
              <a:rPr sz="1200" dirty="0">
                <a:latin typeface="Times New Roman"/>
                <a:cs typeface="Times New Roman"/>
              </a:rPr>
              <a:t>Simpler  still </a:t>
            </a:r>
            <a:r>
              <a:rPr sz="1200" spc="-5" dirty="0">
                <a:latin typeface="Times New Roman"/>
                <a:cs typeface="Times New Roman"/>
              </a:rPr>
              <a:t>is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use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b="1" i="1" spc="-5" dirty="0">
                <a:latin typeface="Times New Roman"/>
                <a:cs typeface="Times New Roman"/>
              </a:rPr>
              <a:t>Kekulé </a:t>
            </a:r>
            <a:r>
              <a:rPr sz="1200" b="1" i="1" dirty="0">
                <a:latin typeface="Times New Roman"/>
                <a:cs typeface="Times New Roman"/>
              </a:rPr>
              <a:t>structures</a:t>
            </a:r>
            <a:r>
              <a:rPr sz="1200" i="1" dirty="0">
                <a:latin typeface="Times New Roman"/>
                <a:cs typeface="Times New Roman"/>
              </a:rPr>
              <a:t>, </a:t>
            </a:r>
            <a:r>
              <a:rPr sz="1200" dirty="0">
                <a:latin typeface="Times New Roman"/>
                <a:cs typeface="Times New Roman"/>
              </a:rPr>
              <a:t>or </a:t>
            </a:r>
            <a:r>
              <a:rPr sz="1200" b="1" dirty="0">
                <a:latin typeface="Times New Roman"/>
                <a:cs typeface="Times New Roman"/>
              </a:rPr>
              <a:t>line </a:t>
            </a:r>
            <a:r>
              <a:rPr sz="1200" b="1" spc="-5" dirty="0">
                <a:latin typeface="Times New Roman"/>
                <a:cs typeface="Times New Roman"/>
              </a:rPr>
              <a:t>bond structures</a:t>
            </a:r>
            <a:r>
              <a:rPr sz="1200" spc="-5" dirty="0">
                <a:latin typeface="Times New Roman"/>
                <a:cs typeface="Times New Roman"/>
              </a:rPr>
              <a:t>,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which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5" dirty="0">
                <a:latin typeface="Times New Roman"/>
                <a:cs typeface="Times New Roman"/>
              </a:rPr>
              <a:t>two-electron  covalent </a:t>
            </a:r>
            <a:r>
              <a:rPr sz="1200" dirty="0">
                <a:latin typeface="Times New Roman"/>
                <a:cs typeface="Times New Roman"/>
              </a:rPr>
              <a:t>bond </a:t>
            </a:r>
            <a:r>
              <a:rPr sz="1200" spc="-5" dirty="0">
                <a:latin typeface="Times New Roman"/>
                <a:cs typeface="Times New Roman"/>
              </a:rPr>
              <a:t>is indicated as </a:t>
            </a:r>
            <a:r>
              <a:rPr sz="1200" dirty="0">
                <a:latin typeface="Times New Roman"/>
                <a:cs typeface="Times New Roman"/>
              </a:rPr>
              <a:t>a line drawn between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atoms.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5204" y="4765674"/>
            <a:ext cx="5352415" cy="16370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marR="30480" algn="just">
              <a:lnSpc>
                <a:spcPct val="110100"/>
              </a:lnSpc>
              <a:spcBef>
                <a:spcPts val="95"/>
              </a:spcBef>
            </a:pPr>
            <a:r>
              <a:rPr sz="1200" dirty="0">
                <a:latin typeface="Times New Roman"/>
                <a:cs typeface="Times New Roman"/>
              </a:rPr>
              <a:t>The number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dirty="0">
                <a:latin typeface="Times New Roman"/>
                <a:cs typeface="Times New Roman"/>
              </a:rPr>
              <a:t>covalent bonds </a:t>
            </a:r>
            <a:r>
              <a:rPr sz="1200" spc="-5" dirty="0">
                <a:latin typeface="Times New Roman"/>
                <a:cs typeface="Times New Roman"/>
              </a:rPr>
              <a:t>an atom forms depends </a:t>
            </a:r>
            <a:r>
              <a:rPr sz="1200" dirty="0">
                <a:latin typeface="Times New Roman"/>
                <a:cs typeface="Times New Roman"/>
              </a:rPr>
              <a:t>on how </a:t>
            </a:r>
            <a:r>
              <a:rPr sz="1200" spc="5" dirty="0">
                <a:latin typeface="Times New Roman"/>
                <a:cs typeface="Times New Roman"/>
              </a:rPr>
              <a:t>many </a:t>
            </a:r>
            <a:r>
              <a:rPr sz="1200" spc="-5" dirty="0">
                <a:latin typeface="Times New Roman"/>
                <a:cs typeface="Times New Roman"/>
              </a:rPr>
              <a:t>additional  valence electrons </a:t>
            </a:r>
            <a:r>
              <a:rPr sz="1200" dirty="0">
                <a:latin typeface="Times New Roman"/>
                <a:cs typeface="Times New Roman"/>
              </a:rPr>
              <a:t>it needs to </a:t>
            </a:r>
            <a:r>
              <a:rPr sz="1200" spc="-5" dirty="0">
                <a:latin typeface="Times New Roman"/>
                <a:cs typeface="Times New Roman"/>
              </a:rPr>
              <a:t>reach </a:t>
            </a:r>
            <a:r>
              <a:rPr sz="1200" dirty="0">
                <a:latin typeface="Times New Roman"/>
                <a:cs typeface="Times New Roman"/>
              </a:rPr>
              <a:t>a noble-gas </a:t>
            </a:r>
            <a:r>
              <a:rPr sz="1200" spc="-5" dirty="0">
                <a:latin typeface="Times New Roman"/>
                <a:cs typeface="Times New Roman"/>
              </a:rPr>
              <a:t>configuration. Hydrogen has </a:t>
            </a:r>
            <a:r>
              <a:rPr sz="1200" dirty="0">
                <a:latin typeface="Times New Roman"/>
                <a:cs typeface="Times New Roman"/>
              </a:rPr>
              <a:t>one  </a:t>
            </a:r>
            <a:r>
              <a:rPr sz="1200" spc="-5" dirty="0">
                <a:latin typeface="Times New Roman"/>
                <a:cs typeface="Times New Roman"/>
              </a:rPr>
              <a:t>valence electron </a:t>
            </a:r>
            <a:r>
              <a:rPr sz="1200" dirty="0">
                <a:latin typeface="Times New Roman"/>
                <a:cs typeface="Times New Roman"/>
              </a:rPr>
              <a:t>(1</a:t>
            </a:r>
            <a:r>
              <a:rPr sz="1200" i="1" dirty="0">
                <a:latin typeface="Times New Roman"/>
                <a:cs typeface="Times New Roman"/>
              </a:rPr>
              <a:t>s</a:t>
            </a:r>
            <a:r>
              <a:rPr sz="1200" dirty="0">
                <a:latin typeface="Times New Roman"/>
                <a:cs typeface="Times New Roman"/>
              </a:rPr>
              <a:t>) </a:t>
            </a:r>
            <a:r>
              <a:rPr sz="1200" spc="-5" dirty="0">
                <a:latin typeface="Times New Roman"/>
                <a:cs typeface="Times New Roman"/>
              </a:rPr>
              <a:t>and needs </a:t>
            </a:r>
            <a:r>
              <a:rPr sz="1200" dirty="0">
                <a:latin typeface="Times New Roman"/>
                <a:cs typeface="Times New Roman"/>
              </a:rPr>
              <a:t>one more to </a:t>
            </a:r>
            <a:r>
              <a:rPr sz="1200" spc="-5" dirty="0">
                <a:latin typeface="Times New Roman"/>
                <a:cs typeface="Times New Roman"/>
              </a:rPr>
              <a:t>reach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helium </a:t>
            </a:r>
            <a:r>
              <a:rPr sz="1200" dirty="0">
                <a:latin typeface="Times New Roman"/>
                <a:cs typeface="Times New Roman"/>
              </a:rPr>
              <a:t>configuration (1</a:t>
            </a:r>
            <a:r>
              <a:rPr sz="1200" i="1" dirty="0">
                <a:latin typeface="Times New Roman"/>
                <a:cs typeface="Times New Roman"/>
              </a:rPr>
              <a:t>s</a:t>
            </a:r>
            <a:r>
              <a:rPr sz="1200" baseline="38194" dirty="0">
                <a:latin typeface="Times New Roman"/>
                <a:cs typeface="Times New Roman"/>
              </a:rPr>
              <a:t>2</a:t>
            </a:r>
            <a:r>
              <a:rPr sz="1200" dirty="0">
                <a:latin typeface="Times New Roman"/>
                <a:cs typeface="Times New Roman"/>
              </a:rPr>
              <a:t>), </a:t>
            </a:r>
            <a:r>
              <a:rPr sz="1200" spc="-5" dirty="0">
                <a:latin typeface="Times New Roman"/>
                <a:cs typeface="Times New Roman"/>
              </a:rPr>
              <a:t>so </a:t>
            </a:r>
            <a:r>
              <a:rPr sz="1200" dirty="0">
                <a:latin typeface="Times New Roman"/>
                <a:cs typeface="Times New Roman"/>
              </a:rPr>
              <a:t>it  </a:t>
            </a:r>
            <a:r>
              <a:rPr sz="1200" spc="-5" dirty="0">
                <a:latin typeface="Times New Roman"/>
                <a:cs typeface="Times New Roman"/>
              </a:rPr>
              <a:t>forms </a:t>
            </a:r>
            <a:r>
              <a:rPr sz="1200" dirty="0">
                <a:latin typeface="Times New Roman"/>
                <a:cs typeface="Times New Roman"/>
              </a:rPr>
              <a:t>one bond. </a:t>
            </a:r>
            <a:r>
              <a:rPr sz="1200" spc="-5" dirty="0">
                <a:latin typeface="Times New Roman"/>
                <a:cs typeface="Times New Roman"/>
              </a:rPr>
              <a:t>Carbon has </a:t>
            </a:r>
            <a:r>
              <a:rPr sz="1200" dirty="0">
                <a:latin typeface="Times New Roman"/>
                <a:cs typeface="Times New Roman"/>
              </a:rPr>
              <a:t>four </a:t>
            </a:r>
            <a:r>
              <a:rPr sz="1200" spc="-5" dirty="0">
                <a:latin typeface="Times New Roman"/>
                <a:cs typeface="Times New Roman"/>
              </a:rPr>
              <a:t>valence </a:t>
            </a:r>
            <a:r>
              <a:rPr sz="1200" dirty="0">
                <a:latin typeface="Times New Roman"/>
                <a:cs typeface="Times New Roman"/>
              </a:rPr>
              <a:t>electrons </a:t>
            </a:r>
            <a:r>
              <a:rPr sz="1200" spc="5" dirty="0">
                <a:latin typeface="Times New Roman"/>
                <a:cs typeface="Times New Roman"/>
              </a:rPr>
              <a:t>(2</a:t>
            </a:r>
            <a:r>
              <a:rPr sz="1200" i="1" spc="5" dirty="0">
                <a:latin typeface="Times New Roman"/>
                <a:cs typeface="Times New Roman"/>
              </a:rPr>
              <a:t>s</a:t>
            </a:r>
            <a:r>
              <a:rPr sz="1200" spc="7" baseline="38194" dirty="0">
                <a:latin typeface="Times New Roman"/>
                <a:cs typeface="Times New Roman"/>
              </a:rPr>
              <a:t>2 </a:t>
            </a:r>
            <a:r>
              <a:rPr sz="1200" dirty="0">
                <a:latin typeface="Times New Roman"/>
                <a:cs typeface="Times New Roman"/>
              </a:rPr>
              <a:t>2</a:t>
            </a:r>
            <a:r>
              <a:rPr sz="1200" i="1" dirty="0">
                <a:latin typeface="Times New Roman"/>
                <a:cs typeface="Times New Roman"/>
              </a:rPr>
              <a:t>p</a:t>
            </a:r>
            <a:r>
              <a:rPr sz="1200" baseline="38194" dirty="0">
                <a:latin typeface="Times New Roman"/>
                <a:cs typeface="Times New Roman"/>
              </a:rPr>
              <a:t>2</a:t>
            </a:r>
            <a:r>
              <a:rPr sz="1200" dirty="0">
                <a:latin typeface="Times New Roman"/>
                <a:cs typeface="Times New Roman"/>
              </a:rPr>
              <a:t>)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needs four more to  </a:t>
            </a:r>
            <a:r>
              <a:rPr sz="1200" spc="-5" dirty="0">
                <a:latin typeface="Times New Roman"/>
                <a:cs typeface="Times New Roman"/>
              </a:rPr>
              <a:t>reach </a:t>
            </a:r>
            <a:r>
              <a:rPr sz="1200" dirty="0">
                <a:latin typeface="Times New Roman"/>
                <a:cs typeface="Times New Roman"/>
              </a:rPr>
              <a:t>the neon </a:t>
            </a:r>
            <a:r>
              <a:rPr sz="1200" spc="-5" dirty="0">
                <a:latin typeface="Times New Roman"/>
                <a:cs typeface="Times New Roman"/>
              </a:rPr>
              <a:t>configuration </a:t>
            </a:r>
            <a:r>
              <a:rPr sz="1200" dirty="0">
                <a:latin typeface="Times New Roman"/>
                <a:cs typeface="Times New Roman"/>
              </a:rPr>
              <a:t>(2</a:t>
            </a:r>
            <a:r>
              <a:rPr sz="1200" i="1" dirty="0">
                <a:latin typeface="Times New Roman"/>
                <a:cs typeface="Times New Roman"/>
              </a:rPr>
              <a:t>s</a:t>
            </a:r>
            <a:r>
              <a:rPr sz="1200" baseline="38194" dirty="0">
                <a:latin typeface="Times New Roman"/>
                <a:cs typeface="Times New Roman"/>
              </a:rPr>
              <a:t>2 </a:t>
            </a:r>
            <a:r>
              <a:rPr sz="1200" dirty="0">
                <a:latin typeface="Times New Roman"/>
                <a:cs typeface="Times New Roman"/>
              </a:rPr>
              <a:t>2</a:t>
            </a:r>
            <a:r>
              <a:rPr sz="1200" i="1" dirty="0">
                <a:latin typeface="Times New Roman"/>
                <a:cs typeface="Times New Roman"/>
              </a:rPr>
              <a:t>p</a:t>
            </a:r>
            <a:r>
              <a:rPr sz="1200" baseline="38194" dirty="0">
                <a:latin typeface="Times New Roman"/>
                <a:cs typeface="Times New Roman"/>
              </a:rPr>
              <a:t>6</a:t>
            </a:r>
            <a:r>
              <a:rPr sz="1200" dirty="0">
                <a:latin typeface="Times New Roman"/>
                <a:cs typeface="Times New Roman"/>
              </a:rPr>
              <a:t>), </a:t>
            </a:r>
            <a:r>
              <a:rPr sz="1200" spc="-5" dirty="0">
                <a:latin typeface="Times New Roman"/>
                <a:cs typeface="Times New Roman"/>
              </a:rPr>
              <a:t>so </a:t>
            </a:r>
            <a:r>
              <a:rPr sz="1200" dirty="0">
                <a:latin typeface="Times New Roman"/>
                <a:cs typeface="Times New Roman"/>
              </a:rPr>
              <a:t>it forms four bonds. </a:t>
            </a:r>
            <a:r>
              <a:rPr sz="1200" spc="-5" dirty="0">
                <a:latin typeface="Times New Roman"/>
                <a:cs typeface="Times New Roman"/>
              </a:rPr>
              <a:t>Nitrogen has </a:t>
            </a:r>
            <a:r>
              <a:rPr sz="1200" dirty="0">
                <a:latin typeface="Times New Roman"/>
                <a:cs typeface="Times New Roman"/>
              </a:rPr>
              <a:t>five  </a:t>
            </a:r>
            <a:r>
              <a:rPr sz="1200" spc="-5" dirty="0">
                <a:latin typeface="Times New Roman"/>
                <a:cs typeface="Times New Roman"/>
              </a:rPr>
              <a:t>valence electrons (2</a:t>
            </a:r>
            <a:r>
              <a:rPr sz="1200" i="1" spc="-5" dirty="0">
                <a:latin typeface="Times New Roman"/>
                <a:cs typeface="Times New Roman"/>
              </a:rPr>
              <a:t>s</a:t>
            </a:r>
            <a:r>
              <a:rPr sz="1200" spc="-7" baseline="38194" dirty="0">
                <a:latin typeface="Times New Roman"/>
                <a:cs typeface="Times New Roman"/>
              </a:rPr>
              <a:t>2 </a:t>
            </a:r>
            <a:r>
              <a:rPr sz="1200" dirty="0">
                <a:latin typeface="Times New Roman"/>
                <a:cs typeface="Times New Roman"/>
              </a:rPr>
              <a:t>2</a:t>
            </a:r>
            <a:r>
              <a:rPr sz="1200" i="1" dirty="0">
                <a:latin typeface="Times New Roman"/>
                <a:cs typeface="Times New Roman"/>
              </a:rPr>
              <a:t>p</a:t>
            </a:r>
            <a:r>
              <a:rPr sz="1200" baseline="38194" dirty="0">
                <a:latin typeface="Times New Roman"/>
                <a:cs typeface="Times New Roman"/>
              </a:rPr>
              <a:t>3</a:t>
            </a:r>
            <a:r>
              <a:rPr sz="1200" dirty="0">
                <a:latin typeface="Times New Roman"/>
                <a:cs typeface="Times New Roman"/>
              </a:rPr>
              <a:t>), </a:t>
            </a:r>
            <a:r>
              <a:rPr sz="1200" spc="-5" dirty="0">
                <a:latin typeface="Times New Roman"/>
                <a:cs typeface="Times New Roman"/>
              </a:rPr>
              <a:t>needs three more, and forms three </a:t>
            </a:r>
            <a:r>
              <a:rPr sz="1200" dirty="0">
                <a:latin typeface="Times New Roman"/>
                <a:cs typeface="Times New Roman"/>
              </a:rPr>
              <a:t>bonds; </a:t>
            </a:r>
            <a:r>
              <a:rPr sz="1200" spc="-5" dirty="0">
                <a:latin typeface="Times New Roman"/>
                <a:cs typeface="Times New Roman"/>
              </a:rPr>
              <a:t>oxygen has six  valence electrons (2</a:t>
            </a:r>
            <a:r>
              <a:rPr sz="1200" i="1" spc="-5" dirty="0">
                <a:latin typeface="Times New Roman"/>
                <a:cs typeface="Times New Roman"/>
              </a:rPr>
              <a:t>s</a:t>
            </a:r>
            <a:r>
              <a:rPr sz="1200" spc="-7" baseline="38194" dirty="0">
                <a:latin typeface="Times New Roman"/>
                <a:cs typeface="Times New Roman"/>
              </a:rPr>
              <a:t>2 </a:t>
            </a:r>
            <a:r>
              <a:rPr sz="1200" spc="-5" dirty="0">
                <a:latin typeface="Times New Roman"/>
                <a:cs typeface="Times New Roman"/>
              </a:rPr>
              <a:t>2</a:t>
            </a:r>
            <a:r>
              <a:rPr sz="1200" i="1" spc="-5" dirty="0">
                <a:latin typeface="Times New Roman"/>
                <a:cs typeface="Times New Roman"/>
              </a:rPr>
              <a:t>p</a:t>
            </a:r>
            <a:r>
              <a:rPr sz="1200" spc="-7" baseline="38194" dirty="0">
                <a:latin typeface="Times New Roman"/>
                <a:cs typeface="Times New Roman"/>
              </a:rPr>
              <a:t>4</a:t>
            </a:r>
            <a:r>
              <a:rPr sz="1200" spc="-5" dirty="0">
                <a:latin typeface="Times New Roman"/>
                <a:cs typeface="Times New Roman"/>
              </a:rPr>
              <a:t>), needs two more, and forms two </a:t>
            </a:r>
            <a:r>
              <a:rPr sz="1200" dirty="0">
                <a:latin typeface="Times New Roman"/>
                <a:cs typeface="Times New Roman"/>
              </a:rPr>
              <a:t>bonds; </a:t>
            </a:r>
            <a:r>
              <a:rPr sz="1200" spc="-5" dirty="0">
                <a:latin typeface="Times New Roman"/>
                <a:cs typeface="Times New Roman"/>
              </a:rPr>
              <a:t>and the halogens  have seven </a:t>
            </a:r>
            <a:r>
              <a:rPr sz="1200" dirty="0">
                <a:latin typeface="Times New Roman"/>
                <a:cs typeface="Times New Roman"/>
              </a:rPr>
              <a:t>valence electrons, </a:t>
            </a:r>
            <a:r>
              <a:rPr sz="1200" spc="-5" dirty="0">
                <a:latin typeface="Times New Roman"/>
                <a:cs typeface="Times New Roman"/>
              </a:rPr>
              <a:t>need </a:t>
            </a:r>
            <a:r>
              <a:rPr sz="1200" dirty="0">
                <a:latin typeface="Times New Roman"/>
                <a:cs typeface="Times New Roman"/>
              </a:rPr>
              <a:t>one more, </a:t>
            </a:r>
            <a:r>
              <a:rPr sz="1200" spc="-5" dirty="0">
                <a:latin typeface="Times New Roman"/>
                <a:cs typeface="Times New Roman"/>
              </a:rPr>
              <a:t>and form </a:t>
            </a:r>
            <a:r>
              <a:rPr sz="1200" dirty="0">
                <a:latin typeface="Times New Roman"/>
                <a:cs typeface="Times New Roman"/>
              </a:rPr>
              <a:t>one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bond.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05204" y="7235190"/>
            <a:ext cx="5351145" cy="1234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marR="30480" algn="just">
              <a:lnSpc>
                <a:spcPct val="110200"/>
              </a:lnSpc>
              <a:spcBef>
                <a:spcPts val="95"/>
              </a:spcBef>
            </a:pPr>
            <a:r>
              <a:rPr sz="1200" spc="-5" dirty="0">
                <a:latin typeface="Times New Roman"/>
                <a:cs typeface="Times New Roman"/>
              </a:rPr>
              <a:t>Valence electrons </a:t>
            </a:r>
            <a:r>
              <a:rPr sz="1200" dirty="0">
                <a:latin typeface="Times New Roman"/>
                <a:cs typeface="Times New Roman"/>
              </a:rPr>
              <a:t>that are not used for bonding </a:t>
            </a:r>
            <a:r>
              <a:rPr sz="1200" spc="-5" dirty="0">
                <a:latin typeface="Times New Roman"/>
                <a:cs typeface="Times New Roman"/>
              </a:rPr>
              <a:t>are called </a:t>
            </a:r>
            <a:r>
              <a:rPr sz="1200" b="1" spc="-5" dirty="0">
                <a:latin typeface="Times New Roman"/>
                <a:cs typeface="Times New Roman"/>
              </a:rPr>
              <a:t>lone-pair electrons</a:t>
            </a:r>
            <a:r>
              <a:rPr sz="1200" spc="-5" dirty="0">
                <a:latin typeface="Times New Roman"/>
                <a:cs typeface="Times New Roman"/>
              </a:rPr>
              <a:t>, </a:t>
            </a:r>
            <a:r>
              <a:rPr sz="1200" dirty="0">
                <a:latin typeface="Times New Roman"/>
                <a:cs typeface="Times New Roman"/>
              </a:rPr>
              <a:t>or  </a:t>
            </a:r>
            <a:r>
              <a:rPr sz="1200" i="1" dirty="0">
                <a:latin typeface="Times New Roman"/>
                <a:cs typeface="Times New Roman"/>
              </a:rPr>
              <a:t>nonbonding </a:t>
            </a:r>
            <a:r>
              <a:rPr sz="1200" i="1" spc="-5" dirty="0">
                <a:latin typeface="Times New Roman"/>
                <a:cs typeface="Times New Roman"/>
              </a:rPr>
              <a:t>electrons.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nitrogen atom </a:t>
            </a:r>
            <a:r>
              <a:rPr sz="1200" dirty="0">
                <a:latin typeface="Times New Roman"/>
                <a:cs typeface="Times New Roman"/>
              </a:rPr>
              <a:t>in ammonia, NH</a:t>
            </a:r>
            <a:r>
              <a:rPr sz="1200" baseline="-10416" dirty="0">
                <a:latin typeface="Times New Roman"/>
                <a:cs typeface="Times New Roman"/>
              </a:rPr>
              <a:t>3</a:t>
            </a:r>
            <a:r>
              <a:rPr sz="1200" dirty="0">
                <a:latin typeface="Times New Roman"/>
                <a:cs typeface="Times New Roman"/>
              </a:rPr>
              <a:t>, for </a:t>
            </a:r>
            <a:r>
              <a:rPr sz="1200" spc="-5" dirty="0">
                <a:latin typeface="Times New Roman"/>
                <a:cs typeface="Times New Roman"/>
              </a:rPr>
              <a:t>instance, shares six  valence electrons </a:t>
            </a:r>
            <a:r>
              <a:rPr sz="1200" dirty="0">
                <a:latin typeface="Times New Roman"/>
                <a:cs typeface="Times New Roman"/>
              </a:rPr>
              <a:t>in three </a:t>
            </a:r>
            <a:r>
              <a:rPr sz="1200" spc="-5" dirty="0">
                <a:latin typeface="Times New Roman"/>
                <a:cs typeface="Times New Roman"/>
              </a:rPr>
              <a:t>covalent </a:t>
            </a:r>
            <a:r>
              <a:rPr sz="1200" dirty="0">
                <a:latin typeface="Times New Roman"/>
                <a:cs typeface="Times New Roman"/>
              </a:rPr>
              <a:t>bonds </a:t>
            </a:r>
            <a:r>
              <a:rPr sz="1200" spc="-5" dirty="0">
                <a:latin typeface="Times New Roman"/>
                <a:cs typeface="Times New Roman"/>
              </a:rPr>
              <a:t>and has its remaining two valence electrons  </a:t>
            </a:r>
            <a:r>
              <a:rPr sz="1200" dirty="0">
                <a:latin typeface="Times New Roman"/>
                <a:cs typeface="Times New Roman"/>
              </a:rPr>
              <a:t>in a nonbonding lone pair. </a:t>
            </a:r>
            <a:r>
              <a:rPr sz="1200" spc="-5" dirty="0">
                <a:latin typeface="Times New Roman"/>
                <a:cs typeface="Times New Roman"/>
              </a:rPr>
              <a:t>As time-saving </a:t>
            </a:r>
            <a:r>
              <a:rPr sz="1200" dirty="0">
                <a:latin typeface="Times New Roman"/>
                <a:cs typeface="Times New Roman"/>
              </a:rPr>
              <a:t>shorthand, nonbonding electrons </a:t>
            </a:r>
            <a:r>
              <a:rPr sz="1200" spc="-5" dirty="0">
                <a:latin typeface="Times New Roman"/>
                <a:cs typeface="Times New Roman"/>
              </a:rPr>
              <a:t>are often  omitted when </a:t>
            </a:r>
            <a:r>
              <a:rPr sz="1200" dirty="0">
                <a:latin typeface="Times New Roman"/>
                <a:cs typeface="Times New Roman"/>
              </a:rPr>
              <a:t>drawing line-bond </a:t>
            </a:r>
            <a:r>
              <a:rPr sz="1200" spc="-5" dirty="0">
                <a:latin typeface="Times New Roman"/>
                <a:cs typeface="Times New Roman"/>
              </a:rPr>
              <a:t>structures, </a:t>
            </a:r>
            <a:r>
              <a:rPr sz="1200" dirty="0">
                <a:latin typeface="Times New Roman"/>
                <a:cs typeface="Times New Roman"/>
              </a:rPr>
              <a:t>but </a:t>
            </a:r>
            <a:r>
              <a:rPr sz="1200" spc="-5" dirty="0">
                <a:latin typeface="Times New Roman"/>
                <a:cs typeface="Times New Roman"/>
              </a:rPr>
              <a:t>you </a:t>
            </a:r>
            <a:r>
              <a:rPr sz="1200" dirty="0">
                <a:latin typeface="Times New Roman"/>
                <a:cs typeface="Times New Roman"/>
              </a:rPr>
              <a:t>still </a:t>
            </a:r>
            <a:r>
              <a:rPr sz="1200" spc="-5" dirty="0">
                <a:latin typeface="Times New Roman"/>
                <a:cs typeface="Times New Roman"/>
              </a:rPr>
              <a:t>have </a:t>
            </a:r>
            <a:r>
              <a:rPr sz="1200" dirty="0">
                <a:latin typeface="Times New Roman"/>
                <a:cs typeface="Times New Roman"/>
              </a:rPr>
              <a:t>to keep them in mind  </a:t>
            </a:r>
            <a:r>
              <a:rPr sz="1200" spc="-5" dirty="0">
                <a:latin typeface="Times New Roman"/>
                <a:cs typeface="Times New Roman"/>
              </a:rPr>
              <a:t>since they’re often crucial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chemical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reactions.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593113" y="3025664"/>
            <a:ext cx="4221296" cy="15515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76035" y="6461743"/>
            <a:ext cx="3807565" cy="6891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031653" y="8678965"/>
            <a:ext cx="3383234" cy="85316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0" dirty="0"/>
              <a:t>1</a:t>
            </a:fld>
            <a:endParaRPr spc="-2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1676" y="452627"/>
            <a:ext cx="5419090" cy="218440"/>
          </a:xfrm>
          <a:prstGeom prst="rect">
            <a:avLst/>
          </a:prstGeom>
          <a:solidFill>
            <a:srgbClr val="808080"/>
          </a:solidFill>
          <a:ln w="6095">
            <a:solidFill>
              <a:srgbClr val="000000"/>
            </a:solidFill>
          </a:ln>
        </p:spPr>
        <p:txBody>
          <a:bodyPr vert="horz" wrap="square" lIns="0" tIns="8890" rIns="0" bIns="0" rtlCol="0">
            <a:spAutoFit/>
          </a:bodyPr>
          <a:lstStyle/>
          <a:p>
            <a:pPr marL="71120">
              <a:lnSpc>
                <a:spcPct val="100000"/>
              </a:lnSpc>
              <a:spcBef>
                <a:spcPts val="70"/>
              </a:spcBef>
              <a:tabLst>
                <a:tab pos="2298065" algn="l"/>
                <a:tab pos="4102735" algn="l"/>
              </a:tabLst>
            </a:pPr>
            <a:r>
              <a:rPr sz="1100" b="1" spc="-60" dirty="0">
                <a:latin typeface="Trebuchet MS"/>
                <a:cs typeface="Trebuchet MS"/>
              </a:rPr>
              <a:t>Organic</a:t>
            </a:r>
            <a:r>
              <a:rPr sz="1100" b="1" spc="-75" dirty="0">
                <a:latin typeface="Trebuchet MS"/>
                <a:cs typeface="Trebuchet MS"/>
              </a:rPr>
              <a:t> </a:t>
            </a:r>
            <a:r>
              <a:rPr sz="1100" b="1" spc="-70" dirty="0">
                <a:latin typeface="Trebuchet MS"/>
                <a:cs typeface="Trebuchet MS"/>
              </a:rPr>
              <a:t>Chemistry </a:t>
            </a:r>
            <a:r>
              <a:rPr sz="1100" b="1" spc="-50" dirty="0">
                <a:latin typeface="Trebuchet MS"/>
                <a:cs typeface="Trebuchet MS"/>
              </a:rPr>
              <a:t>(I</a:t>
            </a:r>
            <a:r>
              <a:rPr sz="1200" b="1" spc="-50" dirty="0">
                <a:latin typeface="Trebuchet MS"/>
                <a:cs typeface="Trebuchet MS"/>
              </a:rPr>
              <a:t>)	</a:t>
            </a:r>
            <a:r>
              <a:rPr sz="1200" b="1" spc="-65" dirty="0">
                <a:latin typeface="Trebuchet MS"/>
                <a:cs typeface="Trebuchet MS"/>
              </a:rPr>
              <a:t>Introduction	</a:t>
            </a:r>
            <a:r>
              <a:rPr sz="1100" b="1" spc="-75" dirty="0">
                <a:latin typeface="Trebuchet MS"/>
                <a:cs typeface="Trebuchet MS"/>
              </a:rPr>
              <a:t>Dr. </a:t>
            </a:r>
            <a:r>
              <a:rPr sz="1100" b="1" spc="-50" dirty="0">
                <a:latin typeface="Trebuchet MS"/>
                <a:cs typeface="Trebuchet MS"/>
              </a:rPr>
              <a:t>Ayad</a:t>
            </a:r>
            <a:r>
              <a:rPr sz="1100" b="1" spc="-114" dirty="0">
                <a:latin typeface="Trebuchet MS"/>
                <a:cs typeface="Trebuchet MS"/>
              </a:rPr>
              <a:t> </a:t>
            </a:r>
            <a:r>
              <a:rPr sz="1100" b="1" spc="-70" dirty="0">
                <a:latin typeface="Trebuchet MS"/>
                <a:cs typeface="Trebuchet MS"/>
              </a:rPr>
              <a:t>Kareem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05204" y="863987"/>
            <a:ext cx="5352415" cy="2886710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38100" algn="just">
              <a:lnSpc>
                <a:spcPct val="100000"/>
              </a:lnSpc>
              <a:spcBef>
                <a:spcPts val="295"/>
              </a:spcBef>
            </a:pPr>
            <a:r>
              <a:rPr sz="1400" b="1" i="1" spc="-5" dirty="0">
                <a:solidFill>
                  <a:srgbClr val="CD0000"/>
                </a:solidFill>
                <a:latin typeface="Arial"/>
                <a:cs typeface="Arial"/>
              </a:rPr>
              <a:t>sp</a:t>
            </a:r>
            <a:r>
              <a:rPr sz="1350" b="1" spc="-7" baseline="40123" dirty="0">
                <a:solidFill>
                  <a:srgbClr val="CD0000"/>
                </a:solidFill>
                <a:latin typeface="Arial"/>
                <a:cs typeface="Arial"/>
              </a:rPr>
              <a:t>3 </a:t>
            </a:r>
            <a:r>
              <a:rPr sz="1400" b="1" spc="-10" dirty="0">
                <a:solidFill>
                  <a:srgbClr val="CD0000"/>
                </a:solidFill>
                <a:latin typeface="Arial"/>
                <a:cs typeface="Arial"/>
              </a:rPr>
              <a:t>Hybrid </a:t>
            </a:r>
            <a:r>
              <a:rPr sz="1400" b="1" spc="-5" dirty="0">
                <a:solidFill>
                  <a:srgbClr val="CD0000"/>
                </a:solidFill>
                <a:latin typeface="Arial"/>
                <a:cs typeface="Arial"/>
              </a:rPr>
              <a:t>Orbitals and the Structure of</a:t>
            </a:r>
            <a:r>
              <a:rPr sz="1400" b="1" spc="-75" dirty="0">
                <a:solidFill>
                  <a:srgbClr val="CD00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CD0000"/>
                </a:solidFill>
                <a:latin typeface="Arial"/>
                <a:cs typeface="Arial"/>
              </a:rPr>
              <a:t>Methane</a:t>
            </a:r>
            <a:endParaRPr sz="1400">
              <a:latin typeface="Arial"/>
              <a:cs typeface="Arial"/>
            </a:endParaRPr>
          </a:p>
          <a:p>
            <a:pPr marL="38100" marR="30480" algn="just">
              <a:lnSpc>
                <a:spcPct val="110300"/>
              </a:lnSpc>
              <a:spcBef>
                <a:spcPts val="15"/>
              </a:spcBef>
            </a:pPr>
            <a:r>
              <a:rPr sz="1200" dirty="0">
                <a:latin typeface="Times New Roman"/>
                <a:cs typeface="Times New Roman"/>
              </a:rPr>
              <a:t>The bonding in the </a:t>
            </a:r>
            <a:r>
              <a:rPr sz="1200" spc="-5" dirty="0">
                <a:latin typeface="Times New Roman"/>
                <a:cs typeface="Times New Roman"/>
              </a:rPr>
              <a:t>hydrogen molecule is </a:t>
            </a:r>
            <a:r>
              <a:rPr sz="1200" dirty="0">
                <a:latin typeface="Times New Roman"/>
                <a:cs typeface="Times New Roman"/>
              </a:rPr>
              <a:t>fairly straightforward, but the </a:t>
            </a:r>
            <a:r>
              <a:rPr sz="1200" spc="-5" dirty="0">
                <a:latin typeface="Times New Roman"/>
                <a:cs typeface="Times New Roman"/>
              </a:rPr>
              <a:t>situation is  </a:t>
            </a:r>
            <a:r>
              <a:rPr sz="1200" dirty="0">
                <a:latin typeface="Times New Roman"/>
                <a:cs typeface="Times New Roman"/>
              </a:rPr>
              <a:t>more </a:t>
            </a:r>
            <a:r>
              <a:rPr sz="1200" spc="-5" dirty="0">
                <a:latin typeface="Times New Roman"/>
                <a:cs typeface="Times New Roman"/>
              </a:rPr>
              <a:t>complicated </a:t>
            </a:r>
            <a:r>
              <a:rPr sz="1200" dirty="0">
                <a:latin typeface="Times New Roman"/>
                <a:cs typeface="Times New Roman"/>
              </a:rPr>
              <a:t>in organic </a:t>
            </a:r>
            <a:r>
              <a:rPr sz="1200" spc="-5" dirty="0">
                <a:latin typeface="Times New Roman"/>
                <a:cs typeface="Times New Roman"/>
              </a:rPr>
              <a:t>molecules </a:t>
            </a:r>
            <a:r>
              <a:rPr sz="1200" dirty="0">
                <a:latin typeface="Times New Roman"/>
                <a:cs typeface="Times New Roman"/>
              </a:rPr>
              <a:t>with tetravalent carbon </a:t>
            </a:r>
            <a:r>
              <a:rPr sz="1200" spc="-5" dirty="0">
                <a:latin typeface="Times New Roman"/>
                <a:cs typeface="Times New Roman"/>
              </a:rPr>
              <a:t>atoms. </a:t>
            </a:r>
            <a:r>
              <a:rPr sz="1200" dirty="0">
                <a:latin typeface="Times New Roman"/>
                <a:cs typeface="Times New Roman"/>
              </a:rPr>
              <a:t>Take methane,  CH</a:t>
            </a:r>
            <a:r>
              <a:rPr sz="1200" baseline="-10416" dirty="0">
                <a:latin typeface="Times New Roman"/>
                <a:cs typeface="Times New Roman"/>
              </a:rPr>
              <a:t>4</a:t>
            </a:r>
            <a:r>
              <a:rPr sz="1200" dirty="0">
                <a:latin typeface="Times New Roman"/>
                <a:cs typeface="Times New Roman"/>
              </a:rPr>
              <a:t>, for </a:t>
            </a:r>
            <a:r>
              <a:rPr sz="1200" spc="-5" dirty="0">
                <a:latin typeface="Times New Roman"/>
                <a:cs typeface="Times New Roman"/>
              </a:rPr>
              <a:t>instance. </a:t>
            </a:r>
            <a:r>
              <a:rPr sz="1200" dirty="0">
                <a:latin typeface="Times New Roman"/>
                <a:cs typeface="Times New Roman"/>
              </a:rPr>
              <a:t>Carbon </a:t>
            </a:r>
            <a:r>
              <a:rPr sz="1200" spc="-5" dirty="0">
                <a:latin typeface="Times New Roman"/>
                <a:cs typeface="Times New Roman"/>
              </a:rPr>
              <a:t>has </a:t>
            </a:r>
            <a:r>
              <a:rPr sz="1200" dirty="0">
                <a:latin typeface="Times New Roman"/>
                <a:cs typeface="Times New Roman"/>
              </a:rPr>
              <a:t>four </a:t>
            </a:r>
            <a:r>
              <a:rPr sz="1200" spc="-5" dirty="0">
                <a:latin typeface="Times New Roman"/>
                <a:cs typeface="Times New Roman"/>
              </a:rPr>
              <a:t>valence electrons (2</a:t>
            </a:r>
            <a:r>
              <a:rPr sz="1200" i="1" spc="-5" dirty="0">
                <a:latin typeface="Times New Roman"/>
                <a:cs typeface="Times New Roman"/>
              </a:rPr>
              <a:t>s</a:t>
            </a:r>
            <a:r>
              <a:rPr sz="1200" spc="-7" baseline="38194" dirty="0">
                <a:latin typeface="Times New Roman"/>
                <a:cs typeface="Times New Roman"/>
              </a:rPr>
              <a:t>2 </a:t>
            </a:r>
            <a:r>
              <a:rPr sz="1200" dirty="0">
                <a:latin typeface="Times New Roman"/>
                <a:cs typeface="Times New Roman"/>
              </a:rPr>
              <a:t>2</a:t>
            </a:r>
            <a:r>
              <a:rPr sz="1200" i="1" dirty="0">
                <a:latin typeface="Times New Roman"/>
                <a:cs typeface="Times New Roman"/>
              </a:rPr>
              <a:t>p</a:t>
            </a:r>
            <a:r>
              <a:rPr sz="1200" baseline="38194" dirty="0">
                <a:latin typeface="Times New Roman"/>
                <a:cs typeface="Times New Roman"/>
              </a:rPr>
              <a:t>2</a:t>
            </a:r>
            <a:r>
              <a:rPr sz="1200" dirty="0">
                <a:latin typeface="Times New Roman"/>
                <a:cs typeface="Times New Roman"/>
              </a:rPr>
              <a:t>) </a:t>
            </a:r>
            <a:r>
              <a:rPr sz="1200" spc="-5" dirty="0">
                <a:latin typeface="Times New Roman"/>
                <a:cs typeface="Times New Roman"/>
              </a:rPr>
              <a:t>and forms </a:t>
            </a:r>
            <a:r>
              <a:rPr sz="1200" dirty="0">
                <a:latin typeface="Times New Roman"/>
                <a:cs typeface="Times New Roman"/>
              </a:rPr>
              <a:t>four bonds.  </a:t>
            </a:r>
            <a:r>
              <a:rPr sz="1200" spc="-5" dirty="0">
                <a:latin typeface="Times New Roman"/>
                <a:cs typeface="Times New Roman"/>
              </a:rPr>
              <a:t>Because </a:t>
            </a:r>
            <a:r>
              <a:rPr sz="1200" dirty="0">
                <a:latin typeface="Times New Roman"/>
                <a:cs typeface="Times New Roman"/>
              </a:rPr>
              <a:t>carbon </a:t>
            </a:r>
            <a:r>
              <a:rPr sz="1200" spc="-5" dirty="0">
                <a:latin typeface="Times New Roman"/>
                <a:cs typeface="Times New Roman"/>
              </a:rPr>
              <a:t>uses </a:t>
            </a:r>
            <a:r>
              <a:rPr sz="1200" dirty="0">
                <a:latin typeface="Times New Roman"/>
                <a:cs typeface="Times New Roman"/>
              </a:rPr>
              <a:t>two kinds of </a:t>
            </a:r>
            <a:r>
              <a:rPr sz="1200" spc="-5" dirty="0">
                <a:latin typeface="Times New Roman"/>
                <a:cs typeface="Times New Roman"/>
              </a:rPr>
              <a:t>orbitals </a:t>
            </a:r>
            <a:r>
              <a:rPr sz="1200" dirty="0">
                <a:latin typeface="Times New Roman"/>
                <a:cs typeface="Times New Roman"/>
              </a:rPr>
              <a:t>for bonding, 2</a:t>
            </a:r>
            <a:r>
              <a:rPr sz="1200" i="1" dirty="0">
                <a:latin typeface="Times New Roman"/>
                <a:cs typeface="Times New Roman"/>
              </a:rPr>
              <a:t>s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2</a:t>
            </a:r>
            <a:r>
              <a:rPr sz="1200" i="1" dirty="0">
                <a:latin typeface="Times New Roman"/>
                <a:cs typeface="Times New Roman"/>
              </a:rPr>
              <a:t>p, </a:t>
            </a:r>
            <a:r>
              <a:rPr sz="1200" spc="-5" dirty="0">
                <a:latin typeface="Times New Roman"/>
                <a:cs typeface="Times New Roman"/>
              </a:rPr>
              <a:t>we might expect  methane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-5" dirty="0">
                <a:latin typeface="Times New Roman"/>
                <a:cs typeface="Times New Roman"/>
              </a:rPr>
              <a:t>have two kinds </a:t>
            </a:r>
            <a:r>
              <a:rPr sz="1200" dirty="0">
                <a:latin typeface="Times New Roman"/>
                <a:cs typeface="Times New Roman"/>
              </a:rPr>
              <a:t>of C-H bonds. </a:t>
            </a:r>
            <a:r>
              <a:rPr sz="1200" spc="-15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fact, though, all </a:t>
            </a:r>
            <a:r>
              <a:rPr sz="1200" dirty="0">
                <a:latin typeface="Times New Roman"/>
                <a:cs typeface="Times New Roman"/>
              </a:rPr>
              <a:t>four C-H bonds in  </a:t>
            </a:r>
            <a:r>
              <a:rPr sz="1200" spc="-5" dirty="0">
                <a:latin typeface="Times New Roman"/>
                <a:cs typeface="Times New Roman"/>
              </a:rPr>
              <a:t>methane are identical </a:t>
            </a:r>
            <a:r>
              <a:rPr sz="1200" dirty="0">
                <a:latin typeface="Times New Roman"/>
                <a:cs typeface="Times New Roman"/>
              </a:rPr>
              <a:t>and are spatially oriented </a:t>
            </a:r>
            <a:r>
              <a:rPr sz="1200" spc="-5" dirty="0">
                <a:latin typeface="Times New Roman"/>
                <a:cs typeface="Times New Roman"/>
              </a:rPr>
              <a:t>toward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corners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5" dirty="0">
                <a:latin typeface="Times New Roman"/>
                <a:cs typeface="Times New Roman"/>
              </a:rPr>
              <a:t>regular  tetrahedron (Figure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1-6).</a:t>
            </a:r>
            <a:endParaRPr sz="1200">
              <a:latin typeface="Times New Roman"/>
              <a:cs typeface="Times New Roman"/>
            </a:endParaRPr>
          </a:p>
          <a:p>
            <a:pPr marL="38100" marR="31115" algn="just">
              <a:lnSpc>
                <a:spcPct val="110000"/>
              </a:lnSpc>
            </a:pPr>
            <a:r>
              <a:rPr sz="1200" spc="-5" dirty="0">
                <a:latin typeface="Times New Roman"/>
                <a:cs typeface="Times New Roman"/>
              </a:rPr>
              <a:t>Linus Pauling, </a:t>
            </a:r>
            <a:r>
              <a:rPr sz="1200" dirty="0">
                <a:latin typeface="Times New Roman"/>
                <a:cs typeface="Times New Roman"/>
              </a:rPr>
              <a:t>who </a:t>
            </a:r>
            <a:r>
              <a:rPr sz="1200" spc="-5" dirty="0">
                <a:latin typeface="Times New Roman"/>
                <a:cs typeface="Times New Roman"/>
              </a:rPr>
              <a:t>showed </a:t>
            </a:r>
            <a:r>
              <a:rPr sz="1200" dirty="0">
                <a:latin typeface="Times New Roman"/>
                <a:cs typeface="Times New Roman"/>
              </a:rPr>
              <a:t>mathematically how an </a:t>
            </a:r>
            <a:r>
              <a:rPr sz="1200" i="1" spc="-5" dirty="0">
                <a:latin typeface="Times New Roman"/>
                <a:cs typeface="Times New Roman"/>
              </a:rPr>
              <a:t>s </a:t>
            </a:r>
            <a:r>
              <a:rPr sz="1200" spc="-5" dirty="0">
                <a:latin typeface="Times New Roman"/>
                <a:cs typeface="Times New Roman"/>
              </a:rPr>
              <a:t>orbital </a:t>
            </a:r>
            <a:r>
              <a:rPr sz="1200" dirty="0">
                <a:latin typeface="Times New Roman"/>
                <a:cs typeface="Times New Roman"/>
              </a:rPr>
              <a:t>and three </a:t>
            </a:r>
            <a:r>
              <a:rPr sz="1200" i="1" dirty="0">
                <a:latin typeface="Times New Roman"/>
                <a:cs typeface="Times New Roman"/>
              </a:rPr>
              <a:t>p </a:t>
            </a:r>
            <a:r>
              <a:rPr sz="1200" dirty="0">
                <a:latin typeface="Times New Roman"/>
                <a:cs typeface="Times New Roman"/>
              </a:rPr>
              <a:t>orbitals on </a:t>
            </a:r>
            <a:r>
              <a:rPr sz="1200" spc="-5" dirty="0">
                <a:latin typeface="Times New Roman"/>
                <a:cs typeface="Times New Roman"/>
              </a:rPr>
              <a:t>an  atom can combine, </a:t>
            </a:r>
            <a:r>
              <a:rPr sz="1200" dirty="0">
                <a:latin typeface="Times New Roman"/>
                <a:cs typeface="Times New Roman"/>
              </a:rPr>
              <a:t>or </a:t>
            </a:r>
            <a:r>
              <a:rPr sz="1200" b="1" i="1" spc="-5" dirty="0">
                <a:latin typeface="Times New Roman"/>
                <a:cs typeface="Times New Roman"/>
              </a:rPr>
              <a:t>hybridize</a:t>
            </a:r>
            <a:r>
              <a:rPr sz="1200" i="1" spc="-5" dirty="0">
                <a:latin typeface="Times New Roman"/>
                <a:cs typeface="Times New Roman"/>
              </a:rPr>
              <a:t>,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-5" dirty="0">
                <a:latin typeface="Times New Roman"/>
                <a:cs typeface="Times New Roman"/>
              </a:rPr>
              <a:t>form </a:t>
            </a:r>
            <a:r>
              <a:rPr sz="1200" dirty="0">
                <a:latin typeface="Times New Roman"/>
                <a:cs typeface="Times New Roman"/>
              </a:rPr>
              <a:t>four </a:t>
            </a:r>
            <a:r>
              <a:rPr sz="1200" spc="-5" dirty="0">
                <a:latin typeface="Times New Roman"/>
                <a:cs typeface="Times New Roman"/>
              </a:rPr>
              <a:t>equivalent atomic </a:t>
            </a:r>
            <a:r>
              <a:rPr sz="1200" dirty="0">
                <a:latin typeface="Times New Roman"/>
                <a:cs typeface="Times New Roman"/>
              </a:rPr>
              <a:t>orbitals with  </a:t>
            </a:r>
            <a:r>
              <a:rPr sz="1200" spc="-5" dirty="0">
                <a:latin typeface="Times New Roman"/>
                <a:cs typeface="Times New Roman"/>
              </a:rPr>
              <a:t>tetrahedral orientation. Shown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Figure 1-10</a:t>
            </a:r>
            <a:r>
              <a:rPr sz="1200" spc="-5" dirty="0">
                <a:latin typeface="Times New Roman"/>
                <a:cs typeface="Times New Roman"/>
              </a:rPr>
              <a:t>, </a:t>
            </a:r>
            <a:r>
              <a:rPr sz="1200" dirty="0">
                <a:latin typeface="Times New Roman"/>
                <a:cs typeface="Times New Roman"/>
              </a:rPr>
              <a:t>these tetrahedrally oriented </a:t>
            </a:r>
            <a:r>
              <a:rPr sz="1200" spc="-5" dirty="0">
                <a:latin typeface="Times New Roman"/>
                <a:cs typeface="Times New Roman"/>
              </a:rPr>
              <a:t>orbitals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are</a:t>
            </a:r>
            <a:endParaRPr sz="1200">
              <a:latin typeface="Times New Roman"/>
              <a:cs typeface="Times New Roman"/>
            </a:endParaRPr>
          </a:p>
          <a:p>
            <a:pPr marL="38100" marR="30480" algn="just">
              <a:lnSpc>
                <a:spcPct val="110000"/>
              </a:lnSpc>
              <a:spcBef>
                <a:spcPts val="15"/>
              </a:spcBef>
            </a:pPr>
            <a:r>
              <a:rPr sz="1200" spc="-5" dirty="0">
                <a:latin typeface="Times New Roman"/>
                <a:cs typeface="Times New Roman"/>
              </a:rPr>
              <a:t>called </a:t>
            </a:r>
            <a:r>
              <a:rPr sz="1200" b="1" i="1" dirty="0">
                <a:latin typeface="Times New Roman"/>
                <a:cs typeface="Times New Roman"/>
              </a:rPr>
              <a:t>sp</a:t>
            </a:r>
            <a:r>
              <a:rPr sz="1200" b="1" baseline="38194" dirty="0">
                <a:latin typeface="Times New Roman"/>
                <a:cs typeface="Times New Roman"/>
              </a:rPr>
              <a:t>3 </a:t>
            </a:r>
            <a:r>
              <a:rPr sz="1200" b="1" spc="-5" dirty="0">
                <a:latin typeface="Times New Roman"/>
                <a:cs typeface="Times New Roman"/>
              </a:rPr>
              <a:t>hybrid orbitals</a:t>
            </a:r>
            <a:r>
              <a:rPr sz="1200" spc="-5" dirty="0">
                <a:latin typeface="Times New Roman"/>
                <a:cs typeface="Times New Roman"/>
              </a:rPr>
              <a:t>. Note </a:t>
            </a:r>
            <a:r>
              <a:rPr sz="1200" dirty="0">
                <a:latin typeface="Times New Roman"/>
                <a:cs typeface="Times New Roman"/>
              </a:rPr>
              <a:t>that the </a:t>
            </a:r>
            <a:r>
              <a:rPr sz="1200" spc="-5" dirty="0">
                <a:latin typeface="Times New Roman"/>
                <a:cs typeface="Times New Roman"/>
              </a:rPr>
              <a:t>superscript </a:t>
            </a:r>
            <a:r>
              <a:rPr sz="1200" dirty="0">
                <a:latin typeface="Times New Roman"/>
                <a:cs typeface="Times New Roman"/>
              </a:rPr>
              <a:t>3 in the </a:t>
            </a:r>
            <a:r>
              <a:rPr sz="1200" spc="-5" dirty="0">
                <a:latin typeface="Times New Roman"/>
                <a:cs typeface="Times New Roman"/>
              </a:rPr>
              <a:t>name </a:t>
            </a:r>
            <a:r>
              <a:rPr sz="1200" i="1" dirty="0">
                <a:latin typeface="Times New Roman"/>
                <a:cs typeface="Times New Roman"/>
              </a:rPr>
              <a:t>sp</a:t>
            </a:r>
            <a:r>
              <a:rPr sz="1200" baseline="38194" dirty="0">
                <a:latin typeface="Times New Roman"/>
                <a:cs typeface="Times New Roman"/>
              </a:rPr>
              <a:t>3 </a:t>
            </a:r>
            <a:r>
              <a:rPr sz="1200" spc="-5" dirty="0">
                <a:latin typeface="Times New Roman"/>
                <a:cs typeface="Times New Roman"/>
              </a:rPr>
              <a:t>tells </a:t>
            </a:r>
            <a:r>
              <a:rPr sz="1200" dirty="0">
                <a:latin typeface="Times New Roman"/>
                <a:cs typeface="Times New Roman"/>
              </a:rPr>
              <a:t>how many  of </a:t>
            </a:r>
            <a:r>
              <a:rPr sz="1200" spc="-5" dirty="0">
                <a:latin typeface="Times New Roman"/>
                <a:cs typeface="Times New Roman"/>
              </a:rPr>
              <a:t>each type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atomic orbital combine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-5" dirty="0">
                <a:latin typeface="Times New Roman"/>
                <a:cs typeface="Times New Roman"/>
              </a:rPr>
              <a:t>form the hybrid, </a:t>
            </a:r>
            <a:r>
              <a:rPr sz="1200" dirty="0">
                <a:latin typeface="Times New Roman"/>
                <a:cs typeface="Times New Roman"/>
              </a:rPr>
              <a:t>not how many </a:t>
            </a:r>
            <a:r>
              <a:rPr sz="1200" spc="-5" dirty="0">
                <a:latin typeface="Times New Roman"/>
                <a:cs typeface="Times New Roman"/>
              </a:rPr>
              <a:t>electrons  </a:t>
            </a:r>
            <a:r>
              <a:rPr sz="1200" dirty="0">
                <a:latin typeface="Times New Roman"/>
                <a:cs typeface="Times New Roman"/>
              </a:rPr>
              <a:t>occupy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it.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5385587"/>
            <a:ext cx="5302885" cy="424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 algn="just">
              <a:lnSpc>
                <a:spcPct val="110000"/>
              </a:lnSpc>
              <a:spcBef>
                <a:spcPts val="100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Figure </a:t>
            </a:r>
            <a:r>
              <a:rPr sz="1000" b="1" dirty="0">
                <a:solidFill>
                  <a:srgbClr val="FF0000"/>
                </a:solidFill>
                <a:latin typeface="Times New Roman"/>
                <a:cs typeface="Times New Roman"/>
              </a:rPr>
              <a:t>1-10 </a:t>
            </a:r>
            <a:r>
              <a:rPr sz="1000" b="1" spc="-5" dirty="0">
                <a:latin typeface="Times New Roman"/>
                <a:cs typeface="Times New Roman"/>
              </a:rPr>
              <a:t>Four </a:t>
            </a:r>
            <a:r>
              <a:rPr sz="1000" b="1" i="1" spc="-5" dirty="0">
                <a:latin typeface="Times New Roman"/>
                <a:cs typeface="Times New Roman"/>
              </a:rPr>
              <a:t>sp</a:t>
            </a:r>
            <a:r>
              <a:rPr sz="1000" b="1" spc="-5" dirty="0">
                <a:latin typeface="Times New Roman"/>
                <a:cs typeface="Times New Roman"/>
              </a:rPr>
              <a:t>3 hybrid orbitals, oriented to the corners </a:t>
            </a:r>
            <a:r>
              <a:rPr sz="1000" b="1" dirty="0">
                <a:latin typeface="Times New Roman"/>
                <a:cs typeface="Times New Roman"/>
              </a:rPr>
              <a:t>of </a:t>
            </a:r>
            <a:r>
              <a:rPr sz="1000" b="1" spc="-5" dirty="0">
                <a:latin typeface="Times New Roman"/>
                <a:cs typeface="Times New Roman"/>
              </a:rPr>
              <a:t>a regular tetrahedron, are  formed by the combination </a:t>
            </a:r>
            <a:r>
              <a:rPr sz="1000" b="1" dirty="0">
                <a:latin typeface="Times New Roman"/>
                <a:cs typeface="Times New Roman"/>
              </a:rPr>
              <a:t>of an </a:t>
            </a:r>
            <a:r>
              <a:rPr sz="1000" b="1" i="1" spc="-5" dirty="0">
                <a:latin typeface="Times New Roman"/>
                <a:cs typeface="Times New Roman"/>
              </a:rPr>
              <a:t>s </a:t>
            </a:r>
            <a:r>
              <a:rPr sz="1000" b="1" spc="-5" dirty="0">
                <a:latin typeface="Times New Roman"/>
                <a:cs typeface="Times New Roman"/>
              </a:rPr>
              <a:t>orbital and three </a:t>
            </a:r>
            <a:r>
              <a:rPr sz="1000" b="1" i="1" spc="-5" dirty="0">
                <a:latin typeface="Times New Roman"/>
                <a:cs typeface="Times New Roman"/>
              </a:rPr>
              <a:t>p </a:t>
            </a:r>
            <a:r>
              <a:rPr sz="1000" b="1" spc="-5" dirty="0">
                <a:latin typeface="Times New Roman"/>
                <a:cs typeface="Times New Roman"/>
              </a:rPr>
              <a:t>orbitals (red/blue). The </a:t>
            </a:r>
            <a:r>
              <a:rPr sz="1000" b="1" i="1" spc="-5" dirty="0">
                <a:latin typeface="Times New Roman"/>
                <a:cs typeface="Times New Roman"/>
              </a:rPr>
              <a:t>sp</a:t>
            </a:r>
            <a:r>
              <a:rPr sz="1000" b="1" spc="-5" dirty="0">
                <a:latin typeface="Times New Roman"/>
                <a:cs typeface="Times New Roman"/>
              </a:rPr>
              <a:t>3 hybrids have  </a:t>
            </a:r>
            <a:r>
              <a:rPr sz="1000" b="1" dirty="0">
                <a:latin typeface="Times New Roman"/>
                <a:cs typeface="Times New Roman"/>
              </a:rPr>
              <a:t>two </a:t>
            </a:r>
            <a:r>
              <a:rPr sz="1000" b="1" spc="-5" dirty="0">
                <a:latin typeface="Times New Roman"/>
                <a:cs typeface="Times New Roman"/>
              </a:rPr>
              <a:t>lobes and are unsymmetrical about the nucleus, giving </a:t>
            </a:r>
            <a:r>
              <a:rPr sz="1000" b="1" spc="5" dirty="0">
                <a:latin typeface="Times New Roman"/>
                <a:cs typeface="Times New Roman"/>
              </a:rPr>
              <a:t>them </a:t>
            </a:r>
            <a:r>
              <a:rPr sz="1000" b="1" spc="-5" dirty="0">
                <a:latin typeface="Times New Roman"/>
                <a:cs typeface="Times New Roman"/>
              </a:rPr>
              <a:t>a directionality </a:t>
            </a:r>
            <a:r>
              <a:rPr sz="1000" b="1" spc="-10" dirty="0">
                <a:latin typeface="Times New Roman"/>
                <a:cs typeface="Times New Roman"/>
              </a:rPr>
              <a:t>and </a:t>
            </a:r>
            <a:r>
              <a:rPr sz="1000" b="1" dirty="0">
                <a:latin typeface="Times New Roman"/>
                <a:cs typeface="Times New Roman"/>
              </a:rPr>
              <a:t>allowing  them </a:t>
            </a:r>
            <a:r>
              <a:rPr sz="1000" b="1" spc="-5" dirty="0">
                <a:latin typeface="Times New Roman"/>
                <a:cs typeface="Times New Roman"/>
              </a:rPr>
              <a:t>to </a:t>
            </a:r>
            <a:r>
              <a:rPr sz="1000" b="1" dirty="0">
                <a:latin typeface="Times New Roman"/>
                <a:cs typeface="Times New Roman"/>
              </a:rPr>
              <a:t>form </a:t>
            </a:r>
            <a:r>
              <a:rPr sz="1000" b="1" spc="-5" dirty="0">
                <a:latin typeface="Times New Roman"/>
                <a:cs typeface="Times New Roman"/>
              </a:rPr>
              <a:t>strong bonds </a:t>
            </a:r>
            <a:r>
              <a:rPr sz="1000" b="1" dirty="0">
                <a:latin typeface="Times New Roman"/>
                <a:cs typeface="Times New Roman"/>
              </a:rPr>
              <a:t>when </a:t>
            </a:r>
            <a:r>
              <a:rPr sz="1000" b="1" spc="-5" dirty="0">
                <a:latin typeface="Times New Roman"/>
                <a:cs typeface="Times New Roman"/>
              </a:rPr>
              <a:t>they overlap </a:t>
            </a:r>
            <a:r>
              <a:rPr sz="1000" b="1" dirty="0">
                <a:latin typeface="Times New Roman"/>
                <a:cs typeface="Times New Roman"/>
              </a:rPr>
              <a:t>an </a:t>
            </a:r>
            <a:r>
              <a:rPr sz="1000" b="1" spc="-5" dirty="0">
                <a:latin typeface="Times New Roman"/>
                <a:cs typeface="Times New Roman"/>
              </a:rPr>
              <a:t>orbital </a:t>
            </a:r>
            <a:r>
              <a:rPr sz="1000" b="1" dirty="0">
                <a:latin typeface="Times New Roman"/>
                <a:cs typeface="Times New Roman"/>
              </a:rPr>
              <a:t>from </a:t>
            </a:r>
            <a:r>
              <a:rPr sz="1000" b="1" spc="-5" dirty="0">
                <a:latin typeface="Times New Roman"/>
                <a:cs typeface="Times New Roman"/>
              </a:rPr>
              <a:t>another</a:t>
            </a:r>
            <a:r>
              <a:rPr sz="1000" b="1" spc="-3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atom.</a:t>
            </a:r>
            <a:endParaRPr sz="1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0200"/>
              </a:lnSpc>
              <a:spcBef>
                <a:spcPts val="969"/>
              </a:spcBef>
            </a:pP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concept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hybridization </a:t>
            </a:r>
            <a:r>
              <a:rPr sz="1200" dirty="0">
                <a:latin typeface="Times New Roman"/>
                <a:cs typeface="Times New Roman"/>
              </a:rPr>
              <a:t>explains how </a:t>
            </a:r>
            <a:r>
              <a:rPr sz="1200" spc="-5" dirty="0">
                <a:latin typeface="Times New Roman"/>
                <a:cs typeface="Times New Roman"/>
              </a:rPr>
              <a:t>carbon forms </a:t>
            </a:r>
            <a:r>
              <a:rPr sz="1200" dirty="0">
                <a:latin typeface="Times New Roman"/>
                <a:cs typeface="Times New Roman"/>
              </a:rPr>
              <a:t>four </a:t>
            </a:r>
            <a:r>
              <a:rPr sz="1200" spc="-5" dirty="0">
                <a:latin typeface="Times New Roman"/>
                <a:cs typeface="Times New Roman"/>
              </a:rPr>
              <a:t>equivalent tetrahedral  </a:t>
            </a:r>
            <a:r>
              <a:rPr sz="1200" dirty="0">
                <a:latin typeface="Times New Roman"/>
                <a:cs typeface="Times New Roman"/>
              </a:rPr>
              <a:t>bonds but not </a:t>
            </a:r>
            <a:r>
              <a:rPr sz="1200" spc="5" dirty="0">
                <a:latin typeface="Times New Roman"/>
                <a:cs typeface="Times New Roman"/>
              </a:rPr>
              <a:t>why </a:t>
            </a:r>
            <a:r>
              <a:rPr sz="1200" dirty="0">
                <a:latin typeface="Times New Roman"/>
                <a:cs typeface="Times New Roman"/>
              </a:rPr>
              <a:t>it does </a:t>
            </a:r>
            <a:r>
              <a:rPr sz="1200" spc="-5" dirty="0">
                <a:latin typeface="Times New Roman"/>
                <a:cs typeface="Times New Roman"/>
              </a:rPr>
              <a:t>so. </a:t>
            </a:r>
            <a:r>
              <a:rPr sz="1200" dirty="0">
                <a:latin typeface="Times New Roman"/>
                <a:cs typeface="Times New Roman"/>
              </a:rPr>
              <a:t>The shape of the </a:t>
            </a:r>
            <a:r>
              <a:rPr sz="1200" spc="-5" dirty="0">
                <a:latin typeface="Times New Roman"/>
                <a:cs typeface="Times New Roman"/>
              </a:rPr>
              <a:t>hybrid orbital suggests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answer.  </a:t>
            </a:r>
            <a:r>
              <a:rPr sz="1200" dirty="0">
                <a:latin typeface="Times New Roman"/>
                <a:cs typeface="Times New Roman"/>
              </a:rPr>
              <a:t>When </a:t>
            </a:r>
            <a:r>
              <a:rPr sz="1200" spc="-5" dirty="0">
                <a:latin typeface="Times New Roman"/>
                <a:cs typeface="Times New Roman"/>
              </a:rPr>
              <a:t>an </a:t>
            </a:r>
            <a:r>
              <a:rPr sz="1200" i="1" spc="-5" dirty="0">
                <a:latin typeface="Times New Roman"/>
                <a:cs typeface="Times New Roman"/>
              </a:rPr>
              <a:t>s </a:t>
            </a:r>
            <a:r>
              <a:rPr sz="1200" dirty="0">
                <a:latin typeface="Times New Roman"/>
                <a:cs typeface="Times New Roman"/>
              </a:rPr>
              <a:t>orbital hybridizes with </a:t>
            </a:r>
            <a:r>
              <a:rPr sz="1200" spc="-5" dirty="0">
                <a:latin typeface="Times New Roman"/>
                <a:cs typeface="Times New Roman"/>
              </a:rPr>
              <a:t>three </a:t>
            </a:r>
            <a:r>
              <a:rPr sz="1200" i="1" dirty="0">
                <a:latin typeface="Times New Roman"/>
                <a:cs typeface="Times New Roman"/>
              </a:rPr>
              <a:t>p </a:t>
            </a:r>
            <a:r>
              <a:rPr sz="1200" spc="-5" dirty="0">
                <a:latin typeface="Times New Roman"/>
                <a:cs typeface="Times New Roman"/>
              </a:rPr>
              <a:t>orbitals,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resultant </a:t>
            </a:r>
            <a:r>
              <a:rPr sz="1200" i="1" spc="-5" dirty="0">
                <a:latin typeface="Times New Roman"/>
                <a:cs typeface="Times New Roman"/>
              </a:rPr>
              <a:t>sp</a:t>
            </a:r>
            <a:r>
              <a:rPr sz="1200" spc="-5" dirty="0">
                <a:latin typeface="Times New Roman"/>
                <a:cs typeface="Times New Roman"/>
              </a:rPr>
              <a:t>3 </a:t>
            </a:r>
            <a:r>
              <a:rPr sz="1200" dirty="0">
                <a:latin typeface="Times New Roman"/>
                <a:cs typeface="Times New Roman"/>
              </a:rPr>
              <a:t>hybrid </a:t>
            </a:r>
            <a:r>
              <a:rPr sz="1200" spc="-5" dirty="0">
                <a:latin typeface="Times New Roman"/>
                <a:cs typeface="Times New Roman"/>
              </a:rPr>
              <a:t>orbitals are  unsymmetrical </a:t>
            </a:r>
            <a:r>
              <a:rPr sz="1200" dirty="0">
                <a:latin typeface="Times New Roman"/>
                <a:cs typeface="Times New Roman"/>
              </a:rPr>
              <a:t>about the </a:t>
            </a:r>
            <a:r>
              <a:rPr sz="1200" spc="-5" dirty="0">
                <a:latin typeface="Times New Roman"/>
                <a:cs typeface="Times New Roman"/>
              </a:rPr>
              <a:t>nucleus. One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two </a:t>
            </a:r>
            <a:r>
              <a:rPr sz="1200" dirty="0">
                <a:latin typeface="Times New Roman"/>
                <a:cs typeface="Times New Roman"/>
              </a:rPr>
              <a:t>lobes </a:t>
            </a:r>
            <a:r>
              <a:rPr sz="1200" spc="-5" dirty="0">
                <a:latin typeface="Times New Roman"/>
                <a:cs typeface="Times New Roman"/>
              </a:rPr>
              <a:t>is larger </a:t>
            </a:r>
            <a:r>
              <a:rPr sz="1200" dirty="0">
                <a:latin typeface="Times New Roman"/>
                <a:cs typeface="Times New Roman"/>
              </a:rPr>
              <a:t>than the other </a:t>
            </a:r>
            <a:r>
              <a:rPr sz="1200" spc="-5" dirty="0">
                <a:latin typeface="Times New Roman"/>
                <a:cs typeface="Times New Roman"/>
              </a:rPr>
              <a:t>and can  therefore overlap </a:t>
            </a:r>
            <a:r>
              <a:rPr sz="1200" dirty="0">
                <a:latin typeface="Times New Roman"/>
                <a:cs typeface="Times New Roman"/>
              </a:rPr>
              <a:t>more effectively with </a:t>
            </a:r>
            <a:r>
              <a:rPr sz="1200" spc="-5" dirty="0">
                <a:latin typeface="Times New Roman"/>
                <a:cs typeface="Times New Roman"/>
              </a:rPr>
              <a:t>an orbital from another atom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-5" dirty="0">
                <a:latin typeface="Times New Roman"/>
                <a:cs typeface="Times New Roman"/>
              </a:rPr>
              <a:t>form </a:t>
            </a:r>
            <a:r>
              <a:rPr sz="1200" dirty="0">
                <a:latin typeface="Times New Roman"/>
                <a:cs typeface="Times New Roman"/>
              </a:rPr>
              <a:t>a bond.  </a:t>
            </a:r>
            <a:r>
              <a:rPr sz="1200" spc="-5" dirty="0">
                <a:latin typeface="Times New Roman"/>
                <a:cs typeface="Times New Roman"/>
              </a:rPr>
              <a:t>As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5" dirty="0">
                <a:latin typeface="Times New Roman"/>
                <a:cs typeface="Times New Roman"/>
              </a:rPr>
              <a:t>result, </a:t>
            </a:r>
            <a:r>
              <a:rPr sz="1200" i="1" spc="-5" dirty="0">
                <a:latin typeface="Times New Roman"/>
                <a:cs typeface="Times New Roman"/>
              </a:rPr>
              <a:t>sp</a:t>
            </a:r>
            <a:r>
              <a:rPr sz="1200" spc="-5" dirty="0">
                <a:latin typeface="Times New Roman"/>
                <a:cs typeface="Times New Roman"/>
              </a:rPr>
              <a:t>3 hybrid orbitals form stronger </a:t>
            </a:r>
            <a:r>
              <a:rPr sz="1200" dirty="0">
                <a:latin typeface="Times New Roman"/>
                <a:cs typeface="Times New Roman"/>
              </a:rPr>
              <a:t>bonds than do </a:t>
            </a:r>
            <a:r>
              <a:rPr sz="1200" spc="-5" dirty="0">
                <a:latin typeface="Times New Roman"/>
                <a:cs typeface="Times New Roman"/>
              </a:rPr>
              <a:t>unhybridized </a:t>
            </a:r>
            <a:r>
              <a:rPr sz="1200" i="1" spc="-5" dirty="0">
                <a:latin typeface="Times New Roman"/>
                <a:cs typeface="Times New Roman"/>
              </a:rPr>
              <a:t>s </a:t>
            </a:r>
            <a:r>
              <a:rPr sz="1200" dirty="0">
                <a:latin typeface="Times New Roman"/>
                <a:cs typeface="Times New Roman"/>
              </a:rPr>
              <a:t>or </a:t>
            </a:r>
            <a:r>
              <a:rPr sz="1200" i="1" dirty="0">
                <a:latin typeface="Times New Roman"/>
                <a:cs typeface="Times New Roman"/>
              </a:rPr>
              <a:t>p  </a:t>
            </a:r>
            <a:r>
              <a:rPr sz="1200" spc="-5" dirty="0">
                <a:latin typeface="Times New Roman"/>
                <a:cs typeface="Times New Roman"/>
              </a:rPr>
              <a:t>orbitals.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5715" algn="just">
              <a:lnSpc>
                <a:spcPct val="110200"/>
              </a:lnSpc>
              <a:spcBef>
                <a:spcPts val="5"/>
              </a:spcBef>
            </a:pPr>
            <a:r>
              <a:rPr sz="1200" dirty="0">
                <a:latin typeface="Times New Roman"/>
                <a:cs typeface="Times New Roman"/>
              </a:rPr>
              <a:t>The asymmetry of </a:t>
            </a:r>
            <a:r>
              <a:rPr sz="1200" i="1" spc="-5" dirty="0">
                <a:latin typeface="Times New Roman"/>
                <a:cs typeface="Times New Roman"/>
              </a:rPr>
              <a:t>sp</a:t>
            </a:r>
            <a:r>
              <a:rPr sz="1200" spc="-5" dirty="0">
                <a:latin typeface="Times New Roman"/>
                <a:cs typeface="Times New Roman"/>
              </a:rPr>
              <a:t>3 </a:t>
            </a:r>
            <a:r>
              <a:rPr sz="1200" dirty="0">
                <a:latin typeface="Times New Roman"/>
                <a:cs typeface="Times New Roman"/>
              </a:rPr>
              <a:t>orbitals </a:t>
            </a:r>
            <a:r>
              <a:rPr sz="1200" spc="-5" dirty="0">
                <a:latin typeface="Times New Roman"/>
                <a:cs typeface="Times New Roman"/>
              </a:rPr>
              <a:t>arises because, as </a:t>
            </a:r>
            <a:r>
              <a:rPr sz="1200" dirty="0">
                <a:latin typeface="Times New Roman"/>
                <a:cs typeface="Times New Roman"/>
              </a:rPr>
              <a:t>noted </a:t>
            </a:r>
            <a:r>
              <a:rPr sz="1200" spc="-5" dirty="0">
                <a:latin typeface="Times New Roman"/>
                <a:cs typeface="Times New Roman"/>
              </a:rPr>
              <a:t>previously, </a:t>
            </a:r>
            <a:r>
              <a:rPr sz="1200" dirty="0">
                <a:latin typeface="Times New Roman"/>
                <a:cs typeface="Times New Roman"/>
              </a:rPr>
              <a:t>the two lobes of a  </a:t>
            </a:r>
            <a:r>
              <a:rPr sz="1200" i="1" dirty="0">
                <a:latin typeface="Times New Roman"/>
                <a:cs typeface="Times New Roman"/>
              </a:rPr>
              <a:t>p </a:t>
            </a:r>
            <a:r>
              <a:rPr sz="1200" spc="-5" dirty="0">
                <a:latin typeface="Times New Roman"/>
                <a:cs typeface="Times New Roman"/>
              </a:rPr>
              <a:t>orbital have different algebraic signs, </a:t>
            </a:r>
            <a:r>
              <a:rPr sz="1200" dirty="0">
                <a:latin typeface="Times New Roman"/>
                <a:cs typeface="Times New Roman"/>
              </a:rPr>
              <a:t>1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spc="5" dirty="0">
                <a:latin typeface="Times New Roman"/>
                <a:cs typeface="Times New Roman"/>
              </a:rPr>
              <a:t>2, </a:t>
            </a:r>
            <a:r>
              <a:rPr sz="1200" dirty="0">
                <a:latin typeface="Times New Roman"/>
                <a:cs typeface="Times New Roman"/>
              </a:rPr>
              <a:t>in the </a:t>
            </a:r>
            <a:r>
              <a:rPr sz="1200" spc="-5" dirty="0">
                <a:latin typeface="Times New Roman"/>
                <a:cs typeface="Times New Roman"/>
              </a:rPr>
              <a:t>wave function. </a:t>
            </a:r>
            <a:r>
              <a:rPr sz="1200" dirty="0">
                <a:latin typeface="Times New Roman"/>
                <a:cs typeface="Times New Roman"/>
              </a:rPr>
              <a:t>Thus, </a:t>
            </a:r>
            <a:r>
              <a:rPr sz="1200" spc="-5" dirty="0">
                <a:latin typeface="Times New Roman"/>
                <a:cs typeface="Times New Roman"/>
              </a:rPr>
              <a:t>when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i="1" dirty="0">
                <a:latin typeface="Times New Roman"/>
                <a:cs typeface="Times New Roman"/>
              </a:rPr>
              <a:t>p  </a:t>
            </a:r>
            <a:r>
              <a:rPr sz="1200" spc="-5" dirty="0">
                <a:latin typeface="Times New Roman"/>
                <a:cs typeface="Times New Roman"/>
              </a:rPr>
              <a:t>orbital hybridizes </a:t>
            </a:r>
            <a:r>
              <a:rPr sz="1200" dirty="0">
                <a:latin typeface="Times New Roman"/>
                <a:cs typeface="Times New Roman"/>
              </a:rPr>
              <a:t>with an </a:t>
            </a:r>
            <a:r>
              <a:rPr sz="1200" i="1" spc="-5" dirty="0">
                <a:latin typeface="Times New Roman"/>
                <a:cs typeface="Times New Roman"/>
              </a:rPr>
              <a:t>s </a:t>
            </a:r>
            <a:r>
              <a:rPr sz="1200" spc="-5" dirty="0">
                <a:latin typeface="Times New Roman"/>
                <a:cs typeface="Times New Roman"/>
              </a:rPr>
              <a:t>orbital, </a:t>
            </a:r>
            <a:r>
              <a:rPr sz="1200" dirty="0">
                <a:latin typeface="Times New Roman"/>
                <a:cs typeface="Times New Roman"/>
              </a:rPr>
              <a:t>the positive </a:t>
            </a:r>
            <a:r>
              <a:rPr sz="1200" i="1" dirty="0">
                <a:latin typeface="Times New Roman"/>
                <a:cs typeface="Times New Roman"/>
              </a:rPr>
              <a:t>p </a:t>
            </a:r>
            <a:r>
              <a:rPr sz="1200" dirty="0">
                <a:latin typeface="Times New Roman"/>
                <a:cs typeface="Times New Roman"/>
              </a:rPr>
              <a:t>lobe </a:t>
            </a:r>
            <a:r>
              <a:rPr sz="1200" spc="-5" dirty="0">
                <a:latin typeface="Times New Roman"/>
                <a:cs typeface="Times New Roman"/>
              </a:rPr>
              <a:t>adds </a:t>
            </a:r>
            <a:r>
              <a:rPr sz="1200" dirty="0">
                <a:latin typeface="Times New Roman"/>
                <a:cs typeface="Times New Roman"/>
              </a:rPr>
              <a:t>to the </a:t>
            </a:r>
            <a:r>
              <a:rPr sz="1200" i="1" spc="-5" dirty="0">
                <a:latin typeface="Times New Roman"/>
                <a:cs typeface="Times New Roman"/>
              </a:rPr>
              <a:t>s </a:t>
            </a:r>
            <a:r>
              <a:rPr sz="1200" dirty="0">
                <a:latin typeface="Times New Roman"/>
                <a:cs typeface="Times New Roman"/>
              </a:rPr>
              <a:t>orbital but the  </a:t>
            </a:r>
            <a:r>
              <a:rPr sz="1200" spc="-5" dirty="0">
                <a:latin typeface="Times New Roman"/>
                <a:cs typeface="Times New Roman"/>
              </a:rPr>
              <a:t>negative </a:t>
            </a:r>
            <a:r>
              <a:rPr sz="1200" i="1" dirty="0">
                <a:latin typeface="Times New Roman"/>
                <a:cs typeface="Times New Roman"/>
              </a:rPr>
              <a:t>p </a:t>
            </a:r>
            <a:r>
              <a:rPr sz="1200" dirty="0">
                <a:latin typeface="Times New Roman"/>
                <a:cs typeface="Times New Roman"/>
              </a:rPr>
              <a:t>lobe </a:t>
            </a:r>
            <a:r>
              <a:rPr sz="1200" spc="-5" dirty="0">
                <a:latin typeface="Times New Roman"/>
                <a:cs typeface="Times New Roman"/>
              </a:rPr>
              <a:t>subtracts from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i="1" spc="-5" dirty="0">
                <a:latin typeface="Times New Roman"/>
                <a:cs typeface="Times New Roman"/>
              </a:rPr>
              <a:t>s </a:t>
            </a:r>
            <a:r>
              <a:rPr sz="1200" spc="-5" dirty="0">
                <a:latin typeface="Times New Roman"/>
                <a:cs typeface="Times New Roman"/>
              </a:rPr>
              <a:t>orbital.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resultant hybrid orbital is therefore  unsymmetrical about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nucleus and is </a:t>
            </a:r>
            <a:r>
              <a:rPr sz="1200" dirty="0">
                <a:latin typeface="Times New Roman"/>
                <a:cs typeface="Times New Roman"/>
              </a:rPr>
              <a:t>strongly oriented in one direction. When </a:t>
            </a:r>
            <a:r>
              <a:rPr sz="1200" spc="-5" dirty="0">
                <a:latin typeface="Times New Roman"/>
                <a:cs typeface="Times New Roman"/>
              </a:rPr>
              <a:t>each  </a:t>
            </a:r>
            <a:r>
              <a:rPr sz="1200" dirty="0">
                <a:latin typeface="Times New Roman"/>
                <a:cs typeface="Times New Roman"/>
              </a:rPr>
              <a:t>of the four </a:t>
            </a:r>
            <a:r>
              <a:rPr sz="1200" spc="-5" dirty="0">
                <a:latin typeface="Times New Roman"/>
                <a:cs typeface="Times New Roman"/>
              </a:rPr>
              <a:t>identical </a:t>
            </a:r>
            <a:r>
              <a:rPr sz="1200" i="1" spc="-5" dirty="0">
                <a:latin typeface="Times New Roman"/>
                <a:cs typeface="Times New Roman"/>
              </a:rPr>
              <a:t>sp</a:t>
            </a:r>
            <a:r>
              <a:rPr sz="1200" spc="-5" dirty="0">
                <a:latin typeface="Times New Roman"/>
                <a:cs typeface="Times New Roman"/>
              </a:rPr>
              <a:t>3 hybrid orbitals </a:t>
            </a:r>
            <a:r>
              <a:rPr sz="1200" dirty="0">
                <a:latin typeface="Times New Roman"/>
                <a:cs typeface="Times New Roman"/>
              </a:rPr>
              <a:t>of a carbon </a:t>
            </a:r>
            <a:r>
              <a:rPr sz="1200" spc="-5" dirty="0">
                <a:latin typeface="Times New Roman"/>
                <a:cs typeface="Times New Roman"/>
              </a:rPr>
              <a:t>atom overlaps </a:t>
            </a:r>
            <a:r>
              <a:rPr sz="1200" dirty="0">
                <a:latin typeface="Times New Roman"/>
                <a:cs typeface="Times New Roman"/>
              </a:rPr>
              <a:t>with the 1</a:t>
            </a:r>
            <a:r>
              <a:rPr sz="1200" i="1" dirty="0">
                <a:latin typeface="Times New Roman"/>
                <a:cs typeface="Times New Roman"/>
              </a:rPr>
              <a:t>s </a:t>
            </a:r>
            <a:r>
              <a:rPr sz="1200" spc="-5" dirty="0">
                <a:latin typeface="Times New Roman"/>
                <a:cs typeface="Times New Roman"/>
              </a:rPr>
              <a:t>orbital  </a:t>
            </a:r>
            <a:r>
              <a:rPr sz="1200" dirty="0">
                <a:latin typeface="Times New Roman"/>
                <a:cs typeface="Times New Roman"/>
              </a:rPr>
              <a:t>of a </a:t>
            </a:r>
            <a:r>
              <a:rPr sz="1200" spc="-5" dirty="0">
                <a:latin typeface="Times New Roman"/>
                <a:cs typeface="Times New Roman"/>
              </a:rPr>
              <a:t>hydrogen atom, </a:t>
            </a:r>
            <a:r>
              <a:rPr sz="1200" dirty="0">
                <a:latin typeface="Times New Roman"/>
                <a:cs typeface="Times New Roman"/>
              </a:rPr>
              <a:t>four </a:t>
            </a:r>
            <a:r>
              <a:rPr sz="1200" spc="-5" dirty="0">
                <a:latin typeface="Times New Roman"/>
                <a:cs typeface="Times New Roman"/>
              </a:rPr>
              <a:t>identical </a:t>
            </a:r>
            <a:r>
              <a:rPr sz="1200" dirty="0">
                <a:latin typeface="Times New Roman"/>
                <a:cs typeface="Times New Roman"/>
              </a:rPr>
              <a:t>C-H bonds are </a:t>
            </a:r>
            <a:r>
              <a:rPr sz="1200" spc="-5" dirty="0">
                <a:latin typeface="Times New Roman"/>
                <a:cs typeface="Times New Roman"/>
              </a:rPr>
              <a:t>formed and methane </a:t>
            </a:r>
            <a:r>
              <a:rPr sz="1200" dirty="0">
                <a:latin typeface="Times New Roman"/>
                <a:cs typeface="Times New Roman"/>
              </a:rPr>
              <a:t>results. </a:t>
            </a:r>
            <a:r>
              <a:rPr sz="1200" spc="-5" dirty="0">
                <a:latin typeface="Times New Roman"/>
                <a:cs typeface="Times New Roman"/>
              </a:rPr>
              <a:t>Each  C-H </a:t>
            </a:r>
            <a:r>
              <a:rPr sz="1200" dirty="0">
                <a:latin typeface="Times New Roman"/>
                <a:cs typeface="Times New Roman"/>
              </a:rPr>
              <a:t>bond in </a:t>
            </a:r>
            <a:r>
              <a:rPr sz="1200" spc="-5" dirty="0">
                <a:latin typeface="Times New Roman"/>
                <a:cs typeface="Times New Roman"/>
              </a:rPr>
              <a:t>methane has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5" dirty="0">
                <a:latin typeface="Times New Roman"/>
                <a:cs typeface="Times New Roman"/>
              </a:rPr>
              <a:t>strength </a:t>
            </a:r>
            <a:r>
              <a:rPr sz="1200" dirty="0">
                <a:latin typeface="Times New Roman"/>
                <a:cs typeface="Times New Roman"/>
              </a:rPr>
              <a:t>of 439 </a:t>
            </a:r>
            <a:r>
              <a:rPr sz="1200" spc="-5" dirty="0">
                <a:latin typeface="Times New Roman"/>
                <a:cs typeface="Times New Roman"/>
              </a:rPr>
              <a:t>kJ/mol </a:t>
            </a:r>
            <a:r>
              <a:rPr sz="1200" dirty="0">
                <a:latin typeface="Times New Roman"/>
                <a:cs typeface="Times New Roman"/>
              </a:rPr>
              <a:t>(105 </a:t>
            </a:r>
            <a:r>
              <a:rPr sz="1200" spc="-5" dirty="0">
                <a:latin typeface="Times New Roman"/>
                <a:cs typeface="Times New Roman"/>
              </a:rPr>
              <a:t>kcal/mol) </a:t>
            </a:r>
            <a:r>
              <a:rPr sz="1200" dirty="0">
                <a:latin typeface="Times New Roman"/>
                <a:cs typeface="Times New Roman"/>
              </a:rPr>
              <a:t>and a </a:t>
            </a:r>
            <a:r>
              <a:rPr sz="1200" spc="-5" dirty="0">
                <a:latin typeface="Times New Roman"/>
                <a:cs typeface="Times New Roman"/>
              </a:rPr>
              <a:t>length </a:t>
            </a:r>
            <a:r>
              <a:rPr sz="1200" dirty="0">
                <a:latin typeface="Times New Roman"/>
                <a:cs typeface="Times New Roman"/>
              </a:rPr>
              <a:t>of 109  pm.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Because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four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bonds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have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specific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geometry,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we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also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can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define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property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37005" y="3769477"/>
            <a:ext cx="4673322" cy="14991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0" dirty="0"/>
              <a:t>2</a:t>
            </a:fld>
            <a:endParaRPr spc="-2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1676" y="452627"/>
            <a:ext cx="5419090" cy="218440"/>
          </a:xfrm>
          <a:prstGeom prst="rect">
            <a:avLst/>
          </a:prstGeom>
          <a:solidFill>
            <a:srgbClr val="808080"/>
          </a:solidFill>
          <a:ln w="6095">
            <a:solidFill>
              <a:srgbClr val="000000"/>
            </a:solidFill>
          </a:ln>
        </p:spPr>
        <p:txBody>
          <a:bodyPr vert="horz" wrap="square" lIns="0" tIns="8890" rIns="0" bIns="0" rtlCol="0">
            <a:spAutoFit/>
          </a:bodyPr>
          <a:lstStyle/>
          <a:p>
            <a:pPr marL="71120">
              <a:lnSpc>
                <a:spcPct val="100000"/>
              </a:lnSpc>
              <a:spcBef>
                <a:spcPts val="70"/>
              </a:spcBef>
              <a:tabLst>
                <a:tab pos="2298065" algn="l"/>
                <a:tab pos="4102735" algn="l"/>
              </a:tabLst>
            </a:pPr>
            <a:r>
              <a:rPr sz="1100" b="1" spc="-60" dirty="0">
                <a:latin typeface="Trebuchet MS"/>
                <a:cs typeface="Trebuchet MS"/>
              </a:rPr>
              <a:t>Organic</a:t>
            </a:r>
            <a:r>
              <a:rPr sz="1100" b="1" spc="-75" dirty="0">
                <a:latin typeface="Trebuchet MS"/>
                <a:cs typeface="Trebuchet MS"/>
              </a:rPr>
              <a:t> </a:t>
            </a:r>
            <a:r>
              <a:rPr sz="1100" b="1" spc="-70" dirty="0">
                <a:latin typeface="Trebuchet MS"/>
                <a:cs typeface="Trebuchet MS"/>
              </a:rPr>
              <a:t>Chemistry </a:t>
            </a:r>
            <a:r>
              <a:rPr sz="1100" b="1" spc="-50" dirty="0">
                <a:latin typeface="Trebuchet MS"/>
                <a:cs typeface="Trebuchet MS"/>
              </a:rPr>
              <a:t>(I</a:t>
            </a:r>
            <a:r>
              <a:rPr sz="1200" b="1" spc="-50" dirty="0">
                <a:latin typeface="Trebuchet MS"/>
                <a:cs typeface="Trebuchet MS"/>
              </a:rPr>
              <a:t>)	</a:t>
            </a:r>
            <a:r>
              <a:rPr sz="1200" b="1" spc="-65" dirty="0">
                <a:latin typeface="Trebuchet MS"/>
                <a:cs typeface="Trebuchet MS"/>
              </a:rPr>
              <a:t>Introduction	</a:t>
            </a:r>
            <a:r>
              <a:rPr sz="1100" b="1" spc="-75" dirty="0">
                <a:latin typeface="Trebuchet MS"/>
                <a:cs typeface="Trebuchet MS"/>
              </a:rPr>
              <a:t>Dr. </a:t>
            </a:r>
            <a:r>
              <a:rPr sz="1100" b="1" spc="-50" dirty="0">
                <a:latin typeface="Trebuchet MS"/>
                <a:cs typeface="Trebuchet MS"/>
              </a:rPr>
              <a:t>Ayad</a:t>
            </a:r>
            <a:r>
              <a:rPr sz="1100" b="1" spc="-114" dirty="0">
                <a:latin typeface="Trebuchet MS"/>
                <a:cs typeface="Trebuchet MS"/>
              </a:rPr>
              <a:t> </a:t>
            </a:r>
            <a:r>
              <a:rPr sz="1100" b="1" spc="-70" dirty="0">
                <a:latin typeface="Trebuchet MS"/>
                <a:cs typeface="Trebuchet MS"/>
              </a:rPr>
              <a:t>Kareem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869950"/>
            <a:ext cx="5299710" cy="427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called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b="1" spc="-5" dirty="0">
                <a:latin typeface="Times New Roman"/>
                <a:cs typeface="Times New Roman"/>
              </a:rPr>
              <a:t>bond angle</a:t>
            </a:r>
            <a:r>
              <a:rPr sz="1200" spc="-5" dirty="0">
                <a:latin typeface="Times New Roman"/>
                <a:cs typeface="Times New Roman"/>
              </a:rPr>
              <a:t>.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angle formed </a:t>
            </a:r>
            <a:r>
              <a:rPr sz="1200" spc="10" dirty="0">
                <a:latin typeface="Times New Roman"/>
                <a:cs typeface="Times New Roman"/>
              </a:rPr>
              <a:t>by </a:t>
            </a:r>
            <a:r>
              <a:rPr sz="1200" spc="-5" dirty="0">
                <a:latin typeface="Times New Roman"/>
                <a:cs typeface="Times New Roman"/>
              </a:rPr>
              <a:t>each H-C-H is </a:t>
            </a:r>
            <a:r>
              <a:rPr sz="1200" dirty="0">
                <a:latin typeface="Times New Roman"/>
                <a:cs typeface="Times New Roman"/>
              </a:rPr>
              <a:t>109.5°, the </a:t>
            </a:r>
            <a:r>
              <a:rPr sz="1200" spc="-5" dirty="0">
                <a:latin typeface="Times New Roman"/>
                <a:cs typeface="Times New Roman"/>
              </a:rPr>
              <a:t>so-called  tetrahedral angle. </a:t>
            </a:r>
            <a:r>
              <a:rPr sz="1200" dirty="0">
                <a:latin typeface="Times New Roman"/>
                <a:cs typeface="Times New Roman"/>
              </a:rPr>
              <a:t>Methane thus </a:t>
            </a:r>
            <a:r>
              <a:rPr sz="1200" spc="-5" dirty="0">
                <a:latin typeface="Times New Roman"/>
                <a:cs typeface="Times New Roman"/>
              </a:rPr>
              <a:t>has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structure shown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Figure</a:t>
            </a:r>
            <a:r>
              <a:rPr sz="1200" b="1" spc="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FF0000"/>
                </a:solidFill>
                <a:latin typeface="Times New Roman"/>
                <a:cs typeface="Times New Roman"/>
              </a:rPr>
              <a:t>1-11</a:t>
            </a:r>
            <a:r>
              <a:rPr sz="120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92504" y="2285745"/>
            <a:ext cx="5377180" cy="21151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Figure </a:t>
            </a:r>
            <a:r>
              <a:rPr sz="1000" b="1" dirty="0">
                <a:solidFill>
                  <a:srgbClr val="FF0000"/>
                </a:solidFill>
                <a:latin typeface="Times New Roman"/>
                <a:cs typeface="Times New Roman"/>
              </a:rPr>
              <a:t>1-11 </a:t>
            </a:r>
            <a:r>
              <a:rPr sz="1000" b="1" spc="-5" dirty="0">
                <a:latin typeface="Times New Roman"/>
                <a:cs typeface="Times New Roman"/>
              </a:rPr>
              <a:t>The structure </a:t>
            </a:r>
            <a:r>
              <a:rPr sz="1000" b="1" dirty="0">
                <a:latin typeface="Times New Roman"/>
                <a:cs typeface="Times New Roman"/>
              </a:rPr>
              <a:t>of </a:t>
            </a:r>
            <a:r>
              <a:rPr sz="1000" b="1" spc="-10" dirty="0">
                <a:latin typeface="Times New Roman"/>
                <a:cs typeface="Times New Roman"/>
              </a:rPr>
              <a:t>methane, </a:t>
            </a:r>
            <a:r>
              <a:rPr sz="1000" b="1" dirty="0">
                <a:latin typeface="Times New Roman"/>
                <a:cs typeface="Times New Roman"/>
              </a:rPr>
              <a:t>showing </a:t>
            </a:r>
            <a:r>
              <a:rPr sz="1000" b="1" spc="-5" dirty="0">
                <a:latin typeface="Times New Roman"/>
                <a:cs typeface="Times New Roman"/>
              </a:rPr>
              <a:t>its 109.5° bond</a:t>
            </a:r>
            <a:r>
              <a:rPr sz="1000" b="1" spc="8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angles.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00">
              <a:latin typeface="Times New Roman"/>
              <a:cs typeface="Times New Roman"/>
            </a:endParaRPr>
          </a:p>
          <a:p>
            <a:pPr marL="50800" algn="just">
              <a:lnSpc>
                <a:spcPts val="1645"/>
              </a:lnSpc>
            </a:pPr>
            <a:r>
              <a:rPr sz="1400" b="1" spc="-5" dirty="0">
                <a:solidFill>
                  <a:srgbClr val="CD0000"/>
                </a:solidFill>
                <a:latin typeface="Arial"/>
                <a:cs typeface="Arial"/>
              </a:rPr>
              <a:t>Drawing Chemical</a:t>
            </a:r>
            <a:r>
              <a:rPr sz="1400" b="1" dirty="0">
                <a:solidFill>
                  <a:srgbClr val="CD00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CD0000"/>
                </a:solidFill>
                <a:latin typeface="Arial"/>
                <a:cs typeface="Arial"/>
              </a:rPr>
              <a:t>Structures</a:t>
            </a:r>
            <a:endParaRPr sz="1400">
              <a:latin typeface="Arial"/>
              <a:cs typeface="Arial"/>
            </a:endParaRPr>
          </a:p>
          <a:p>
            <a:pPr marL="50800" algn="just">
              <a:lnSpc>
                <a:spcPts val="1405"/>
              </a:lnSpc>
            </a:pPr>
            <a:r>
              <a:rPr sz="1200" spc="-10" dirty="0">
                <a:latin typeface="Times New Roman"/>
                <a:cs typeface="Times New Roman"/>
              </a:rPr>
              <a:t>In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structures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we’ve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been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drawing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until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now,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line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between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atoms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has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represented</a:t>
            </a:r>
            <a:endParaRPr sz="1200">
              <a:latin typeface="Times New Roman"/>
              <a:cs typeface="Times New Roman"/>
            </a:endParaRPr>
          </a:p>
          <a:p>
            <a:pPr marL="50800" marR="43180" algn="just">
              <a:lnSpc>
                <a:spcPct val="110200"/>
              </a:lnSpc>
              <a:spcBef>
                <a:spcPts val="10"/>
              </a:spcBef>
            </a:pP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two electrons </a:t>
            </a:r>
            <a:r>
              <a:rPr sz="1200" dirty="0">
                <a:latin typeface="Times New Roman"/>
                <a:cs typeface="Times New Roman"/>
              </a:rPr>
              <a:t>in a covalent bond. Drawing every bond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every </a:t>
            </a:r>
            <a:r>
              <a:rPr sz="1200" spc="-5" dirty="0">
                <a:latin typeface="Times New Roman"/>
                <a:cs typeface="Times New Roman"/>
              </a:rPr>
              <a:t>atom is </a:t>
            </a:r>
            <a:r>
              <a:rPr sz="1200" dirty="0">
                <a:latin typeface="Times New Roman"/>
                <a:cs typeface="Times New Roman"/>
              </a:rPr>
              <a:t>tedious,  </a:t>
            </a:r>
            <a:r>
              <a:rPr sz="1200" spc="-5" dirty="0">
                <a:latin typeface="Times New Roman"/>
                <a:cs typeface="Times New Roman"/>
              </a:rPr>
              <a:t>however, so </a:t>
            </a:r>
            <a:r>
              <a:rPr sz="1200" dirty="0">
                <a:latin typeface="Times New Roman"/>
                <a:cs typeface="Times New Roman"/>
              </a:rPr>
              <a:t>chemists </a:t>
            </a:r>
            <a:r>
              <a:rPr sz="1200" spc="-5" dirty="0">
                <a:latin typeface="Times New Roman"/>
                <a:cs typeface="Times New Roman"/>
              </a:rPr>
              <a:t>have devised several </a:t>
            </a:r>
            <a:r>
              <a:rPr sz="1200" dirty="0">
                <a:latin typeface="Times New Roman"/>
                <a:cs typeface="Times New Roman"/>
              </a:rPr>
              <a:t>shorthand </a:t>
            </a:r>
            <a:r>
              <a:rPr sz="1200" spc="-5" dirty="0">
                <a:latin typeface="Times New Roman"/>
                <a:cs typeface="Times New Roman"/>
              </a:rPr>
              <a:t>ways </a:t>
            </a:r>
            <a:r>
              <a:rPr sz="1200" dirty="0">
                <a:latin typeface="Times New Roman"/>
                <a:cs typeface="Times New Roman"/>
              </a:rPr>
              <a:t>for writing </a:t>
            </a:r>
            <a:r>
              <a:rPr sz="1200" spc="-5" dirty="0">
                <a:latin typeface="Times New Roman"/>
                <a:cs typeface="Times New Roman"/>
              </a:rPr>
              <a:t>structures. </a:t>
            </a:r>
            <a:r>
              <a:rPr sz="1200" spc="-10" dirty="0">
                <a:latin typeface="Times New Roman"/>
                <a:cs typeface="Times New Roman"/>
              </a:rPr>
              <a:t>In  </a:t>
            </a:r>
            <a:r>
              <a:rPr sz="1200" b="1" spc="-5" dirty="0">
                <a:latin typeface="Times New Roman"/>
                <a:cs typeface="Times New Roman"/>
              </a:rPr>
              <a:t>condensed structures</a:t>
            </a:r>
            <a:r>
              <a:rPr sz="1200" spc="-5" dirty="0">
                <a:latin typeface="Times New Roman"/>
                <a:cs typeface="Times New Roman"/>
              </a:rPr>
              <a:t>, carbon–hydrogen and </a:t>
            </a:r>
            <a:r>
              <a:rPr sz="1200" dirty="0">
                <a:latin typeface="Times New Roman"/>
                <a:cs typeface="Times New Roman"/>
              </a:rPr>
              <a:t>carbon–carbon </a:t>
            </a:r>
            <a:r>
              <a:rPr sz="1200" spc="-5" dirty="0">
                <a:latin typeface="Times New Roman"/>
                <a:cs typeface="Times New Roman"/>
              </a:rPr>
              <a:t>single </a:t>
            </a:r>
            <a:r>
              <a:rPr sz="1200" dirty="0">
                <a:latin typeface="Times New Roman"/>
                <a:cs typeface="Times New Roman"/>
              </a:rPr>
              <a:t>bonds </a:t>
            </a:r>
            <a:r>
              <a:rPr sz="1200" spc="-5" dirty="0">
                <a:latin typeface="Times New Roman"/>
                <a:cs typeface="Times New Roman"/>
              </a:rPr>
              <a:t>aren’t  shown; instead, </a:t>
            </a:r>
            <a:r>
              <a:rPr sz="1200" dirty="0">
                <a:latin typeface="Times New Roman"/>
                <a:cs typeface="Times New Roman"/>
              </a:rPr>
              <a:t>they’re </a:t>
            </a:r>
            <a:r>
              <a:rPr sz="1200" spc="-5" dirty="0">
                <a:latin typeface="Times New Roman"/>
                <a:cs typeface="Times New Roman"/>
              </a:rPr>
              <a:t>understood. </a:t>
            </a:r>
            <a:r>
              <a:rPr sz="1200" spc="-10" dirty="0">
                <a:latin typeface="Times New Roman"/>
                <a:cs typeface="Times New Roman"/>
              </a:rPr>
              <a:t>If </a:t>
            </a:r>
            <a:r>
              <a:rPr sz="1200" dirty="0">
                <a:latin typeface="Times New Roman"/>
                <a:cs typeface="Times New Roman"/>
              </a:rPr>
              <a:t>a carbon </a:t>
            </a:r>
            <a:r>
              <a:rPr sz="1200" spc="-5" dirty="0">
                <a:latin typeface="Times New Roman"/>
                <a:cs typeface="Times New Roman"/>
              </a:rPr>
              <a:t>has </a:t>
            </a:r>
            <a:r>
              <a:rPr sz="1200" dirty="0">
                <a:latin typeface="Times New Roman"/>
                <a:cs typeface="Times New Roman"/>
              </a:rPr>
              <a:t>three </a:t>
            </a:r>
            <a:r>
              <a:rPr sz="1200" spc="-5" dirty="0">
                <a:latin typeface="Times New Roman"/>
                <a:cs typeface="Times New Roman"/>
              </a:rPr>
              <a:t>hydrogens </a:t>
            </a:r>
            <a:r>
              <a:rPr sz="1200" dirty="0">
                <a:latin typeface="Times New Roman"/>
                <a:cs typeface="Times New Roman"/>
              </a:rPr>
              <a:t>bonded to </a:t>
            </a:r>
            <a:r>
              <a:rPr sz="1200" spc="5" dirty="0">
                <a:latin typeface="Times New Roman"/>
                <a:cs typeface="Times New Roman"/>
              </a:rPr>
              <a:t>it, </a:t>
            </a:r>
            <a:r>
              <a:rPr sz="1200" dirty="0">
                <a:latin typeface="Times New Roman"/>
                <a:cs typeface="Times New Roman"/>
              </a:rPr>
              <a:t>we  </a:t>
            </a:r>
            <a:r>
              <a:rPr sz="1200" spc="-5" dirty="0">
                <a:latin typeface="Times New Roman"/>
                <a:cs typeface="Times New Roman"/>
              </a:rPr>
              <a:t>write </a:t>
            </a:r>
            <a:r>
              <a:rPr sz="1200" dirty="0">
                <a:latin typeface="Times New Roman"/>
                <a:cs typeface="Times New Roman"/>
              </a:rPr>
              <a:t>CH</a:t>
            </a:r>
            <a:r>
              <a:rPr sz="1200" baseline="-10416" dirty="0">
                <a:latin typeface="Times New Roman"/>
                <a:cs typeface="Times New Roman"/>
              </a:rPr>
              <a:t>3</a:t>
            </a:r>
            <a:r>
              <a:rPr sz="1200" dirty="0">
                <a:latin typeface="Times New Roman"/>
                <a:cs typeface="Times New Roman"/>
              </a:rPr>
              <a:t>; if a </a:t>
            </a:r>
            <a:r>
              <a:rPr sz="1200" spc="-5" dirty="0">
                <a:latin typeface="Times New Roman"/>
                <a:cs typeface="Times New Roman"/>
              </a:rPr>
              <a:t>carbon has two hydrogens bonded </a:t>
            </a:r>
            <a:r>
              <a:rPr sz="1200" dirty="0">
                <a:latin typeface="Times New Roman"/>
                <a:cs typeface="Times New Roman"/>
              </a:rPr>
              <a:t>to it, </a:t>
            </a:r>
            <a:r>
              <a:rPr sz="1200" spc="-5" dirty="0">
                <a:latin typeface="Times New Roman"/>
                <a:cs typeface="Times New Roman"/>
              </a:rPr>
              <a:t>we write </a:t>
            </a:r>
            <a:r>
              <a:rPr sz="1200" dirty="0">
                <a:latin typeface="Times New Roman"/>
                <a:cs typeface="Times New Roman"/>
              </a:rPr>
              <a:t>CH</a:t>
            </a:r>
            <a:r>
              <a:rPr sz="1200" baseline="-10416" dirty="0">
                <a:latin typeface="Times New Roman"/>
                <a:cs typeface="Times New Roman"/>
              </a:rPr>
              <a:t>2</a:t>
            </a:r>
            <a:r>
              <a:rPr sz="1200" dirty="0">
                <a:latin typeface="Times New Roman"/>
                <a:cs typeface="Times New Roman"/>
              </a:rPr>
              <a:t>; </a:t>
            </a:r>
            <a:r>
              <a:rPr sz="1200" spc="-5" dirty="0">
                <a:latin typeface="Times New Roman"/>
                <a:cs typeface="Times New Roman"/>
              </a:rPr>
              <a:t>and so </a:t>
            </a:r>
            <a:r>
              <a:rPr sz="1200" dirty="0">
                <a:latin typeface="Times New Roman"/>
                <a:cs typeface="Times New Roman"/>
              </a:rPr>
              <a:t>on. The  </a:t>
            </a:r>
            <a:r>
              <a:rPr sz="1200" spc="-5" dirty="0">
                <a:latin typeface="Times New Roman"/>
                <a:cs typeface="Times New Roman"/>
              </a:rPr>
              <a:t>compound called 2-methylbutane, </a:t>
            </a:r>
            <a:r>
              <a:rPr sz="1200" dirty="0">
                <a:latin typeface="Times New Roman"/>
                <a:cs typeface="Times New Roman"/>
              </a:rPr>
              <a:t>for </a:t>
            </a:r>
            <a:r>
              <a:rPr sz="1200" spc="-5" dirty="0">
                <a:latin typeface="Times New Roman"/>
                <a:cs typeface="Times New Roman"/>
              </a:rPr>
              <a:t>example, is written as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follows: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79804" y="5718428"/>
            <a:ext cx="5404485" cy="33985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3500" marR="55880" algn="just">
              <a:lnSpc>
                <a:spcPct val="110300"/>
              </a:lnSpc>
              <a:spcBef>
                <a:spcPts val="105"/>
              </a:spcBef>
            </a:pPr>
            <a:r>
              <a:rPr sz="1200" spc="-5" dirty="0">
                <a:latin typeface="Times New Roman"/>
                <a:cs typeface="Times New Roman"/>
              </a:rPr>
              <a:t>Notice </a:t>
            </a:r>
            <a:r>
              <a:rPr sz="1200" dirty="0">
                <a:latin typeface="Times New Roman"/>
                <a:cs typeface="Times New Roman"/>
              </a:rPr>
              <a:t>that the horizontal bonds </a:t>
            </a:r>
            <a:r>
              <a:rPr sz="1200" spc="-5" dirty="0">
                <a:latin typeface="Times New Roman"/>
                <a:cs typeface="Times New Roman"/>
              </a:rPr>
              <a:t>between </a:t>
            </a:r>
            <a:r>
              <a:rPr sz="1200" dirty="0">
                <a:latin typeface="Times New Roman"/>
                <a:cs typeface="Times New Roman"/>
              </a:rPr>
              <a:t>carbons </a:t>
            </a:r>
            <a:r>
              <a:rPr sz="1200" spc="-5" dirty="0">
                <a:latin typeface="Times New Roman"/>
                <a:cs typeface="Times New Roman"/>
              </a:rPr>
              <a:t>aren’t shown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condensed  structures </a:t>
            </a:r>
            <a:r>
              <a:rPr sz="1200" dirty="0">
                <a:latin typeface="Times New Roman"/>
                <a:cs typeface="Times New Roman"/>
              </a:rPr>
              <a:t>the CH</a:t>
            </a:r>
            <a:r>
              <a:rPr sz="1200" baseline="-10416" dirty="0">
                <a:latin typeface="Times New Roman"/>
                <a:cs typeface="Times New Roman"/>
              </a:rPr>
              <a:t>3</a:t>
            </a:r>
            <a:r>
              <a:rPr sz="1200" dirty="0">
                <a:latin typeface="Times New Roman"/>
                <a:cs typeface="Times New Roman"/>
              </a:rPr>
              <a:t>, CH</a:t>
            </a:r>
            <a:r>
              <a:rPr sz="1200" baseline="-10416" dirty="0">
                <a:latin typeface="Times New Roman"/>
                <a:cs typeface="Times New Roman"/>
              </a:rPr>
              <a:t>2</a:t>
            </a:r>
            <a:r>
              <a:rPr sz="1200" dirty="0">
                <a:latin typeface="Times New Roman"/>
                <a:cs typeface="Times New Roman"/>
              </a:rPr>
              <a:t>, </a:t>
            </a:r>
            <a:r>
              <a:rPr sz="1200" spc="-5" dirty="0">
                <a:latin typeface="Times New Roman"/>
                <a:cs typeface="Times New Roman"/>
              </a:rPr>
              <a:t>and CH </a:t>
            </a:r>
            <a:r>
              <a:rPr sz="1200" dirty="0">
                <a:latin typeface="Times New Roman"/>
                <a:cs typeface="Times New Roman"/>
              </a:rPr>
              <a:t>units </a:t>
            </a:r>
            <a:r>
              <a:rPr sz="1200" spc="-5" dirty="0">
                <a:latin typeface="Times New Roman"/>
                <a:cs typeface="Times New Roman"/>
              </a:rPr>
              <a:t>are simply placed </a:t>
            </a:r>
            <a:r>
              <a:rPr sz="1200" dirty="0">
                <a:latin typeface="Times New Roman"/>
                <a:cs typeface="Times New Roman"/>
              </a:rPr>
              <a:t>next to </a:t>
            </a:r>
            <a:r>
              <a:rPr sz="1200" spc="-5" dirty="0">
                <a:latin typeface="Times New Roman"/>
                <a:cs typeface="Times New Roman"/>
              </a:rPr>
              <a:t>each other-but </a:t>
            </a:r>
            <a:r>
              <a:rPr sz="1200" dirty="0">
                <a:latin typeface="Times New Roman"/>
                <a:cs typeface="Times New Roman"/>
              </a:rPr>
              <a:t>the  </a:t>
            </a:r>
            <a:r>
              <a:rPr sz="1200" spc="-5" dirty="0">
                <a:latin typeface="Times New Roman"/>
                <a:cs typeface="Times New Roman"/>
              </a:rPr>
              <a:t>vertical carbon-carbon </a:t>
            </a:r>
            <a:r>
              <a:rPr sz="1200" dirty="0">
                <a:latin typeface="Times New Roman"/>
                <a:cs typeface="Times New Roman"/>
              </a:rPr>
              <a:t>bond in the </a:t>
            </a:r>
            <a:r>
              <a:rPr sz="1200" spc="-5" dirty="0">
                <a:latin typeface="Times New Roman"/>
                <a:cs typeface="Times New Roman"/>
              </a:rPr>
              <a:t>first </a:t>
            </a:r>
            <a:r>
              <a:rPr sz="1200" dirty="0">
                <a:latin typeface="Times New Roman"/>
                <a:cs typeface="Times New Roman"/>
              </a:rPr>
              <a:t>of the </a:t>
            </a:r>
            <a:r>
              <a:rPr sz="1200" spc="-5" dirty="0">
                <a:latin typeface="Times New Roman"/>
                <a:cs typeface="Times New Roman"/>
              </a:rPr>
              <a:t>condensed structures </a:t>
            </a:r>
            <a:r>
              <a:rPr sz="1200" dirty="0">
                <a:latin typeface="Times New Roman"/>
                <a:cs typeface="Times New Roman"/>
              </a:rPr>
              <a:t>drawn </a:t>
            </a:r>
            <a:r>
              <a:rPr sz="1200" spc="-5" dirty="0">
                <a:latin typeface="Times New Roman"/>
                <a:cs typeface="Times New Roman"/>
              </a:rPr>
              <a:t>above is  shown </a:t>
            </a:r>
            <a:r>
              <a:rPr sz="1200" dirty="0">
                <a:latin typeface="Times New Roman"/>
                <a:cs typeface="Times New Roman"/>
              </a:rPr>
              <a:t>for </a:t>
            </a:r>
            <a:r>
              <a:rPr sz="1200" spc="-5" dirty="0">
                <a:latin typeface="Times New Roman"/>
                <a:cs typeface="Times New Roman"/>
              </a:rPr>
              <a:t>clarity. Also, notice </a:t>
            </a:r>
            <a:r>
              <a:rPr sz="1200" dirty="0">
                <a:latin typeface="Times New Roman"/>
                <a:cs typeface="Times New Roman"/>
              </a:rPr>
              <a:t>that in the </a:t>
            </a:r>
            <a:r>
              <a:rPr sz="1200" spc="-5" dirty="0">
                <a:latin typeface="Times New Roman"/>
                <a:cs typeface="Times New Roman"/>
              </a:rPr>
              <a:t>second </a:t>
            </a:r>
            <a:r>
              <a:rPr sz="1200" dirty="0">
                <a:latin typeface="Times New Roman"/>
                <a:cs typeface="Times New Roman"/>
              </a:rPr>
              <a:t>of the </a:t>
            </a:r>
            <a:r>
              <a:rPr sz="1200" spc="-5" dirty="0">
                <a:latin typeface="Times New Roman"/>
                <a:cs typeface="Times New Roman"/>
              </a:rPr>
              <a:t>condensed structures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two  CH</a:t>
            </a:r>
            <a:r>
              <a:rPr sz="1200" spc="-7" baseline="-10416" dirty="0">
                <a:latin typeface="Times New Roman"/>
                <a:cs typeface="Times New Roman"/>
              </a:rPr>
              <a:t>3 </a:t>
            </a:r>
            <a:r>
              <a:rPr sz="1200" dirty="0">
                <a:latin typeface="Times New Roman"/>
                <a:cs typeface="Times New Roman"/>
              </a:rPr>
              <a:t>units </a:t>
            </a:r>
            <a:r>
              <a:rPr sz="1200" spc="-5" dirty="0">
                <a:latin typeface="Times New Roman"/>
                <a:cs typeface="Times New Roman"/>
              </a:rPr>
              <a:t>attached </a:t>
            </a:r>
            <a:r>
              <a:rPr sz="1200" dirty="0">
                <a:latin typeface="Times New Roman"/>
                <a:cs typeface="Times New Roman"/>
              </a:rPr>
              <a:t>to the </a:t>
            </a:r>
            <a:r>
              <a:rPr sz="1200" spc="-5" dirty="0">
                <a:latin typeface="Times New Roman"/>
                <a:cs typeface="Times New Roman"/>
              </a:rPr>
              <a:t>CH carbon </a:t>
            </a:r>
            <a:r>
              <a:rPr sz="1200" dirty="0">
                <a:latin typeface="Times New Roman"/>
                <a:cs typeface="Times New Roman"/>
              </a:rPr>
              <a:t>are grouped </a:t>
            </a:r>
            <a:r>
              <a:rPr sz="1200" spc="-5" dirty="0">
                <a:latin typeface="Times New Roman"/>
                <a:cs typeface="Times New Roman"/>
              </a:rPr>
              <a:t>together as </a:t>
            </a:r>
            <a:r>
              <a:rPr sz="1200" dirty="0">
                <a:latin typeface="Times New Roman"/>
                <a:cs typeface="Times New Roman"/>
              </a:rPr>
              <a:t>(CH</a:t>
            </a:r>
            <a:r>
              <a:rPr sz="1200" baseline="-10416" dirty="0">
                <a:latin typeface="Times New Roman"/>
                <a:cs typeface="Times New Roman"/>
              </a:rPr>
              <a:t>3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baseline="-10416" dirty="0">
                <a:latin typeface="Times New Roman"/>
                <a:cs typeface="Times New Roman"/>
              </a:rPr>
              <a:t>2</a:t>
            </a:r>
            <a:r>
              <a:rPr sz="1200" dirty="0">
                <a:latin typeface="Times New Roman"/>
                <a:cs typeface="Times New Roman"/>
              </a:rPr>
              <a:t>. </a:t>
            </a:r>
            <a:r>
              <a:rPr sz="1200" spc="-5" dirty="0">
                <a:latin typeface="Times New Roman"/>
                <a:cs typeface="Times New Roman"/>
              </a:rPr>
              <a:t>Even </a:t>
            </a:r>
            <a:r>
              <a:rPr sz="1200" dirty="0">
                <a:latin typeface="Times New Roman"/>
                <a:cs typeface="Times New Roman"/>
              </a:rPr>
              <a:t>simpler  than </a:t>
            </a:r>
            <a:r>
              <a:rPr sz="1200" spc="-5" dirty="0">
                <a:latin typeface="Times New Roman"/>
                <a:cs typeface="Times New Roman"/>
              </a:rPr>
              <a:t>condensed </a:t>
            </a:r>
            <a:r>
              <a:rPr sz="1200" dirty="0">
                <a:latin typeface="Times New Roman"/>
                <a:cs typeface="Times New Roman"/>
              </a:rPr>
              <a:t>structures </a:t>
            </a:r>
            <a:r>
              <a:rPr sz="1200" spc="-5" dirty="0">
                <a:latin typeface="Times New Roman"/>
                <a:cs typeface="Times New Roman"/>
              </a:rPr>
              <a:t>are </a:t>
            </a:r>
            <a:r>
              <a:rPr sz="1200" b="1" spc="-5" dirty="0">
                <a:latin typeface="Times New Roman"/>
                <a:cs typeface="Times New Roman"/>
              </a:rPr>
              <a:t>skeletal structures </a:t>
            </a:r>
            <a:r>
              <a:rPr sz="1200" dirty="0">
                <a:latin typeface="Times New Roman"/>
                <a:cs typeface="Times New Roman"/>
              </a:rPr>
              <a:t>such </a:t>
            </a:r>
            <a:r>
              <a:rPr sz="1200" spc="-5" dirty="0">
                <a:latin typeface="Times New Roman"/>
                <a:cs typeface="Times New Roman"/>
              </a:rPr>
              <a:t>as </a:t>
            </a:r>
            <a:r>
              <a:rPr sz="1200" dirty="0">
                <a:latin typeface="Times New Roman"/>
                <a:cs typeface="Times New Roman"/>
              </a:rPr>
              <a:t>those </a:t>
            </a:r>
            <a:r>
              <a:rPr sz="1200" spc="-5" dirty="0">
                <a:latin typeface="Times New Roman"/>
                <a:cs typeface="Times New Roman"/>
              </a:rPr>
              <a:t>shown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b="1" dirty="0">
                <a:solidFill>
                  <a:srgbClr val="0DDA40"/>
                </a:solidFill>
                <a:latin typeface="Times New Roman"/>
                <a:cs typeface="Times New Roman"/>
              </a:rPr>
              <a:t>Table </a:t>
            </a:r>
            <a:r>
              <a:rPr sz="1200" b="1" spc="-5" dirty="0">
                <a:solidFill>
                  <a:srgbClr val="0DDA40"/>
                </a:solidFill>
                <a:latin typeface="Times New Roman"/>
                <a:cs typeface="Times New Roman"/>
              </a:rPr>
              <a:t>1-3</a:t>
            </a:r>
            <a:r>
              <a:rPr sz="1200" spc="-5" dirty="0">
                <a:latin typeface="Times New Roman"/>
                <a:cs typeface="Times New Roman"/>
              </a:rPr>
              <a:t>. 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rules for </a:t>
            </a:r>
            <a:r>
              <a:rPr sz="1200" dirty="0">
                <a:latin typeface="Times New Roman"/>
                <a:cs typeface="Times New Roman"/>
              </a:rPr>
              <a:t>drawing skeletal </a:t>
            </a:r>
            <a:r>
              <a:rPr sz="1200" spc="-5" dirty="0">
                <a:latin typeface="Times New Roman"/>
                <a:cs typeface="Times New Roman"/>
              </a:rPr>
              <a:t>structures are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straightforward.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50">
              <a:latin typeface="Times New Roman"/>
              <a:cs typeface="Times New Roman"/>
            </a:endParaRPr>
          </a:p>
          <a:p>
            <a:pPr marL="63500" algn="just">
              <a:lnSpc>
                <a:spcPct val="100000"/>
              </a:lnSpc>
            </a:pPr>
            <a:r>
              <a:rPr sz="1200" b="1" spc="-5" dirty="0">
                <a:solidFill>
                  <a:srgbClr val="CD0000"/>
                </a:solidFill>
                <a:latin typeface="Arial"/>
                <a:cs typeface="Arial"/>
              </a:rPr>
              <a:t>Rule 1</a:t>
            </a:r>
            <a:endParaRPr sz="1200">
              <a:latin typeface="Arial"/>
              <a:cs typeface="Arial"/>
            </a:endParaRPr>
          </a:p>
          <a:p>
            <a:pPr marL="63500" marR="61594" algn="just">
              <a:lnSpc>
                <a:spcPts val="1580"/>
              </a:lnSpc>
              <a:spcBef>
                <a:spcPts val="60"/>
              </a:spcBef>
            </a:pPr>
            <a:r>
              <a:rPr sz="1200" spc="-5" dirty="0">
                <a:latin typeface="Times New Roman"/>
                <a:cs typeface="Times New Roman"/>
              </a:rPr>
              <a:t>Carbon atoms aren’t </a:t>
            </a:r>
            <a:r>
              <a:rPr sz="1200" dirty="0">
                <a:latin typeface="Times New Roman"/>
                <a:cs typeface="Times New Roman"/>
              </a:rPr>
              <a:t>usually </a:t>
            </a:r>
            <a:r>
              <a:rPr sz="1200" spc="-5" dirty="0">
                <a:latin typeface="Times New Roman"/>
                <a:cs typeface="Times New Roman"/>
              </a:rPr>
              <a:t>shown. Instead, </a:t>
            </a:r>
            <a:r>
              <a:rPr sz="1200" dirty="0">
                <a:latin typeface="Times New Roman"/>
                <a:cs typeface="Times New Roman"/>
              </a:rPr>
              <a:t>a carbon </a:t>
            </a:r>
            <a:r>
              <a:rPr sz="1200" spc="-5" dirty="0">
                <a:latin typeface="Times New Roman"/>
                <a:cs typeface="Times New Roman"/>
              </a:rPr>
              <a:t>atom is assumed </a:t>
            </a:r>
            <a:r>
              <a:rPr sz="1200" dirty="0">
                <a:latin typeface="Times New Roman"/>
                <a:cs typeface="Times New Roman"/>
              </a:rPr>
              <a:t>to be </a:t>
            </a:r>
            <a:r>
              <a:rPr sz="1200" spc="-5" dirty="0">
                <a:latin typeface="Times New Roman"/>
                <a:cs typeface="Times New Roman"/>
              </a:rPr>
              <a:t>at each  intersection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two lines (bonds) and at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end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each line. Occasionally,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carbon</a:t>
            </a:r>
            <a:endParaRPr sz="1200">
              <a:latin typeface="Times New Roman"/>
              <a:cs typeface="Times New Roman"/>
            </a:endParaRPr>
          </a:p>
          <a:p>
            <a:pPr marL="63500" algn="just">
              <a:lnSpc>
                <a:spcPct val="100000"/>
              </a:lnSpc>
              <a:spcBef>
                <a:spcPts val="80"/>
              </a:spcBef>
            </a:pPr>
            <a:r>
              <a:rPr sz="1200" spc="-5" dirty="0">
                <a:latin typeface="Times New Roman"/>
                <a:cs typeface="Times New Roman"/>
              </a:rPr>
              <a:t>atom might </a:t>
            </a:r>
            <a:r>
              <a:rPr sz="1200" dirty="0">
                <a:latin typeface="Times New Roman"/>
                <a:cs typeface="Times New Roman"/>
              </a:rPr>
              <a:t>be </a:t>
            </a:r>
            <a:r>
              <a:rPr sz="1200" spc="-5" dirty="0">
                <a:latin typeface="Times New Roman"/>
                <a:cs typeface="Times New Roman"/>
              </a:rPr>
              <a:t>indicated </a:t>
            </a:r>
            <a:r>
              <a:rPr sz="1200" dirty="0">
                <a:latin typeface="Times New Roman"/>
                <a:cs typeface="Times New Roman"/>
              </a:rPr>
              <a:t>for </a:t>
            </a:r>
            <a:r>
              <a:rPr sz="1200" spc="-5" dirty="0">
                <a:latin typeface="Times New Roman"/>
                <a:cs typeface="Times New Roman"/>
              </a:rPr>
              <a:t>emphasis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clarity.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00">
              <a:latin typeface="Times New Roman"/>
              <a:cs typeface="Times New Roman"/>
            </a:endParaRPr>
          </a:p>
          <a:p>
            <a:pPr marL="63500" algn="just">
              <a:lnSpc>
                <a:spcPct val="100000"/>
              </a:lnSpc>
            </a:pPr>
            <a:r>
              <a:rPr sz="1200" b="1" spc="-5" dirty="0">
                <a:solidFill>
                  <a:srgbClr val="CD0000"/>
                </a:solidFill>
                <a:latin typeface="Arial"/>
                <a:cs typeface="Arial"/>
              </a:rPr>
              <a:t>Rule 2</a:t>
            </a:r>
            <a:endParaRPr sz="1200">
              <a:latin typeface="Arial"/>
              <a:cs typeface="Arial"/>
            </a:endParaRPr>
          </a:p>
          <a:p>
            <a:pPr marL="63500" algn="just">
              <a:lnSpc>
                <a:spcPct val="100000"/>
              </a:lnSpc>
              <a:spcBef>
                <a:spcPts val="120"/>
              </a:spcBef>
            </a:pPr>
            <a:r>
              <a:rPr sz="1200" spc="-5" dirty="0">
                <a:latin typeface="Times New Roman"/>
                <a:cs typeface="Times New Roman"/>
              </a:rPr>
              <a:t>Hydrogen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atoms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bonded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carbon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aren’t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shown.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Because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carbon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always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has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  <a:p>
            <a:pPr marL="63500" marR="62230" algn="just">
              <a:lnSpc>
                <a:spcPct val="110000"/>
              </a:lnSpc>
              <a:spcBef>
                <a:spcPts val="10"/>
              </a:spcBef>
            </a:pPr>
            <a:r>
              <a:rPr sz="1200" spc="-5" dirty="0">
                <a:latin typeface="Times New Roman"/>
                <a:cs typeface="Times New Roman"/>
              </a:rPr>
              <a:t>valence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dirty="0">
                <a:latin typeface="Times New Roman"/>
                <a:cs typeface="Times New Roman"/>
              </a:rPr>
              <a:t>4, </a:t>
            </a:r>
            <a:r>
              <a:rPr sz="1200" spc="-5" dirty="0">
                <a:latin typeface="Times New Roman"/>
                <a:cs typeface="Times New Roman"/>
              </a:rPr>
              <a:t>we </a:t>
            </a:r>
            <a:r>
              <a:rPr sz="1200" dirty="0">
                <a:latin typeface="Times New Roman"/>
                <a:cs typeface="Times New Roman"/>
              </a:rPr>
              <a:t>mentally supply the </a:t>
            </a:r>
            <a:r>
              <a:rPr sz="1200" spc="-5" dirty="0">
                <a:latin typeface="Times New Roman"/>
                <a:cs typeface="Times New Roman"/>
              </a:rPr>
              <a:t>correct </a:t>
            </a:r>
            <a:r>
              <a:rPr sz="1200" dirty="0">
                <a:latin typeface="Times New Roman"/>
                <a:cs typeface="Times New Roman"/>
              </a:rPr>
              <a:t>number of </a:t>
            </a:r>
            <a:r>
              <a:rPr sz="1200" spc="-5" dirty="0">
                <a:latin typeface="Times New Roman"/>
                <a:cs typeface="Times New Roman"/>
              </a:rPr>
              <a:t>hydrogen </a:t>
            </a:r>
            <a:r>
              <a:rPr sz="1200" dirty="0">
                <a:latin typeface="Times New Roman"/>
                <a:cs typeface="Times New Roman"/>
              </a:rPr>
              <a:t>atoms for </a:t>
            </a:r>
            <a:r>
              <a:rPr sz="1200" spc="-5" dirty="0">
                <a:latin typeface="Times New Roman"/>
                <a:cs typeface="Times New Roman"/>
              </a:rPr>
              <a:t>each  carbon.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262359" y="1481985"/>
            <a:ext cx="2815152" cy="8228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16358" y="4686211"/>
            <a:ext cx="3473480" cy="10035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0" dirty="0"/>
              <a:t>3</a:t>
            </a:fld>
            <a:endParaRPr spc="-2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1676" y="452627"/>
            <a:ext cx="5419090" cy="218440"/>
          </a:xfrm>
          <a:prstGeom prst="rect">
            <a:avLst/>
          </a:prstGeom>
          <a:solidFill>
            <a:srgbClr val="808080"/>
          </a:solidFill>
          <a:ln w="6095">
            <a:solidFill>
              <a:srgbClr val="000000"/>
            </a:solidFill>
          </a:ln>
        </p:spPr>
        <p:txBody>
          <a:bodyPr vert="horz" wrap="square" lIns="0" tIns="8890" rIns="0" bIns="0" rtlCol="0">
            <a:spAutoFit/>
          </a:bodyPr>
          <a:lstStyle/>
          <a:p>
            <a:pPr marL="71120">
              <a:lnSpc>
                <a:spcPct val="100000"/>
              </a:lnSpc>
              <a:spcBef>
                <a:spcPts val="70"/>
              </a:spcBef>
              <a:tabLst>
                <a:tab pos="2298065" algn="l"/>
                <a:tab pos="4102735" algn="l"/>
              </a:tabLst>
            </a:pPr>
            <a:r>
              <a:rPr sz="1100" b="1" spc="-60" dirty="0">
                <a:latin typeface="Trebuchet MS"/>
                <a:cs typeface="Trebuchet MS"/>
              </a:rPr>
              <a:t>Organic</a:t>
            </a:r>
            <a:r>
              <a:rPr sz="1100" b="1" spc="-75" dirty="0">
                <a:latin typeface="Trebuchet MS"/>
                <a:cs typeface="Trebuchet MS"/>
              </a:rPr>
              <a:t> </a:t>
            </a:r>
            <a:r>
              <a:rPr sz="1100" b="1" spc="-70" dirty="0">
                <a:latin typeface="Trebuchet MS"/>
                <a:cs typeface="Trebuchet MS"/>
              </a:rPr>
              <a:t>Chemistry </a:t>
            </a:r>
            <a:r>
              <a:rPr sz="1100" b="1" spc="-50" dirty="0">
                <a:latin typeface="Trebuchet MS"/>
                <a:cs typeface="Trebuchet MS"/>
              </a:rPr>
              <a:t>(I</a:t>
            </a:r>
            <a:r>
              <a:rPr sz="1200" b="1" spc="-50" dirty="0">
                <a:latin typeface="Trebuchet MS"/>
                <a:cs typeface="Trebuchet MS"/>
              </a:rPr>
              <a:t>)	</a:t>
            </a:r>
            <a:r>
              <a:rPr sz="1200" b="1" spc="-65" dirty="0">
                <a:latin typeface="Trebuchet MS"/>
                <a:cs typeface="Trebuchet MS"/>
              </a:rPr>
              <a:t>Introduction	</a:t>
            </a:r>
            <a:r>
              <a:rPr sz="1100" b="1" spc="-75" dirty="0">
                <a:latin typeface="Trebuchet MS"/>
                <a:cs typeface="Trebuchet MS"/>
              </a:rPr>
              <a:t>Dr. </a:t>
            </a:r>
            <a:r>
              <a:rPr sz="1100" b="1" spc="-50" dirty="0">
                <a:latin typeface="Trebuchet MS"/>
                <a:cs typeface="Trebuchet MS"/>
              </a:rPr>
              <a:t>Ayad</a:t>
            </a:r>
            <a:r>
              <a:rPr sz="1100" b="1" spc="-114" dirty="0">
                <a:latin typeface="Trebuchet MS"/>
                <a:cs typeface="Trebuchet MS"/>
              </a:rPr>
              <a:t> </a:t>
            </a:r>
            <a:r>
              <a:rPr sz="1100" b="1" spc="-70" dirty="0">
                <a:latin typeface="Trebuchet MS"/>
                <a:cs typeface="Trebuchet MS"/>
              </a:rPr>
              <a:t>Kareem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05204" y="876046"/>
            <a:ext cx="5352415" cy="1631950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38100" algn="just">
              <a:lnSpc>
                <a:spcPct val="100000"/>
              </a:lnSpc>
              <a:spcBef>
                <a:spcPts val="219"/>
              </a:spcBef>
            </a:pPr>
            <a:r>
              <a:rPr sz="1200" b="1" spc="-5" dirty="0">
                <a:solidFill>
                  <a:srgbClr val="CD0000"/>
                </a:solidFill>
                <a:latin typeface="Arial"/>
                <a:cs typeface="Arial"/>
              </a:rPr>
              <a:t>Rule 3</a:t>
            </a:r>
            <a:endParaRPr sz="1200">
              <a:latin typeface="Arial"/>
              <a:cs typeface="Arial"/>
            </a:endParaRPr>
          </a:p>
          <a:p>
            <a:pPr marL="38100" marR="33020" algn="just">
              <a:lnSpc>
                <a:spcPts val="1580"/>
              </a:lnSpc>
              <a:spcBef>
                <a:spcPts val="55"/>
              </a:spcBef>
            </a:pPr>
            <a:r>
              <a:rPr sz="1200" spc="-5" dirty="0">
                <a:latin typeface="Times New Roman"/>
                <a:cs typeface="Times New Roman"/>
              </a:rPr>
              <a:t>Atoms </a:t>
            </a:r>
            <a:r>
              <a:rPr sz="1200" dirty="0">
                <a:latin typeface="Times New Roman"/>
                <a:cs typeface="Times New Roman"/>
              </a:rPr>
              <a:t>other than </a:t>
            </a:r>
            <a:r>
              <a:rPr sz="1200" spc="-5" dirty="0">
                <a:latin typeface="Times New Roman"/>
                <a:cs typeface="Times New Roman"/>
              </a:rPr>
              <a:t>carbon and hydrogen </a:t>
            </a:r>
            <a:r>
              <a:rPr sz="1200" i="1" spc="-5" dirty="0">
                <a:latin typeface="Times New Roman"/>
                <a:cs typeface="Times New Roman"/>
              </a:rPr>
              <a:t>are </a:t>
            </a:r>
            <a:r>
              <a:rPr sz="1200" dirty="0">
                <a:latin typeface="Times New Roman"/>
                <a:cs typeface="Times New Roman"/>
              </a:rPr>
              <a:t>shown. </a:t>
            </a:r>
            <a:r>
              <a:rPr sz="1200" spc="-5" dirty="0">
                <a:latin typeface="Times New Roman"/>
                <a:cs typeface="Times New Roman"/>
              </a:rPr>
              <a:t>One further </a:t>
            </a:r>
            <a:r>
              <a:rPr sz="1200" dirty="0">
                <a:latin typeface="Times New Roman"/>
                <a:cs typeface="Times New Roman"/>
              </a:rPr>
              <a:t>comment: </a:t>
            </a:r>
            <a:r>
              <a:rPr sz="1200" spc="-5" dirty="0">
                <a:latin typeface="Times New Roman"/>
                <a:cs typeface="Times New Roman"/>
              </a:rPr>
              <a:t>although  </a:t>
            </a:r>
            <a:r>
              <a:rPr sz="1200" dirty="0">
                <a:latin typeface="Times New Roman"/>
                <a:cs typeface="Times New Roman"/>
              </a:rPr>
              <a:t>such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groupings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as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-CH</a:t>
            </a:r>
            <a:r>
              <a:rPr sz="1200" baseline="-10416" dirty="0">
                <a:latin typeface="Times New Roman"/>
                <a:cs typeface="Times New Roman"/>
              </a:rPr>
              <a:t>3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-OH,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and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-NH</a:t>
            </a:r>
            <a:r>
              <a:rPr sz="1200" spc="-7" baseline="-10416" dirty="0">
                <a:latin typeface="Times New Roman"/>
                <a:cs typeface="Times New Roman"/>
              </a:rPr>
              <a:t>2</a:t>
            </a:r>
            <a:r>
              <a:rPr sz="1200" spc="225" baseline="-10416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usually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written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C,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O,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or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N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atom</a:t>
            </a:r>
            <a:endParaRPr sz="1200">
              <a:latin typeface="Times New Roman"/>
              <a:cs typeface="Times New Roman"/>
            </a:endParaRPr>
          </a:p>
          <a:p>
            <a:pPr marL="38100" algn="just">
              <a:lnSpc>
                <a:spcPct val="100000"/>
              </a:lnSpc>
              <a:spcBef>
                <a:spcPts val="85"/>
              </a:spcBef>
            </a:pPr>
            <a:r>
              <a:rPr sz="1200" spc="-5" dirty="0">
                <a:latin typeface="Times New Roman"/>
                <a:cs typeface="Times New Roman"/>
              </a:rPr>
              <a:t>first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and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H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atom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second,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order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writing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is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sometimes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inverted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H</a:t>
            </a:r>
            <a:r>
              <a:rPr sz="1200" spc="7" baseline="-10416" dirty="0">
                <a:latin typeface="Times New Roman"/>
                <a:cs typeface="Times New Roman"/>
              </a:rPr>
              <a:t>3</a:t>
            </a:r>
            <a:r>
              <a:rPr sz="1200" spc="5" dirty="0">
                <a:latin typeface="Times New Roman"/>
                <a:cs typeface="Times New Roman"/>
              </a:rPr>
              <a:t>C-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HO-</a:t>
            </a:r>
            <a:endParaRPr sz="1200">
              <a:latin typeface="Times New Roman"/>
              <a:cs typeface="Times New Roman"/>
            </a:endParaRPr>
          </a:p>
          <a:p>
            <a:pPr marL="38100" marR="33020" algn="just">
              <a:lnSpc>
                <a:spcPct val="110000"/>
              </a:lnSpc>
            </a:pPr>
            <a:r>
              <a:rPr sz="1200" dirty="0">
                <a:latin typeface="Times New Roman"/>
                <a:cs typeface="Times New Roman"/>
              </a:rPr>
              <a:t>, </a:t>
            </a:r>
            <a:r>
              <a:rPr sz="1200" spc="-5" dirty="0">
                <a:latin typeface="Times New Roman"/>
                <a:cs typeface="Times New Roman"/>
              </a:rPr>
              <a:t>and H</a:t>
            </a:r>
            <a:r>
              <a:rPr sz="1200" spc="-7" baseline="-10416" dirty="0">
                <a:latin typeface="Times New Roman"/>
                <a:cs typeface="Times New Roman"/>
              </a:rPr>
              <a:t>2</a:t>
            </a:r>
            <a:r>
              <a:rPr sz="1200" spc="-5" dirty="0">
                <a:latin typeface="Times New Roman"/>
                <a:cs typeface="Times New Roman"/>
              </a:rPr>
              <a:t>N- </a:t>
            </a:r>
            <a:r>
              <a:rPr sz="1200" dirty="0">
                <a:latin typeface="Times New Roman"/>
                <a:cs typeface="Times New Roman"/>
              </a:rPr>
              <a:t>if </a:t>
            </a:r>
            <a:r>
              <a:rPr sz="1200" spc="-5" dirty="0">
                <a:latin typeface="Times New Roman"/>
                <a:cs typeface="Times New Roman"/>
              </a:rPr>
              <a:t>needed </a:t>
            </a:r>
            <a:r>
              <a:rPr sz="1200" dirty="0">
                <a:latin typeface="Times New Roman"/>
                <a:cs typeface="Times New Roman"/>
              </a:rPr>
              <a:t>to make the bonding </a:t>
            </a:r>
            <a:r>
              <a:rPr sz="1200" spc="-5" dirty="0">
                <a:latin typeface="Times New Roman"/>
                <a:cs typeface="Times New Roman"/>
              </a:rPr>
              <a:t>connections </a:t>
            </a:r>
            <a:r>
              <a:rPr sz="1200" dirty="0">
                <a:latin typeface="Times New Roman"/>
                <a:cs typeface="Times New Roman"/>
              </a:rPr>
              <a:t>in a </a:t>
            </a:r>
            <a:r>
              <a:rPr sz="1200" spc="-5" dirty="0">
                <a:latin typeface="Times New Roman"/>
                <a:cs typeface="Times New Roman"/>
              </a:rPr>
              <a:t>molecule clearer. Larger  </a:t>
            </a:r>
            <a:r>
              <a:rPr sz="1200" dirty="0">
                <a:latin typeface="Times New Roman"/>
                <a:cs typeface="Times New Roman"/>
              </a:rPr>
              <a:t>units such </a:t>
            </a:r>
            <a:r>
              <a:rPr sz="1200" spc="-5" dirty="0">
                <a:latin typeface="Times New Roman"/>
                <a:cs typeface="Times New Roman"/>
              </a:rPr>
              <a:t>as -CH</a:t>
            </a:r>
            <a:r>
              <a:rPr sz="1200" spc="-7" baseline="-10416" dirty="0">
                <a:latin typeface="Times New Roman"/>
                <a:cs typeface="Times New Roman"/>
              </a:rPr>
              <a:t>2</a:t>
            </a:r>
            <a:r>
              <a:rPr sz="1200" spc="-5" dirty="0">
                <a:latin typeface="Times New Roman"/>
                <a:cs typeface="Times New Roman"/>
              </a:rPr>
              <a:t>CH</a:t>
            </a:r>
            <a:r>
              <a:rPr sz="1200" spc="-7" baseline="-10416" dirty="0">
                <a:latin typeface="Times New Roman"/>
                <a:cs typeface="Times New Roman"/>
              </a:rPr>
              <a:t>3 </a:t>
            </a:r>
            <a:r>
              <a:rPr sz="1200" spc="-5" dirty="0">
                <a:latin typeface="Times New Roman"/>
                <a:cs typeface="Times New Roman"/>
              </a:rPr>
              <a:t>are </a:t>
            </a:r>
            <a:r>
              <a:rPr sz="1200" dirty="0">
                <a:latin typeface="Times New Roman"/>
                <a:cs typeface="Times New Roman"/>
              </a:rPr>
              <a:t>not </a:t>
            </a:r>
            <a:r>
              <a:rPr sz="1200" spc="-5" dirty="0">
                <a:latin typeface="Times New Roman"/>
                <a:cs typeface="Times New Roman"/>
              </a:rPr>
              <a:t>inverted, though; we </a:t>
            </a:r>
            <a:r>
              <a:rPr sz="1200" dirty="0">
                <a:latin typeface="Times New Roman"/>
                <a:cs typeface="Times New Roman"/>
              </a:rPr>
              <a:t>don’t write H</a:t>
            </a:r>
            <a:r>
              <a:rPr sz="1200" baseline="-10416" dirty="0">
                <a:latin typeface="Times New Roman"/>
                <a:cs typeface="Times New Roman"/>
              </a:rPr>
              <a:t>3</a:t>
            </a:r>
            <a:r>
              <a:rPr sz="1200" dirty="0">
                <a:latin typeface="Times New Roman"/>
                <a:cs typeface="Times New Roman"/>
              </a:rPr>
              <a:t>CH</a:t>
            </a:r>
            <a:r>
              <a:rPr sz="1200" baseline="-10416" dirty="0">
                <a:latin typeface="Times New Roman"/>
                <a:cs typeface="Times New Roman"/>
              </a:rPr>
              <a:t>2</a:t>
            </a:r>
            <a:r>
              <a:rPr sz="1200" dirty="0">
                <a:latin typeface="Times New Roman"/>
                <a:cs typeface="Times New Roman"/>
              </a:rPr>
              <a:t>C- </a:t>
            </a:r>
            <a:r>
              <a:rPr sz="1200" spc="-5" dirty="0">
                <a:latin typeface="Times New Roman"/>
                <a:cs typeface="Times New Roman"/>
              </a:rPr>
              <a:t>because </a:t>
            </a:r>
            <a:r>
              <a:rPr sz="1200" dirty="0">
                <a:latin typeface="Times New Roman"/>
                <a:cs typeface="Times New Roman"/>
              </a:rPr>
              <a:t>it  would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confusing.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There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are,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however,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well-defined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rules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cover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all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cases;</a:t>
            </a:r>
            <a:endParaRPr sz="1200">
              <a:latin typeface="Times New Roman"/>
              <a:cs typeface="Times New Roman"/>
            </a:endParaRPr>
          </a:p>
          <a:p>
            <a:pPr marL="38100" algn="just">
              <a:lnSpc>
                <a:spcPct val="100000"/>
              </a:lnSpc>
              <a:spcBef>
                <a:spcPts val="155"/>
              </a:spcBef>
            </a:pPr>
            <a:r>
              <a:rPr sz="1200" dirty="0">
                <a:latin typeface="Times New Roman"/>
                <a:cs typeface="Times New Roman"/>
              </a:rPr>
              <a:t>it’s </a:t>
            </a:r>
            <a:r>
              <a:rPr sz="1200" spc="-5" dirty="0">
                <a:latin typeface="Times New Roman"/>
                <a:cs typeface="Times New Roman"/>
              </a:rPr>
              <a:t>largely </a:t>
            </a:r>
            <a:r>
              <a:rPr sz="1200" dirty="0">
                <a:latin typeface="Times New Roman"/>
                <a:cs typeface="Times New Roman"/>
              </a:rPr>
              <a:t>a matter </a:t>
            </a:r>
            <a:r>
              <a:rPr sz="1200" spc="5" dirty="0">
                <a:latin typeface="Times New Roman"/>
                <a:cs typeface="Times New Roman"/>
              </a:rPr>
              <a:t>of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preference.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361372" y="2612958"/>
            <a:ext cx="2819917" cy="13183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34541" y="4412510"/>
            <a:ext cx="4482962" cy="37302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0" dirty="0"/>
              <a:t>4</a:t>
            </a:fld>
            <a:endParaRPr spc="-2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1321</Words>
  <Application>Microsoft Office PowerPoint</Application>
  <PresentationFormat>Custom</PresentationFormat>
  <Paragraphs>43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ALSHABAKA</dc:creator>
  <cp:lastModifiedBy>Hiba Ali Hasan</cp:lastModifiedBy>
  <cp:revision>2</cp:revision>
  <dcterms:created xsi:type="dcterms:W3CDTF">2019-12-29T06:12:47Z</dcterms:created>
  <dcterms:modified xsi:type="dcterms:W3CDTF">2019-12-29T06:26:03Z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2018-02-12T00:00:00Z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2019-12-29T00:00:00Z</vt:filetime>
  </property>
</Properties>
</file>