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9" autoAdjust="0"/>
    <p:restoredTop sz="94660"/>
  </p:normalViewPr>
  <p:slideViewPr>
    <p:cSldViewPr>
      <p:cViewPr varScale="1">
        <p:scale>
          <a:sx n="43" d="100"/>
          <a:sy n="43" d="100"/>
        </p:scale>
        <p:origin x="254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‹#›</a:t>
            </a:fld>
            <a:endParaRPr spc="-2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‹#›</a:t>
            </a:fld>
            <a:endParaRPr spc="-2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‹#›</a:t>
            </a:fld>
            <a:endParaRPr spc="-2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‹#›</a:t>
            </a:fld>
            <a:endParaRPr spc="-2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‹#›</a:t>
            </a:fld>
            <a:endParaRPr spc="-2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29-Dec-19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707003" y="9916159"/>
            <a:ext cx="14732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‹#›</a:t>
            </a:fld>
            <a:endParaRPr spc="-2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808080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298065" algn="l"/>
                <a:tab pos="4102735" algn="l"/>
              </a:tabLst>
            </a:pPr>
            <a:r>
              <a:rPr sz="1100" b="1" spc="-60" dirty="0">
                <a:latin typeface="Trebuchet MS"/>
                <a:cs typeface="Trebuchet MS"/>
              </a:rPr>
              <a:t>Organic</a:t>
            </a:r>
            <a:r>
              <a:rPr sz="1100" b="1" spc="-75" dirty="0">
                <a:latin typeface="Trebuchet MS"/>
                <a:cs typeface="Trebuchet MS"/>
              </a:rPr>
              <a:t> </a:t>
            </a:r>
            <a:r>
              <a:rPr sz="1100" b="1" spc="-70" dirty="0">
                <a:latin typeface="Trebuchet MS"/>
                <a:cs typeface="Trebuchet MS"/>
              </a:rPr>
              <a:t>Chemistry </a:t>
            </a:r>
            <a:r>
              <a:rPr sz="1100" b="1" spc="-50" dirty="0">
                <a:latin typeface="Trebuchet MS"/>
                <a:cs typeface="Trebuchet MS"/>
              </a:rPr>
              <a:t>(I</a:t>
            </a:r>
            <a:r>
              <a:rPr sz="1200" b="1" spc="-50" dirty="0">
                <a:latin typeface="Trebuchet MS"/>
                <a:cs typeface="Trebuchet MS"/>
              </a:rPr>
              <a:t>)	</a:t>
            </a:r>
            <a:r>
              <a:rPr sz="1200" b="1" spc="-65" dirty="0">
                <a:latin typeface="Trebuchet MS"/>
                <a:cs typeface="Trebuchet MS"/>
              </a:rPr>
              <a:t>Introduction	</a:t>
            </a:r>
            <a:r>
              <a:rPr sz="1100" b="1" spc="-75" dirty="0" smtClean="0">
                <a:latin typeface="Trebuchet MS"/>
                <a:cs typeface="Trebuchet MS"/>
              </a:rPr>
              <a:t>Dr. </a:t>
            </a:r>
            <a:r>
              <a:rPr sz="1100" b="1" spc="-50" dirty="0" err="1" smtClean="0">
                <a:latin typeface="Trebuchet MS"/>
                <a:cs typeface="Trebuchet MS"/>
              </a:rPr>
              <a:t>Ayad</a:t>
            </a:r>
            <a:r>
              <a:rPr sz="1100" b="1" spc="-114" dirty="0" smtClean="0">
                <a:latin typeface="Trebuchet MS"/>
                <a:cs typeface="Trebuchet MS"/>
              </a:rPr>
              <a:t> </a:t>
            </a:r>
            <a:r>
              <a:rPr sz="1100" b="1" spc="-70" dirty="0" smtClean="0">
                <a:latin typeface="Trebuchet MS"/>
                <a:cs typeface="Trebuchet MS"/>
              </a:rPr>
              <a:t>Kareem</a:t>
            </a:r>
            <a:endParaRPr sz="11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795883"/>
            <a:ext cx="3182620" cy="63817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2131060">
              <a:lnSpc>
                <a:spcPct val="100000"/>
              </a:lnSpc>
              <a:spcBef>
                <a:spcPts val="830"/>
              </a:spcBef>
            </a:pPr>
            <a:r>
              <a:rPr sz="1400" b="1" spc="-5" dirty="0">
                <a:solidFill>
                  <a:srgbClr val="006FC0"/>
                </a:solidFill>
                <a:latin typeface="Arial"/>
                <a:cs typeface="Arial"/>
              </a:rPr>
              <a:t>Introduction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Dr. 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Ayad</a:t>
            </a:r>
            <a:r>
              <a:rPr sz="14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Kareem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1410055"/>
            <a:ext cx="4057650" cy="729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  <a:tabLst>
                <a:tab pos="1216025" algn="l"/>
                <a:tab pos="1598295" algn="l"/>
                <a:tab pos="3128010" algn="l"/>
              </a:tabLst>
            </a:pP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D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artme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t	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f	P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armace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u</a:t>
            </a:r>
            <a:r>
              <a:rPr sz="1400" b="1" spc="-15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ical	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Ch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emist</a:t>
            </a:r>
            <a:r>
              <a:rPr sz="1400" b="1" spc="15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1400" b="1" spc="-50" dirty="0">
                <a:solidFill>
                  <a:srgbClr val="C00000"/>
                </a:solidFill>
                <a:latin typeface="Arial"/>
                <a:cs typeface="Arial"/>
              </a:rPr>
              <a:t>y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, 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Pharmacy, Al-Mustansiriyah</a:t>
            </a:r>
            <a:r>
              <a:rPr sz="1400" b="1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University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1400" b="1" spc="-5" dirty="0">
                <a:solidFill>
                  <a:srgbClr val="C00000"/>
                </a:solidFill>
                <a:latin typeface="Arial"/>
                <a:cs typeface="Arial"/>
              </a:rPr>
              <a:t>2017-2018.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79095" y="1430782"/>
            <a:ext cx="10502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71219" algn="l"/>
              </a:tabLst>
            </a:pP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lla</a:t>
            </a:r>
            <a:r>
              <a:rPr sz="1400" b="1" spc="-10" dirty="0">
                <a:solidFill>
                  <a:srgbClr val="C00000"/>
                </a:solidFill>
                <a:latin typeface="Arial"/>
                <a:cs typeface="Arial"/>
              </a:rPr>
              <a:t>g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e	</a:t>
            </a:r>
            <a:r>
              <a:rPr sz="1400" b="1" spc="-20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1400" b="1" dirty="0">
                <a:solidFill>
                  <a:srgbClr val="C00000"/>
                </a:solidFill>
                <a:latin typeface="Arial"/>
                <a:cs typeface="Arial"/>
              </a:rPr>
              <a:t>f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92504" y="2296564"/>
            <a:ext cx="5379085" cy="3549650"/>
          </a:xfrm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50800" algn="just">
              <a:lnSpc>
                <a:spcPct val="100000"/>
              </a:lnSpc>
              <a:spcBef>
                <a:spcPts val="955"/>
              </a:spcBef>
            </a:pPr>
            <a:r>
              <a:rPr sz="1400" b="1" spc="-5" dirty="0">
                <a:solidFill>
                  <a:srgbClr val="006FC0"/>
                </a:solidFill>
                <a:latin typeface="Arial"/>
                <a:cs typeface="Arial"/>
              </a:rPr>
              <a:t>References Text</a:t>
            </a:r>
            <a:r>
              <a:rPr sz="1400" b="1" spc="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006FC0"/>
                </a:solidFill>
                <a:latin typeface="Arial"/>
                <a:cs typeface="Arial"/>
              </a:rPr>
              <a:t>Books:</a:t>
            </a:r>
            <a:endParaRPr sz="1400">
              <a:latin typeface="Arial"/>
              <a:cs typeface="Arial"/>
            </a:endParaRPr>
          </a:p>
          <a:p>
            <a:pPr marL="507365" marR="43180" indent="-228600">
              <a:lnSpc>
                <a:spcPct val="143500"/>
              </a:lnSpc>
              <a:spcBef>
                <a:spcPts val="100"/>
              </a:spcBef>
              <a:buAutoNum type="arabicPeriod"/>
              <a:tabLst>
                <a:tab pos="508000" algn="l"/>
              </a:tabLst>
            </a:pPr>
            <a:r>
              <a:rPr sz="1200" dirty="0">
                <a:latin typeface="Times New Roman"/>
                <a:cs typeface="Times New Roman"/>
              </a:rPr>
              <a:t>John </a:t>
            </a:r>
            <a:r>
              <a:rPr sz="1200" spc="-5" dirty="0">
                <a:latin typeface="Times New Roman"/>
                <a:cs typeface="Times New Roman"/>
              </a:rPr>
              <a:t>McMurry "Organic Chemistry" </a:t>
            </a:r>
            <a:r>
              <a:rPr sz="1200" dirty="0">
                <a:latin typeface="Times New Roman"/>
                <a:cs typeface="Times New Roman"/>
              </a:rPr>
              <a:t>9</a:t>
            </a:r>
            <a:r>
              <a:rPr sz="1200" baseline="38194" dirty="0">
                <a:latin typeface="Times New Roman"/>
                <a:cs typeface="Times New Roman"/>
              </a:rPr>
              <a:t>th </a:t>
            </a:r>
            <a:r>
              <a:rPr sz="1200" spc="-5" dirty="0">
                <a:latin typeface="Times New Roman"/>
                <a:cs typeface="Times New Roman"/>
              </a:rPr>
              <a:t>Edition Cengage Learning, </a:t>
            </a:r>
            <a:r>
              <a:rPr sz="1200" dirty="0">
                <a:latin typeface="Times New Roman"/>
                <a:cs typeface="Times New Roman"/>
              </a:rPr>
              <a:t>USA  </a:t>
            </a:r>
            <a:r>
              <a:rPr sz="1200" spc="-5" dirty="0">
                <a:latin typeface="Times New Roman"/>
                <a:cs typeface="Times New Roman"/>
              </a:rPr>
              <a:t>(</a:t>
            </a:r>
            <a:r>
              <a:rPr sz="1200" b="1" spc="-5" dirty="0">
                <a:latin typeface="Times New Roman"/>
                <a:cs typeface="Times New Roman"/>
              </a:rPr>
              <a:t>2016</a:t>
            </a:r>
            <a:r>
              <a:rPr sz="1200" spc="-5" dirty="0">
                <a:latin typeface="Times New Roman"/>
                <a:cs typeface="Times New Roman"/>
              </a:rPr>
              <a:t>).</a:t>
            </a:r>
            <a:endParaRPr sz="1200">
              <a:latin typeface="Times New Roman"/>
              <a:cs typeface="Times New Roman"/>
            </a:endParaRPr>
          </a:p>
          <a:p>
            <a:pPr marL="507365" marR="43180" indent="-228600">
              <a:lnSpc>
                <a:spcPct val="143300"/>
              </a:lnSpc>
              <a:spcBef>
                <a:spcPts val="10"/>
              </a:spcBef>
              <a:buAutoNum type="arabicPeriod"/>
              <a:tabLst>
                <a:tab pos="508000" algn="l"/>
              </a:tabLst>
            </a:pPr>
            <a:r>
              <a:rPr sz="1200" dirty="0">
                <a:latin typeface="Times New Roman"/>
                <a:cs typeface="Times New Roman"/>
              </a:rPr>
              <a:t>R.T. </a:t>
            </a:r>
            <a:r>
              <a:rPr sz="1200" spc="-5" dirty="0">
                <a:latin typeface="Times New Roman"/>
                <a:cs typeface="Times New Roman"/>
              </a:rPr>
              <a:t>Morrison, R.N. </a:t>
            </a:r>
            <a:r>
              <a:rPr sz="1200" spc="-10" dirty="0">
                <a:latin typeface="Times New Roman"/>
                <a:cs typeface="Times New Roman"/>
              </a:rPr>
              <a:t>Boyd </a:t>
            </a:r>
            <a:r>
              <a:rPr sz="1200" spc="-5" dirty="0">
                <a:latin typeface="Times New Roman"/>
                <a:cs typeface="Times New Roman"/>
              </a:rPr>
              <a:t>and S.K. Bhattacharjee "Organic Chemistry" </a:t>
            </a:r>
            <a:r>
              <a:rPr sz="1200" dirty="0">
                <a:latin typeface="Times New Roman"/>
                <a:cs typeface="Times New Roman"/>
              </a:rPr>
              <a:t>7</a:t>
            </a:r>
            <a:r>
              <a:rPr sz="1200" baseline="38194" dirty="0">
                <a:latin typeface="Times New Roman"/>
                <a:cs typeface="Times New Roman"/>
              </a:rPr>
              <a:t>th 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Edition </a:t>
            </a:r>
            <a:r>
              <a:rPr sz="1200" spc="-5" dirty="0">
                <a:latin typeface="Times New Roman"/>
                <a:cs typeface="Times New Roman"/>
              </a:rPr>
              <a:t>Pearson Education </a:t>
            </a:r>
            <a:r>
              <a:rPr sz="1200" spc="-10" dirty="0">
                <a:latin typeface="Times New Roman"/>
                <a:cs typeface="Times New Roman"/>
              </a:rPr>
              <a:t>Inc. </a:t>
            </a:r>
            <a:r>
              <a:rPr sz="1200" spc="-5" dirty="0">
                <a:latin typeface="Times New Roman"/>
                <a:cs typeface="Times New Roman"/>
              </a:rPr>
              <a:t>India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</a:t>
            </a:r>
            <a:r>
              <a:rPr sz="1200" b="1" dirty="0">
                <a:latin typeface="Times New Roman"/>
                <a:cs typeface="Times New Roman"/>
              </a:rPr>
              <a:t>2011</a:t>
            </a:r>
            <a:r>
              <a:rPr sz="1200" dirty="0">
                <a:latin typeface="Times New Roman"/>
                <a:cs typeface="Times New Roman"/>
              </a:rPr>
              <a:t>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50800" marR="44450" algn="just">
              <a:lnSpc>
                <a:spcPct val="110200"/>
              </a:lnSpc>
              <a:spcBef>
                <a:spcPts val="1060"/>
              </a:spcBef>
            </a:pPr>
            <a:r>
              <a:rPr sz="1200" b="1" dirty="0">
                <a:solidFill>
                  <a:srgbClr val="C00000"/>
                </a:solidFill>
                <a:latin typeface="Times New Roman"/>
                <a:cs typeface="Times New Roman"/>
              </a:rPr>
              <a:t>Organic </a:t>
            </a:r>
            <a:r>
              <a:rPr sz="1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chemistry</a:t>
            </a:r>
            <a:r>
              <a:rPr sz="1200" spc="-5" dirty="0">
                <a:solidFill>
                  <a:srgbClr val="C00000"/>
                </a:solidFill>
                <a:latin typeface="Times New Roman"/>
                <a:cs typeface="Times New Roman"/>
              </a:rPr>
              <a:t>, </a:t>
            </a:r>
            <a:r>
              <a:rPr sz="1200" dirty="0">
                <a:latin typeface="Times New Roman"/>
                <a:cs typeface="Times New Roman"/>
              </a:rPr>
              <a:t>then, </a:t>
            </a:r>
            <a:r>
              <a:rPr sz="1200" spc="-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the study of carbon </a:t>
            </a:r>
            <a:r>
              <a:rPr sz="1200" spc="-5" dirty="0">
                <a:latin typeface="Times New Roman"/>
                <a:cs typeface="Times New Roman"/>
              </a:rPr>
              <a:t>compounds. But </a:t>
            </a:r>
            <a:r>
              <a:rPr sz="1200" spc="5" dirty="0">
                <a:latin typeface="Times New Roman"/>
                <a:cs typeface="Times New Roman"/>
              </a:rPr>
              <a:t>why </a:t>
            </a:r>
            <a:r>
              <a:rPr sz="1200" spc="-5" dirty="0">
                <a:latin typeface="Times New Roman"/>
                <a:cs typeface="Times New Roman"/>
              </a:rPr>
              <a:t>is carbon  special? </a:t>
            </a:r>
            <a:r>
              <a:rPr sz="1200" spc="-10" dirty="0">
                <a:latin typeface="Times New Roman"/>
                <a:cs typeface="Times New Roman"/>
              </a:rPr>
              <a:t>Why, </a:t>
            </a:r>
            <a:r>
              <a:rPr sz="1200" dirty="0">
                <a:latin typeface="Times New Roman"/>
                <a:cs typeface="Times New Roman"/>
              </a:rPr>
              <a:t>of the more than 50 million presently known </a:t>
            </a:r>
            <a:r>
              <a:rPr sz="1200" spc="-5" dirty="0">
                <a:latin typeface="Times New Roman"/>
                <a:cs typeface="Times New Roman"/>
              </a:rPr>
              <a:t>chemical compounds, </a:t>
            </a:r>
            <a:r>
              <a:rPr sz="1200" dirty="0">
                <a:latin typeface="Times New Roman"/>
                <a:cs typeface="Times New Roman"/>
              </a:rPr>
              <a:t>do  most of them </a:t>
            </a:r>
            <a:r>
              <a:rPr sz="1200" spc="-5" dirty="0">
                <a:latin typeface="Times New Roman"/>
                <a:cs typeface="Times New Roman"/>
              </a:rPr>
              <a:t>contain carbon?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answers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these questions come </a:t>
            </a:r>
            <a:r>
              <a:rPr sz="1200" dirty="0">
                <a:latin typeface="Times New Roman"/>
                <a:cs typeface="Times New Roman"/>
              </a:rPr>
              <a:t>from </a:t>
            </a:r>
            <a:r>
              <a:rPr sz="1200" spc="-5" dirty="0">
                <a:latin typeface="Times New Roman"/>
                <a:cs typeface="Times New Roman"/>
              </a:rPr>
              <a:t>carbon’s  electronic structure and its consequent </a:t>
            </a:r>
            <a:r>
              <a:rPr sz="1200" dirty="0">
                <a:latin typeface="Times New Roman"/>
                <a:cs typeface="Times New Roman"/>
              </a:rPr>
              <a:t>position in the periodic table </a:t>
            </a:r>
            <a:r>
              <a:rPr sz="1200" b="1" dirty="0">
                <a:solidFill>
                  <a:srgbClr val="FF0000"/>
                </a:solidFill>
                <a:latin typeface="Times New Roman"/>
                <a:cs typeface="Times New Roman"/>
              </a:rPr>
              <a:t>(Figure 1-1)</a:t>
            </a:r>
            <a:r>
              <a:rPr sz="1200" dirty="0">
                <a:latin typeface="Times New Roman"/>
                <a:cs typeface="Times New Roman"/>
              </a:rPr>
              <a:t>. </a:t>
            </a:r>
            <a:r>
              <a:rPr sz="1200" spc="-5" dirty="0">
                <a:latin typeface="Times New Roman"/>
                <a:cs typeface="Times New Roman"/>
              </a:rPr>
              <a:t>As 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group 4A element, carbon can </a:t>
            </a:r>
            <a:r>
              <a:rPr sz="1200" dirty="0">
                <a:latin typeface="Times New Roman"/>
                <a:cs typeface="Times New Roman"/>
              </a:rPr>
              <a:t>share four valence </a:t>
            </a:r>
            <a:r>
              <a:rPr sz="1200" spc="-5" dirty="0">
                <a:latin typeface="Times New Roman"/>
                <a:cs typeface="Times New Roman"/>
              </a:rPr>
              <a:t>electrons and form </a:t>
            </a:r>
            <a:r>
              <a:rPr sz="1200" dirty="0">
                <a:latin typeface="Times New Roman"/>
                <a:cs typeface="Times New Roman"/>
              </a:rPr>
              <a:t>four strong  </a:t>
            </a:r>
            <a:r>
              <a:rPr sz="1200" spc="-5" dirty="0">
                <a:latin typeface="Times New Roman"/>
                <a:cs typeface="Times New Roman"/>
              </a:rPr>
              <a:t>covalent </a:t>
            </a:r>
            <a:r>
              <a:rPr sz="1200" dirty="0">
                <a:latin typeface="Times New Roman"/>
                <a:cs typeface="Times New Roman"/>
              </a:rPr>
              <a:t>bonds. </a:t>
            </a:r>
            <a:r>
              <a:rPr sz="1200" spc="-5" dirty="0">
                <a:latin typeface="Times New Roman"/>
                <a:cs typeface="Times New Roman"/>
              </a:rPr>
              <a:t>Furthermore, carbon atoms can </a:t>
            </a:r>
            <a:r>
              <a:rPr sz="1200" dirty="0">
                <a:latin typeface="Times New Roman"/>
                <a:cs typeface="Times New Roman"/>
              </a:rPr>
              <a:t>bond to one </a:t>
            </a:r>
            <a:r>
              <a:rPr sz="1200" spc="-5" dirty="0">
                <a:latin typeface="Times New Roman"/>
                <a:cs typeface="Times New Roman"/>
              </a:rPr>
              <a:t>another, forming </a:t>
            </a:r>
            <a:r>
              <a:rPr sz="1200" dirty="0">
                <a:latin typeface="Times New Roman"/>
                <a:cs typeface="Times New Roman"/>
              </a:rPr>
              <a:t>long  </a:t>
            </a:r>
            <a:r>
              <a:rPr sz="1200" spc="-5" dirty="0">
                <a:latin typeface="Times New Roman"/>
                <a:cs typeface="Times New Roman"/>
              </a:rPr>
              <a:t>chains and rings. </a:t>
            </a:r>
            <a:r>
              <a:rPr sz="1200" dirty="0">
                <a:latin typeface="Times New Roman"/>
                <a:cs typeface="Times New Roman"/>
              </a:rPr>
              <a:t>Carbon, </a:t>
            </a:r>
            <a:r>
              <a:rPr sz="1200" spc="-5" dirty="0">
                <a:latin typeface="Times New Roman"/>
                <a:cs typeface="Times New Roman"/>
              </a:rPr>
              <a:t>alone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all elements, </a:t>
            </a:r>
            <a:r>
              <a:rPr sz="1200" dirty="0">
                <a:latin typeface="Times New Roman"/>
                <a:cs typeface="Times New Roman"/>
              </a:rPr>
              <a:t>is </a:t>
            </a:r>
            <a:r>
              <a:rPr sz="1200" spc="-5" dirty="0">
                <a:latin typeface="Times New Roman"/>
                <a:cs typeface="Times New Roman"/>
              </a:rPr>
              <a:t>able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form an </a:t>
            </a:r>
            <a:r>
              <a:rPr sz="1200" dirty="0">
                <a:latin typeface="Times New Roman"/>
                <a:cs typeface="Times New Roman"/>
              </a:rPr>
              <a:t>immense diversity  of </a:t>
            </a:r>
            <a:r>
              <a:rPr sz="1200" spc="-5" dirty="0">
                <a:latin typeface="Times New Roman"/>
                <a:cs typeface="Times New Roman"/>
              </a:rPr>
              <a:t>compounds, from </a:t>
            </a:r>
            <a:r>
              <a:rPr sz="1200" dirty="0">
                <a:latin typeface="Times New Roman"/>
                <a:cs typeface="Times New Roman"/>
              </a:rPr>
              <a:t>the simple </a:t>
            </a:r>
            <a:r>
              <a:rPr sz="1200" spc="-5" dirty="0">
                <a:latin typeface="Times New Roman"/>
                <a:cs typeface="Times New Roman"/>
              </a:rPr>
              <a:t>methane, </a:t>
            </a:r>
            <a:r>
              <a:rPr sz="1200" dirty="0">
                <a:latin typeface="Times New Roman"/>
                <a:cs typeface="Times New Roman"/>
              </a:rPr>
              <a:t>with one </a:t>
            </a:r>
            <a:r>
              <a:rPr sz="1200" spc="-5" dirty="0">
                <a:latin typeface="Times New Roman"/>
                <a:cs typeface="Times New Roman"/>
              </a:rPr>
              <a:t>carbon atom, </a:t>
            </a:r>
            <a:r>
              <a:rPr sz="1200" dirty="0">
                <a:latin typeface="Times New Roman"/>
                <a:cs typeface="Times New Roman"/>
              </a:rPr>
              <a:t>to the </a:t>
            </a:r>
            <a:r>
              <a:rPr sz="1200" spc="-5" dirty="0">
                <a:latin typeface="Times New Roman"/>
                <a:cs typeface="Times New Roman"/>
              </a:rPr>
              <a:t>staggeringly  complex DNA, which </a:t>
            </a:r>
            <a:r>
              <a:rPr sz="1200" dirty="0">
                <a:latin typeface="Times New Roman"/>
                <a:cs typeface="Times New Roman"/>
              </a:rPr>
              <a:t>can </a:t>
            </a:r>
            <a:r>
              <a:rPr sz="1200" spc="-5" dirty="0">
                <a:latin typeface="Times New Roman"/>
                <a:cs typeface="Times New Roman"/>
              </a:rPr>
              <a:t>have </a:t>
            </a:r>
            <a:r>
              <a:rPr sz="1200" dirty="0">
                <a:latin typeface="Times New Roman"/>
                <a:cs typeface="Times New Roman"/>
              </a:rPr>
              <a:t>more than </a:t>
            </a:r>
            <a:r>
              <a:rPr sz="1200" i="1" dirty="0">
                <a:latin typeface="Times New Roman"/>
                <a:cs typeface="Times New Roman"/>
              </a:rPr>
              <a:t>100 million</a:t>
            </a:r>
            <a:r>
              <a:rPr sz="1200" i="1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carbons.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8213597"/>
            <a:ext cx="5302250" cy="144907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377825">
              <a:lnSpc>
                <a:spcPts val="1150"/>
              </a:lnSpc>
              <a:spcBef>
                <a:spcPts val="175"/>
              </a:spcBef>
            </a:pPr>
            <a:r>
              <a:rPr sz="1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Figure 1-1 </a:t>
            </a:r>
            <a:r>
              <a:rPr sz="1000" b="1" spc="-5" dirty="0">
                <a:latin typeface="Times New Roman"/>
                <a:cs typeface="Times New Roman"/>
              </a:rPr>
              <a:t>The position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carbon in the periodic </a:t>
            </a:r>
            <a:r>
              <a:rPr sz="1000" b="1" dirty="0">
                <a:latin typeface="Times New Roman"/>
                <a:cs typeface="Times New Roman"/>
              </a:rPr>
              <a:t>table. </a:t>
            </a:r>
            <a:r>
              <a:rPr sz="1000" b="1" spc="-5" dirty="0">
                <a:latin typeface="Times New Roman"/>
                <a:cs typeface="Times New Roman"/>
              </a:rPr>
              <a:t>Other elements commonly found in  </a:t>
            </a:r>
            <a:r>
              <a:rPr sz="1000" b="1" dirty="0">
                <a:latin typeface="Times New Roman"/>
                <a:cs typeface="Times New Roman"/>
              </a:rPr>
              <a:t>organic </a:t>
            </a:r>
            <a:r>
              <a:rPr sz="1000" b="1" spc="-5" dirty="0">
                <a:latin typeface="Times New Roman"/>
                <a:cs typeface="Times New Roman"/>
              </a:rPr>
              <a:t>compounds are </a:t>
            </a:r>
            <a:r>
              <a:rPr sz="1000" b="1" dirty="0">
                <a:latin typeface="Times New Roman"/>
                <a:cs typeface="Times New Roman"/>
              </a:rPr>
              <a:t>shown </a:t>
            </a:r>
            <a:r>
              <a:rPr sz="1000" b="1" spc="-5" dirty="0">
                <a:latin typeface="Times New Roman"/>
                <a:cs typeface="Times New Roman"/>
              </a:rPr>
              <a:t>in the colors typically used to represent</a:t>
            </a:r>
            <a:r>
              <a:rPr sz="1000" b="1" spc="80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them.</a:t>
            </a:r>
            <a:endParaRPr sz="1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200"/>
              </a:lnSpc>
              <a:spcBef>
                <a:spcPts val="894"/>
              </a:spcBef>
            </a:pPr>
            <a:r>
              <a:rPr sz="1200" spc="-5" dirty="0">
                <a:latin typeface="Times New Roman"/>
                <a:cs typeface="Times New Roman"/>
              </a:rPr>
              <a:t>Of course, </a:t>
            </a:r>
            <a:r>
              <a:rPr sz="1200" dirty="0">
                <a:latin typeface="Times New Roman"/>
                <a:cs typeface="Times New Roman"/>
              </a:rPr>
              <a:t>not </a:t>
            </a:r>
            <a:r>
              <a:rPr sz="1200" spc="-5" dirty="0">
                <a:latin typeface="Times New Roman"/>
                <a:cs typeface="Times New Roman"/>
              </a:rPr>
              <a:t>all carbon compounds are </a:t>
            </a:r>
            <a:r>
              <a:rPr sz="1200" dirty="0">
                <a:latin typeface="Times New Roman"/>
                <a:cs typeface="Times New Roman"/>
              </a:rPr>
              <a:t>derived </a:t>
            </a:r>
            <a:r>
              <a:rPr sz="1200" spc="-5" dirty="0">
                <a:latin typeface="Times New Roman"/>
                <a:cs typeface="Times New Roman"/>
              </a:rPr>
              <a:t>from </a:t>
            </a:r>
            <a:r>
              <a:rPr sz="1200" dirty="0">
                <a:latin typeface="Times New Roman"/>
                <a:cs typeface="Times New Roman"/>
              </a:rPr>
              <a:t>living organisms. </a:t>
            </a:r>
            <a:r>
              <a:rPr sz="1200" spc="-5" dirty="0">
                <a:latin typeface="Times New Roman"/>
                <a:cs typeface="Times New Roman"/>
              </a:rPr>
              <a:t>Modern  chemists have developed </a:t>
            </a:r>
            <a:r>
              <a:rPr sz="1200" dirty="0">
                <a:latin typeface="Times New Roman"/>
                <a:cs typeface="Times New Roman"/>
              </a:rPr>
              <a:t>a remarkably sophisticated ability to </a:t>
            </a:r>
            <a:r>
              <a:rPr sz="1200" spc="-5" dirty="0">
                <a:latin typeface="Times New Roman"/>
                <a:cs typeface="Times New Roman"/>
              </a:rPr>
              <a:t>design and synthesize  new </a:t>
            </a:r>
            <a:r>
              <a:rPr sz="1200" dirty="0">
                <a:latin typeface="Times New Roman"/>
                <a:cs typeface="Times New Roman"/>
              </a:rPr>
              <a:t>organic </a:t>
            </a:r>
            <a:r>
              <a:rPr sz="1200" spc="-5" dirty="0">
                <a:latin typeface="Times New Roman"/>
                <a:cs typeface="Times New Roman"/>
              </a:rPr>
              <a:t>compounds </a:t>
            </a:r>
            <a:r>
              <a:rPr sz="1200" dirty="0">
                <a:latin typeface="Times New Roman"/>
                <a:cs typeface="Times New Roman"/>
              </a:rPr>
              <a:t>in the laboratory medicines, </a:t>
            </a:r>
            <a:r>
              <a:rPr sz="1200" spc="-5" dirty="0">
                <a:latin typeface="Times New Roman"/>
                <a:cs typeface="Times New Roman"/>
              </a:rPr>
              <a:t>dyes, polymers, </a:t>
            </a:r>
            <a:r>
              <a:rPr sz="1200" dirty="0">
                <a:latin typeface="Times New Roman"/>
                <a:cs typeface="Times New Roman"/>
              </a:rPr>
              <a:t>and a host of  other </a:t>
            </a:r>
            <a:r>
              <a:rPr sz="1200" spc="-5" dirty="0">
                <a:latin typeface="Times New Roman"/>
                <a:cs typeface="Times New Roman"/>
              </a:rPr>
              <a:t>substances. Organic </a:t>
            </a:r>
            <a:r>
              <a:rPr sz="1200" dirty="0">
                <a:latin typeface="Times New Roman"/>
                <a:cs typeface="Times New Roman"/>
              </a:rPr>
              <a:t>chemistry </a:t>
            </a:r>
            <a:r>
              <a:rPr sz="1200" spc="-5" dirty="0">
                <a:latin typeface="Times New Roman"/>
                <a:cs typeface="Times New Roman"/>
              </a:rPr>
              <a:t>touches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lives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everyone; its </a:t>
            </a:r>
            <a:r>
              <a:rPr sz="1200" dirty="0">
                <a:latin typeface="Times New Roman"/>
                <a:cs typeface="Times New Roman"/>
              </a:rPr>
              <a:t>study can be a  </a:t>
            </a:r>
            <a:r>
              <a:rPr sz="1200" spc="-5" dirty="0">
                <a:latin typeface="Times New Roman"/>
                <a:cs typeface="Times New Roman"/>
              </a:rPr>
              <a:t>fascinating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undertaking.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79093" y="5953418"/>
            <a:ext cx="4993223" cy="2181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1</a:t>
            </a:fld>
            <a:endParaRPr spc="-2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808080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298065" algn="l"/>
                <a:tab pos="4102735" algn="l"/>
              </a:tabLst>
            </a:pPr>
            <a:r>
              <a:rPr sz="1100" b="1" spc="-60" dirty="0">
                <a:latin typeface="Trebuchet MS"/>
                <a:cs typeface="Trebuchet MS"/>
              </a:rPr>
              <a:t>Organic</a:t>
            </a:r>
            <a:r>
              <a:rPr sz="1100" b="1" spc="-75" dirty="0">
                <a:latin typeface="Trebuchet MS"/>
                <a:cs typeface="Trebuchet MS"/>
              </a:rPr>
              <a:t> </a:t>
            </a:r>
            <a:r>
              <a:rPr sz="1100" b="1" spc="-70" dirty="0">
                <a:latin typeface="Trebuchet MS"/>
                <a:cs typeface="Trebuchet MS"/>
              </a:rPr>
              <a:t>Chemistry </a:t>
            </a:r>
            <a:r>
              <a:rPr sz="1100" b="1" spc="-50" dirty="0">
                <a:latin typeface="Trebuchet MS"/>
                <a:cs typeface="Trebuchet MS"/>
              </a:rPr>
              <a:t>(I</a:t>
            </a:r>
            <a:r>
              <a:rPr sz="1200" b="1" spc="-50" dirty="0">
                <a:latin typeface="Trebuchet MS"/>
                <a:cs typeface="Trebuchet MS"/>
              </a:rPr>
              <a:t>)	</a:t>
            </a:r>
            <a:r>
              <a:rPr sz="1200" b="1" spc="-65" dirty="0">
                <a:latin typeface="Trebuchet MS"/>
                <a:cs typeface="Trebuchet MS"/>
              </a:rPr>
              <a:t>Introduction	</a:t>
            </a:r>
            <a:r>
              <a:rPr sz="1100" b="1" spc="-75" dirty="0" smtClean="0">
                <a:latin typeface="Trebuchet MS"/>
                <a:cs typeface="Trebuchet MS"/>
              </a:rPr>
              <a:t>Dr. </a:t>
            </a:r>
            <a:r>
              <a:rPr sz="1100" b="1" spc="-50" dirty="0" err="1" smtClean="0">
                <a:latin typeface="Trebuchet MS"/>
                <a:cs typeface="Trebuchet MS"/>
              </a:rPr>
              <a:t>Ayad</a:t>
            </a:r>
            <a:r>
              <a:rPr sz="1100" b="1" spc="-114" dirty="0" smtClean="0">
                <a:latin typeface="Trebuchet MS"/>
                <a:cs typeface="Trebuchet MS"/>
              </a:rPr>
              <a:t> </a:t>
            </a:r>
            <a:r>
              <a:rPr sz="1100" b="1" spc="-70" dirty="0" smtClean="0">
                <a:latin typeface="Trebuchet MS"/>
                <a:cs typeface="Trebuchet MS"/>
              </a:rPr>
              <a:t>Kareem</a:t>
            </a:r>
            <a:endParaRPr sz="11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863987"/>
            <a:ext cx="5302885" cy="167767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295"/>
              </a:spcBef>
            </a:pPr>
            <a:r>
              <a:rPr sz="1400" b="1" spc="-5" dirty="0">
                <a:solidFill>
                  <a:srgbClr val="CD0000"/>
                </a:solidFill>
                <a:latin typeface="Arial"/>
                <a:cs typeface="Arial"/>
              </a:rPr>
              <a:t>Atomic Structure: The Nucleus</a:t>
            </a:r>
            <a:endParaRPr sz="1400">
              <a:latin typeface="Arial"/>
              <a:cs typeface="Arial"/>
            </a:endParaRPr>
          </a:p>
          <a:p>
            <a:pPr marL="12700" marR="5080" algn="just">
              <a:lnSpc>
                <a:spcPct val="110300"/>
              </a:lnSpc>
              <a:spcBef>
                <a:spcPts val="15"/>
              </a:spcBef>
            </a:pPr>
            <a:r>
              <a:rPr sz="1200" spc="-5" dirty="0">
                <a:latin typeface="Times New Roman"/>
                <a:cs typeface="Times New Roman"/>
              </a:rPr>
              <a:t>As </a:t>
            </a:r>
            <a:r>
              <a:rPr sz="1200" spc="-10" dirty="0">
                <a:latin typeface="Times New Roman"/>
                <a:cs typeface="Times New Roman"/>
              </a:rPr>
              <a:t>you </a:t>
            </a:r>
            <a:r>
              <a:rPr sz="1200" dirty="0">
                <a:latin typeface="Times New Roman"/>
                <a:cs typeface="Times New Roman"/>
              </a:rPr>
              <a:t>probably know </a:t>
            </a:r>
            <a:r>
              <a:rPr sz="1200" spc="-5" dirty="0">
                <a:latin typeface="Times New Roman"/>
                <a:cs typeface="Times New Roman"/>
              </a:rPr>
              <a:t>from your general </a:t>
            </a:r>
            <a:r>
              <a:rPr sz="1200" dirty="0">
                <a:latin typeface="Times New Roman"/>
                <a:cs typeface="Times New Roman"/>
              </a:rPr>
              <a:t>chemistry </a:t>
            </a:r>
            <a:r>
              <a:rPr sz="1200" spc="-5" dirty="0">
                <a:latin typeface="Times New Roman"/>
                <a:cs typeface="Times New Roman"/>
              </a:rPr>
              <a:t>course, an atom </a:t>
            </a:r>
            <a:r>
              <a:rPr sz="1200" dirty="0">
                <a:latin typeface="Times New Roman"/>
                <a:cs typeface="Times New Roman"/>
              </a:rPr>
              <a:t>consists of a  </a:t>
            </a:r>
            <a:r>
              <a:rPr sz="1200" spc="-5" dirty="0">
                <a:latin typeface="Times New Roman"/>
                <a:cs typeface="Times New Roman"/>
              </a:rPr>
              <a:t>dense, </a:t>
            </a:r>
            <a:r>
              <a:rPr sz="1200" dirty="0">
                <a:latin typeface="Times New Roman"/>
                <a:cs typeface="Times New Roman"/>
              </a:rPr>
              <a:t>positively </a:t>
            </a:r>
            <a:r>
              <a:rPr sz="1200" spc="-5" dirty="0">
                <a:latin typeface="Times New Roman"/>
                <a:cs typeface="Times New Roman"/>
              </a:rPr>
              <a:t>charged nucleus surrounded at </a:t>
            </a:r>
            <a:r>
              <a:rPr sz="1200" dirty="0">
                <a:latin typeface="Times New Roman"/>
                <a:cs typeface="Times New Roman"/>
              </a:rPr>
              <a:t>a relatively </a:t>
            </a:r>
            <a:r>
              <a:rPr sz="1200" spc="-5" dirty="0">
                <a:latin typeface="Times New Roman"/>
                <a:cs typeface="Times New Roman"/>
              </a:rPr>
              <a:t>large distance </a:t>
            </a:r>
            <a:r>
              <a:rPr sz="1200" spc="10" dirty="0">
                <a:latin typeface="Times New Roman"/>
                <a:cs typeface="Times New Roman"/>
              </a:rPr>
              <a:t>by  </a:t>
            </a:r>
            <a:r>
              <a:rPr sz="1200" dirty="0">
                <a:latin typeface="Times New Roman"/>
                <a:cs typeface="Times New Roman"/>
              </a:rPr>
              <a:t>negatively </a:t>
            </a:r>
            <a:r>
              <a:rPr sz="1200" spc="-5" dirty="0">
                <a:latin typeface="Times New Roman"/>
                <a:cs typeface="Times New Roman"/>
              </a:rPr>
              <a:t>charged electrons </a:t>
            </a: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(Figure </a:t>
            </a:r>
            <a:r>
              <a:rPr sz="1200" b="1" dirty="0">
                <a:solidFill>
                  <a:srgbClr val="FF0000"/>
                </a:solidFill>
                <a:latin typeface="Times New Roman"/>
                <a:cs typeface="Times New Roman"/>
              </a:rPr>
              <a:t>1-2)</a:t>
            </a:r>
            <a:r>
              <a:rPr sz="1200" dirty="0">
                <a:latin typeface="Times New Roman"/>
                <a:cs typeface="Times New Roman"/>
              </a:rPr>
              <a:t>. The </a:t>
            </a:r>
            <a:r>
              <a:rPr sz="1200" spc="-5" dirty="0">
                <a:latin typeface="Times New Roman"/>
                <a:cs typeface="Times New Roman"/>
              </a:rPr>
              <a:t>nucleus consists </a:t>
            </a:r>
            <a:r>
              <a:rPr sz="1200" dirty="0">
                <a:latin typeface="Times New Roman"/>
                <a:cs typeface="Times New Roman"/>
              </a:rPr>
              <a:t>of subatomic  </a:t>
            </a:r>
            <a:r>
              <a:rPr sz="1200" spc="-5" dirty="0">
                <a:latin typeface="Times New Roman"/>
                <a:cs typeface="Times New Roman"/>
              </a:rPr>
              <a:t>particles called protons, which are </a:t>
            </a:r>
            <a:r>
              <a:rPr sz="1200" dirty="0">
                <a:latin typeface="Times New Roman"/>
                <a:cs typeface="Times New Roman"/>
              </a:rPr>
              <a:t>positively </a:t>
            </a:r>
            <a:r>
              <a:rPr sz="1200" spc="-5" dirty="0">
                <a:latin typeface="Times New Roman"/>
                <a:cs typeface="Times New Roman"/>
              </a:rPr>
              <a:t>charged, and </a:t>
            </a:r>
            <a:r>
              <a:rPr sz="1200" dirty="0">
                <a:latin typeface="Times New Roman"/>
                <a:cs typeface="Times New Roman"/>
              </a:rPr>
              <a:t>neutrons, </a:t>
            </a:r>
            <a:r>
              <a:rPr sz="1200" spc="-5" dirty="0">
                <a:latin typeface="Times New Roman"/>
                <a:cs typeface="Times New Roman"/>
              </a:rPr>
              <a:t>which are  </a:t>
            </a:r>
            <a:r>
              <a:rPr sz="1200" dirty="0">
                <a:latin typeface="Times New Roman"/>
                <a:cs typeface="Times New Roman"/>
              </a:rPr>
              <a:t>electrically </a:t>
            </a:r>
            <a:r>
              <a:rPr sz="1200" spc="-5" dirty="0">
                <a:latin typeface="Times New Roman"/>
                <a:cs typeface="Times New Roman"/>
              </a:rPr>
              <a:t>neutral. Because an atom is neutral overall, </a:t>
            </a:r>
            <a:r>
              <a:rPr sz="1200" dirty="0">
                <a:latin typeface="Times New Roman"/>
                <a:cs typeface="Times New Roman"/>
              </a:rPr>
              <a:t>the number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positive </a:t>
            </a:r>
            <a:r>
              <a:rPr sz="1200" spc="-5" dirty="0">
                <a:latin typeface="Times New Roman"/>
                <a:cs typeface="Times New Roman"/>
              </a:rPr>
              <a:t>protons  </a:t>
            </a:r>
            <a:r>
              <a:rPr sz="1200" dirty="0">
                <a:latin typeface="Times New Roman"/>
                <a:cs typeface="Times New Roman"/>
              </a:rPr>
              <a:t>in the </a:t>
            </a:r>
            <a:r>
              <a:rPr sz="1200" spc="-5" dirty="0">
                <a:latin typeface="Times New Roman"/>
                <a:cs typeface="Times New Roman"/>
              </a:rPr>
              <a:t>nucleus and </a:t>
            </a:r>
            <a:r>
              <a:rPr sz="1200" dirty="0">
                <a:latin typeface="Times New Roman"/>
                <a:cs typeface="Times New Roman"/>
              </a:rPr>
              <a:t>the number of </a:t>
            </a:r>
            <a:r>
              <a:rPr sz="1200" spc="-5" dirty="0">
                <a:latin typeface="Times New Roman"/>
                <a:cs typeface="Times New Roman"/>
              </a:rPr>
              <a:t>negative electrons </a:t>
            </a:r>
            <a:r>
              <a:rPr sz="1200" dirty="0">
                <a:latin typeface="Times New Roman"/>
                <a:cs typeface="Times New Roman"/>
              </a:rPr>
              <a:t>surrounding the nucleus are the  </a:t>
            </a:r>
            <a:r>
              <a:rPr sz="1200" spc="-5" dirty="0">
                <a:latin typeface="Times New Roman"/>
                <a:cs typeface="Times New Roman"/>
              </a:rPr>
              <a:t>same.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3746119"/>
            <a:ext cx="5302250" cy="459676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5715" algn="just">
              <a:lnSpc>
                <a:spcPts val="1150"/>
              </a:lnSpc>
              <a:spcBef>
                <a:spcPts val="175"/>
              </a:spcBef>
            </a:pPr>
            <a:r>
              <a:rPr sz="1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Figure 1-2 </a:t>
            </a:r>
            <a:r>
              <a:rPr sz="1000" b="1" spc="-5" dirty="0">
                <a:latin typeface="Times New Roman"/>
                <a:cs typeface="Times New Roman"/>
              </a:rPr>
              <a:t>A schematic view </a:t>
            </a:r>
            <a:r>
              <a:rPr sz="1000" b="1" dirty="0">
                <a:latin typeface="Times New Roman"/>
                <a:cs typeface="Times New Roman"/>
              </a:rPr>
              <a:t>of an </a:t>
            </a:r>
            <a:r>
              <a:rPr sz="1000" b="1" spc="-10" dirty="0">
                <a:latin typeface="Times New Roman"/>
                <a:cs typeface="Times New Roman"/>
              </a:rPr>
              <a:t>atom. </a:t>
            </a:r>
            <a:r>
              <a:rPr sz="1000" b="1" spc="-5" dirty="0">
                <a:latin typeface="Times New Roman"/>
                <a:cs typeface="Times New Roman"/>
              </a:rPr>
              <a:t>The dense, positively charged nucleus </a:t>
            </a:r>
            <a:r>
              <a:rPr sz="1000" b="1" dirty="0">
                <a:latin typeface="Times New Roman"/>
                <a:cs typeface="Times New Roman"/>
              </a:rPr>
              <a:t>contains </a:t>
            </a:r>
            <a:r>
              <a:rPr sz="1000" b="1" spc="-10" dirty="0">
                <a:latin typeface="Times New Roman"/>
                <a:cs typeface="Times New Roman"/>
              </a:rPr>
              <a:t>most </a:t>
            </a:r>
            <a:r>
              <a:rPr sz="1000" b="1" dirty="0">
                <a:latin typeface="Times New Roman"/>
                <a:cs typeface="Times New Roman"/>
              </a:rPr>
              <a:t>of  </a:t>
            </a:r>
            <a:r>
              <a:rPr sz="1000" b="1" spc="-5" dirty="0">
                <a:latin typeface="Times New Roman"/>
                <a:cs typeface="Times New Roman"/>
              </a:rPr>
              <a:t>the </a:t>
            </a:r>
            <a:r>
              <a:rPr sz="1000" b="1" spc="-10" dirty="0">
                <a:latin typeface="Times New Roman"/>
                <a:cs typeface="Times New Roman"/>
              </a:rPr>
              <a:t>atom’s mass </a:t>
            </a:r>
            <a:r>
              <a:rPr sz="1000" b="1" spc="-5" dirty="0">
                <a:latin typeface="Times New Roman"/>
                <a:cs typeface="Times New Roman"/>
              </a:rPr>
              <a:t>and is surrounded by negatively charged electrons. The three dimensional view  </a:t>
            </a:r>
            <a:r>
              <a:rPr sz="1000" b="1" dirty="0">
                <a:latin typeface="Times New Roman"/>
                <a:cs typeface="Times New Roman"/>
              </a:rPr>
              <a:t>on </a:t>
            </a:r>
            <a:r>
              <a:rPr sz="1000" b="1" spc="-5" dirty="0">
                <a:latin typeface="Times New Roman"/>
                <a:cs typeface="Times New Roman"/>
              </a:rPr>
              <a:t>the right </a:t>
            </a:r>
            <a:r>
              <a:rPr sz="1000" b="1" dirty="0">
                <a:latin typeface="Times New Roman"/>
                <a:cs typeface="Times New Roman"/>
              </a:rPr>
              <a:t>shows </a:t>
            </a:r>
            <a:r>
              <a:rPr sz="1000" b="1" spc="-5" dirty="0">
                <a:latin typeface="Times New Roman"/>
                <a:cs typeface="Times New Roman"/>
              </a:rPr>
              <a:t>calculated electron-density surfaces. Electron density increases steadily  toward the nucleus and </a:t>
            </a:r>
            <a:r>
              <a:rPr sz="1000" b="1" dirty="0">
                <a:latin typeface="Times New Roman"/>
                <a:cs typeface="Times New Roman"/>
              </a:rPr>
              <a:t>is 40 </a:t>
            </a:r>
            <a:r>
              <a:rPr sz="1000" b="1" spc="-5" dirty="0">
                <a:latin typeface="Times New Roman"/>
                <a:cs typeface="Times New Roman"/>
              </a:rPr>
              <a:t>times greater </a:t>
            </a:r>
            <a:r>
              <a:rPr sz="1000" b="1" dirty="0">
                <a:latin typeface="Times New Roman"/>
                <a:cs typeface="Times New Roman"/>
              </a:rPr>
              <a:t>at </a:t>
            </a:r>
            <a:r>
              <a:rPr sz="1000" b="1" spc="-5" dirty="0">
                <a:latin typeface="Times New Roman"/>
                <a:cs typeface="Times New Roman"/>
              </a:rPr>
              <a:t>the blue solid surface than </a:t>
            </a:r>
            <a:r>
              <a:rPr sz="1000" b="1" dirty="0">
                <a:latin typeface="Times New Roman"/>
                <a:cs typeface="Times New Roman"/>
              </a:rPr>
              <a:t>at </a:t>
            </a:r>
            <a:r>
              <a:rPr sz="1000" b="1" spc="-5" dirty="0">
                <a:latin typeface="Times New Roman"/>
                <a:cs typeface="Times New Roman"/>
              </a:rPr>
              <a:t>the gray mesh</a:t>
            </a:r>
            <a:r>
              <a:rPr sz="1000" b="1" spc="204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surface.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400" b="1" spc="-5" dirty="0">
                <a:solidFill>
                  <a:srgbClr val="CD0000"/>
                </a:solidFill>
                <a:latin typeface="Arial"/>
                <a:cs typeface="Arial"/>
              </a:rPr>
              <a:t>Atomic Structure:</a:t>
            </a:r>
            <a:r>
              <a:rPr sz="1400" b="1" spc="-15" dirty="0">
                <a:solidFill>
                  <a:srgbClr val="CD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D0000"/>
                </a:solidFill>
                <a:latin typeface="Arial"/>
                <a:cs typeface="Arial"/>
              </a:rPr>
              <a:t>Orbitals</a:t>
            </a:r>
            <a:endParaRPr sz="1400">
              <a:latin typeface="Arial"/>
              <a:cs typeface="Arial"/>
            </a:endParaRPr>
          </a:p>
          <a:p>
            <a:pPr marL="12700" marR="6350" algn="just">
              <a:lnSpc>
                <a:spcPct val="110100"/>
              </a:lnSpc>
              <a:spcBef>
                <a:spcPts val="30"/>
              </a:spcBef>
            </a:pPr>
            <a:r>
              <a:rPr sz="1200" spc="-5" dirty="0">
                <a:latin typeface="Times New Roman"/>
                <a:cs typeface="Times New Roman"/>
              </a:rPr>
              <a:t>An orbital describes </a:t>
            </a:r>
            <a:r>
              <a:rPr sz="1200" dirty="0">
                <a:latin typeface="Times New Roman"/>
                <a:cs typeface="Times New Roman"/>
              </a:rPr>
              <a:t>the volume of space around a nucleus that </a:t>
            </a:r>
            <a:r>
              <a:rPr sz="1200" spc="-5" dirty="0">
                <a:latin typeface="Times New Roman"/>
                <a:cs typeface="Times New Roman"/>
              </a:rPr>
              <a:t>an </a:t>
            </a:r>
            <a:r>
              <a:rPr sz="1200" dirty="0">
                <a:latin typeface="Times New Roman"/>
                <a:cs typeface="Times New Roman"/>
              </a:rPr>
              <a:t>electron </a:t>
            </a:r>
            <a:r>
              <a:rPr sz="1200" spc="-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most  likely to </a:t>
            </a:r>
            <a:r>
              <a:rPr sz="1200" spc="-5" dirty="0">
                <a:latin typeface="Times New Roman"/>
                <a:cs typeface="Times New Roman"/>
              </a:rPr>
              <a:t>occupy. </a:t>
            </a:r>
            <a:r>
              <a:rPr sz="1200" dirty="0">
                <a:latin typeface="Times New Roman"/>
                <a:cs typeface="Times New Roman"/>
              </a:rPr>
              <a:t>You </a:t>
            </a:r>
            <a:r>
              <a:rPr sz="1200" spc="-5" dirty="0">
                <a:latin typeface="Times New Roman"/>
                <a:cs typeface="Times New Roman"/>
              </a:rPr>
              <a:t>might therefore </a:t>
            </a:r>
            <a:r>
              <a:rPr sz="1200" dirty="0">
                <a:latin typeface="Times New Roman"/>
                <a:cs typeface="Times New Roman"/>
              </a:rPr>
              <a:t>think of </a:t>
            </a:r>
            <a:r>
              <a:rPr sz="1200" spc="-5" dirty="0">
                <a:latin typeface="Times New Roman"/>
                <a:cs typeface="Times New Roman"/>
              </a:rPr>
              <a:t>an orbital as </a:t>
            </a:r>
            <a:r>
              <a:rPr sz="1200" dirty="0">
                <a:latin typeface="Times New Roman"/>
                <a:cs typeface="Times New Roman"/>
              </a:rPr>
              <a:t>looking like a </a:t>
            </a:r>
            <a:r>
              <a:rPr sz="1200" spc="-5" dirty="0">
                <a:latin typeface="Times New Roman"/>
                <a:cs typeface="Times New Roman"/>
              </a:rPr>
              <a:t>photograph  </a:t>
            </a:r>
            <a:r>
              <a:rPr sz="1200" dirty="0">
                <a:latin typeface="Times New Roman"/>
                <a:cs typeface="Times New Roman"/>
              </a:rPr>
              <a:t>of the </a:t>
            </a:r>
            <a:r>
              <a:rPr sz="1200" spc="-5" dirty="0">
                <a:latin typeface="Times New Roman"/>
                <a:cs typeface="Times New Roman"/>
              </a:rPr>
              <a:t>electron taken at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slow </a:t>
            </a:r>
            <a:r>
              <a:rPr sz="1200" dirty="0">
                <a:latin typeface="Times New Roman"/>
                <a:cs typeface="Times New Roman"/>
              </a:rPr>
              <a:t>shutter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speed.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45"/>
              </a:spcBef>
            </a:pPr>
            <a:r>
              <a:rPr sz="1200" spc="-10" dirty="0">
                <a:latin typeface="Times New Roman"/>
                <a:cs typeface="Times New Roman"/>
              </a:rPr>
              <a:t>In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such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photo,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orbital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appear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as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blurry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cloud,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indicating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region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100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space where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electron has been. </a:t>
            </a:r>
            <a:r>
              <a:rPr sz="1200" dirty="0">
                <a:latin typeface="Times New Roman"/>
                <a:cs typeface="Times New Roman"/>
              </a:rPr>
              <a:t>This electron cloud </a:t>
            </a:r>
            <a:r>
              <a:rPr sz="1200" spc="-5" dirty="0">
                <a:latin typeface="Times New Roman"/>
                <a:cs typeface="Times New Roman"/>
              </a:rPr>
              <a:t>doesn’t have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sharp boundary,  </a:t>
            </a:r>
            <a:r>
              <a:rPr sz="1200" dirty="0">
                <a:latin typeface="Times New Roman"/>
                <a:cs typeface="Times New Roman"/>
              </a:rPr>
              <a:t>but for </a:t>
            </a:r>
            <a:r>
              <a:rPr sz="1200" spc="-5" dirty="0">
                <a:latin typeface="Times New Roman"/>
                <a:cs typeface="Times New Roman"/>
              </a:rPr>
              <a:t>practical </a:t>
            </a:r>
            <a:r>
              <a:rPr sz="1200" dirty="0">
                <a:latin typeface="Times New Roman"/>
                <a:cs typeface="Times New Roman"/>
              </a:rPr>
              <a:t>purposes </a:t>
            </a:r>
            <a:r>
              <a:rPr sz="1200" spc="-5" dirty="0">
                <a:latin typeface="Times New Roman"/>
                <a:cs typeface="Times New Roman"/>
              </a:rPr>
              <a:t>we can </a:t>
            </a:r>
            <a:r>
              <a:rPr sz="1200" dirty="0">
                <a:latin typeface="Times New Roman"/>
                <a:cs typeface="Times New Roman"/>
              </a:rPr>
              <a:t>set </a:t>
            </a:r>
            <a:r>
              <a:rPr sz="1200" spc="-5" dirty="0">
                <a:latin typeface="Times New Roman"/>
                <a:cs typeface="Times New Roman"/>
              </a:rPr>
              <a:t>its </a:t>
            </a:r>
            <a:r>
              <a:rPr sz="1200" dirty="0">
                <a:latin typeface="Times New Roman"/>
                <a:cs typeface="Times New Roman"/>
              </a:rPr>
              <a:t>limits </a:t>
            </a:r>
            <a:r>
              <a:rPr sz="1200" spc="5" dirty="0">
                <a:latin typeface="Times New Roman"/>
                <a:cs typeface="Times New Roman"/>
              </a:rPr>
              <a:t>by </a:t>
            </a:r>
            <a:r>
              <a:rPr sz="1200" spc="-5" dirty="0">
                <a:latin typeface="Times New Roman"/>
                <a:cs typeface="Times New Roman"/>
              </a:rPr>
              <a:t>saying </a:t>
            </a:r>
            <a:r>
              <a:rPr sz="1200" dirty="0">
                <a:latin typeface="Times New Roman"/>
                <a:cs typeface="Times New Roman"/>
              </a:rPr>
              <a:t>that </a:t>
            </a:r>
            <a:r>
              <a:rPr sz="1200" spc="-5" dirty="0">
                <a:latin typeface="Times New Roman"/>
                <a:cs typeface="Times New Roman"/>
              </a:rPr>
              <a:t>an </a:t>
            </a:r>
            <a:r>
              <a:rPr sz="1200" dirty="0">
                <a:latin typeface="Times New Roman"/>
                <a:cs typeface="Times New Roman"/>
              </a:rPr>
              <a:t>orbital </a:t>
            </a:r>
            <a:r>
              <a:rPr sz="1200" spc="-5" dirty="0">
                <a:latin typeface="Times New Roman"/>
                <a:cs typeface="Times New Roman"/>
              </a:rPr>
              <a:t>represents </a:t>
            </a:r>
            <a:r>
              <a:rPr sz="1200" dirty="0">
                <a:latin typeface="Times New Roman"/>
                <a:cs typeface="Times New Roman"/>
              </a:rPr>
              <a:t>the  </a:t>
            </a:r>
            <a:r>
              <a:rPr sz="1200" spc="-5" dirty="0">
                <a:latin typeface="Times New Roman"/>
                <a:cs typeface="Times New Roman"/>
              </a:rPr>
              <a:t>space </a:t>
            </a:r>
            <a:r>
              <a:rPr sz="1200" dirty="0">
                <a:latin typeface="Times New Roman"/>
                <a:cs typeface="Times New Roman"/>
              </a:rPr>
              <a:t>where </a:t>
            </a:r>
            <a:r>
              <a:rPr sz="1200" spc="-5" dirty="0">
                <a:latin typeface="Times New Roman"/>
                <a:cs typeface="Times New Roman"/>
              </a:rPr>
              <a:t>an electron </a:t>
            </a:r>
            <a:r>
              <a:rPr sz="1200" dirty="0">
                <a:latin typeface="Times New Roman"/>
                <a:cs typeface="Times New Roman"/>
              </a:rPr>
              <a:t>spends 90% to 95% of </a:t>
            </a:r>
            <a:r>
              <a:rPr sz="1200" spc="-5" dirty="0">
                <a:latin typeface="Times New Roman"/>
                <a:cs typeface="Times New Roman"/>
              </a:rPr>
              <a:t>its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time.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45"/>
              </a:spcBef>
            </a:pP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orbitals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look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like?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There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four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different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kinds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orbitals,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denoted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s,</a:t>
            </a:r>
            <a:r>
              <a:rPr sz="1200" b="1" i="1" spc="6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p,</a:t>
            </a:r>
            <a:r>
              <a:rPr sz="1200" b="1" i="1" spc="5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d,</a:t>
            </a: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2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b="1" i="1" spc="-5" dirty="0">
                <a:latin typeface="Times New Roman"/>
                <a:cs typeface="Times New Roman"/>
              </a:rPr>
              <a:t>f</a:t>
            </a:r>
            <a:r>
              <a:rPr sz="1200" i="1" spc="-5" dirty="0">
                <a:latin typeface="Times New Roman"/>
                <a:cs typeface="Times New Roman"/>
              </a:rPr>
              <a:t>, </a:t>
            </a:r>
            <a:r>
              <a:rPr sz="1200" spc="-5" dirty="0">
                <a:latin typeface="Times New Roman"/>
                <a:cs typeface="Times New Roman"/>
              </a:rPr>
              <a:t>each </a:t>
            </a:r>
            <a:r>
              <a:rPr sz="1200" dirty="0">
                <a:latin typeface="Times New Roman"/>
                <a:cs typeface="Times New Roman"/>
              </a:rPr>
              <a:t>with a </a:t>
            </a:r>
            <a:r>
              <a:rPr sz="1200" spc="-5" dirty="0">
                <a:latin typeface="Times New Roman"/>
                <a:cs typeface="Times New Roman"/>
              </a:rPr>
              <a:t>different shape. Of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four, we’ll </a:t>
            </a:r>
            <a:r>
              <a:rPr sz="1200" dirty="0">
                <a:latin typeface="Times New Roman"/>
                <a:cs typeface="Times New Roman"/>
              </a:rPr>
              <a:t>be </a:t>
            </a:r>
            <a:r>
              <a:rPr sz="1200" spc="-5" dirty="0">
                <a:latin typeface="Times New Roman"/>
                <a:cs typeface="Times New Roman"/>
              </a:rPr>
              <a:t>concerned </a:t>
            </a:r>
            <a:r>
              <a:rPr sz="1200" dirty="0">
                <a:latin typeface="Times New Roman"/>
                <a:cs typeface="Times New Roman"/>
              </a:rPr>
              <a:t>primarily with </a:t>
            </a:r>
            <a:r>
              <a:rPr sz="1200" i="1" spc="-5" dirty="0">
                <a:latin typeface="Times New Roman"/>
                <a:cs typeface="Times New Roman"/>
              </a:rPr>
              <a:t>s 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b="1" i="1" dirty="0">
                <a:latin typeface="Times New Roman"/>
                <a:cs typeface="Times New Roman"/>
              </a:rPr>
              <a:t>p </a:t>
            </a:r>
            <a:r>
              <a:rPr sz="1200" spc="-5" dirty="0">
                <a:latin typeface="Times New Roman"/>
                <a:cs typeface="Times New Roman"/>
              </a:rPr>
              <a:t>orbitals </a:t>
            </a:r>
            <a:r>
              <a:rPr sz="1200" dirty="0">
                <a:latin typeface="Times New Roman"/>
                <a:cs typeface="Times New Roman"/>
              </a:rPr>
              <a:t>because these are the most common in </a:t>
            </a:r>
            <a:r>
              <a:rPr sz="1200" spc="-5" dirty="0">
                <a:latin typeface="Times New Roman"/>
                <a:cs typeface="Times New Roman"/>
              </a:rPr>
              <a:t>organic and biological  chemistry. An </a:t>
            </a:r>
            <a:r>
              <a:rPr sz="1200" i="1" spc="-5" dirty="0">
                <a:latin typeface="Times New Roman"/>
                <a:cs typeface="Times New Roman"/>
              </a:rPr>
              <a:t>s </a:t>
            </a:r>
            <a:r>
              <a:rPr sz="1200" spc="-5" dirty="0">
                <a:latin typeface="Times New Roman"/>
                <a:cs typeface="Times New Roman"/>
              </a:rPr>
              <a:t>orbital is spherical, </a:t>
            </a:r>
            <a:r>
              <a:rPr sz="1200" dirty="0">
                <a:latin typeface="Times New Roman"/>
                <a:cs typeface="Times New Roman"/>
              </a:rPr>
              <a:t>with the </a:t>
            </a:r>
            <a:r>
              <a:rPr sz="1200" spc="-5" dirty="0">
                <a:latin typeface="Times New Roman"/>
                <a:cs typeface="Times New Roman"/>
              </a:rPr>
              <a:t>nucleus at its center;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i="1" dirty="0">
                <a:latin typeface="Times New Roman"/>
                <a:cs typeface="Times New Roman"/>
              </a:rPr>
              <a:t>p </a:t>
            </a:r>
            <a:r>
              <a:rPr sz="1200" spc="-5" dirty="0">
                <a:latin typeface="Times New Roman"/>
                <a:cs typeface="Times New Roman"/>
              </a:rPr>
              <a:t>orbital is  dumbbell-shaped; and </a:t>
            </a:r>
            <a:r>
              <a:rPr sz="1200" dirty="0">
                <a:latin typeface="Times New Roman"/>
                <a:cs typeface="Times New Roman"/>
              </a:rPr>
              <a:t>four of the five </a:t>
            </a:r>
            <a:r>
              <a:rPr sz="1200" i="1" dirty="0">
                <a:latin typeface="Times New Roman"/>
                <a:cs typeface="Times New Roman"/>
              </a:rPr>
              <a:t>d </a:t>
            </a:r>
            <a:r>
              <a:rPr sz="1200" dirty="0">
                <a:latin typeface="Times New Roman"/>
                <a:cs typeface="Times New Roman"/>
              </a:rPr>
              <a:t>orbitals </a:t>
            </a:r>
            <a:r>
              <a:rPr sz="1200" spc="-5" dirty="0">
                <a:latin typeface="Times New Roman"/>
                <a:cs typeface="Times New Roman"/>
              </a:rPr>
              <a:t>are clover leaf-shaped, </a:t>
            </a:r>
            <a:r>
              <a:rPr sz="1200" dirty="0">
                <a:latin typeface="Times New Roman"/>
                <a:cs typeface="Times New Roman"/>
              </a:rPr>
              <a:t>as </a:t>
            </a:r>
            <a:r>
              <a:rPr sz="1200" spc="-5" dirty="0">
                <a:latin typeface="Times New Roman"/>
                <a:cs typeface="Times New Roman"/>
              </a:rPr>
              <a:t>shown </a:t>
            </a:r>
            <a:r>
              <a:rPr sz="1200" dirty="0">
                <a:latin typeface="Times New Roman"/>
                <a:cs typeface="Times New Roman"/>
              </a:rPr>
              <a:t>in  </a:t>
            </a: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Figure 1-3</a:t>
            </a:r>
            <a:r>
              <a:rPr sz="1200" spc="-5" dirty="0">
                <a:latin typeface="Times New Roman"/>
                <a:cs typeface="Times New Roman"/>
              </a:rPr>
              <a:t>.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fifth </a:t>
            </a:r>
            <a:r>
              <a:rPr sz="1200" i="1" dirty="0">
                <a:latin typeface="Times New Roman"/>
                <a:cs typeface="Times New Roman"/>
              </a:rPr>
              <a:t>d </a:t>
            </a:r>
            <a:r>
              <a:rPr sz="1200" dirty="0">
                <a:latin typeface="Times New Roman"/>
                <a:cs typeface="Times New Roman"/>
              </a:rPr>
              <a:t>orbital </a:t>
            </a:r>
            <a:r>
              <a:rPr sz="1200" spc="-5" dirty="0">
                <a:latin typeface="Times New Roman"/>
                <a:cs typeface="Times New Roman"/>
              </a:rPr>
              <a:t>is shaped </a:t>
            </a:r>
            <a:r>
              <a:rPr sz="1200" dirty="0">
                <a:latin typeface="Times New Roman"/>
                <a:cs typeface="Times New Roman"/>
              </a:rPr>
              <a:t>like </a:t>
            </a:r>
            <a:r>
              <a:rPr sz="1200" spc="-5" dirty="0">
                <a:latin typeface="Times New Roman"/>
                <a:cs typeface="Times New Roman"/>
              </a:rPr>
              <a:t>an elongated </a:t>
            </a:r>
            <a:r>
              <a:rPr sz="1200" dirty="0">
                <a:latin typeface="Times New Roman"/>
                <a:cs typeface="Times New Roman"/>
              </a:rPr>
              <a:t>dumbbell with a </a:t>
            </a:r>
            <a:r>
              <a:rPr sz="1200" spc="-5" dirty="0">
                <a:latin typeface="Times New Roman"/>
                <a:cs typeface="Times New Roman"/>
              </a:rPr>
              <a:t>doughnut  around its </a:t>
            </a:r>
            <a:r>
              <a:rPr sz="1200" dirty="0">
                <a:latin typeface="Times New Roman"/>
                <a:cs typeface="Times New Roman"/>
              </a:rPr>
              <a:t>middle.</a:t>
            </a:r>
            <a:endParaRPr sz="12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10000"/>
              </a:lnSpc>
            </a:pP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orbitals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an atom are </a:t>
            </a:r>
            <a:r>
              <a:rPr sz="1200" dirty="0">
                <a:latin typeface="Times New Roman"/>
                <a:cs typeface="Times New Roman"/>
              </a:rPr>
              <a:t>organized into </a:t>
            </a:r>
            <a:r>
              <a:rPr sz="1200" spc="-5" dirty="0">
                <a:latin typeface="Times New Roman"/>
                <a:cs typeface="Times New Roman"/>
              </a:rPr>
              <a:t>different </a:t>
            </a:r>
            <a:r>
              <a:rPr sz="1200" b="1" spc="-5" dirty="0">
                <a:latin typeface="Times New Roman"/>
                <a:cs typeface="Times New Roman"/>
              </a:rPr>
              <a:t>electron shells</a:t>
            </a:r>
            <a:r>
              <a:rPr sz="1200" spc="-5" dirty="0">
                <a:latin typeface="Times New Roman"/>
                <a:cs typeface="Times New Roman"/>
              </a:rPr>
              <a:t>, centered </a:t>
            </a:r>
            <a:r>
              <a:rPr sz="1200" dirty="0">
                <a:latin typeface="Times New Roman"/>
                <a:cs typeface="Times New Roman"/>
              </a:rPr>
              <a:t>on the  </a:t>
            </a:r>
            <a:r>
              <a:rPr sz="1200" spc="-5" dirty="0">
                <a:latin typeface="Times New Roman"/>
                <a:cs typeface="Times New Roman"/>
              </a:rPr>
              <a:t>nucleus and </a:t>
            </a:r>
            <a:r>
              <a:rPr sz="1200" dirty="0">
                <a:latin typeface="Times New Roman"/>
                <a:cs typeface="Times New Roman"/>
              </a:rPr>
              <a:t>having successively larger size and </a:t>
            </a:r>
            <a:r>
              <a:rPr sz="1200" spc="-5" dirty="0">
                <a:latin typeface="Times New Roman"/>
                <a:cs typeface="Times New Roman"/>
              </a:rPr>
              <a:t>energy. Different </a:t>
            </a:r>
            <a:r>
              <a:rPr sz="1200" dirty="0">
                <a:latin typeface="Times New Roman"/>
                <a:cs typeface="Times New Roman"/>
              </a:rPr>
              <a:t>shells </a:t>
            </a:r>
            <a:r>
              <a:rPr sz="1200" spc="-5" dirty="0">
                <a:latin typeface="Times New Roman"/>
                <a:cs typeface="Times New Roman"/>
              </a:rPr>
              <a:t>contain  different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numbers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and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kinds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orbitals,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and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each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orbital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within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shell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can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be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55"/>
              </a:spcBef>
            </a:pPr>
            <a:r>
              <a:rPr sz="1200" spc="-5" dirty="0">
                <a:latin typeface="Times New Roman"/>
                <a:cs typeface="Times New Roman"/>
              </a:rPr>
              <a:t>occupied </a:t>
            </a:r>
            <a:r>
              <a:rPr sz="1200" spc="10" dirty="0">
                <a:latin typeface="Times New Roman"/>
                <a:cs typeface="Times New Roman"/>
              </a:rPr>
              <a:t>by </a:t>
            </a:r>
            <a:r>
              <a:rPr sz="1200" spc="-5" dirty="0">
                <a:latin typeface="Times New Roman"/>
                <a:cs typeface="Times New Roman"/>
              </a:rPr>
              <a:t>two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electrons.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65604" y="2701655"/>
            <a:ext cx="4030687" cy="1036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2</a:t>
            </a:fld>
            <a:endParaRPr spc="-2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808080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298065" algn="l"/>
                <a:tab pos="4102735" algn="l"/>
              </a:tabLst>
            </a:pPr>
            <a:r>
              <a:rPr sz="1100" b="1" spc="-60" dirty="0">
                <a:latin typeface="Trebuchet MS"/>
                <a:cs typeface="Trebuchet MS"/>
              </a:rPr>
              <a:t>Organic</a:t>
            </a:r>
            <a:r>
              <a:rPr sz="1100" b="1" spc="-75" dirty="0">
                <a:latin typeface="Trebuchet MS"/>
                <a:cs typeface="Trebuchet MS"/>
              </a:rPr>
              <a:t> </a:t>
            </a:r>
            <a:r>
              <a:rPr sz="1100" b="1" spc="-70" dirty="0">
                <a:latin typeface="Trebuchet MS"/>
                <a:cs typeface="Trebuchet MS"/>
              </a:rPr>
              <a:t>Chemistry </a:t>
            </a:r>
            <a:r>
              <a:rPr sz="1100" b="1" spc="-50" dirty="0">
                <a:latin typeface="Trebuchet MS"/>
                <a:cs typeface="Trebuchet MS"/>
              </a:rPr>
              <a:t>(I</a:t>
            </a:r>
            <a:r>
              <a:rPr sz="1200" b="1" spc="-50" dirty="0">
                <a:latin typeface="Trebuchet MS"/>
                <a:cs typeface="Trebuchet MS"/>
              </a:rPr>
              <a:t>)	</a:t>
            </a:r>
            <a:r>
              <a:rPr sz="1200" b="1" spc="-65" dirty="0">
                <a:latin typeface="Trebuchet MS"/>
                <a:cs typeface="Trebuchet MS"/>
              </a:rPr>
              <a:t>Introduction	</a:t>
            </a:r>
            <a:r>
              <a:rPr sz="1100" b="1" spc="-75" dirty="0" smtClean="0">
                <a:latin typeface="Trebuchet MS"/>
                <a:cs typeface="Trebuchet MS"/>
              </a:rPr>
              <a:t>Dr. </a:t>
            </a:r>
            <a:r>
              <a:rPr sz="1100" b="1" spc="-50" dirty="0" err="1" smtClean="0">
                <a:latin typeface="Trebuchet MS"/>
                <a:cs typeface="Trebuchet MS"/>
              </a:rPr>
              <a:t>Ayad</a:t>
            </a:r>
            <a:r>
              <a:rPr sz="1100" b="1" spc="-114" dirty="0" smtClean="0">
                <a:latin typeface="Trebuchet MS"/>
                <a:cs typeface="Trebuchet MS"/>
              </a:rPr>
              <a:t> </a:t>
            </a:r>
            <a:r>
              <a:rPr sz="1100" b="1" spc="-70" dirty="0" smtClean="0">
                <a:latin typeface="Trebuchet MS"/>
                <a:cs typeface="Trebuchet MS"/>
              </a:rPr>
              <a:t>Kareem</a:t>
            </a:r>
            <a:endParaRPr sz="11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1957880"/>
            <a:ext cx="5300980" cy="188404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918844">
              <a:lnSpc>
                <a:spcPct val="100000"/>
              </a:lnSpc>
              <a:spcBef>
                <a:spcPts val="175"/>
              </a:spcBef>
              <a:tabLst>
                <a:tab pos="2606675" algn="l"/>
                <a:tab pos="4350385" algn="l"/>
              </a:tabLst>
            </a:pPr>
            <a:r>
              <a:rPr sz="800" b="1" spc="-20" dirty="0">
                <a:latin typeface="Arial"/>
                <a:cs typeface="Arial"/>
              </a:rPr>
              <a:t>An</a:t>
            </a:r>
            <a:r>
              <a:rPr sz="800" b="1" spc="5" dirty="0">
                <a:latin typeface="Arial"/>
                <a:cs typeface="Arial"/>
              </a:rPr>
              <a:t> </a:t>
            </a:r>
            <a:r>
              <a:rPr sz="800" b="1" i="1" dirty="0">
                <a:latin typeface="Arial"/>
                <a:cs typeface="Arial"/>
              </a:rPr>
              <a:t>s </a:t>
            </a:r>
            <a:r>
              <a:rPr sz="800" b="1" dirty="0">
                <a:latin typeface="Arial"/>
                <a:cs typeface="Arial"/>
              </a:rPr>
              <a:t>orbital	A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i="1" dirty="0">
                <a:latin typeface="Arial"/>
                <a:cs typeface="Arial"/>
              </a:rPr>
              <a:t>p</a:t>
            </a:r>
            <a:r>
              <a:rPr sz="800" b="1" i="1" spc="15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orbital	</a:t>
            </a:r>
            <a:r>
              <a:rPr sz="800" b="1" dirty="0">
                <a:latin typeface="Arial"/>
                <a:cs typeface="Arial"/>
              </a:rPr>
              <a:t>A </a:t>
            </a:r>
            <a:r>
              <a:rPr sz="800" b="1" i="1" dirty="0">
                <a:latin typeface="Arial"/>
                <a:cs typeface="Arial"/>
              </a:rPr>
              <a:t>d</a:t>
            </a:r>
            <a:r>
              <a:rPr sz="800" b="1" i="1" spc="-3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orbital</a:t>
            </a:r>
            <a:endParaRPr sz="800">
              <a:latin typeface="Arial"/>
              <a:cs typeface="Arial"/>
            </a:endParaRPr>
          </a:p>
          <a:p>
            <a:pPr marL="12700" marR="5715" algn="just">
              <a:lnSpc>
                <a:spcPct val="95700"/>
              </a:lnSpc>
              <a:spcBef>
                <a:spcPts val="140"/>
              </a:spcBef>
            </a:pPr>
            <a:r>
              <a:rPr sz="1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Figure 1-3 </a:t>
            </a:r>
            <a:r>
              <a:rPr sz="1000" b="1" spc="-5" dirty="0">
                <a:latin typeface="Times New Roman"/>
                <a:cs typeface="Times New Roman"/>
              </a:rPr>
              <a:t>Representations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i="1" spc="-5" dirty="0">
                <a:latin typeface="Times New Roman"/>
                <a:cs typeface="Times New Roman"/>
              </a:rPr>
              <a:t>s, </a:t>
            </a:r>
            <a:r>
              <a:rPr sz="1000" b="1" i="1" dirty="0">
                <a:latin typeface="Times New Roman"/>
                <a:cs typeface="Times New Roman"/>
              </a:rPr>
              <a:t>p, </a:t>
            </a:r>
            <a:r>
              <a:rPr sz="1000" b="1" spc="-5" dirty="0">
                <a:latin typeface="Times New Roman"/>
                <a:cs typeface="Times New Roman"/>
              </a:rPr>
              <a:t>and </a:t>
            </a:r>
            <a:r>
              <a:rPr sz="1000" b="1" i="1" spc="-5" dirty="0">
                <a:latin typeface="Times New Roman"/>
                <a:cs typeface="Times New Roman"/>
              </a:rPr>
              <a:t>d </a:t>
            </a:r>
            <a:r>
              <a:rPr sz="1000" b="1" spc="-5" dirty="0">
                <a:latin typeface="Times New Roman"/>
                <a:cs typeface="Times New Roman"/>
              </a:rPr>
              <a:t>orbitals. </a:t>
            </a:r>
            <a:r>
              <a:rPr sz="1000" b="1" dirty="0">
                <a:latin typeface="Times New Roman"/>
                <a:cs typeface="Times New Roman"/>
              </a:rPr>
              <a:t>An </a:t>
            </a:r>
            <a:r>
              <a:rPr sz="1000" b="1" i="1" spc="-5" dirty="0">
                <a:latin typeface="Times New Roman"/>
                <a:cs typeface="Times New Roman"/>
              </a:rPr>
              <a:t>s </a:t>
            </a:r>
            <a:r>
              <a:rPr sz="1000" b="1" dirty="0">
                <a:latin typeface="Times New Roman"/>
                <a:cs typeface="Times New Roman"/>
              </a:rPr>
              <a:t>orbital </a:t>
            </a:r>
            <a:r>
              <a:rPr sz="1000" b="1" spc="-5" dirty="0">
                <a:latin typeface="Times New Roman"/>
                <a:cs typeface="Times New Roman"/>
              </a:rPr>
              <a:t>is spherical, a </a:t>
            </a:r>
            <a:r>
              <a:rPr sz="1000" b="1" i="1" spc="-5" dirty="0">
                <a:latin typeface="Times New Roman"/>
                <a:cs typeface="Times New Roman"/>
              </a:rPr>
              <a:t>p </a:t>
            </a:r>
            <a:r>
              <a:rPr sz="1000" b="1" dirty="0">
                <a:latin typeface="Times New Roman"/>
                <a:cs typeface="Times New Roman"/>
              </a:rPr>
              <a:t>orbital </a:t>
            </a:r>
            <a:r>
              <a:rPr sz="1000" b="1" spc="-5" dirty="0">
                <a:latin typeface="Times New Roman"/>
                <a:cs typeface="Times New Roman"/>
              </a:rPr>
              <a:t>is dumbbell  shaped, </a:t>
            </a:r>
            <a:r>
              <a:rPr sz="1000" b="1" dirty="0">
                <a:latin typeface="Times New Roman"/>
                <a:cs typeface="Times New Roman"/>
              </a:rPr>
              <a:t>and </a:t>
            </a:r>
            <a:r>
              <a:rPr sz="1000" b="1" spc="-5" dirty="0">
                <a:latin typeface="Times New Roman"/>
                <a:cs typeface="Times New Roman"/>
              </a:rPr>
              <a:t>four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the five </a:t>
            </a:r>
            <a:r>
              <a:rPr sz="1000" b="1" i="1" spc="-5" dirty="0">
                <a:latin typeface="Times New Roman"/>
                <a:cs typeface="Times New Roman"/>
              </a:rPr>
              <a:t>d </a:t>
            </a:r>
            <a:r>
              <a:rPr sz="1000" b="1" spc="-5" dirty="0">
                <a:latin typeface="Times New Roman"/>
                <a:cs typeface="Times New Roman"/>
              </a:rPr>
              <a:t>orbitals are cloverleaf-shaped. Different lobes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i="1" spc="-5" dirty="0">
                <a:latin typeface="Times New Roman"/>
                <a:cs typeface="Times New Roman"/>
              </a:rPr>
              <a:t>p </a:t>
            </a:r>
            <a:r>
              <a:rPr sz="1000" b="1" dirty="0">
                <a:latin typeface="Times New Roman"/>
                <a:cs typeface="Times New Roman"/>
              </a:rPr>
              <a:t>and </a:t>
            </a:r>
            <a:r>
              <a:rPr sz="1000" b="1" i="1" spc="-5" dirty="0">
                <a:latin typeface="Times New Roman"/>
                <a:cs typeface="Times New Roman"/>
              </a:rPr>
              <a:t>d </a:t>
            </a:r>
            <a:r>
              <a:rPr sz="1000" b="1" spc="-5" dirty="0">
                <a:latin typeface="Times New Roman"/>
                <a:cs typeface="Times New Roman"/>
              </a:rPr>
              <a:t>orbitals  are often drawn </a:t>
            </a:r>
            <a:r>
              <a:rPr sz="1000" b="1" dirty="0">
                <a:latin typeface="Times New Roman"/>
                <a:cs typeface="Times New Roman"/>
              </a:rPr>
              <a:t>for </a:t>
            </a:r>
            <a:r>
              <a:rPr sz="1000" b="1" spc="-5" dirty="0">
                <a:latin typeface="Times New Roman"/>
                <a:cs typeface="Times New Roman"/>
              </a:rPr>
              <a:t>convenience </a:t>
            </a:r>
            <a:r>
              <a:rPr sz="1000" b="1" dirty="0">
                <a:latin typeface="Times New Roman"/>
                <a:cs typeface="Times New Roman"/>
              </a:rPr>
              <a:t>as </a:t>
            </a:r>
            <a:r>
              <a:rPr sz="1000" b="1" spc="-5" dirty="0">
                <a:latin typeface="Times New Roman"/>
                <a:cs typeface="Times New Roman"/>
              </a:rPr>
              <a:t>teardrops, but their actual shape is </a:t>
            </a:r>
            <a:r>
              <a:rPr sz="1000" b="1" spc="-10" dirty="0">
                <a:latin typeface="Times New Roman"/>
                <a:cs typeface="Times New Roman"/>
              </a:rPr>
              <a:t>more like </a:t>
            </a:r>
            <a:r>
              <a:rPr sz="1000" b="1" spc="-5" dirty="0">
                <a:latin typeface="Times New Roman"/>
                <a:cs typeface="Times New Roman"/>
              </a:rPr>
              <a:t>that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a  doorknob, </a:t>
            </a:r>
            <a:r>
              <a:rPr sz="1000" b="1" dirty="0">
                <a:latin typeface="Times New Roman"/>
                <a:cs typeface="Times New Roman"/>
              </a:rPr>
              <a:t>as</a:t>
            </a:r>
            <a:r>
              <a:rPr sz="1000" b="1" spc="-5" dirty="0">
                <a:latin typeface="Times New Roman"/>
                <a:cs typeface="Times New Roman"/>
              </a:rPr>
              <a:t> indicated.</a:t>
            </a:r>
            <a:endParaRPr sz="1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300"/>
              </a:lnSpc>
              <a:spcBef>
                <a:spcPts val="925"/>
              </a:spcBef>
            </a:pP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first </a:t>
            </a:r>
            <a:r>
              <a:rPr sz="1200" dirty="0">
                <a:latin typeface="Times New Roman"/>
                <a:cs typeface="Times New Roman"/>
              </a:rPr>
              <a:t>shell </a:t>
            </a:r>
            <a:r>
              <a:rPr sz="1200" spc="-5" dirty="0">
                <a:latin typeface="Times New Roman"/>
                <a:cs typeface="Times New Roman"/>
              </a:rPr>
              <a:t>contains </a:t>
            </a:r>
            <a:r>
              <a:rPr sz="1200" dirty="0">
                <a:latin typeface="Times New Roman"/>
                <a:cs typeface="Times New Roman"/>
              </a:rPr>
              <a:t>only a </a:t>
            </a:r>
            <a:r>
              <a:rPr sz="1200" spc="-5" dirty="0">
                <a:latin typeface="Times New Roman"/>
                <a:cs typeface="Times New Roman"/>
              </a:rPr>
              <a:t>single </a:t>
            </a:r>
            <a:r>
              <a:rPr sz="1200" i="1" spc="-5" dirty="0">
                <a:latin typeface="Times New Roman"/>
                <a:cs typeface="Times New Roman"/>
              </a:rPr>
              <a:t>s </a:t>
            </a:r>
            <a:r>
              <a:rPr sz="1200" dirty="0">
                <a:latin typeface="Times New Roman"/>
                <a:cs typeface="Times New Roman"/>
              </a:rPr>
              <a:t>orbital, </a:t>
            </a:r>
            <a:r>
              <a:rPr sz="1200" spc="-5" dirty="0">
                <a:latin typeface="Times New Roman"/>
                <a:cs typeface="Times New Roman"/>
              </a:rPr>
              <a:t>denoted </a:t>
            </a:r>
            <a:r>
              <a:rPr sz="1200" dirty="0">
                <a:latin typeface="Times New Roman"/>
                <a:cs typeface="Times New Roman"/>
              </a:rPr>
              <a:t>1</a:t>
            </a:r>
            <a:r>
              <a:rPr sz="1200" i="1" dirty="0">
                <a:latin typeface="Times New Roman"/>
                <a:cs typeface="Times New Roman"/>
              </a:rPr>
              <a:t>s,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thus holds only 2  </a:t>
            </a:r>
            <a:r>
              <a:rPr sz="1200" spc="-5" dirty="0">
                <a:latin typeface="Times New Roman"/>
                <a:cs typeface="Times New Roman"/>
              </a:rPr>
              <a:t>electrons. </a:t>
            </a:r>
            <a:r>
              <a:rPr sz="1200" dirty="0">
                <a:latin typeface="Times New Roman"/>
                <a:cs typeface="Times New Roman"/>
              </a:rPr>
              <a:t>The second shell </a:t>
            </a:r>
            <a:r>
              <a:rPr sz="1200" spc="-5" dirty="0">
                <a:latin typeface="Times New Roman"/>
                <a:cs typeface="Times New Roman"/>
              </a:rPr>
              <a:t>contains </a:t>
            </a:r>
            <a:r>
              <a:rPr sz="1200" dirty="0">
                <a:latin typeface="Times New Roman"/>
                <a:cs typeface="Times New Roman"/>
              </a:rPr>
              <a:t>one </a:t>
            </a:r>
            <a:r>
              <a:rPr sz="1200" spc="-5" dirty="0">
                <a:latin typeface="Times New Roman"/>
                <a:cs typeface="Times New Roman"/>
              </a:rPr>
              <a:t>2</a:t>
            </a:r>
            <a:r>
              <a:rPr sz="1200" i="1" spc="-5" dirty="0">
                <a:latin typeface="Times New Roman"/>
                <a:cs typeface="Times New Roman"/>
              </a:rPr>
              <a:t>s </a:t>
            </a:r>
            <a:r>
              <a:rPr sz="1200" dirty="0">
                <a:latin typeface="Times New Roman"/>
                <a:cs typeface="Times New Roman"/>
              </a:rPr>
              <a:t>orbital and three 2</a:t>
            </a:r>
            <a:r>
              <a:rPr sz="1200" i="1" dirty="0">
                <a:latin typeface="Times New Roman"/>
                <a:cs typeface="Times New Roman"/>
              </a:rPr>
              <a:t>p </a:t>
            </a:r>
            <a:r>
              <a:rPr sz="1200" spc="-5" dirty="0">
                <a:latin typeface="Times New Roman"/>
                <a:cs typeface="Times New Roman"/>
              </a:rPr>
              <a:t>orbitals </a:t>
            </a:r>
            <a:r>
              <a:rPr sz="1200" dirty="0">
                <a:latin typeface="Times New Roman"/>
                <a:cs typeface="Times New Roman"/>
              </a:rPr>
              <a:t>and thus holds  a </a:t>
            </a:r>
            <a:r>
              <a:rPr sz="1200" spc="-5" dirty="0">
                <a:latin typeface="Times New Roman"/>
                <a:cs typeface="Times New Roman"/>
              </a:rPr>
              <a:t>total </a:t>
            </a:r>
            <a:r>
              <a:rPr sz="1200" dirty="0">
                <a:latin typeface="Times New Roman"/>
                <a:cs typeface="Times New Roman"/>
              </a:rPr>
              <a:t>of 8 </a:t>
            </a:r>
            <a:r>
              <a:rPr sz="1200" spc="-5" dirty="0">
                <a:latin typeface="Times New Roman"/>
                <a:cs typeface="Times New Roman"/>
              </a:rPr>
              <a:t>electrons. </a:t>
            </a:r>
            <a:r>
              <a:rPr sz="1200" dirty="0">
                <a:latin typeface="Times New Roman"/>
                <a:cs typeface="Times New Roman"/>
              </a:rPr>
              <a:t>The third shell </a:t>
            </a:r>
            <a:r>
              <a:rPr sz="1200" spc="-5" dirty="0">
                <a:latin typeface="Times New Roman"/>
                <a:cs typeface="Times New Roman"/>
              </a:rPr>
              <a:t>contains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5" dirty="0">
                <a:latin typeface="Times New Roman"/>
                <a:cs typeface="Times New Roman"/>
              </a:rPr>
              <a:t>3</a:t>
            </a:r>
            <a:r>
              <a:rPr sz="1200" i="1" spc="5" dirty="0">
                <a:latin typeface="Times New Roman"/>
                <a:cs typeface="Times New Roman"/>
              </a:rPr>
              <a:t>s </a:t>
            </a:r>
            <a:r>
              <a:rPr sz="1200" spc="-5" dirty="0">
                <a:latin typeface="Times New Roman"/>
                <a:cs typeface="Times New Roman"/>
              </a:rPr>
              <a:t>orbital, three </a:t>
            </a:r>
            <a:r>
              <a:rPr sz="1200" dirty="0">
                <a:latin typeface="Times New Roman"/>
                <a:cs typeface="Times New Roman"/>
              </a:rPr>
              <a:t>3</a:t>
            </a:r>
            <a:r>
              <a:rPr sz="1200" i="1" dirty="0">
                <a:latin typeface="Times New Roman"/>
                <a:cs typeface="Times New Roman"/>
              </a:rPr>
              <a:t>p </a:t>
            </a:r>
            <a:r>
              <a:rPr sz="1200" spc="-5" dirty="0">
                <a:latin typeface="Times New Roman"/>
                <a:cs typeface="Times New Roman"/>
              </a:rPr>
              <a:t>orbitals, and </a:t>
            </a:r>
            <a:r>
              <a:rPr sz="1200" dirty="0">
                <a:latin typeface="Times New Roman"/>
                <a:cs typeface="Times New Roman"/>
              </a:rPr>
              <a:t>five  3</a:t>
            </a:r>
            <a:r>
              <a:rPr sz="1200" i="1" dirty="0">
                <a:latin typeface="Times New Roman"/>
                <a:cs typeface="Times New Roman"/>
              </a:rPr>
              <a:t>d </a:t>
            </a:r>
            <a:r>
              <a:rPr sz="1200" spc="-5" dirty="0">
                <a:latin typeface="Times New Roman"/>
                <a:cs typeface="Times New Roman"/>
              </a:rPr>
              <a:t>orbitals, </a:t>
            </a:r>
            <a:r>
              <a:rPr sz="1200" dirty="0">
                <a:latin typeface="Times New Roman"/>
                <a:cs typeface="Times New Roman"/>
              </a:rPr>
              <a:t>for a </a:t>
            </a:r>
            <a:r>
              <a:rPr sz="1200" spc="-5" dirty="0">
                <a:latin typeface="Times New Roman"/>
                <a:cs typeface="Times New Roman"/>
              </a:rPr>
              <a:t>total </a:t>
            </a:r>
            <a:r>
              <a:rPr sz="1200" dirty="0">
                <a:latin typeface="Times New Roman"/>
                <a:cs typeface="Times New Roman"/>
              </a:rPr>
              <a:t>capacity of 18 </a:t>
            </a:r>
            <a:r>
              <a:rPr sz="1200" spc="-5" dirty="0">
                <a:latin typeface="Times New Roman"/>
                <a:cs typeface="Times New Roman"/>
              </a:rPr>
              <a:t>electrons. These orbital </a:t>
            </a:r>
            <a:r>
              <a:rPr sz="1200" dirty="0">
                <a:latin typeface="Times New Roman"/>
                <a:cs typeface="Times New Roman"/>
              </a:rPr>
              <a:t>groupings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their  energy levels </a:t>
            </a:r>
            <a:r>
              <a:rPr sz="1200" spc="-5" dirty="0">
                <a:latin typeface="Times New Roman"/>
                <a:cs typeface="Times New Roman"/>
              </a:rPr>
              <a:t>are </a:t>
            </a:r>
            <a:r>
              <a:rPr sz="1200" dirty="0">
                <a:latin typeface="Times New Roman"/>
                <a:cs typeface="Times New Roman"/>
              </a:rPr>
              <a:t>shown in </a:t>
            </a: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Figure</a:t>
            </a:r>
            <a:r>
              <a:rPr sz="12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FF0000"/>
                </a:solidFill>
                <a:latin typeface="Times New Roman"/>
                <a:cs typeface="Times New Roman"/>
              </a:rPr>
              <a:t>1-4</a:t>
            </a:r>
            <a:r>
              <a:rPr sz="120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5652896"/>
            <a:ext cx="5301615" cy="234569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6350" algn="just">
              <a:lnSpc>
                <a:spcPts val="1150"/>
              </a:lnSpc>
              <a:spcBef>
                <a:spcPts val="175"/>
              </a:spcBef>
            </a:pPr>
            <a:r>
              <a:rPr sz="1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Figure 1-4 </a:t>
            </a:r>
            <a:r>
              <a:rPr sz="1000" b="1" spc="-5" dirty="0">
                <a:latin typeface="Times New Roman"/>
                <a:cs typeface="Times New Roman"/>
              </a:rPr>
              <a:t>The energy levels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electrons in </a:t>
            </a:r>
            <a:r>
              <a:rPr sz="1000" b="1" dirty="0">
                <a:latin typeface="Times New Roman"/>
                <a:cs typeface="Times New Roman"/>
              </a:rPr>
              <a:t>an </a:t>
            </a:r>
            <a:r>
              <a:rPr sz="1000" b="1" spc="-10" dirty="0">
                <a:latin typeface="Times New Roman"/>
                <a:cs typeface="Times New Roman"/>
              </a:rPr>
              <a:t>atom. </a:t>
            </a:r>
            <a:r>
              <a:rPr sz="1000" b="1" spc="-5" dirty="0">
                <a:latin typeface="Times New Roman"/>
                <a:cs typeface="Times New Roman"/>
              </a:rPr>
              <a:t>The first shell holds a maximum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2  electrons in one </a:t>
            </a:r>
            <a:r>
              <a:rPr sz="1000" b="1" dirty="0">
                <a:latin typeface="Times New Roman"/>
                <a:cs typeface="Times New Roman"/>
              </a:rPr>
              <a:t>1</a:t>
            </a:r>
            <a:r>
              <a:rPr sz="1000" b="1" i="1" dirty="0">
                <a:latin typeface="Times New Roman"/>
                <a:cs typeface="Times New Roman"/>
              </a:rPr>
              <a:t>s </a:t>
            </a:r>
            <a:r>
              <a:rPr sz="1000" b="1" spc="-5" dirty="0">
                <a:latin typeface="Times New Roman"/>
                <a:cs typeface="Times New Roman"/>
              </a:rPr>
              <a:t>orbital; </a:t>
            </a:r>
            <a:r>
              <a:rPr sz="1000" b="1" spc="-10" dirty="0">
                <a:latin typeface="Times New Roman"/>
                <a:cs typeface="Times New Roman"/>
              </a:rPr>
              <a:t>the </a:t>
            </a:r>
            <a:r>
              <a:rPr sz="1000" b="1" spc="-5" dirty="0">
                <a:latin typeface="Times New Roman"/>
                <a:cs typeface="Times New Roman"/>
              </a:rPr>
              <a:t>second shell holds a maximum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8 electrons in one </a:t>
            </a:r>
            <a:r>
              <a:rPr sz="1000" b="1" spc="20" dirty="0">
                <a:latin typeface="Times New Roman"/>
                <a:cs typeface="Times New Roman"/>
              </a:rPr>
              <a:t>2</a:t>
            </a:r>
            <a:r>
              <a:rPr sz="1000" b="1" i="1" spc="20" dirty="0">
                <a:latin typeface="Times New Roman"/>
                <a:cs typeface="Times New Roman"/>
              </a:rPr>
              <a:t>s </a:t>
            </a:r>
            <a:r>
              <a:rPr sz="1000" b="1" spc="-5" dirty="0">
                <a:latin typeface="Times New Roman"/>
                <a:cs typeface="Times New Roman"/>
              </a:rPr>
              <a:t>and three </a:t>
            </a:r>
            <a:r>
              <a:rPr sz="1000" b="1" dirty="0">
                <a:latin typeface="Times New Roman"/>
                <a:cs typeface="Times New Roman"/>
              </a:rPr>
              <a:t>2</a:t>
            </a:r>
            <a:r>
              <a:rPr sz="1000" b="1" i="1" dirty="0">
                <a:latin typeface="Times New Roman"/>
                <a:cs typeface="Times New Roman"/>
              </a:rPr>
              <a:t>p  </a:t>
            </a:r>
            <a:r>
              <a:rPr sz="1000" b="1" spc="-5" dirty="0">
                <a:latin typeface="Times New Roman"/>
                <a:cs typeface="Times New Roman"/>
              </a:rPr>
              <a:t>orbitals; the third shell holds a maximum </a:t>
            </a:r>
            <a:r>
              <a:rPr sz="1000" b="1" dirty="0">
                <a:latin typeface="Times New Roman"/>
                <a:cs typeface="Times New Roman"/>
              </a:rPr>
              <a:t>of 18 </a:t>
            </a:r>
            <a:r>
              <a:rPr sz="1000" b="1" spc="-5" dirty="0">
                <a:latin typeface="Times New Roman"/>
                <a:cs typeface="Times New Roman"/>
              </a:rPr>
              <a:t>electrons in one </a:t>
            </a:r>
            <a:r>
              <a:rPr sz="1000" b="1" spc="10" dirty="0">
                <a:latin typeface="Times New Roman"/>
                <a:cs typeface="Times New Roman"/>
              </a:rPr>
              <a:t>3</a:t>
            </a:r>
            <a:r>
              <a:rPr sz="1000" b="1" i="1" spc="10" dirty="0">
                <a:latin typeface="Times New Roman"/>
                <a:cs typeface="Times New Roman"/>
              </a:rPr>
              <a:t>s</a:t>
            </a:r>
            <a:r>
              <a:rPr sz="1000" b="1" spc="10" dirty="0">
                <a:latin typeface="Times New Roman"/>
                <a:cs typeface="Times New Roman"/>
              </a:rPr>
              <a:t>, </a:t>
            </a:r>
            <a:r>
              <a:rPr sz="1000" b="1" spc="-5" dirty="0">
                <a:latin typeface="Times New Roman"/>
                <a:cs typeface="Times New Roman"/>
              </a:rPr>
              <a:t>three </a:t>
            </a:r>
            <a:r>
              <a:rPr sz="1000" b="1" dirty="0">
                <a:latin typeface="Times New Roman"/>
                <a:cs typeface="Times New Roman"/>
              </a:rPr>
              <a:t>3</a:t>
            </a:r>
            <a:r>
              <a:rPr sz="1000" b="1" i="1" dirty="0">
                <a:latin typeface="Times New Roman"/>
                <a:cs typeface="Times New Roman"/>
              </a:rPr>
              <a:t>p</a:t>
            </a:r>
            <a:r>
              <a:rPr sz="1000" b="1" dirty="0">
                <a:latin typeface="Times New Roman"/>
                <a:cs typeface="Times New Roman"/>
              </a:rPr>
              <a:t>, </a:t>
            </a:r>
            <a:r>
              <a:rPr sz="1000" b="1" spc="-5" dirty="0">
                <a:latin typeface="Times New Roman"/>
                <a:cs typeface="Times New Roman"/>
              </a:rPr>
              <a:t>and five </a:t>
            </a:r>
            <a:r>
              <a:rPr sz="1000" b="1" spc="5" dirty="0">
                <a:latin typeface="Times New Roman"/>
                <a:cs typeface="Times New Roman"/>
              </a:rPr>
              <a:t>3</a:t>
            </a:r>
            <a:r>
              <a:rPr sz="1000" b="1" i="1" spc="5" dirty="0">
                <a:latin typeface="Times New Roman"/>
                <a:cs typeface="Times New Roman"/>
              </a:rPr>
              <a:t>d </a:t>
            </a:r>
            <a:r>
              <a:rPr sz="1000" b="1" spc="-5" dirty="0">
                <a:latin typeface="Times New Roman"/>
                <a:cs typeface="Times New Roman"/>
              </a:rPr>
              <a:t>orbitals;  and so on. The </a:t>
            </a:r>
            <a:r>
              <a:rPr sz="1000" b="1" dirty="0">
                <a:latin typeface="Times New Roman"/>
                <a:cs typeface="Times New Roman"/>
              </a:rPr>
              <a:t>two </a:t>
            </a:r>
            <a:r>
              <a:rPr sz="1000" b="1" spc="-5" dirty="0">
                <a:latin typeface="Times New Roman"/>
                <a:cs typeface="Times New Roman"/>
              </a:rPr>
              <a:t>electrons in each orbital are represented by up </a:t>
            </a:r>
            <a:r>
              <a:rPr sz="1000" b="1" dirty="0">
                <a:latin typeface="Times New Roman"/>
                <a:cs typeface="Times New Roman"/>
              </a:rPr>
              <a:t>and down arrows, </a:t>
            </a:r>
            <a:r>
              <a:rPr sz="1000" b="1" spc="-5" dirty="0">
                <a:latin typeface="Times New Roman"/>
                <a:cs typeface="Times New Roman"/>
              </a:rPr>
              <a:t>hg.  Although not shown, the energy level </a:t>
            </a:r>
            <a:r>
              <a:rPr sz="1000" b="1" spc="-10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the </a:t>
            </a:r>
            <a:r>
              <a:rPr sz="1000" b="1" spc="10" dirty="0">
                <a:latin typeface="Times New Roman"/>
                <a:cs typeface="Times New Roman"/>
              </a:rPr>
              <a:t>4</a:t>
            </a:r>
            <a:r>
              <a:rPr sz="1000" b="1" i="1" spc="10" dirty="0">
                <a:latin typeface="Times New Roman"/>
                <a:cs typeface="Times New Roman"/>
              </a:rPr>
              <a:t>s </a:t>
            </a:r>
            <a:r>
              <a:rPr sz="1000" b="1" spc="-5" dirty="0">
                <a:latin typeface="Times New Roman"/>
                <a:cs typeface="Times New Roman"/>
              </a:rPr>
              <a:t>orbital falls </a:t>
            </a:r>
            <a:r>
              <a:rPr sz="1000" b="1" dirty="0">
                <a:latin typeface="Times New Roman"/>
                <a:cs typeface="Times New Roman"/>
              </a:rPr>
              <a:t>between 3</a:t>
            </a:r>
            <a:r>
              <a:rPr sz="1000" b="1" i="1" dirty="0">
                <a:latin typeface="Times New Roman"/>
                <a:cs typeface="Times New Roman"/>
              </a:rPr>
              <a:t>p </a:t>
            </a:r>
            <a:r>
              <a:rPr sz="1000" b="1" spc="-5" dirty="0">
                <a:latin typeface="Times New Roman"/>
                <a:cs typeface="Times New Roman"/>
              </a:rPr>
              <a:t>and</a:t>
            </a:r>
            <a:r>
              <a:rPr sz="1000" b="1" spc="4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3</a:t>
            </a:r>
            <a:r>
              <a:rPr sz="1000" b="1" i="1" dirty="0">
                <a:latin typeface="Times New Roman"/>
                <a:cs typeface="Times New Roman"/>
              </a:rPr>
              <a:t>d.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200"/>
              </a:lnSpc>
            </a:pP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three different </a:t>
            </a:r>
            <a:r>
              <a:rPr sz="1200" i="1" dirty="0">
                <a:latin typeface="Times New Roman"/>
                <a:cs typeface="Times New Roman"/>
              </a:rPr>
              <a:t>p </a:t>
            </a:r>
            <a:r>
              <a:rPr sz="1200" spc="-5" dirty="0">
                <a:latin typeface="Times New Roman"/>
                <a:cs typeface="Times New Roman"/>
              </a:rPr>
              <a:t>orbitals </a:t>
            </a:r>
            <a:r>
              <a:rPr sz="1200" dirty="0">
                <a:latin typeface="Times New Roman"/>
                <a:cs typeface="Times New Roman"/>
              </a:rPr>
              <a:t>within a </a:t>
            </a:r>
            <a:r>
              <a:rPr sz="1200" spc="-5" dirty="0">
                <a:latin typeface="Times New Roman"/>
                <a:cs typeface="Times New Roman"/>
              </a:rPr>
              <a:t>given </a:t>
            </a:r>
            <a:r>
              <a:rPr sz="1200" dirty="0">
                <a:latin typeface="Times New Roman"/>
                <a:cs typeface="Times New Roman"/>
              </a:rPr>
              <a:t>shell </a:t>
            </a:r>
            <a:r>
              <a:rPr sz="1200" spc="-5" dirty="0">
                <a:latin typeface="Times New Roman"/>
                <a:cs typeface="Times New Roman"/>
              </a:rPr>
              <a:t>are oriented </a:t>
            </a:r>
            <a:r>
              <a:rPr sz="1200" dirty="0">
                <a:latin typeface="Times New Roman"/>
                <a:cs typeface="Times New Roman"/>
              </a:rPr>
              <a:t>in space </a:t>
            </a:r>
            <a:r>
              <a:rPr sz="1200" spc="-5" dirty="0">
                <a:latin typeface="Times New Roman"/>
                <a:cs typeface="Times New Roman"/>
              </a:rPr>
              <a:t>along </a:t>
            </a:r>
            <a:r>
              <a:rPr sz="1200" dirty="0">
                <a:latin typeface="Times New Roman"/>
                <a:cs typeface="Times New Roman"/>
              </a:rPr>
              <a:t>mutually  </a:t>
            </a:r>
            <a:r>
              <a:rPr sz="1200" spc="-5" dirty="0">
                <a:latin typeface="Times New Roman"/>
                <a:cs typeface="Times New Roman"/>
              </a:rPr>
              <a:t>perpendicular directions, denoted </a:t>
            </a:r>
            <a:r>
              <a:rPr sz="1200" i="1" dirty="0">
                <a:latin typeface="Times New Roman"/>
                <a:cs typeface="Times New Roman"/>
              </a:rPr>
              <a:t>p</a:t>
            </a:r>
            <a:r>
              <a:rPr sz="1200" dirty="0">
                <a:latin typeface="Times New Roman"/>
                <a:cs typeface="Times New Roman"/>
              </a:rPr>
              <a:t>x, </a:t>
            </a:r>
            <a:r>
              <a:rPr sz="1200" i="1" spc="-5" dirty="0">
                <a:latin typeface="Times New Roman"/>
                <a:cs typeface="Times New Roman"/>
              </a:rPr>
              <a:t>p</a:t>
            </a:r>
            <a:r>
              <a:rPr sz="1200" spc="-5" dirty="0">
                <a:latin typeface="Times New Roman"/>
                <a:cs typeface="Times New Roman"/>
              </a:rPr>
              <a:t>y, and </a:t>
            </a:r>
            <a:r>
              <a:rPr sz="1200" i="1" dirty="0">
                <a:latin typeface="Times New Roman"/>
                <a:cs typeface="Times New Roman"/>
              </a:rPr>
              <a:t>p</a:t>
            </a:r>
            <a:r>
              <a:rPr sz="1200" dirty="0">
                <a:latin typeface="Times New Roman"/>
                <a:cs typeface="Times New Roman"/>
              </a:rPr>
              <a:t>z. </a:t>
            </a:r>
            <a:r>
              <a:rPr sz="1200" spc="-5" dirty="0">
                <a:latin typeface="Times New Roman"/>
                <a:cs typeface="Times New Roman"/>
              </a:rPr>
              <a:t>As shown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Figure </a:t>
            </a:r>
            <a:r>
              <a:rPr sz="1200" b="1" dirty="0">
                <a:solidFill>
                  <a:srgbClr val="FF0000"/>
                </a:solidFill>
                <a:latin typeface="Times New Roman"/>
                <a:cs typeface="Times New Roman"/>
              </a:rPr>
              <a:t>1-5</a:t>
            </a:r>
            <a:r>
              <a:rPr sz="1200" dirty="0">
                <a:latin typeface="Times New Roman"/>
                <a:cs typeface="Times New Roman"/>
              </a:rPr>
              <a:t>, the </a:t>
            </a:r>
            <a:r>
              <a:rPr sz="1200" spc="-5" dirty="0">
                <a:latin typeface="Times New Roman"/>
                <a:cs typeface="Times New Roman"/>
              </a:rPr>
              <a:t>two  lobes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each </a:t>
            </a:r>
            <a:r>
              <a:rPr sz="1200" i="1" dirty="0">
                <a:latin typeface="Times New Roman"/>
                <a:cs typeface="Times New Roman"/>
              </a:rPr>
              <a:t>p </a:t>
            </a:r>
            <a:r>
              <a:rPr sz="1200" spc="-5" dirty="0">
                <a:latin typeface="Times New Roman"/>
                <a:cs typeface="Times New Roman"/>
              </a:rPr>
              <a:t>orbital are separated </a:t>
            </a:r>
            <a:r>
              <a:rPr sz="1200" spc="10" dirty="0">
                <a:latin typeface="Times New Roman"/>
                <a:cs typeface="Times New Roman"/>
              </a:rPr>
              <a:t>by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region </a:t>
            </a:r>
            <a:r>
              <a:rPr sz="1200" dirty="0">
                <a:latin typeface="Times New Roman"/>
                <a:cs typeface="Times New Roman"/>
              </a:rPr>
              <a:t>of zero </a:t>
            </a:r>
            <a:r>
              <a:rPr sz="1200" spc="-5" dirty="0">
                <a:latin typeface="Times New Roman"/>
                <a:cs typeface="Times New Roman"/>
              </a:rPr>
              <a:t>electron </a:t>
            </a:r>
            <a:r>
              <a:rPr sz="1200" dirty="0">
                <a:latin typeface="Times New Roman"/>
                <a:cs typeface="Times New Roman"/>
              </a:rPr>
              <a:t>density </a:t>
            </a:r>
            <a:r>
              <a:rPr sz="1200" spc="-5" dirty="0">
                <a:latin typeface="Times New Roman"/>
                <a:cs typeface="Times New Roman"/>
              </a:rPr>
              <a:t>called </a:t>
            </a:r>
            <a:r>
              <a:rPr sz="1200" dirty="0">
                <a:latin typeface="Times New Roman"/>
                <a:cs typeface="Times New Roman"/>
              </a:rPr>
              <a:t>a  </a:t>
            </a:r>
            <a:r>
              <a:rPr sz="1200" b="1" spc="-5" dirty="0">
                <a:latin typeface="Times New Roman"/>
                <a:cs typeface="Times New Roman"/>
              </a:rPr>
              <a:t>node</a:t>
            </a:r>
            <a:r>
              <a:rPr sz="1200" spc="-5" dirty="0">
                <a:latin typeface="Times New Roman"/>
                <a:cs typeface="Times New Roman"/>
              </a:rPr>
              <a:t>. Furthermore,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two orbital regions separated </a:t>
            </a:r>
            <a:r>
              <a:rPr sz="1200" spc="10" dirty="0">
                <a:latin typeface="Times New Roman"/>
                <a:cs typeface="Times New Roman"/>
              </a:rPr>
              <a:t>by </a:t>
            </a:r>
            <a:r>
              <a:rPr sz="1200" dirty="0">
                <a:latin typeface="Times New Roman"/>
                <a:cs typeface="Times New Roman"/>
              </a:rPr>
              <a:t>the node have </a:t>
            </a:r>
            <a:r>
              <a:rPr sz="1200" spc="-5" dirty="0">
                <a:latin typeface="Times New Roman"/>
                <a:cs typeface="Times New Roman"/>
              </a:rPr>
              <a:t>different  algebraic signs, </a:t>
            </a:r>
            <a:r>
              <a:rPr sz="1200" dirty="0">
                <a:latin typeface="Times New Roman"/>
                <a:cs typeface="Times New Roman"/>
              </a:rPr>
              <a:t>1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spc="5" dirty="0">
                <a:latin typeface="Times New Roman"/>
                <a:cs typeface="Times New Roman"/>
              </a:rPr>
              <a:t>2, </a:t>
            </a:r>
            <a:r>
              <a:rPr sz="1200" dirty="0">
                <a:latin typeface="Times New Roman"/>
                <a:cs typeface="Times New Roman"/>
              </a:rPr>
              <a:t>in the </a:t>
            </a:r>
            <a:r>
              <a:rPr sz="1200" spc="-5" dirty="0">
                <a:latin typeface="Times New Roman"/>
                <a:cs typeface="Times New Roman"/>
              </a:rPr>
              <a:t>wave function, as represented </a:t>
            </a:r>
            <a:r>
              <a:rPr sz="1200" spc="10" dirty="0">
                <a:latin typeface="Times New Roman"/>
                <a:cs typeface="Times New Roman"/>
              </a:rPr>
              <a:t>by </a:t>
            </a:r>
            <a:r>
              <a:rPr sz="1200" dirty="0">
                <a:latin typeface="Times New Roman"/>
                <a:cs typeface="Times New Roman"/>
              </a:rPr>
              <a:t>the different colors in  </a:t>
            </a:r>
            <a:r>
              <a:rPr sz="1200" spc="-5" dirty="0">
                <a:latin typeface="Times New Roman"/>
                <a:cs typeface="Times New Roman"/>
              </a:rPr>
              <a:t>Figure </a:t>
            </a:r>
            <a:r>
              <a:rPr sz="1200" dirty="0">
                <a:latin typeface="Times New Roman"/>
                <a:cs typeface="Times New Roman"/>
              </a:rPr>
              <a:t>1-5. We’ll </a:t>
            </a:r>
            <a:r>
              <a:rPr sz="1200" spc="-5" dirty="0">
                <a:latin typeface="Times New Roman"/>
                <a:cs typeface="Times New Roman"/>
              </a:rPr>
              <a:t>see </a:t>
            </a:r>
            <a:r>
              <a:rPr sz="1200" dirty="0">
                <a:latin typeface="Times New Roman"/>
                <a:cs typeface="Times New Roman"/>
              </a:rPr>
              <a:t>that these </a:t>
            </a:r>
            <a:r>
              <a:rPr sz="1200" spc="-5" dirty="0">
                <a:latin typeface="Times New Roman"/>
                <a:cs typeface="Times New Roman"/>
              </a:rPr>
              <a:t>algebraic </a:t>
            </a:r>
            <a:r>
              <a:rPr sz="1200" dirty="0">
                <a:latin typeface="Times New Roman"/>
                <a:cs typeface="Times New Roman"/>
              </a:rPr>
              <a:t>signs for different </a:t>
            </a:r>
            <a:r>
              <a:rPr sz="1200" spc="-5" dirty="0">
                <a:latin typeface="Times New Roman"/>
                <a:cs typeface="Times New Roman"/>
              </a:rPr>
              <a:t>orbital </a:t>
            </a:r>
            <a:r>
              <a:rPr sz="1200" dirty="0">
                <a:latin typeface="Times New Roman"/>
                <a:cs typeface="Times New Roman"/>
              </a:rPr>
              <a:t>lobes </a:t>
            </a:r>
            <a:r>
              <a:rPr sz="1200" spc="-5" dirty="0">
                <a:latin typeface="Times New Roman"/>
                <a:cs typeface="Times New Roman"/>
              </a:rPr>
              <a:t>have  important consequences </a:t>
            </a:r>
            <a:r>
              <a:rPr sz="1200" dirty="0">
                <a:latin typeface="Times New Roman"/>
                <a:cs typeface="Times New Roman"/>
              </a:rPr>
              <a:t>with </a:t>
            </a:r>
            <a:r>
              <a:rPr sz="1200" spc="-5" dirty="0">
                <a:latin typeface="Times New Roman"/>
                <a:cs typeface="Times New Roman"/>
              </a:rPr>
              <a:t>respect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chemical </a:t>
            </a:r>
            <a:r>
              <a:rPr sz="1200" dirty="0">
                <a:latin typeface="Times New Roman"/>
                <a:cs typeface="Times New Roman"/>
              </a:rPr>
              <a:t>bonding </a:t>
            </a:r>
            <a:r>
              <a:rPr sz="1200" spc="-5" dirty="0">
                <a:latin typeface="Times New Roman"/>
                <a:cs typeface="Times New Roman"/>
              </a:rPr>
              <a:t>and chemical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reactivity.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18942" y="914399"/>
            <a:ext cx="4549102" cy="1030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28827" y="3997516"/>
            <a:ext cx="3869873" cy="15822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3</a:t>
            </a:fld>
            <a:endParaRPr spc="-2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808080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298065" algn="l"/>
                <a:tab pos="4102735" algn="l"/>
              </a:tabLst>
            </a:pPr>
            <a:r>
              <a:rPr sz="1100" b="1" spc="-60" dirty="0">
                <a:latin typeface="Trebuchet MS"/>
                <a:cs typeface="Trebuchet MS"/>
              </a:rPr>
              <a:t>Organic</a:t>
            </a:r>
            <a:r>
              <a:rPr sz="1100" b="1" spc="-75" dirty="0">
                <a:latin typeface="Trebuchet MS"/>
                <a:cs typeface="Trebuchet MS"/>
              </a:rPr>
              <a:t> </a:t>
            </a:r>
            <a:r>
              <a:rPr sz="1100" b="1" spc="-70" dirty="0">
                <a:latin typeface="Trebuchet MS"/>
                <a:cs typeface="Trebuchet MS"/>
              </a:rPr>
              <a:t>Chemistry </a:t>
            </a:r>
            <a:r>
              <a:rPr sz="1100" b="1" spc="-50" dirty="0">
                <a:latin typeface="Trebuchet MS"/>
                <a:cs typeface="Trebuchet MS"/>
              </a:rPr>
              <a:t>(I</a:t>
            </a:r>
            <a:r>
              <a:rPr sz="1200" b="1" spc="-50" dirty="0">
                <a:latin typeface="Trebuchet MS"/>
                <a:cs typeface="Trebuchet MS"/>
              </a:rPr>
              <a:t>)	</a:t>
            </a:r>
            <a:r>
              <a:rPr sz="1200" b="1" spc="-65" dirty="0">
                <a:latin typeface="Trebuchet MS"/>
                <a:cs typeface="Trebuchet MS"/>
              </a:rPr>
              <a:t>Introduction	</a:t>
            </a:r>
            <a:r>
              <a:rPr sz="1100" b="1" spc="-75" dirty="0">
                <a:latin typeface="Trebuchet MS"/>
                <a:cs typeface="Trebuchet MS"/>
              </a:rPr>
              <a:t>Dr. </a:t>
            </a:r>
            <a:r>
              <a:rPr sz="1100" b="1" spc="-50" dirty="0">
                <a:latin typeface="Trebuchet MS"/>
                <a:cs typeface="Trebuchet MS"/>
              </a:rPr>
              <a:t>Ayad</a:t>
            </a:r>
            <a:r>
              <a:rPr sz="1100" b="1" spc="-114" dirty="0">
                <a:latin typeface="Trebuchet MS"/>
                <a:cs typeface="Trebuchet MS"/>
              </a:rPr>
              <a:t> </a:t>
            </a:r>
            <a:r>
              <a:rPr sz="1100" b="1" spc="-70" dirty="0">
                <a:latin typeface="Trebuchet MS"/>
                <a:cs typeface="Trebuchet MS"/>
              </a:rPr>
              <a:t>Kareem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92504" y="2515869"/>
            <a:ext cx="5377815" cy="538480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50800" marR="49530" algn="just">
              <a:lnSpc>
                <a:spcPts val="1150"/>
              </a:lnSpc>
              <a:spcBef>
                <a:spcPts val="175"/>
              </a:spcBef>
            </a:pPr>
            <a:r>
              <a:rPr sz="1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Figure 1-5 </a:t>
            </a:r>
            <a:r>
              <a:rPr sz="1000" b="1" spc="-5" dirty="0">
                <a:latin typeface="Times New Roman"/>
                <a:cs typeface="Times New Roman"/>
              </a:rPr>
              <a:t>Shapes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the </a:t>
            </a:r>
            <a:r>
              <a:rPr sz="1000" b="1" spc="5" dirty="0">
                <a:latin typeface="Times New Roman"/>
                <a:cs typeface="Times New Roman"/>
              </a:rPr>
              <a:t>2</a:t>
            </a:r>
            <a:r>
              <a:rPr sz="1000" b="1" i="1" spc="5" dirty="0">
                <a:latin typeface="Times New Roman"/>
                <a:cs typeface="Times New Roman"/>
              </a:rPr>
              <a:t>p </a:t>
            </a:r>
            <a:r>
              <a:rPr sz="1000" b="1" spc="-5" dirty="0">
                <a:latin typeface="Times New Roman"/>
                <a:cs typeface="Times New Roman"/>
              </a:rPr>
              <a:t>orbitals. Each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the three mutually perpendicular, dumbbell shaped  orbitals has </a:t>
            </a:r>
            <a:r>
              <a:rPr sz="1000" b="1" dirty="0">
                <a:latin typeface="Times New Roman"/>
                <a:cs typeface="Times New Roman"/>
              </a:rPr>
              <a:t>two </a:t>
            </a:r>
            <a:r>
              <a:rPr sz="1000" b="1" spc="-5" dirty="0">
                <a:latin typeface="Times New Roman"/>
                <a:cs typeface="Times New Roman"/>
              </a:rPr>
              <a:t>lobes separated by a node. The two lobes have different algebraic signs in the  corresponding </a:t>
            </a:r>
            <a:r>
              <a:rPr sz="1000" b="1" dirty="0">
                <a:latin typeface="Times New Roman"/>
                <a:cs typeface="Times New Roman"/>
              </a:rPr>
              <a:t>wave </a:t>
            </a:r>
            <a:r>
              <a:rPr sz="1000" b="1" spc="-5" dirty="0">
                <a:latin typeface="Times New Roman"/>
                <a:cs typeface="Times New Roman"/>
              </a:rPr>
              <a:t>function, </a:t>
            </a:r>
            <a:r>
              <a:rPr sz="1000" b="1" dirty="0">
                <a:latin typeface="Times New Roman"/>
                <a:cs typeface="Times New Roman"/>
              </a:rPr>
              <a:t>as </a:t>
            </a:r>
            <a:r>
              <a:rPr sz="1000" b="1" spc="-5" dirty="0">
                <a:latin typeface="Times New Roman"/>
                <a:cs typeface="Times New Roman"/>
              </a:rPr>
              <a:t>indicated by the different</a:t>
            </a:r>
            <a:r>
              <a:rPr sz="1000" b="1" spc="5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colors.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00">
              <a:latin typeface="Times New Roman"/>
              <a:cs typeface="Times New Roman"/>
            </a:endParaRPr>
          </a:p>
          <a:p>
            <a:pPr marL="50800">
              <a:lnSpc>
                <a:spcPts val="1639"/>
              </a:lnSpc>
              <a:spcBef>
                <a:spcPts val="5"/>
              </a:spcBef>
            </a:pPr>
            <a:r>
              <a:rPr sz="1400" b="1" spc="-5" dirty="0">
                <a:solidFill>
                  <a:srgbClr val="CD0000"/>
                </a:solidFill>
                <a:latin typeface="Arial"/>
                <a:cs typeface="Arial"/>
              </a:rPr>
              <a:t>Atomic Structure: </a:t>
            </a:r>
            <a:r>
              <a:rPr sz="1400" b="1" dirty="0">
                <a:solidFill>
                  <a:srgbClr val="CD0000"/>
                </a:solidFill>
                <a:latin typeface="Arial"/>
                <a:cs typeface="Arial"/>
              </a:rPr>
              <a:t>Electron</a:t>
            </a:r>
            <a:r>
              <a:rPr sz="1400" b="1" spc="-10" dirty="0">
                <a:solidFill>
                  <a:srgbClr val="CD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CD0000"/>
                </a:solidFill>
                <a:latin typeface="Arial"/>
                <a:cs typeface="Arial"/>
              </a:rPr>
              <a:t>Configurations</a:t>
            </a:r>
            <a:endParaRPr sz="1400">
              <a:latin typeface="Arial"/>
              <a:cs typeface="Arial"/>
            </a:endParaRPr>
          </a:p>
          <a:p>
            <a:pPr marL="50800" algn="just">
              <a:lnSpc>
                <a:spcPts val="1400"/>
              </a:lnSpc>
            </a:pP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lowest-energy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arrangement,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ground-state</a:t>
            </a:r>
            <a:r>
              <a:rPr sz="1200" b="1" spc="5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electron</a:t>
            </a:r>
            <a:r>
              <a:rPr sz="1200" b="1" spc="5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configuration</a:t>
            </a:r>
            <a:r>
              <a:rPr sz="1200" dirty="0">
                <a:latin typeface="Times New Roman"/>
                <a:cs typeface="Times New Roman"/>
              </a:rPr>
              <a:t>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an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atom</a:t>
            </a:r>
            <a:endParaRPr sz="1200">
              <a:latin typeface="Times New Roman"/>
              <a:cs typeface="Times New Roman"/>
            </a:endParaRPr>
          </a:p>
          <a:p>
            <a:pPr marL="50800" marR="44450">
              <a:lnSpc>
                <a:spcPct val="110000"/>
              </a:lnSpc>
            </a:pPr>
            <a:r>
              <a:rPr sz="1200" spc="-5" dirty="0">
                <a:latin typeface="Times New Roman"/>
                <a:cs typeface="Times New Roman"/>
              </a:rPr>
              <a:t>is </a:t>
            </a:r>
            <a:r>
              <a:rPr sz="1200" dirty="0">
                <a:latin typeface="Times New Roman"/>
                <a:cs typeface="Times New Roman"/>
              </a:rPr>
              <a:t>a listing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the orbitals </a:t>
            </a:r>
            <a:r>
              <a:rPr sz="1200" spc="-5" dirty="0">
                <a:latin typeface="Times New Roman"/>
                <a:cs typeface="Times New Roman"/>
              </a:rPr>
              <a:t>occupied </a:t>
            </a:r>
            <a:r>
              <a:rPr sz="1200" spc="10" dirty="0">
                <a:latin typeface="Times New Roman"/>
                <a:cs typeface="Times New Roman"/>
              </a:rPr>
              <a:t>by </a:t>
            </a:r>
            <a:r>
              <a:rPr sz="1200" spc="-5" dirty="0">
                <a:latin typeface="Times New Roman"/>
                <a:cs typeface="Times New Roman"/>
              </a:rPr>
              <a:t>its </a:t>
            </a:r>
            <a:r>
              <a:rPr sz="1200" dirty="0">
                <a:latin typeface="Times New Roman"/>
                <a:cs typeface="Times New Roman"/>
              </a:rPr>
              <a:t>electrons. We </a:t>
            </a:r>
            <a:r>
              <a:rPr sz="1200" spc="-5" dirty="0">
                <a:latin typeface="Times New Roman"/>
                <a:cs typeface="Times New Roman"/>
              </a:rPr>
              <a:t>can predict </a:t>
            </a:r>
            <a:r>
              <a:rPr sz="1200" dirty="0">
                <a:latin typeface="Times New Roman"/>
                <a:cs typeface="Times New Roman"/>
              </a:rPr>
              <a:t>this </a:t>
            </a:r>
            <a:r>
              <a:rPr sz="1200" spc="-5" dirty="0">
                <a:latin typeface="Times New Roman"/>
                <a:cs typeface="Times New Roman"/>
              </a:rPr>
              <a:t>arrangement  </a:t>
            </a:r>
            <a:r>
              <a:rPr sz="1200" spc="5" dirty="0">
                <a:latin typeface="Times New Roman"/>
                <a:cs typeface="Times New Roman"/>
              </a:rPr>
              <a:t>by </a:t>
            </a:r>
            <a:r>
              <a:rPr sz="1200" dirty="0">
                <a:latin typeface="Times New Roman"/>
                <a:cs typeface="Times New Roman"/>
              </a:rPr>
              <a:t>following three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rules.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50800">
              <a:lnSpc>
                <a:spcPts val="1390"/>
              </a:lnSpc>
            </a:pPr>
            <a:r>
              <a:rPr sz="1200" b="1" spc="-5" dirty="0">
                <a:solidFill>
                  <a:srgbClr val="CD0000"/>
                </a:solidFill>
                <a:latin typeface="Arial"/>
                <a:cs typeface="Arial"/>
              </a:rPr>
              <a:t>Rule 1</a:t>
            </a:r>
            <a:endParaRPr sz="1200">
              <a:latin typeface="Arial"/>
              <a:cs typeface="Arial"/>
            </a:endParaRPr>
          </a:p>
          <a:p>
            <a:pPr marL="50800" marR="64135" algn="just">
              <a:lnSpc>
                <a:spcPts val="1380"/>
              </a:lnSpc>
              <a:spcBef>
                <a:spcPts val="50"/>
              </a:spcBef>
            </a:pPr>
            <a:r>
              <a:rPr sz="1200" dirty="0">
                <a:latin typeface="Times New Roman"/>
                <a:cs typeface="Times New Roman"/>
              </a:rPr>
              <a:t>The lowest-energy orbitals fill up first, </a:t>
            </a:r>
            <a:r>
              <a:rPr sz="1200" spc="-5" dirty="0">
                <a:latin typeface="Times New Roman"/>
                <a:cs typeface="Times New Roman"/>
              </a:rPr>
              <a:t>according </a:t>
            </a:r>
            <a:r>
              <a:rPr sz="1200" spc="5" dirty="0">
                <a:latin typeface="Times New Roman"/>
                <a:cs typeface="Times New Roman"/>
              </a:rPr>
              <a:t>to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order </a:t>
            </a:r>
            <a:r>
              <a:rPr sz="1200" b="1" spc="-5" dirty="0">
                <a:latin typeface="Times New Roman"/>
                <a:cs typeface="Times New Roman"/>
              </a:rPr>
              <a:t>1</a:t>
            </a:r>
            <a:r>
              <a:rPr sz="1200" b="1" i="1" spc="-5" dirty="0">
                <a:latin typeface="Times New Roman"/>
                <a:cs typeface="Times New Roman"/>
              </a:rPr>
              <a:t>s </a:t>
            </a:r>
            <a:r>
              <a:rPr sz="1200" b="1" spc="-5" dirty="0">
                <a:latin typeface="Times New Roman"/>
                <a:cs typeface="Times New Roman"/>
              </a:rPr>
              <a:t>2</a:t>
            </a:r>
            <a:r>
              <a:rPr sz="1200" b="1" i="1" spc="-5" dirty="0">
                <a:latin typeface="Times New Roman"/>
                <a:cs typeface="Times New Roman"/>
              </a:rPr>
              <a:t>s </a:t>
            </a:r>
            <a:r>
              <a:rPr sz="1200" b="1" dirty="0">
                <a:latin typeface="Times New Roman"/>
                <a:cs typeface="Times New Roman"/>
              </a:rPr>
              <a:t>2</a:t>
            </a:r>
            <a:r>
              <a:rPr sz="1200" b="1" i="1" dirty="0">
                <a:latin typeface="Times New Roman"/>
                <a:cs typeface="Times New Roman"/>
              </a:rPr>
              <a:t>p </a:t>
            </a:r>
            <a:r>
              <a:rPr sz="1200" b="1" spc="-5" dirty="0">
                <a:latin typeface="Times New Roman"/>
                <a:cs typeface="Times New Roman"/>
              </a:rPr>
              <a:t>3</a:t>
            </a:r>
            <a:r>
              <a:rPr sz="1200" b="1" i="1" spc="-5" dirty="0">
                <a:latin typeface="Times New Roman"/>
                <a:cs typeface="Times New Roman"/>
              </a:rPr>
              <a:t>s </a:t>
            </a:r>
            <a:r>
              <a:rPr sz="1200" b="1" dirty="0">
                <a:latin typeface="Times New Roman"/>
                <a:cs typeface="Times New Roman"/>
              </a:rPr>
              <a:t>3</a:t>
            </a:r>
            <a:r>
              <a:rPr sz="1200" b="1" i="1" dirty="0">
                <a:latin typeface="Times New Roman"/>
                <a:cs typeface="Times New Roman"/>
              </a:rPr>
              <a:t>p  </a:t>
            </a:r>
            <a:r>
              <a:rPr sz="1200" b="1" spc="-5" dirty="0">
                <a:latin typeface="Times New Roman"/>
                <a:cs typeface="Times New Roman"/>
              </a:rPr>
              <a:t>4</a:t>
            </a:r>
            <a:r>
              <a:rPr sz="1200" b="1" i="1" spc="-5" dirty="0">
                <a:latin typeface="Times New Roman"/>
                <a:cs typeface="Times New Roman"/>
              </a:rPr>
              <a:t>s </a:t>
            </a:r>
            <a:r>
              <a:rPr sz="1200" b="1" dirty="0">
                <a:latin typeface="Times New Roman"/>
                <a:cs typeface="Times New Roman"/>
              </a:rPr>
              <a:t>3</a:t>
            </a:r>
            <a:r>
              <a:rPr sz="1200" b="1" i="1" dirty="0">
                <a:latin typeface="Times New Roman"/>
                <a:cs typeface="Times New Roman"/>
              </a:rPr>
              <a:t>d</a:t>
            </a:r>
            <a:r>
              <a:rPr sz="1200" i="1" dirty="0">
                <a:latin typeface="Times New Roman"/>
                <a:cs typeface="Times New Roman"/>
              </a:rPr>
              <a:t>,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statement called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b="1" i="1" spc="-5" dirty="0">
                <a:latin typeface="Times New Roman"/>
                <a:cs typeface="Times New Roman"/>
              </a:rPr>
              <a:t>Aufbau principle</a:t>
            </a:r>
            <a:r>
              <a:rPr sz="1200" spc="-5" dirty="0">
                <a:latin typeface="Times New Roman"/>
                <a:cs typeface="Times New Roman"/>
              </a:rPr>
              <a:t>. </a:t>
            </a:r>
            <a:r>
              <a:rPr sz="1200" dirty="0">
                <a:latin typeface="Times New Roman"/>
                <a:cs typeface="Times New Roman"/>
              </a:rPr>
              <a:t>Note that the </a:t>
            </a:r>
            <a:r>
              <a:rPr sz="1200" spc="-5" dirty="0">
                <a:latin typeface="Times New Roman"/>
                <a:cs typeface="Times New Roman"/>
              </a:rPr>
              <a:t>4</a:t>
            </a:r>
            <a:r>
              <a:rPr sz="1200" i="1" spc="-5" dirty="0">
                <a:latin typeface="Times New Roman"/>
                <a:cs typeface="Times New Roman"/>
              </a:rPr>
              <a:t>s </a:t>
            </a:r>
            <a:r>
              <a:rPr sz="1200" spc="-5" dirty="0">
                <a:latin typeface="Times New Roman"/>
                <a:cs typeface="Times New Roman"/>
              </a:rPr>
              <a:t>orbital </a:t>
            </a:r>
            <a:r>
              <a:rPr sz="1200" dirty="0">
                <a:latin typeface="Times New Roman"/>
                <a:cs typeface="Times New Roman"/>
              </a:rPr>
              <a:t>lies </a:t>
            </a:r>
            <a:r>
              <a:rPr sz="1200" spc="-5" dirty="0">
                <a:latin typeface="Times New Roman"/>
                <a:cs typeface="Times New Roman"/>
              </a:rPr>
              <a:t>between 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3</a:t>
            </a:r>
            <a:r>
              <a:rPr sz="1200" i="1" spc="-5" dirty="0">
                <a:latin typeface="Times New Roman"/>
                <a:cs typeface="Times New Roman"/>
              </a:rPr>
              <a:t>p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3</a:t>
            </a:r>
            <a:r>
              <a:rPr sz="1200" i="1" dirty="0">
                <a:latin typeface="Times New Roman"/>
                <a:cs typeface="Times New Roman"/>
              </a:rPr>
              <a:t>d</a:t>
            </a:r>
            <a:r>
              <a:rPr sz="1200" i="1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orbitals.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marL="50800">
              <a:lnSpc>
                <a:spcPts val="1400"/>
              </a:lnSpc>
            </a:pPr>
            <a:r>
              <a:rPr sz="1200" b="1" spc="-5" dirty="0">
                <a:solidFill>
                  <a:srgbClr val="CD0000"/>
                </a:solidFill>
                <a:latin typeface="Arial"/>
                <a:cs typeface="Arial"/>
              </a:rPr>
              <a:t>Rule 2</a:t>
            </a:r>
            <a:endParaRPr sz="1200">
              <a:latin typeface="Arial"/>
              <a:cs typeface="Arial"/>
            </a:endParaRPr>
          </a:p>
          <a:p>
            <a:pPr marL="50800">
              <a:lnSpc>
                <a:spcPts val="1400"/>
              </a:lnSpc>
            </a:pPr>
            <a:r>
              <a:rPr sz="1200" spc="-5" dirty="0">
                <a:latin typeface="Times New Roman"/>
                <a:cs typeface="Times New Roman"/>
              </a:rPr>
              <a:t>Electrons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act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ways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as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if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they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were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spinning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around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an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axis,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somewhat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like</a:t>
            </a:r>
            <a:endParaRPr sz="12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55"/>
              </a:spcBef>
            </a:pPr>
            <a:r>
              <a:rPr sz="1200" spc="-5" dirty="0">
                <a:latin typeface="Times New Roman"/>
                <a:cs typeface="Times New Roman"/>
              </a:rPr>
              <a:t>how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earth spins. </a:t>
            </a:r>
            <a:r>
              <a:rPr sz="1200" dirty="0">
                <a:latin typeface="Times New Roman"/>
                <a:cs typeface="Times New Roman"/>
              </a:rPr>
              <a:t>This spin </a:t>
            </a:r>
            <a:r>
              <a:rPr sz="1200" spc="-5" dirty="0">
                <a:latin typeface="Times New Roman"/>
                <a:cs typeface="Times New Roman"/>
              </a:rPr>
              <a:t>can have two </a:t>
            </a:r>
            <a:r>
              <a:rPr sz="1200" dirty="0">
                <a:latin typeface="Times New Roman"/>
                <a:cs typeface="Times New Roman"/>
              </a:rPr>
              <a:t>orientations, </a:t>
            </a:r>
            <a:r>
              <a:rPr sz="1200" spc="-5" dirty="0">
                <a:latin typeface="Times New Roman"/>
                <a:cs typeface="Times New Roman"/>
              </a:rPr>
              <a:t>denoted </a:t>
            </a:r>
            <a:r>
              <a:rPr sz="1200" spc="-10" dirty="0">
                <a:latin typeface="Times New Roman"/>
                <a:cs typeface="Times New Roman"/>
              </a:rPr>
              <a:t>as </a:t>
            </a:r>
            <a:r>
              <a:rPr sz="1200" dirty="0">
                <a:latin typeface="Times New Roman"/>
                <a:cs typeface="Times New Roman"/>
              </a:rPr>
              <a:t>up ( ) </a:t>
            </a:r>
            <a:r>
              <a:rPr sz="1200" spc="-5" dirty="0">
                <a:latin typeface="Times New Roman"/>
                <a:cs typeface="Times New Roman"/>
              </a:rPr>
              <a:t>and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down</a:t>
            </a:r>
            <a:endParaRPr sz="1200">
              <a:latin typeface="Times New Roman"/>
              <a:cs typeface="Times New Roman"/>
            </a:endParaRPr>
          </a:p>
          <a:p>
            <a:pPr marL="50800" marR="43180">
              <a:lnSpc>
                <a:spcPct val="110000"/>
              </a:lnSpc>
            </a:pPr>
            <a:r>
              <a:rPr sz="1200" dirty="0">
                <a:latin typeface="Times New Roman"/>
                <a:cs typeface="Times New Roman"/>
              </a:rPr>
              <a:t>( ). Only two </a:t>
            </a:r>
            <a:r>
              <a:rPr sz="1200" spc="-5" dirty="0">
                <a:latin typeface="Times New Roman"/>
                <a:cs typeface="Times New Roman"/>
              </a:rPr>
              <a:t>electrons can </a:t>
            </a:r>
            <a:r>
              <a:rPr sz="1200" dirty="0">
                <a:latin typeface="Times New Roman"/>
                <a:cs typeface="Times New Roman"/>
              </a:rPr>
              <a:t>occupy </a:t>
            </a:r>
            <a:r>
              <a:rPr sz="1200" spc="-5" dirty="0">
                <a:latin typeface="Times New Roman"/>
                <a:cs typeface="Times New Roman"/>
              </a:rPr>
              <a:t>an orbital, and </a:t>
            </a:r>
            <a:r>
              <a:rPr sz="1200" dirty="0">
                <a:latin typeface="Times New Roman"/>
                <a:cs typeface="Times New Roman"/>
              </a:rPr>
              <a:t>they must be of opposite spin, a  </a:t>
            </a:r>
            <a:r>
              <a:rPr sz="1200" spc="-5" dirty="0">
                <a:latin typeface="Times New Roman"/>
                <a:cs typeface="Times New Roman"/>
              </a:rPr>
              <a:t>statement called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b="1" i="1" dirty="0">
                <a:latin typeface="Times New Roman"/>
                <a:cs typeface="Times New Roman"/>
              </a:rPr>
              <a:t>Pauli</a:t>
            </a:r>
            <a:r>
              <a:rPr sz="1200" b="1" i="1" spc="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exclusion</a:t>
            </a:r>
            <a:endParaRPr sz="12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7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principle</a:t>
            </a:r>
            <a:r>
              <a:rPr sz="1200" b="1" spc="-5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50800">
              <a:lnSpc>
                <a:spcPts val="1400"/>
              </a:lnSpc>
            </a:pPr>
            <a:r>
              <a:rPr sz="1200" b="1" spc="-5" dirty="0">
                <a:solidFill>
                  <a:srgbClr val="CD0000"/>
                </a:solidFill>
                <a:latin typeface="Arial"/>
                <a:cs typeface="Arial"/>
              </a:rPr>
              <a:t>Rule 3</a:t>
            </a:r>
            <a:endParaRPr sz="1200">
              <a:latin typeface="Arial"/>
              <a:cs typeface="Arial"/>
            </a:endParaRPr>
          </a:p>
          <a:p>
            <a:pPr marL="50800">
              <a:lnSpc>
                <a:spcPts val="1400"/>
              </a:lnSpc>
            </a:pPr>
            <a:r>
              <a:rPr sz="1200" spc="-10" dirty="0">
                <a:latin typeface="Times New Roman"/>
                <a:cs typeface="Times New Roman"/>
              </a:rPr>
              <a:t>If  </a:t>
            </a:r>
            <a:r>
              <a:rPr sz="1200" dirty="0">
                <a:latin typeface="Times New Roman"/>
                <a:cs typeface="Times New Roman"/>
              </a:rPr>
              <a:t>two  or more  empty orbitals  of </a:t>
            </a:r>
            <a:r>
              <a:rPr sz="1200" spc="-5" dirty="0">
                <a:latin typeface="Times New Roman"/>
                <a:cs typeface="Times New Roman"/>
              </a:rPr>
              <a:t>equal  </a:t>
            </a:r>
            <a:r>
              <a:rPr sz="1200" dirty="0">
                <a:latin typeface="Times New Roman"/>
                <a:cs typeface="Times New Roman"/>
              </a:rPr>
              <a:t>energy are </a:t>
            </a:r>
            <a:r>
              <a:rPr sz="1200" spc="-5" dirty="0">
                <a:latin typeface="Times New Roman"/>
                <a:cs typeface="Times New Roman"/>
              </a:rPr>
              <a:t>available,  </a:t>
            </a:r>
            <a:r>
              <a:rPr sz="1200" dirty="0">
                <a:latin typeface="Times New Roman"/>
                <a:cs typeface="Times New Roman"/>
              </a:rPr>
              <a:t>one  electron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occupies</a:t>
            </a:r>
            <a:endParaRPr sz="1200">
              <a:latin typeface="Times New Roman"/>
              <a:cs typeface="Times New Roman"/>
            </a:endParaRPr>
          </a:p>
          <a:p>
            <a:pPr marL="50800" marR="43180">
              <a:lnSpc>
                <a:spcPct val="110000"/>
              </a:lnSpc>
            </a:pPr>
            <a:r>
              <a:rPr sz="1200" spc="-5" dirty="0">
                <a:latin typeface="Times New Roman"/>
                <a:cs typeface="Times New Roman"/>
              </a:rPr>
              <a:t>each </a:t>
            </a:r>
            <a:r>
              <a:rPr sz="1200" dirty="0">
                <a:latin typeface="Times New Roman"/>
                <a:cs typeface="Times New Roman"/>
              </a:rPr>
              <a:t>with </a:t>
            </a:r>
            <a:r>
              <a:rPr sz="1200" spc="-5" dirty="0">
                <a:latin typeface="Times New Roman"/>
                <a:cs typeface="Times New Roman"/>
              </a:rPr>
              <a:t>spins parallel </a:t>
            </a:r>
            <a:r>
              <a:rPr sz="1200" dirty="0">
                <a:latin typeface="Times New Roman"/>
                <a:cs typeface="Times New Roman"/>
              </a:rPr>
              <a:t>until </a:t>
            </a:r>
            <a:r>
              <a:rPr sz="1200" spc="-5" dirty="0">
                <a:latin typeface="Times New Roman"/>
                <a:cs typeface="Times New Roman"/>
              </a:rPr>
              <a:t>all orbitals are </a:t>
            </a:r>
            <a:r>
              <a:rPr sz="1200" dirty="0">
                <a:latin typeface="Times New Roman"/>
                <a:cs typeface="Times New Roman"/>
              </a:rPr>
              <a:t>half-full, a </a:t>
            </a:r>
            <a:r>
              <a:rPr sz="1200" spc="-5" dirty="0">
                <a:latin typeface="Times New Roman"/>
                <a:cs typeface="Times New Roman"/>
              </a:rPr>
              <a:t>statement called </a:t>
            </a:r>
            <a:r>
              <a:rPr sz="1200" b="1" i="1" dirty="0">
                <a:latin typeface="Times New Roman"/>
                <a:cs typeface="Times New Roman"/>
              </a:rPr>
              <a:t>Hund’s rule</a:t>
            </a:r>
            <a:r>
              <a:rPr sz="1200" dirty="0">
                <a:latin typeface="Times New Roman"/>
                <a:cs typeface="Times New Roman"/>
              </a:rPr>
              <a:t>.  Some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examples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rules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apply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are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shown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0DDA40"/>
                </a:solidFill>
                <a:latin typeface="Times New Roman"/>
                <a:cs typeface="Times New Roman"/>
              </a:rPr>
              <a:t>Table</a:t>
            </a:r>
            <a:r>
              <a:rPr sz="1200" b="1" spc="220" dirty="0">
                <a:solidFill>
                  <a:srgbClr val="0DDA40"/>
                </a:solidFill>
                <a:latin typeface="Times New Roman"/>
                <a:cs typeface="Times New Roman"/>
              </a:rPr>
              <a:t> </a:t>
            </a:r>
            <a:r>
              <a:rPr sz="1200" b="1" spc="-5" dirty="0">
                <a:solidFill>
                  <a:srgbClr val="0DDA40"/>
                </a:solidFill>
                <a:latin typeface="Times New Roman"/>
                <a:cs typeface="Times New Roman"/>
              </a:rPr>
              <a:t>1-1</a:t>
            </a:r>
            <a:r>
              <a:rPr sz="1200" spc="-5" dirty="0">
                <a:latin typeface="Times New Roman"/>
                <a:cs typeface="Times New Roman"/>
              </a:rPr>
              <a:t>.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Hydrogen,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endParaRPr sz="12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60"/>
              </a:spcBef>
            </a:pPr>
            <a:r>
              <a:rPr sz="1200" spc="-5" dirty="0">
                <a:latin typeface="Times New Roman"/>
                <a:cs typeface="Times New Roman"/>
              </a:rPr>
              <a:t>instance, has </a:t>
            </a:r>
            <a:r>
              <a:rPr sz="1200" spc="5" dirty="0">
                <a:latin typeface="Times New Roman"/>
                <a:cs typeface="Times New Roman"/>
              </a:rPr>
              <a:t>only </a:t>
            </a:r>
            <a:r>
              <a:rPr sz="1200" dirty="0">
                <a:latin typeface="Times New Roman"/>
                <a:cs typeface="Times New Roman"/>
              </a:rPr>
              <a:t>one </a:t>
            </a:r>
            <a:r>
              <a:rPr sz="1200" spc="-5" dirty="0">
                <a:latin typeface="Times New Roman"/>
                <a:cs typeface="Times New Roman"/>
              </a:rPr>
              <a:t>electron, which </a:t>
            </a:r>
            <a:r>
              <a:rPr sz="1200" dirty="0">
                <a:latin typeface="Times New Roman"/>
                <a:cs typeface="Times New Roman"/>
              </a:rPr>
              <a:t>must occupy the lowest-energy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orbital.</a:t>
            </a:r>
            <a:endParaRPr sz="1200">
              <a:latin typeface="Times New Roman"/>
              <a:cs typeface="Times New Roman"/>
            </a:endParaRPr>
          </a:p>
          <a:p>
            <a:pPr marL="50800" marR="43180">
              <a:lnSpc>
                <a:spcPts val="1580"/>
              </a:lnSpc>
              <a:spcBef>
                <a:spcPts val="80"/>
              </a:spcBef>
            </a:pPr>
            <a:r>
              <a:rPr sz="1200" dirty="0">
                <a:latin typeface="Times New Roman"/>
                <a:cs typeface="Times New Roman"/>
              </a:rPr>
              <a:t>Thus, </a:t>
            </a:r>
            <a:r>
              <a:rPr sz="1200" spc="-5" dirty="0">
                <a:latin typeface="Times New Roman"/>
                <a:cs typeface="Times New Roman"/>
              </a:rPr>
              <a:t>hydrogen has </a:t>
            </a:r>
            <a:r>
              <a:rPr sz="1200" dirty="0">
                <a:latin typeface="Times New Roman"/>
                <a:cs typeface="Times New Roman"/>
              </a:rPr>
              <a:t>a 1</a:t>
            </a:r>
            <a:r>
              <a:rPr sz="1200" i="1" dirty="0">
                <a:latin typeface="Times New Roman"/>
                <a:cs typeface="Times New Roman"/>
              </a:rPr>
              <a:t>s </a:t>
            </a:r>
            <a:r>
              <a:rPr sz="1200" spc="-5" dirty="0">
                <a:latin typeface="Times New Roman"/>
                <a:cs typeface="Times New Roman"/>
              </a:rPr>
              <a:t>ground-state configuration. Carbon has six electrons and </a:t>
            </a:r>
            <a:r>
              <a:rPr sz="1200" dirty="0">
                <a:latin typeface="Times New Roman"/>
                <a:cs typeface="Times New Roman"/>
              </a:rPr>
              <a:t>the  </a:t>
            </a:r>
            <a:r>
              <a:rPr sz="1200" spc="-5" dirty="0">
                <a:latin typeface="Times New Roman"/>
                <a:cs typeface="Times New Roman"/>
              </a:rPr>
              <a:t>ground-state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configuration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</a:t>
            </a:r>
            <a:r>
              <a:rPr sz="1200" i="1" dirty="0">
                <a:latin typeface="Times New Roman"/>
                <a:cs typeface="Times New Roman"/>
              </a:rPr>
              <a:t>s</a:t>
            </a:r>
            <a:r>
              <a:rPr sz="1200" baseline="38194" dirty="0">
                <a:latin typeface="Times New Roman"/>
                <a:cs typeface="Times New Roman"/>
              </a:rPr>
              <a:t>2</a:t>
            </a:r>
            <a:r>
              <a:rPr sz="1200" spc="67" baseline="3819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i="1" dirty="0">
                <a:latin typeface="Times New Roman"/>
                <a:cs typeface="Times New Roman"/>
              </a:rPr>
              <a:t>s</a:t>
            </a:r>
            <a:r>
              <a:rPr sz="1200" baseline="38194" dirty="0">
                <a:latin typeface="Times New Roman"/>
                <a:cs typeface="Times New Roman"/>
              </a:rPr>
              <a:t>2</a:t>
            </a:r>
            <a:r>
              <a:rPr sz="1200" spc="60" baseline="3819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i="1" dirty="0">
                <a:latin typeface="Times New Roman"/>
                <a:cs typeface="Times New Roman"/>
              </a:rPr>
              <a:t>p</a:t>
            </a:r>
            <a:r>
              <a:rPr sz="1200" i="1" spc="105" dirty="0">
                <a:latin typeface="Times New Roman"/>
                <a:cs typeface="Times New Roman"/>
              </a:rPr>
              <a:t> </a:t>
            </a:r>
            <a:r>
              <a:rPr sz="1200" baseline="38194" dirty="0">
                <a:latin typeface="Times New Roman"/>
                <a:cs typeface="Times New Roman"/>
              </a:rPr>
              <a:t>1</a:t>
            </a:r>
            <a:r>
              <a:rPr sz="1200" spc="60" baseline="3819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i="1" dirty="0">
                <a:latin typeface="Times New Roman"/>
                <a:cs typeface="Times New Roman"/>
              </a:rPr>
              <a:t>p</a:t>
            </a:r>
            <a:r>
              <a:rPr sz="1200" i="1" spc="90" dirty="0">
                <a:latin typeface="Times New Roman"/>
                <a:cs typeface="Times New Roman"/>
              </a:rPr>
              <a:t> </a:t>
            </a:r>
            <a:r>
              <a:rPr sz="1200" baseline="38194" dirty="0">
                <a:latin typeface="Times New Roman"/>
                <a:cs typeface="Times New Roman"/>
              </a:rPr>
              <a:t>1</a:t>
            </a:r>
            <a:r>
              <a:rPr sz="1200" dirty="0">
                <a:latin typeface="Times New Roman"/>
                <a:cs typeface="Times New Roman"/>
              </a:rPr>
              <a:t>,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so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forth.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Note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superscript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  <a:p>
            <a:pPr marR="246379" algn="ctr">
              <a:lnSpc>
                <a:spcPts val="5"/>
              </a:lnSpc>
              <a:tabLst>
                <a:tab pos="309245" algn="l"/>
              </a:tabLst>
            </a:pPr>
            <a:r>
              <a:rPr sz="800" dirty="0">
                <a:latin typeface="Times New Roman"/>
                <a:cs typeface="Times New Roman"/>
              </a:rPr>
              <a:t>x	y</a:t>
            </a:r>
            <a:endParaRPr sz="8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used to </a:t>
            </a:r>
            <a:r>
              <a:rPr sz="1200" spc="-5" dirty="0">
                <a:latin typeface="Times New Roman"/>
                <a:cs typeface="Times New Roman"/>
              </a:rPr>
              <a:t>represent </a:t>
            </a:r>
            <a:r>
              <a:rPr sz="1200" dirty="0">
                <a:latin typeface="Times New Roman"/>
                <a:cs typeface="Times New Roman"/>
              </a:rPr>
              <a:t>the number of </a:t>
            </a:r>
            <a:r>
              <a:rPr sz="1200" spc="-5" dirty="0">
                <a:latin typeface="Times New Roman"/>
                <a:cs typeface="Times New Roman"/>
              </a:rPr>
              <a:t>electrons </a:t>
            </a:r>
            <a:r>
              <a:rPr sz="1200" dirty="0">
                <a:latin typeface="Times New Roman"/>
                <a:cs typeface="Times New Roman"/>
              </a:rPr>
              <a:t>in a </a:t>
            </a:r>
            <a:r>
              <a:rPr sz="1200" spc="-5" dirty="0">
                <a:latin typeface="Times New Roman"/>
                <a:cs typeface="Times New Roman"/>
              </a:rPr>
              <a:t>particular orbital.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14486" y="1028728"/>
            <a:ext cx="3997804" cy="14782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57140" y="4332350"/>
            <a:ext cx="161162" cy="103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078854" y="4330445"/>
            <a:ext cx="161162" cy="1033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444615" y="4337430"/>
            <a:ext cx="161162" cy="1033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42940" y="4336795"/>
            <a:ext cx="161162" cy="1033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75909" y="4344415"/>
            <a:ext cx="161162" cy="1033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87144" y="4481575"/>
            <a:ext cx="161162" cy="1033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38800" y="5361304"/>
            <a:ext cx="76200" cy="1600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01813" y="5566917"/>
            <a:ext cx="76060" cy="16014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4</a:t>
            </a:fld>
            <a:endParaRPr spc="-2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1676" y="452627"/>
            <a:ext cx="5419090" cy="218440"/>
          </a:xfrm>
          <a:prstGeom prst="rect">
            <a:avLst/>
          </a:prstGeom>
          <a:solidFill>
            <a:srgbClr val="808080"/>
          </a:solidFill>
          <a:ln w="609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70"/>
              </a:spcBef>
              <a:tabLst>
                <a:tab pos="2298065" algn="l"/>
                <a:tab pos="4102735" algn="l"/>
              </a:tabLst>
            </a:pPr>
            <a:r>
              <a:rPr sz="1100" b="1" spc="-60" dirty="0">
                <a:latin typeface="Trebuchet MS"/>
                <a:cs typeface="Trebuchet MS"/>
              </a:rPr>
              <a:t>Organic</a:t>
            </a:r>
            <a:r>
              <a:rPr sz="1100" b="1" spc="-75" dirty="0">
                <a:latin typeface="Trebuchet MS"/>
                <a:cs typeface="Trebuchet MS"/>
              </a:rPr>
              <a:t> </a:t>
            </a:r>
            <a:r>
              <a:rPr sz="1100" b="1" spc="-70" dirty="0">
                <a:latin typeface="Trebuchet MS"/>
                <a:cs typeface="Trebuchet MS"/>
              </a:rPr>
              <a:t>Chemistry </a:t>
            </a:r>
            <a:r>
              <a:rPr sz="1100" b="1" spc="-50" dirty="0">
                <a:latin typeface="Trebuchet MS"/>
                <a:cs typeface="Trebuchet MS"/>
              </a:rPr>
              <a:t>(I</a:t>
            </a:r>
            <a:r>
              <a:rPr sz="1200" b="1" spc="-50" dirty="0">
                <a:latin typeface="Trebuchet MS"/>
                <a:cs typeface="Trebuchet MS"/>
              </a:rPr>
              <a:t>)	</a:t>
            </a:r>
            <a:r>
              <a:rPr sz="1200" b="1" spc="-65" dirty="0">
                <a:latin typeface="Trebuchet MS"/>
                <a:cs typeface="Trebuchet MS"/>
              </a:rPr>
              <a:t>Introduction	</a:t>
            </a:r>
            <a:r>
              <a:rPr sz="1100" b="1" spc="-75" dirty="0">
                <a:latin typeface="Trebuchet MS"/>
                <a:cs typeface="Trebuchet MS"/>
              </a:rPr>
              <a:t>Dr. </a:t>
            </a:r>
            <a:r>
              <a:rPr sz="1100" b="1" spc="-50" dirty="0">
                <a:latin typeface="Trebuchet MS"/>
                <a:cs typeface="Trebuchet MS"/>
              </a:rPr>
              <a:t>Ayad</a:t>
            </a:r>
            <a:r>
              <a:rPr sz="1100" b="1" spc="-114" dirty="0">
                <a:latin typeface="Trebuchet MS"/>
                <a:cs typeface="Trebuchet MS"/>
              </a:rPr>
              <a:t> </a:t>
            </a:r>
            <a:r>
              <a:rPr sz="1100" b="1" spc="-70" dirty="0">
                <a:latin typeface="Trebuchet MS"/>
                <a:cs typeface="Trebuchet MS"/>
              </a:rPr>
              <a:t>Kareem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3031362"/>
            <a:ext cx="5300980" cy="1219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39"/>
              </a:lnSpc>
              <a:spcBef>
                <a:spcPts val="100"/>
              </a:spcBef>
            </a:pPr>
            <a:r>
              <a:rPr sz="1400" b="1" spc="-5" dirty="0">
                <a:solidFill>
                  <a:srgbClr val="CD0000"/>
                </a:solidFill>
                <a:latin typeface="Arial"/>
                <a:cs typeface="Arial"/>
              </a:rPr>
              <a:t>Development of Chemical Bonding</a:t>
            </a:r>
            <a:r>
              <a:rPr sz="1400" b="1" spc="5" dirty="0">
                <a:solidFill>
                  <a:srgbClr val="CD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D0000"/>
                </a:solidFill>
                <a:latin typeface="Arial"/>
                <a:cs typeface="Arial"/>
              </a:rPr>
              <a:t>Theory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400"/>
              </a:lnSpc>
            </a:pPr>
            <a:r>
              <a:rPr sz="1200" spc="-5" dirty="0">
                <a:latin typeface="Times New Roman"/>
                <a:cs typeface="Times New Roman"/>
              </a:rPr>
              <a:t>A  representation  </a:t>
            </a:r>
            <a:r>
              <a:rPr sz="1200" dirty="0">
                <a:latin typeface="Times New Roman"/>
                <a:cs typeface="Times New Roman"/>
              </a:rPr>
              <a:t>of  a  </a:t>
            </a:r>
            <a:r>
              <a:rPr sz="1200" spc="-5" dirty="0">
                <a:latin typeface="Times New Roman"/>
                <a:cs typeface="Times New Roman"/>
              </a:rPr>
              <a:t>tetrahedral  carbon  atom  is  shown  </a:t>
            </a:r>
            <a:r>
              <a:rPr sz="1200" dirty="0">
                <a:latin typeface="Times New Roman"/>
                <a:cs typeface="Times New Roman"/>
              </a:rPr>
              <a:t>in  </a:t>
            </a:r>
            <a:r>
              <a:rPr sz="1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Figure  1-6</a:t>
            </a:r>
            <a:r>
              <a:rPr sz="1200" spc="-5" dirty="0">
                <a:latin typeface="Times New Roman"/>
                <a:cs typeface="Times New Roman"/>
              </a:rPr>
              <a:t>.  </a:t>
            </a:r>
            <a:r>
              <a:rPr sz="1200" dirty="0">
                <a:latin typeface="Times New Roman"/>
                <a:cs typeface="Times New Roman"/>
              </a:rPr>
              <a:t>Note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conventions </a:t>
            </a:r>
            <a:r>
              <a:rPr sz="1200" dirty="0">
                <a:latin typeface="Times New Roman"/>
                <a:cs typeface="Times New Roman"/>
              </a:rPr>
              <a:t>used to show </a:t>
            </a:r>
            <a:r>
              <a:rPr sz="1200" spc="-5" dirty="0">
                <a:latin typeface="Times New Roman"/>
                <a:cs typeface="Times New Roman"/>
              </a:rPr>
              <a:t>three-dimensionality: </a:t>
            </a:r>
            <a:r>
              <a:rPr sz="1200" dirty="0">
                <a:latin typeface="Times New Roman"/>
                <a:cs typeface="Times New Roman"/>
              </a:rPr>
              <a:t>solid </a:t>
            </a:r>
            <a:r>
              <a:rPr sz="1200" spc="-5" dirty="0">
                <a:latin typeface="Times New Roman"/>
                <a:cs typeface="Times New Roman"/>
              </a:rPr>
              <a:t>lines represent </a:t>
            </a:r>
            <a:r>
              <a:rPr sz="1200" dirty="0">
                <a:latin typeface="Times New Roman"/>
                <a:cs typeface="Times New Roman"/>
              </a:rPr>
              <a:t>bonds in the  plane of  the </a:t>
            </a:r>
            <a:r>
              <a:rPr sz="1200" spc="-5" dirty="0">
                <a:latin typeface="Times New Roman"/>
                <a:cs typeface="Times New Roman"/>
              </a:rPr>
              <a:t>page,  </a:t>
            </a:r>
            <a:r>
              <a:rPr sz="1200" dirty="0">
                <a:latin typeface="Times New Roman"/>
                <a:cs typeface="Times New Roman"/>
              </a:rPr>
              <a:t>the heavy wedged  line </a:t>
            </a:r>
            <a:r>
              <a:rPr sz="1200" spc="-5" dirty="0">
                <a:latin typeface="Times New Roman"/>
                <a:cs typeface="Times New Roman"/>
              </a:rPr>
              <a:t>represents  </a:t>
            </a:r>
            <a:r>
              <a:rPr sz="1200" dirty="0">
                <a:latin typeface="Times New Roman"/>
                <a:cs typeface="Times New Roman"/>
              </a:rPr>
              <a:t>a bond  coming  out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 the page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toward </a:t>
            </a:r>
            <a:r>
              <a:rPr sz="1200" dirty="0">
                <a:latin typeface="Times New Roman"/>
                <a:cs typeface="Times New Roman"/>
              </a:rPr>
              <a:t>the viewer, </a:t>
            </a:r>
            <a:r>
              <a:rPr sz="1200" spc="-5" dirty="0">
                <a:latin typeface="Times New Roman"/>
                <a:cs typeface="Times New Roman"/>
              </a:rPr>
              <a:t>and </a:t>
            </a:r>
            <a:r>
              <a:rPr sz="1200" spc="5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dashed </a:t>
            </a:r>
            <a:r>
              <a:rPr sz="1200" dirty="0">
                <a:latin typeface="Times New Roman"/>
                <a:cs typeface="Times New Roman"/>
              </a:rPr>
              <a:t>line </a:t>
            </a:r>
            <a:r>
              <a:rPr sz="1200" spc="-5" dirty="0">
                <a:latin typeface="Times New Roman"/>
                <a:cs typeface="Times New Roman"/>
              </a:rPr>
              <a:t>represents </a:t>
            </a:r>
            <a:r>
              <a:rPr sz="1200" dirty="0">
                <a:latin typeface="Times New Roman"/>
                <a:cs typeface="Times New Roman"/>
              </a:rPr>
              <a:t>a bond </a:t>
            </a:r>
            <a:r>
              <a:rPr sz="1200" spc="-5" dirty="0">
                <a:latin typeface="Times New Roman"/>
                <a:cs typeface="Times New Roman"/>
              </a:rPr>
              <a:t>receding </a:t>
            </a:r>
            <a:r>
              <a:rPr sz="1200" dirty="0">
                <a:latin typeface="Times New Roman"/>
                <a:cs typeface="Times New Roman"/>
              </a:rPr>
              <a:t>back </a:t>
            </a:r>
            <a:r>
              <a:rPr sz="1200" spc="-5" dirty="0">
                <a:latin typeface="Times New Roman"/>
                <a:cs typeface="Times New Roman"/>
              </a:rPr>
              <a:t>behind </a:t>
            </a:r>
            <a:r>
              <a:rPr sz="1200" dirty="0">
                <a:latin typeface="Times New Roman"/>
                <a:cs typeface="Times New Roman"/>
              </a:rPr>
              <a:t>the  </a:t>
            </a:r>
            <a:r>
              <a:rPr sz="1200" spc="-5" dirty="0">
                <a:latin typeface="Times New Roman"/>
                <a:cs typeface="Times New Roman"/>
              </a:rPr>
              <a:t>page, </a:t>
            </a:r>
            <a:r>
              <a:rPr sz="1200" dirty="0">
                <a:latin typeface="Times New Roman"/>
                <a:cs typeface="Times New Roman"/>
              </a:rPr>
              <a:t>away </a:t>
            </a:r>
            <a:r>
              <a:rPr sz="1200" spc="-5" dirty="0">
                <a:latin typeface="Times New Roman"/>
                <a:cs typeface="Times New Roman"/>
              </a:rPr>
              <a:t>from </a:t>
            </a:r>
            <a:r>
              <a:rPr sz="1200" dirty="0">
                <a:latin typeface="Times New Roman"/>
                <a:cs typeface="Times New Roman"/>
              </a:rPr>
              <a:t>the viewer. These representations </a:t>
            </a:r>
            <a:r>
              <a:rPr sz="1200" spc="-5" dirty="0">
                <a:latin typeface="Times New Roman"/>
                <a:cs typeface="Times New Roman"/>
              </a:rPr>
              <a:t>will </a:t>
            </a:r>
            <a:r>
              <a:rPr sz="1200" dirty="0">
                <a:latin typeface="Times New Roman"/>
                <a:cs typeface="Times New Roman"/>
              </a:rPr>
              <a:t>be used </a:t>
            </a:r>
            <a:r>
              <a:rPr sz="1200" spc="-5" dirty="0">
                <a:latin typeface="Times New Roman"/>
                <a:cs typeface="Times New Roman"/>
              </a:rPr>
              <a:t>throughout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text.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92504" y="5733669"/>
            <a:ext cx="5380355" cy="3811904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50800" marR="48895" algn="just">
              <a:lnSpc>
                <a:spcPts val="1150"/>
              </a:lnSpc>
              <a:spcBef>
                <a:spcPts val="175"/>
              </a:spcBef>
            </a:pPr>
            <a:r>
              <a:rPr sz="1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Figure 1-6 </a:t>
            </a:r>
            <a:r>
              <a:rPr sz="1000" b="1" spc="-5" dirty="0">
                <a:latin typeface="Times New Roman"/>
                <a:cs typeface="Times New Roman"/>
              </a:rPr>
              <a:t>A representation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a tetrahedral carbon </a:t>
            </a:r>
            <a:r>
              <a:rPr sz="1000" b="1" spc="-10" dirty="0">
                <a:latin typeface="Times New Roman"/>
                <a:cs typeface="Times New Roman"/>
              </a:rPr>
              <a:t>atom. </a:t>
            </a:r>
            <a:r>
              <a:rPr sz="1000" b="1" spc="-5" dirty="0">
                <a:latin typeface="Times New Roman"/>
                <a:cs typeface="Times New Roman"/>
              </a:rPr>
              <a:t>The solid lines represent bonds in the  plane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the paper, the heavy </a:t>
            </a:r>
            <a:r>
              <a:rPr sz="1000" b="1" dirty="0">
                <a:latin typeface="Times New Roman"/>
                <a:cs typeface="Times New Roman"/>
              </a:rPr>
              <a:t>wedged </a:t>
            </a:r>
            <a:r>
              <a:rPr sz="1000" b="1" spc="-5" dirty="0">
                <a:latin typeface="Times New Roman"/>
                <a:cs typeface="Times New Roman"/>
              </a:rPr>
              <a:t>line represents a bond coming out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the plane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the page,  and the dashed </a:t>
            </a:r>
            <a:r>
              <a:rPr sz="1000" b="1" dirty="0">
                <a:latin typeface="Times New Roman"/>
                <a:cs typeface="Times New Roman"/>
              </a:rPr>
              <a:t>line </a:t>
            </a:r>
            <a:r>
              <a:rPr sz="1000" b="1" spc="-5" dirty="0">
                <a:latin typeface="Times New Roman"/>
                <a:cs typeface="Times New Roman"/>
              </a:rPr>
              <a:t>represents a bond </a:t>
            </a:r>
            <a:r>
              <a:rPr sz="1000" b="1" dirty="0">
                <a:latin typeface="Times New Roman"/>
                <a:cs typeface="Times New Roman"/>
              </a:rPr>
              <a:t>going </a:t>
            </a:r>
            <a:r>
              <a:rPr sz="1000" b="1" spc="-5" dirty="0">
                <a:latin typeface="Times New Roman"/>
                <a:cs typeface="Times New Roman"/>
              </a:rPr>
              <a:t>back behind </a:t>
            </a:r>
            <a:r>
              <a:rPr sz="1000" b="1" dirty="0">
                <a:latin typeface="Times New Roman"/>
                <a:cs typeface="Times New Roman"/>
              </a:rPr>
              <a:t>the </a:t>
            </a:r>
            <a:r>
              <a:rPr sz="1000" b="1" spc="-5" dirty="0">
                <a:latin typeface="Times New Roman"/>
                <a:cs typeface="Times New Roman"/>
              </a:rPr>
              <a:t>plane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the</a:t>
            </a:r>
            <a:r>
              <a:rPr sz="1000" b="1" spc="6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page.</a:t>
            </a:r>
            <a:endParaRPr sz="1000">
              <a:latin typeface="Times New Roman"/>
              <a:cs typeface="Times New Roman"/>
            </a:endParaRPr>
          </a:p>
          <a:p>
            <a:pPr marL="50800" marR="46990" algn="just">
              <a:lnSpc>
                <a:spcPct val="110400"/>
              </a:lnSpc>
              <a:spcBef>
                <a:spcPts val="885"/>
              </a:spcBef>
            </a:pPr>
            <a:r>
              <a:rPr sz="1200" dirty="0">
                <a:latin typeface="Times New Roman"/>
                <a:cs typeface="Times New Roman"/>
              </a:rPr>
              <a:t>We know </a:t>
            </a:r>
            <a:r>
              <a:rPr sz="1200" spc="-5" dirty="0">
                <a:latin typeface="Times New Roman"/>
                <a:cs typeface="Times New Roman"/>
              </a:rPr>
              <a:t>through observation </a:t>
            </a:r>
            <a:r>
              <a:rPr sz="1200" dirty="0">
                <a:latin typeface="Times New Roman"/>
                <a:cs typeface="Times New Roman"/>
              </a:rPr>
              <a:t>that </a:t>
            </a:r>
            <a:r>
              <a:rPr sz="1200" spc="-5" dirty="0">
                <a:latin typeface="Times New Roman"/>
                <a:cs typeface="Times New Roman"/>
              </a:rPr>
              <a:t>eight electrons (an electron </a:t>
            </a:r>
            <a:r>
              <a:rPr sz="1200" i="1" dirty="0">
                <a:latin typeface="Times New Roman"/>
                <a:cs typeface="Times New Roman"/>
              </a:rPr>
              <a:t>octet</a:t>
            </a:r>
            <a:r>
              <a:rPr sz="1200" dirty="0">
                <a:latin typeface="Times New Roman"/>
                <a:cs typeface="Times New Roman"/>
              </a:rPr>
              <a:t>) in </a:t>
            </a:r>
            <a:r>
              <a:rPr sz="1200" spc="-5" dirty="0">
                <a:latin typeface="Times New Roman"/>
                <a:cs typeface="Times New Roman"/>
              </a:rPr>
              <a:t>an atom’s  outermost </a:t>
            </a:r>
            <a:r>
              <a:rPr sz="1200" dirty="0">
                <a:latin typeface="Times New Roman"/>
                <a:cs typeface="Times New Roman"/>
              </a:rPr>
              <a:t>shell, or </a:t>
            </a:r>
            <a:r>
              <a:rPr sz="1200" b="1" dirty="0">
                <a:latin typeface="Times New Roman"/>
                <a:cs typeface="Times New Roman"/>
              </a:rPr>
              <a:t>valence shell</a:t>
            </a:r>
            <a:r>
              <a:rPr sz="1200" dirty="0">
                <a:latin typeface="Times New Roman"/>
                <a:cs typeface="Times New Roman"/>
              </a:rPr>
              <a:t>, </a:t>
            </a:r>
            <a:r>
              <a:rPr sz="1200" spc="-5" dirty="0">
                <a:latin typeface="Times New Roman"/>
                <a:cs typeface="Times New Roman"/>
              </a:rPr>
              <a:t>impart special </a:t>
            </a:r>
            <a:r>
              <a:rPr sz="1200" dirty="0">
                <a:latin typeface="Times New Roman"/>
                <a:cs typeface="Times New Roman"/>
              </a:rPr>
              <a:t>stability to the noble </a:t>
            </a:r>
            <a:r>
              <a:rPr sz="1200" spc="-10" dirty="0">
                <a:latin typeface="Times New Roman"/>
                <a:cs typeface="Times New Roman"/>
              </a:rPr>
              <a:t>gas </a:t>
            </a:r>
            <a:r>
              <a:rPr sz="1200" spc="-5" dirty="0">
                <a:latin typeface="Times New Roman"/>
                <a:cs typeface="Times New Roman"/>
              </a:rPr>
              <a:t>elements </a:t>
            </a:r>
            <a:r>
              <a:rPr sz="1200" dirty="0">
                <a:latin typeface="Times New Roman"/>
                <a:cs typeface="Times New Roman"/>
              </a:rPr>
              <a:t>in  </a:t>
            </a:r>
            <a:r>
              <a:rPr sz="1200" spc="-5" dirty="0">
                <a:latin typeface="Times New Roman"/>
                <a:cs typeface="Times New Roman"/>
              </a:rPr>
              <a:t>group </a:t>
            </a:r>
            <a:r>
              <a:rPr sz="1200" dirty="0">
                <a:latin typeface="Times New Roman"/>
                <a:cs typeface="Times New Roman"/>
              </a:rPr>
              <a:t>8A of the periodic </a:t>
            </a:r>
            <a:r>
              <a:rPr sz="1200" spc="-5" dirty="0">
                <a:latin typeface="Times New Roman"/>
                <a:cs typeface="Times New Roman"/>
              </a:rPr>
              <a:t>table: Ne (2 </a:t>
            </a:r>
            <a:r>
              <a:rPr sz="1200" dirty="0">
                <a:latin typeface="Times New Roman"/>
                <a:cs typeface="Times New Roman"/>
              </a:rPr>
              <a:t>+ </a:t>
            </a:r>
            <a:r>
              <a:rPr sz="1200" i="1" dirty="0">
                <a:latin typeface="Times New Roman"/>
                <a:cs typeface="Times New Roman"/>
              </a:rPr>
              <a:t>8</a:t>
            </a:r>
            <a:r>
              <a:rPr sz="1200" dirty="0">
                <a:latin typeface="Times New Roman"/>
                <a:cs typeface="Times New Roman"/>
              </a:rPr>
              <a:t>); </a:t>
            </a:r>
            <a:r>
              <a:rPr sz="1200" spc="-5" dirty="0">
                <a:latin typeface="Times New Roman"/>
                <a:cs typeface="Times New Roman"/>
              </a:rPr>
              <a:t>Ar (2 </a:t>
            </a:r>
            <a:r>
              <a:rPr sz="1200" dirty="0">
                <a:latin typeface="Times New Roman"/>
                <a:cs typeface="Times New Roman"/>
              </a:rPr>
              <a:t>+ 8 + </a:t>
            </a:r>
            <a:r>
              <a:rPr sz="1200" i="1" spc="-5" dirty="0">
                <a:latin typeface="Times New Roman"/>
                <a:cs typeface="Times New Roman"/>
              </a:rPr>
              <a:t>8</a:t>
            </a:r>
            <a:r>
              <a:rPr sz="1200" spc="-5" dirty="0">
                <a:latin typeface="Times New Roman"/>
                <a:cs typeface="Times New Roman"/>
              </a:rPr>
              <a:t>); Kr (2 </a:t>
            </a:r>
            <a:r>
              <a:rPr sz="1200" dirty="0">
                <a:latin typeface="Times New Roman"/>
                <a:cs typeface="Times New Roman"/>
              </a:rPr>
              <a:t>+ 8 + 18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+</a:t>
            </a:r>
            <a:r>
              <a:rPr sz="1200" i="1" dirty="0">
                <a:latin typeface="Times New Roman"/>
                <a:cs typeface="Times New Roman"/>
              </a:rPr>
              <a:t>8</a:t>
            </a:r>
            <a:r>
              <a:rPr sz="1200" dirty="0">
                <a:latin typeface="Times New Roman"/>
                <a:cs typeface="Times New Roman"/>
              </a:rPr>
              <a:t>).</a:t>
            </a:r>
            <a:endParaRPr sz="1200">
              <a:latin typeface="Times New Roman"/>
              <a:cs typeface="Times New Roman"/>
            </a:endParaRPr>
          </a:p>
          <a:p>
            <a:pPr marL="50800" marR="46355" algn="just">
              <a:lnSpc>
                <a:spcPts val="1590"/>
              </a:lnSpc>
              <a:spcBef>
                <a:spcPts val="70"/>
              </a:spcBef>
            </a:pPr>
            <a:r>
              <a:rPr sz="1200" dirty="0">
                <a:latin typeface="Times New Roman"/>
                <a:cs typeface="Times New Roman"/>
              </a:rPr>
              <a:t>We </a:t>
            </a:r>
            <a:r>
              <a:rPr sz="1200" spc="-5" dirty="0">
                <a:latin typeface="Times New Roman"/>
                <a:cs typeface="Times New Roman"/>
              </a:rPr>
              <a:t>also </a:t>
            </a:r>
            <a:r>
              <a:rPr sz="1200" dirty="0">
                <a:latin typeface="Times New Roman"/>
                <a:cs typeface="Times New Roman"/>
              </a:rPr>
              <a:t>know that the chemistry of main-group </a:t>
            </a:r>
            <a:r>
              <a:rPr sz="1200" spc="-5" dirty="0">
                <a:latin typeface="Times New Roman"/>
                <a:cs typeface="Times New Roman"/>
              </a:rPr>
              <a:t>elements is governed </a:t>
            </a:r>
            <a:r>
              <a:rPr sz="1200" spc="5" dirty="0">
                <a:latin typeface="Times New Roman"/>
                <a:cs typeface="Times New Roman"/>
              </a:rPr>
              <a:t>by </a:t>
            </a:r>
            <a:r>
              <a:rPr sz="1200" dirty="0">
                <a:latin typeface="Times New Roman"/>
                <a:cs typeface="Times New Roman"/>
              </a:rPr>
              <a:t>their  tendency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take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electron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configuration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nearest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noble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gas.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alkali</a:t>
            </a:r>
            <a:endParaRPr sz="1200">
              <a:latin typeface="Times New Roman"/>
              <a:cs typeface="Times New Roman"/>
            </a:endParaRPr>
          </a:p>
          <a:p>
            <a:pPr marL="50800" marR="43180" algn="just">
              <a:lnSpc>
                <a:spcPts val="158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metals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group 1A, </a:t>
            </a:r>
            <a:r>
              <a:rPr sz="1200" dirty="0">
                <a:latin typeface="Times New Roman"/>
                <a:cs typeface="Times New Roman"/>
              </a:rPr>
              <a:t>for </a:t>
            </a:r>
            <a:r>
              <a:rPr sz="1200" spc="-5" dirty="0">
                <a:latin typeface="Times New Roman"/>
                <a:cs typeface="Times New Roman"/>
              </a:rPr>
              <a:t>example, achieve </a:t>
            </a:r>
            <a:r>
              <a:rPr sz="1200" dirty="0">
                <a:latin typeface="Times New Roman"/>
                <a:cs typeface="Times New Roman"/>
              </a:rPr>
              <a:t>a noble-gas </a:t>
            </a:r>
            <a:r>
              <a:rPr sz="1200" spc="-5" dirty="0">
                <a:latin typeface="Times New Roman"/>
                <a:cs typeface="Times New Roman"/>
              </a:rPr>
              <a:t>configuration </a:t>
            </a:r>
            <a:r>
              <a:rPr sz="1200" spc="10" dirty="0">
                <a:latin typeface="Times New Roman"/>
                <a:cs typeface="Times New Roman"/>
              </a:rPr>
              <a:t>by </a:t>
            </a:r>
            <a:r>
              <a:rPr sz="1200" dirty="0">
                <a:latin typeface="Times New Roman"/>
                <a:cs typeface="Times New Roman"/>
              </a:rPr>
              <a:t>losing the  </a:t>
            </a:r>
            <a:r>
              <a:rPr sz="1200" spc="-5" dirty="0">
                <a:latin typeface="Times New Roman"/>
                <a:cs typeface="Times New Roman"/>
              </a:rPr>
              <a:t>single </a:t>
            </a:r>
            <a:r>
              <a:rPr sz="1200" i="1" spc="-5" dirty="0">
                <a:latin typeface="Times New Roman"/>
                <a:cs typeface="Times New Roman"/>
              </a:rPr>
              <a:t>s </a:t>
            </a:r>
            <a:r>
              <a:rPr sz="1200" spc="-5" dirty="0">
                <a:latin typeface="Times New Roman"/>
                <a:cs typeface="Times New Roman"/>
              </a:rPr>
              <a:t>electron from </a:t>
            </a:r>
            <a:r>
              <a:rPr sz="1200" dirty="0">
                <a:latin typeface="Times New Roman"/>
                <a:cs typeface="Times New Roman"/>
              </a:rPr>
              <a:t>their </a:t>
            </a:r>
            <a:r>
              <a:rPr sz="1200" spc="-5" dirty="0">
                <a:latin typeface="Times New Roman"/>
                <a:cs typeface="Times New Roman"/>
              </a:rPr>
              <a:t>valence </a:t>
            </a:r>
            <a:r>
              <a:rPr sz="1200" dirty="0">
                <a:latin typeface="Times New Roman"/>
                <a:cs typeface="Times New Roman"/>
              </a:rPr>
              <a:t>shell to </a:t>
            </a:r>
            <a:r>
              <a:rPr sz="1200" spc="-5" dirty="0">
                <a:latin typeface="Times New Roman"/>
                <a:cs typeface="Times New Roman"/>
              </a:rPr>
              <a:t>form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cation, </a:t>
            </a:r>
            <a:r>
              <a:rPr sz="1200" dirty="0">
                <a:latin typeface="Times New Roman"/>
                <a:cs typeface="Times New Roman"/>
              </a:rPr>
              <a:t>while the halogens in </a:t>
            </a:r>
            <a:r>
              <a:rPr sz="1200" spc="-5" dirty="0">
                <a:latin typeface="Times New Roman"/>
                <a:cs typeface="Times New Roman"/>
              </a:rPr>
              <a:t>group  7A achieve </a:t>
            </a:r>
            <a:r>
              <a:rPr sz="1200" dirty="0">
                <a:latin typeface="Times New Roman"/>
                <a:cs typeface="Times New Roman"/>
              </a:rPr>
              <a:t>a noble-gas </a:t>
            </a:r>
            <a:r>
              <a:rPr sz="1200" spc="-5" dirty="0">
                <a:latin typeface="Times New Roman"/>
                <a:cs typeface="Times New Roman"/>
              </a:rPr>
              <a:t>configuration </a:t>
            </a:r>
            <a:r>
              <a:rPr sz="1200" spc="5" dirty="0">
                <a:latin typeface="Times New Roman"/>
                <a:cs typeface="Times New Roman"/>
              </a:rPr>
              <a:t>by </a:t>
            </a:r>
            <a:r>
              <a:rPr sz="1200" spc="-5" dirty="0">
                <a:latin typeface="Times New Roman"/>
                <a:cs typeface="Times New Roman"/>
              </a:rPr>
              <a:t>gaining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i="1" dirty="0">
                <a:latin typeface="Times New Roman"/>
                <a:cs typeface="Times New Roman"/>
              </a:rPr>
              <a:t>p </a:t>
            </a:r>
            <a:r>
              <a:rPr sz="1200" spc="-5" dirty="0">
                <a:latin typeface="Times New Roman"/>
                <a:cs typeface="Times New Roman"/>
              </a:rPr>
              <a:t>electron </a:t>
            </a:r>
            <a:r>
              <a:rPr sz="1200" dirty="0">
                <a:latin typeface="Times New Roman"/>
                <a:cs typeface="Times New Roman"/>
              </a:rPr>
              <a:t>to fill their </a:t>
            </a:r>
            <a:r>
              <a:rPr sz="1200" spc="-5" dirty="0">
                <a:latin typeface="Times New Roman"/>
                <a:cs typeface="Times New Roman"/>
              </a:rPr>
              <a:t>valence </a:t>
            </a:r>
            <a:r>
              <a:rPr sz="1200" dirty="0">
                <a:latin typeface="Times New Roman"/>
                <a:cs typeface="Times New Roman"/>
              </a:rPr>
              <a:t>shell  </a:t>
            </a:r>
            <a:r>
              <a:rPr sz="1200" spc="-5" dirty="0">
                <a:latin typeface="Times New Roman"/>
                <a:cs typeface="Times New Roman"/>
              </a:rPr>
              <a:t>and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form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an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anion.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resultant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ions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are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held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together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compounds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like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Na</a:t>
            </a:r>
            <a:r>
              <a:rPr sz="1200" b="1" spc="-7" baseline="38194" dirty="0">
                <a:latin typeface="Times New Roman"/>
                <a:cs typeface="Times New Roman"/>
              </a:rPr>
              <a:t>+</a:t>
            </a:r>
            <a:r>
              <a:rPr sz="1200" b="1" spc="-5" dirty="0">
                <a:latin typeface="Times New Roman"/>
                <a:cs typeface="Times New Roman"/>
              </a:rPr>
              <a:t>Cl</a:t>
            </a:r>
            <a:r>
              <a:rPr sz="1200" b="1" spc="-7" baseline="38194" dirty="0">
                <a:latin typeface="Times New Roman"/>
                <a:cs typeface="Times New Roman"/>
              </a:rPr>
              <a:t>-</a:t>
            </a:r>
            <a:r>
              <a:rPr sz="1200" b="1" spc="240" baseline="38194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by</a:t>
            </a:r>
            <a:endParaRPr sz="1200">
              <a:latin typeface="Times New Roman"/>
              <a:cs typeface="Times New Roman"/>
            </a:endParaRPr>
          </a:p>
          <a:p>
            <a:pPr marL="50800" algn="just">
              <a:lnSpc>
                <a:spcPct val="100000"/>
              </a:lnSpc>
              <a:spcBef>
                <a:spcPts val="95"/>
              </a:spcBef>
            </a:pPr>
            <a:r>
              <a:rPr sz="1200" spc="-5" dirty="0">
                <a:latin typeface="Times New Roman"/>
                <a:cs typeface="Times New Roman"/>
              </a:rPr>
              <a:t>an electrostatic attraction </a:t>
            </a:r>
            <a:r>
              <a:rPr sz="1200" dirty="0">
                <a:latin typeface="Times New Roman"/>
                <a:cs typeface="Times New Roman"/>
              </a:rPr>
              <a:t>that </a:t>
            </a:r>
            <a:r>
              <a:rPr sz="1200" spc="-5" dirty="0">
                <a:latin typeface="Times New Roman"/>
                <a:cs typeface="Times New Roman"/>
              </a:rPr>
              <a:t>we call an </a:t>
            </a:r>
            <a:r>
              <a:rPr sz="1200" b="1" i="1" dirty="0">
                <a:latin typeface="Times New Roman"/>
                <a:cs typeface="Times New Roman"/>
              </a:rPr>
              <a:t>ionic</a:t>
            </a:r>
            <a:r>
              <a:rPr sz="1200" b="1" i="1" spc="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bond</a:t>
            </a:r>
            <a:r>
              <a:rPr sz="1200" i="1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50800" marR="43815" algn="just">
              <a:lnSpc>
                <a:spcPct val="110000"/>
              </a:lnSpc>
            </a:pPr>
            <a:r>
              <a:rPr sz="1200" spc="-5" dirty="0">
                <a:latin typeface="Times New Roman"/>
                <a:cs typeface="Times New Roman"/>
              </a:rPr>
              <a:t>But </a:t>
            </a:r>
            <a:r>
              <a:rPr sz="1200" dirty="0">
                <a:latin typeface="Times New Roman"/>
                <a:cs typeface="Times New Roman"/>
              </a:rPr>
              <a:t>how do </a:t>
            </a:r>
            <a:r>
              <a:rPr sz="1200" spc="-5" dirty="0">
                <a:latin typeface="Times New Roman"/>
                <a:cs typeface="Times New Roman"/>
              </a:rPr>
              <a:t>elements closer </a:t>
            </a:r>
            <a:r>
              <a:rPr sz="1200" dirty="0">
                <a:latin typeface="Times New Roman"/>
                <a:cs typeface="Times New Roman"/>
              </a:rPr>
              <a:t>to the middle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periodic </a:t>
            </a:r>
            <a:r>
              <a:rPr sz="1200" dirty="0">
                <a:latin typeface="Times New Roman"/>
                <a:cs typeface="Times New Roman"/>
              </a:rPr>
              <a:t>table </a:t>
            </a:r>
            <a:r>
              <a:rPr sz="1200" spc="-5" dirty="0">
                <a:latin typeface="Times New Roman"/>
                <a:cs typeface="Times New Roman"/>
              </a:rPr>
              <a:t>form bonds? </a:t>
            </a:r>
            <a:r>
              <a:rPr sz="1200" spc="-10" dirty="0">
                <a:latin typeface="Times New Roman"/>
                <a:cs typeface="Times New Roman"/>
              </a:rPr>
              <a:t>Look </a:t>
            </a:r>
            <a:r>
              <a:rPr sz="1200" dirty="0">
                <a:latin typeface="Times New Roman"/>
                <a:cs typeface="Times New Roman"/>
              </a:rPr>
              <a:t>at  </a:t>
            </a:r>
            <a:r>
              <a:rPr sz="1200" spc="-5" dirty="0">
                <a:latin typeface="Times New Roman"/>
                <a:cs typeface="Times New Roman"/>
              </a:rPr>
              <a:t>methane, </a:t>
            </a:r>
            <a:r>
              <a:rPr sz="1200" b="1" dirty="0">
                <a:latin typeface="Times New Roman"/>
                <a:cs typeface="Times New Roman"/>
              </a:rPr>
              <a:t>CH</a:t>
            </a:r>
            <a:r>
              <a:rPr sz="1200" b="1" baseline="-10416" dirty="0">
                <a:latin typeface="Times New Roman"/>
                <a:cs typeface="Times New Roman"/>
              </a:rPr>
              <a:t>4</a:t>
            </a:r>
            <a:r>
              <a:rPr sz="1200" dirty="0">
                <a:latin typeface="Times New Roman"/>
                <a:cs typeface="Times New Roman"/>
              </a:rPr>
              <a:t>, the main </a:t>
            </a:r>
            <a:r>
              <a:rPr sz="1200" spc="-5" dirty="0">
                <a:latin typeface="Times New Roman"/>
                <a:cs typeface="Times New Roman"/>
              </a:rPr>
              <a:t>constituent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natural gas, </a:t>
            </a:r>
            <a:r>
              <a:rPr sz="1200" dirty="0">
                <a:latin typeface="Times New Roman"/>
                <a:cs typeface="Times New Roman"/>
              </a:rPr>
              <a:t>for </a:t>
            </a:r>
            <a:r>
              <a:rPr sz="1200" spc="-5" dirty="0">
                <a:latin typeface="Times New Roman"/>
                <a:cs typeface="Times New Roman"/>
              </a:rPr>
              <a:t>example. </a:t>
            </a:r>
            <a:r>
              <a:rPr sz="1200" dirty="0">
                <a:latin typeface="Times New Roman"/>
                <a:cs typeface="Times New Roman"/>
              </a:rPr>
              <a:t>The bonding in  </a:t>
            </a:r>
            <a:r>
              <a:rPr sz="1200" spc="-5" dirty="0">
                <a:latin typeface="Times New Roman"/>
                <a:cs typeface="Times New Roman"/>
              </a:rPr>
              <a:t>methane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is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ionic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take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much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energy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carbon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(1</a:t>
            </a:r>
            <a:r>
              <a:rPr sz="1200" i="1" dirty="0">
                <a:latin typeface="Times New Roman"/>
                <a:cs typeface="Times New Roman"/>
              </a:rPr>
              <a:t>s</a:t>
            </a:r>
            <a:r>
              <a:rPr sz="1200" baseline="38194" dirty="0">
                <a:latin typeface="Times New Roman"/>
                <a:cs typeface="Times New Roman"/>
              </a:rPr>
              <a:t>2</a:t>
            </a:r>
            <a:r>
              <a:rPr sz="1200" spc="284" baseline="3819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i="1" dirty="0">
                <a:latin typeface="Times New Roman"/>
                <a:cs typeface="Times New Roman"/>
              </a:rPr>
              <a:t>s</a:t>
            </a:r>
            <a:r>
              <a:rPr sz="1200" baseline="38194" dirty="0">
                <a:latin typeface="Times New Roman"/>
                <a:cs typeface="Times New Roman"/>
              </a:rPr>
              <a:t>2</a:t>
            </a:r>
            <a:r>
              <a:rPr sz="1200" spc="292" baseline="3819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</a:t>
            </a:r>
            <a:r>
              <a:rPr sz="1200" i="1" spc="-5" dirty="0">
                <a:latin typeface="Times New Roman"/>
                <a:cs typeface="Times New Roman"/>
              </a:rPr>
              <a:t>p</a:t>
            </a:r>
            <a:r>
              <a:rPr sz="1200" spc="-7" baseline="38194" dirty="0">
                <a:latin typeface="Times New Roman"/>
                <a:cs typeface="Times New Roman"/>
              </a:rPr>
              <a:t>2</a:t>
            </a:r>
            <a:r>
              <a:rPr sz="1200" spc="-5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marL="50800" marR="46990" algn="just">
              <a:lnSpc>
                <a:spcPct val="110100"/>
              </a:lnSpc>
              <a:spcBef>
                <a:spcPts val="10"/>
              </a:spcBef>
            </a:pPr>
            <a:r>
              <a:rPr sz="1200" spc="-5" dirty="0">
                <a:latin typeface="Times New Roman"/>
                <a:cs typeface="Times New Roman"/>
              </a:rPr>
              <a:t>either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gain </a:t>
            </a:r>
            <a:r>
              <a:rPr sz="1200" dirty="0">
                <a:latin typeface="Times New Roman"/>
                <a:cs typeface="Times New Roman"/>
              </a:rPr>
              <a:t>or lose four </a:t>
            </a:r>
            <a:r>
              <a:rPr sz="1200" spc="-5" dirty="0">
                <a:latin typeface="Times New Roman"/>
                <a:cs typeface="Times New Roman"/>
              </a:rPr>
              <a:t>electrons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5" dirty="0">
                <a:latin typeface="Times New Roman"/>
                <a:cs typeface="Times New Roman"/>
              </a:rPr>
              <a:t>achieve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noble-gas configuration. As </a:t>
            </a:r>
            <a:r>
              <a:rPr sz="1200" dirty="0">
                <a:latin typeface="Times New Roman"/>
                <a:cs typeface="Times New Roman"/>
              </a:rPr>
              <a:t>a </a:t>
            </a:r>
            <a:r>
              <a:rPr sz="1200" spc="-5" dirty="0">
                <a:latin typeface="Times New Roman"/>
                <a:cs typeface="Times New Roman"/>
              </a:rPr>
              <a:t>result,  carbon </a:t>
            </a:r>
            <a:r>
              <a:rPr sz="1200" dirty="0">
                <a:latin typeface="Times New Roman"/>
                <a:cs typeface="Times New Roman"/>
              </a:rPr>
              <a:t>bonds to other </a:t>
            </a:r>
            <a:r>
              <a:rPr sz="1200" spc="-5" dirty="0">
                <a:latin typeface="Times New Roman"/>
                <a:cs typeface="Times New Roman"/>
              </a:rPr>
              <a:t>atoms, </a:t>
            </a:r>
            <a:r>
              <a:rPr sz="1200" dirty="0">
                <a:latin typeface="Times New Roman"/>
                <a:cs typeface="Times New Roman"/>
              </a:rPr>
              <a:t>not </a:t>
            </a:r>
            <a:r>
              <a:rPr sz="1200" spc="5" dirty="0">
                <a:latin typeface="Times New Roman"/>
                <a:cs typeface="Times New Roman"/>
              </a:rPr>
              <a:t>by </a:t>
            </a:r>
            <a:r>
              <a:rPr sz="1200" dirty="0">
                <a:latin typeface="Times New Roman"/>
                <a:cs typeface="Times New Roman"/>
              </a:rPr>
              <a:t>gaining or losing </a:t>
            </a:r>
            <a:r>
              <a:rPr sz="1200" spc="-5" dirty="0">
                <a:latin typeface="Times New Roman"/>
                <a:cs typeface="Times New Roman"/>
              </a:rPr>
              <a:t>electrons, </a:t>
            </a:r>
            <a:r>
              <a:rPr sz="1200" dirty="0">
                <a:latin typeface="Times New Roman"/>
                <a:cs typeface="Times New Roman"/>
              </a:rPr>
              <a:t>but </a:t>
            </a:r>
            <a:r>
              <a:rPr sz="1200" spc="5" dirty="0">
                <a:latin typeface="Times New Roman"/>
                <a:cs typeface="Times New Roman"/>
              </a:rPr>
              <a:t>by </a:t>
            </a:r>
            <a:r>
              <a:rPr sz="1200" dirty="0">
                <a:latin typeface="Times New Roman"/>
                <a:cs typeface="Times New Roman"/>
              </a:rPr>
              <a:t>sharing them.  </a:t>
            </a:r>
            <a:r>
              <a:rPr sz="1200" spc="-5" dirty="0">
                <a:latin typeface="Times New Roman"/>
                <a:cs typeface="Times New Roman"/>
              </a:rPr>
              <a:t>Such  </a:t>
            </a:r>
            <a:r>
              <a:rPr sz="1200" dirty="0">
                <a:latin typeface="Times New Roman"/>
                <a:cs typeface="Times New Roman"/>
              </a:rPr>
              <a:t>a shared-electron  bond, first proposed  </a:t>
            </a:r>
            <a:r>
              <a:rPr sz="1200" spc="10" dirty="0">
                <a:latin typeface="Times New Roman"/>
                <a:cs typeface="Times New Roman"/>
              </a:rPr>
              <a:t>by </a:t>
            </a:r>
            <a:r>
              <a:rPr sz="1200" spc="-5" dirty="0">
                <a:latin typeface="Times New Roman"/>
                <a:cs typeface="Times New Roman"/>
              </a:rPr>
              <a:t>G.  N.  Lewis,  is  called  </a:t>
            </a:r>
            <a:r>
              <a:rPr sz="1200" dirty="0">
                <a:latin typeface="Times New Roman"/>
                <a:cs typeface="Times New Roman"/>
              </a:rPr>
              <a:t>a  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covalent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19835" y="914460"/>
            <a:ext cx="5105496" cy="19379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08504" y="4310839"/>
            <a:ext cx="4080038" cy="13939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0" dirty="0"/>
              <a:t>5</a:t>
            </a:fld>
            <a:endParaRPr spc="-2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1623</Words>
  <Application>Microsoft Office PowerPoint</Application>
  <PresentationFormat>Custom</PresentationFormat>
  <Paragraphs>73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ALSHABAKA</dc:creator>
  <cp:lastModifiedBy>Hiba Ali Hasan</cp:lastModifiedBy>
  <cp:revision>2</cp:revision>
  <dcterms:created xsi:type="dcterms:W3CDTF">2019-12-29T06:12:47Z</dcterms:created>
  <dcterms:modified xsi:type="dcterms:W3CDTF">2019-12-29T06:25:45Z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2018-02-12T00:00:00Z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2019-12-29T00:00:00Z</vt:filetime>
  </property>
</Properties>
</file>