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4705F-AA9A-4874-AF90-CB342AE25EFF}" type="datetimeFigureOut">
              <a:rPr lang="en-US" smtClean="0"/>
              <a:t>29-Dec-19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F83CCA-1333-408E-B96D-762AF5884A3C}" type="slidenum">
              <a:rPr lang="en-US" smtClean="0"/>
              <a:t>‹#›</a:t>
            </a:fld>
            <a:endParaRPr lang="en-US"/>
          </a:p>
        </p:txBody>
      </p:sp>
    </p:spTree>
    <p:extLst>
      <p:ext uri="{BB962C8B-B14F-4D97-AF65-F5344CB8AC3E}">
        <p14:creationId xmlns:p14="http://schemas.microsoft.com/office/powerpoint/2010/main" val="217321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AA2FC23B-B0FB-4501-97B7-A4158338114F}" type="slidenum">
              <a:rPr lang="en-US" altLang="en-US" smtClean="0">
                <a:latin typeface="Times New Roman" panose="02020603050405020304" pitchFamily="18" charset="0"/>
              </a:rPr>
              <a:pPr>
                <a:spcBef>
                  <a:spcPct val="0"/>
                </a:spcBef>
              </a:pPr>
              <a:t>8</a:t>
            </a:fld>
            <a:endParaRPr lang="en-US" altLang="en-US" smtClean="0">
              <a:latin typeface="Times New Roman" panose="02020603050405020304" pitchFamily="18" charset="0"/>
            </a:endParaRPr>
          </a:p>
        </p:txBody>
      </p:sp>
      <p:sp>
        <p:nvSpPr>
          <p:cNvPr id="3686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87258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A9C3D202-38B4-4239-AC41-20745DDFD365}" type="slidenum">
              <a:rPr lang="en-US" altLang="en-US" smtClean="0">
                <a:latin typeface="Times New Roman" panose="02020603050405020304" pitchFamily="18" charset="0"/>
              </a:rPr>
              <a:pPr>
                <a:spcBef>
                  <a:spcPct val="0"/>
                </a:spcBef>
              </a:pPr>
              <a:t>9</a:t>
            </a:fld>
            <a:endParaRPr lang="en-US" altLang="en-US" smtClean="0">
              <a:latin typeface="Times New Roman" panose="02020603050405020304" pitchFamily="18" charset="0"/>
            </a:endParaRPr>
          </a:p>
        </p:txBody>
      </p:sp>
      <p:sp>
        <p:nvSpPr>
          <p:cNvPr id="389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257953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CC36C155-24B4-4629-965E-FB221E69ABD0}" type="slidenum">
              <a:rPr lang="en-US" altLang="en-US" smtClean="0">
                <a:latin typeface="Times New Roman" panose="02020603050405020304" pitchFamily="18" charset="0"/>
              </a:rPr>
              <a:pPr>
                <a:spcBef>
                  <a:spcPct val="0"/>
                </a:spcBef>
              </a:pPr>
              <a:t>10</a:t>
            </a:fld>
            <a:endParaRPr lang="en-US" altLang="en-US" smtClean="0">
              <a:latin typeface="Times New Roman" panose="02020603050405020304" pitchFamily="18" charset="0"/>
            </a:endParaRPr>
          </a:p>
        </p:txBody>
      </p:sp>
      <p:sp>
        <p:nvSpPr>
          <p:cNvPr id="409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cs typeface="Arial" panose="020B0604020202020204" pitchFamily="34" charset="0"/>
            </a:endParaRPr>
          </a:p>
        </p:txBody>
      </p:sp>
    </p:spTree>
    <p:extLst>
      <p:ext uri="{BB962C8B-B14F-4D97-AF65-F5344CB8AC3E}">
        <p14:creationId xmlns:p14="http://schemas.microsoft.com/office/powerpoint/2010/main" val="277816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E5871A-7B06-4690-8CF4-6D93BDB20B15}" type="datetimeFigureOut">
              <a:rPr lang="en-US" smtClean="0"/>
              <a:t>29-Dec-19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40669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5871A-7B06-4690-8CF4-6D93BDB20B15}" type="datetimeFigureOut">
              <a:rPr lang="en-US" smtClean="0"/>
              <a:t>29-Dec-19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274817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5871A-7B06-4690-8CF4-6D93BDB20B15}" type="datetimeFigureOut">
              <a:rPr lang="en-US" smtClean="0"/>
              <a:t>29-Dec-19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43506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E5871A-7B06-4690-8CF4-6D93BDB20B15}" type="datetimeFigureOut">
              <a:rPr lang="en-US" smtClean="0"/>
              <a:t>29-Dec-19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2852896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E5871A-7B06-4690-8CF4-6D93BDB20B15}" type="datetimeFigureOut">
              <a:rPr lang="en-US" smtClean="0"/>
              <a:t>29-Dec-19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238065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E5871A-7B06-4690-8CF4-6D93BDB20B15}" type="datetimeFigureOut">
              <a:rPr lang="en-US" smtClean="0"/>
              <a:t>29-Dec-19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216930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E5871A-7B06-4690-8CF4-6D93BDB20B15}" type="datetimeFigureOut">
              <a:rPr lang="en-US" smtClean="0"/>
              <a:t>29-Dec-19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46240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E5871A-7B06-4690-8CF4-6D93BDB20B15}" type="datetimeFigureOut">
              <a:rPr lang="en-US" smtClean="0"/>
              <a:t>29-Dec-19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231873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5871A-7B06-4690-8CF4-6D93BDB20B15}" type="datetimeFigureOut">
              <a:rPr lang="en-US" smtClean="0"/>
              <a:t>29-Dec-19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192124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5871A-7B06-4690-8CF4-6D93BDB20B15}" type="datetimeFigureOut">
              <a:rPr lang="en-US" smtClean="0"/>
              <a:t>29-Dec-19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163035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E5871A-7B06-4690-8CF4-6D93BDB20B15}" type="datetimeFigureOut">
              <a:rPr lang="en-US" smtClean="0"/>
              <a:t>29-Dec-19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15CFB-937C-4509-94E7-3138F3C1B3B5}" type="slidenum">
              <a:rPr lang="en-US" smtClean="0"/>
              <a:t>‹#›</a:t>
            </a:fld>
            <a:endParaRPr lang="en-US"/>
          </a:p>
        </p:txBody>
      </p:sp>
    </p:spTree>
    <p:extLst>
      <p:ext uri="{BB962C8B-B14F-4D97-AF65-F5344CB8AC3E}">
        <p14:creationId xmlns:p14="http://schemas.microsoft.com/office/powerpoint/2010/main" val="315458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5871A-7B06-4690-8CF4-6D93BDB20B15}" type="datetimeFigureOut">
              <a:rPr lang="en-US" smtClean="0"/>
              <a:t>29-Dec-19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5CFB-937C-4509-94E7-3138F3C1B3B5}" type="slidenum">
              <a:rPr lang="en-US" smtClean="0"/>
              <a:t>‹#›</a:t>
            </a:fld>
            <a:endParaRPr lang="en-US"/>
          </a:p>
        </p:txBody>
      </p:sp>
    </p:spTree>
    <p:extLst>
      <p:ext uri="{BB962C8B-B14F-4D97-AF65-F5344CB8AC3E}">
        <p14:creationId xmlns:p14="http://schemas.microsoft.com/office/powerpoint/2010/main" val="1040504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GC_Oven_inside.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file:///A:\DARWISH\CH3.jpg"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286001" y="1524000"/>
            <a:ext cx="79406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800">
                <a:cs typeface="Times New Roman" panose="02020603050405020304" pitchFamily="18" charset="0"/>
              </a:rPr>
              <a:t>Since the partitioning behavior is depend</a:t>
            </a:r>
            <a:r>
              <a:rPr lang="tr-TR" altLang="en-US" sz="2800"/>
              <a:t>e</a:t>
            </a:r>
            <a:r>
              <a:rPr lang="en-US" altLang="en-US" sz="2800">
                <a:cs typeface="Times New Roman" panose="02020603050405020304" pitchFamily="18" charset="0"/>
              </a:rPr>
              <a:t>nt on temper</a:t>
            </a:r>
            <a:r>
              <a:rPr lang="tr-TR" altLang="en-US" sz="2800"/>
              <a:t>a</a:t>
            </a:r>
            <a:r>
              <a:rPr lang="en-US" altLang="en-US" sz="2800">
                <a:cs typeface="Times New Roman" panose="02020603050405020304" pitchFamily="18" charset="0"/>
              </a:rPr>
              <a:t>ture, the</a:t>
            </a:r>
            <a:r>
              <a:rPr lang="tr-TR" altLang="en-US" sz="2800"/>
              <a:t> </a:t>
            </a:r>
            <a:r>
              <a:rPr lang="en-US" altLang="en-US" sz="2800">
                <a:cs typeface="Times New Roman" panose="02020603050405020304" pitchFamily="18" charset="0"/>
              </a:rPr>
              <a:t>separation column is usually contained in a thermostat-controlled oven. </a:t>
            </a:r>
            <a:endParaRPr lang="tr-TR" altLang="en-US" sz="2800"/>
          </a:p>
          <a:p>
            <a:pPr eaLnBrk="1" hangingPunct="1">
              <a:spcBef>
                <a:spcPct val="50000"/>
              </a:spcBef>
            </a:pPr>
            <a:r>
              <a:rPr lang="en-US" altLang="en-US" sz="2800">
                <a:cs typeface="Times New Roman" panose="02020603050405020304" pitchFamily="18" charset="0"/>
              </a:rPr>
              <a:t>Separating components</a:t>
            </a:r>
            <a:r>
              <a:rPr lang="tr-TR" altLang="en-US" sz="2800"/>
              <a:t> </a:t>
            </a:r>
            <a:r>
              <a:rPr lang="en-US" altLang="en-US" sz="2800">
                <a:cs typeface="Times New Roman" panose="02020603050405020304" pitchFamily="18" charset="0"/>
              </a:rPr>
              <a:t>with a wide range of boiling points is accomplished by starting at a low oven temperature and</a:t>
            </a:r>
            <a:r>
              <a:rPr lang="tr-TR" altLang="en-US" sz="2800"/>
              <a:t> </a:t>
            </a:r>
            <a:r>
              <a:rPr lang="en-US" altLang="en-US" sz="2800">
                <a:cs typeface="Times New Roman" panose="02020603050405020304" pitchFamily="18" charset="0"/>
              </a:rPr>
              <a:t>increasing the temperature over time to elute the high-boiling point components. </a:t>
            </a:r>
          </a:p>
        </p:txBody>
      </p:sp>
    </p:spTree>
    <p:extLst>
      <p:ext uri="{BB962C8B-B14F-4D97-AF65-F5344CB8AC3E}">
        <p14:creationId xmlns:p14="http://schemas.microsoft.com/office/powerpoint/2010/main" val="901866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2166938" y="214313"/>
            <a:ext cx="7772400" cy="1143000"/>
          </a:xfrm>
        </p:spPr>
        <p:txBody>
          <a:bodyPr/>
          <a:lstStyle/>
          <a:p>
            <a:r>
              <a:rPr lang="en-US" altLang="en-US" smtClean="0"/>
              <a:t>Comparison of HPLC and GC </a:t>
            </a:r>
          </a:p>
        </p:txBody>
      </p:sp>
      <p:grpSp>
        <p:nvGrpSpPr>
          <p:cNvPr id="39939" name="Group 1132"/>
          <p:cNvGrpSpPr>
            <a:grpSpLocks/>
          </p:cNvGrpSpPr>
          <p:nvPr/>
        </p:nvGrpSpPr>
        <p:grpSpPr bwMode="auto">
          <a:xfrm>
            <a:off x="1801814" y="1209675"/>
            <a:ext cx="8524875" cy="4910138"/>
            <a:chOff x="192" y="864"/>
            <a:chExt cx="5907" cy="3505"/>
          </a:xfrm>
        </p:grpSpPr>
        <p:sp>
          <p:nvSpPr>
            <p:cNvPr id="39940" name="Text Box 1027"/>
            <p:cNvSpPr txBox="1">
              <a:spLocks noChangeArrowheads="1"/>
            </p:cNvSpPr>
            <p:nvPr/>
          </p:nvSpPr>
          <p:spPr bwMode="auto">
            <a:xfrm>
              <a:off x="195" y="864"/>
              <a:ext cx="192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Separation Mechanism</a:t>
              </a:r>
            </a:p>
          </p:txBody>
        </p:sp>
        <p:sp>
          <p:nvSpPr>
            <p:cNvPr id="39941" name="Text Box 1028"/>
            <p:cNvSpPr txBox="1">
              <a:spLocks noChangeArrowheads="1"/>
            </p:cNvSpPr>
            <p:nvPr/>
          </p:nvSpPr>
          <p:spPr bwMode="auto">
            <a:xfrm>
              <a:off x="3353" y="864"/>
              <a:ext cx="8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Detectors</a:t>
              </a:r>
            </a:p>
          </p:txBody>
        </p:sp>
        <p:sp>
          <p:nvSpPr>
            <p:cNvPr id="39942" name="Rectangle 1031"/>
            <p:cNvSpPr>
              <a:spLocks noChangeArrowheads="1"/>
            </p:cNvSpPr>
            <p:nvPr/>
          </p:nvSpPr>
          <p:spPr bwMode="auto">
            <a:xfrm>
              <a:off x="192" y="1152"/>
              <a:ext cx="1799" cy="1820"/>
            </a:xfrm>
            <a:prstGeom prst="rect">
              <a:avLst/>
            </a:prstGeom>
            <a:solidFill>
              <a:srgbClr val="B3D2E9"/>
            </a:solidFill>
            <a:ln w="9525">
              <a:solidFill>
                <a:schemeClr val="tx1"/>
              </a:solidFill>
              <a:miter lim="800000"/>
              <a:headEnd/>
              <a:tailEnd/>
            </a:ln>
          </p:spPr>
          <p:txBody>
            <a:bodyPr wrap="none" lIns="91429" tIns="45715" rIns="91429" bIns="4571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9943" name="Rectangle 1032"/>
            <p:cNvSpPr>
              <a:spLocks noChangeArrowheads="1"/>
            </p:cNvSpPr>
            <p:nvPr/>
          </p:nvSpPr>
          <p:spPr bwMode="auto">
            <a:xfrm>
              <a:off x="1197" y="2641"/>
              <a:ext cx="1824" cy="1728"/>
            </a:xfrm>
            <a:prstGeom prst="rect">
              <a:avLst/>
            </a:prstGeom>
            <a:solidFill>
              <a:srgbClr val="EED8C4"/>
            </a:solidFill>
            <a:ln w="9525">
              <a:solidFill>
                <a:schemeClr val="tx1"/>
              </a:solidFill>
              <a:miter lim="800000"/>
              <a:headEnd/>
              <a:tailEnd/>
            </a:ln>
          </p:spPr>
          <p:txBody>
            <a:bodyPr wrap="none" lIns="91429" tIns="45715" rIns="91429" bIns="4571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9944" name="Text Box 1033"/>
            <p:cNvSpPr txBox="1">
              <a:spLocks noChangeArrowheads="1"/>
            </p:cNvSpPr>
            <p:nvPr/>
          </p:nvSpPr>
          <p:spPr bwMode="auto">
            <a:xfrm>
              <a:off x="195" y="1366"/>
              <a:ext cx="62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HPLC</a:t>
              </a:r>
            </a:p>
          </p:txBody>
        </p:sp>
        <p:sp>
          <p:nvSpPr>
            <p:cNvPr id="39945" name="Text Box 1034"/>
            <p:cNvSpPr txBox="1">
              <a:spLocks noChangeArrowheads="1"/>
            </p:cNvSpPr>
            <p:nvPr/>
          </p:nvSpPr>
          <p:spPr bwMode="auto">
            <a:xfrm>
              <a:off x="281" y="1654"/>
              <a:ext cx="1518"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Both stationary phase</a:t>
              </a:r>
              <a:br>
                <a:rPr lang="en-US" altLang="en-US" sz="1600"/>
              </a:br>
              <a:r>
                <a:rPr lang="en-US" altLang="en-US" sz="1600"/>
                <a:t> and mobile phase take</a:t>
              </a:r>
              <a:br>
                <a:rPr lang="en-US" altLang="en-US" sz="1600"/>
              </a:br>
              <a:r>
                <a:rPr lang="en-US" altLang="en-US" sz="1600"/>
                <a:t> part</a:t>
              </a:r>
            </a:p>
          </p:txBody>
        </p:sp>
        <p:sp>
          <p:nvSpPr>
            <p:cNvPr id="39946" name="Text Box 1035"/>
            <p:cNvSpPr txBox="1">
              <a:spLocks noChangeArrowheads="1"/>
            </p:cNvSpPr>
            <p:nvPr/>
          </p:nvSpPr>
          <p:spPr bwMode="auto">
            <a:xfrm>
              <a:off x="1385" y="2876"/>
              <a:ext cx="39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GC</a:t>
              </a:r>
            </a:p>
          </p:txBody>
        </p:sp>
        <p:sp>
          <p:nvSpPr>
            <p:cNvPr id="39947" name="Text Box 1036"/>
            <p:cNvSpPr txBox="1">
              <a:spLocks noChangeArrowheads="1"/>
            </p:cNvSpPr>
            <p:nvPr/>
          </p:nvSpPr>
          <p:spPr bwMode="auto">
            <a:xfrm>
              <a:off x="1327" y="3322"/>
              <a:ext cx="1265"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Mobile phase is a </a:t>
              </a:r>
              <a:br>
                <a:rPr lang="en-US" altLang="en-US" sz="1600"/>
              </a:br>
              <a:r>
                <a:rPr lang="en-US" altLang="en-US" sz="1600"/>
                <a:t> sample carrier only</a:t>
              </a:r>
            </a:p>
          </p:txBody>
        </p:sp>
        <p:sp>
          <p:nvSpPr>
            <p:cNvPr id="39948" name="Rectangle 1037"/>
            <p:cNvSpPr>
              <a:spLocks noChangeArrowheads="1"/>
            </p:cNvSpPr>
            <p:nvPr/>
          </p:nvSpPr>
          <p:spPr bwMode="auto">
            <a:xfrm>
              <a:off x="3353" y="1152"/>
              <a:ext cx="1799" cy="1820"/>
            </a:xfrm>
            <a:prstGeom prst="rect">
              <a:avLst/>
            </a:prstGeom>
            <a:solidFill>
              <a:srgbClr val="B3D2E9"/>
            </a:solidFill>
            <a:ln w="9525">
              <a:solidFill>
                <a:schemeClr val="tx1"/>
              </a:solidFill>
              <a:miter lim="800000"/>
              <a:headEnd/>
              <a:tailEnd/>
            </a:ln>
          </p:spPr>
          <p:txBody>
            <a:bodyPr wrap="none" lIns="91429" tIns="45715" rIns="91429" bIns="4571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9949" name="Rectangle 1038"/>
            <p:cNvSpPr>
              <a:spLocks noChangeArrowheads="1"/>
            </p:cNvSpPr>
            <p:nvPr/>
          </p:nvSpPr>
          <p:spPr bwMode="auto">
            <a:xfrm>
              <a:off x="4275" y="2641"/>
              <a:ext cx="1824" cy="1728"/>
            </a:xfrm>
            <a:prstGeom prst="rect">
              <a:avLst/>
            </a:prstGeom>
            <a:solidFill>
              <a:srgbClr val="EED8C4"/>
            </a:solidFill>
            <a:ln w="9525">
              <a:solidFill>
                <a:schemeClr val="tx1"/>
              </a:solidFill>
              <a:miter lim="800000"/>
              <a:headEnd/>
              <a:tailEnd/>
            </a:ln>
          </p:spPr>
          <p:txBody>
            <a:bodyPr wrap="none" lIns="91429" tIns="45715" rIns="91429" bIns="4571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9950" name="Text Box 1039"/>
            <p:cNvSpPr txBox="1">
              <a:spLocks noChangeArrowheads="1"/>
            </p:cNvSpPr>
            <p:nvPr/>
          </p:nvSpPr>
          <p:spPr bwMode="auto">
            <a:xfrm>
              <a:off x="3507" y="1366"/>
              <a:ext cx="62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HPLC</a:t>
              </a:r>
            </a:p>
          </p:txBody>
        </p:sp>
        <p:sp>
          <p:nvSpPr>
            <p:cNvPr id="39951" name="Text Box 1040"/>
            <p:cNvSpPr txBox="1">
              <a:spLocks noChangeArrowheads="1"/>
            </p:cNvSpPr>
            <p:nvPr/>
          </p:nvSpPr>
          <p:spPr bwMode="auto">
            <a:xfrm>
              <a:off x="4390" y="2845"/>
              <a:ext cx="39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GC</a:t>
              </a:r>
            </a:p>
          </p:txBody>
        </p:sp>
        <p:sp>
          <p:nvSpPr>
            <p:cNvPr id="39952" name="Text Box 1041"/>
            <p:cNvSpPr txBox="1">
              <a:spLocks noChangeArrowheads="1"/>
            </p:cNvSpPr>
            <p:nvPr/>
          </p:nvSpPr>
          <p:spPr bwMode="auto">
            <a:xfrm>
              <a:off x="3353" y="1654"/>
              <a:ext cx="1570"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Most common UV-Vis</a:t>
              </a:r>
            </a:p>
            <a:p>
              <a:pPr>
                <a:spcBef>
                  <a:spcPct val="0"/>
                </a:spcBef>
              </a:pPr>
              <a:r>
                <a:rPr lang="en-US" altLang="en-US" sz="1600"/>
                <a:t>Wide range of non-</a:t>
              </a:r>
              <a:br>
                <a:rPr lang="en-US" altLang="en-US" sz="1600"/>
              </a:br>
              <a:r>
                <a:rPr lang="en-US" altLang="en-US" sz="1600"/>
                <a:t>destructive detectors</a:t>
              </a:r>
            </a:p>
            <a:p>
              <a:pPr>
                <a:spcBef>
                  <a:spcPct val="0"/>
                </a:spcBef>
              </a:pPr>
              <a:r>
                <a:rPr lang="en-US" altLang="en-US" sz="1600"/>
                <a:t>3-dimensional detectors</a:t>
              </a:r>
            </a:p>
          </p:txBody>
        </p:sp>
        <p:sp>
          <p:nvSpPr>
            <p:cNvPr id="39953" name="Text Box 1042"/>
            <p:cNvSpPr txBox="1">
              <a:spLocks noChangeArrowheads="1"/>
            </p:cNvSpPr>
            <p:nvPr/>
          </p:nvSpPr>
          <p:spPr bwMode="auto">
            <a:xfrm>
              <a:off x="4487" y="3164"/>
              <a:ext cx="1342" cy="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Most common FID,</a:t>
              </a:r>
              <a:br>
                <a:rPr lang="en-US" altLang="en-US" sz="1600"/>
              </a:br>
              <a:r>
                <a:rPr lang="en-US" altLang="en-US" sz="1600"/>
                <a:t>universal to organic</a:t>
              </a:r>
              <a:br>
                <a:rPr lang="en-US" altLang="en-US" sz="1600"/>
              </a:br>
              <a:r>
                <a:rPr lang="en-US" altLang="en-US" sz="1600"/>
                <a:t>compounds</a:t>
              </a:r>
            </a:p>
            <a:p>
              <a:pPr>
                <a:spcBef>
                  <a:spcPct val="0"/>
                </a:spcBef>
                <a:buFontTx/>
                <a:buNone/>
              </a:pPr>
              <a:endParaRPr lang="en-US" altLang="en-US" sz="1600"/>
            </a:p>
            <a:p>
              <a:pPr>
                <a:spcBef>
                  <a:spcPct val="0"/>
                </a:spcBef>
              </a:pPr>
              <a:endParaRPr lang="en-US" altLang="en-US" sz="1600"/>
            </a:p>
          </p:txBody>
        </p:sp>
        <p:pic>
          <p:nvPicPr>
            <p:cNvPr id="39954" name="Picture 1043" descr="ZORBAX5"/>
            <p:cNvPicPr>
              <a:picLocks noChangeAspect="1" noChangeArrowheads="1"/>
            </p:cNvPicPr>
            <p:nvPr/>
          </p:nvPicPr>
          <p:blipFill>
            <a:blip r:embed="rId3">
              <a:extLst>
                <a:ext uri="{28A0092B-C50C-407E-A947-70E740481C1C}">
                  <a14:useLocalDpi xmlns:a14="http://schemas.microsoft.com/office/drawing/2010/main" val="0"/>
                </a:ext>
              </a:extLst>
            </a:blip>
            <a:srcRect t="23753" b="59282"/>
            <a:stretch>
              <a:fillRect/>
            </a:stretch>
          </p:blipFill>
          <p:spPr bwMode="auto">
            <a:xfrm>
              <a:off x="384" y="2208"/>
              <a:ext cx="2927"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59013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3" descr="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Freeform 15"/>
          <p:cNvSpPr>
            <a:spLocks/>
          </p:cNvSpPr>
          <p:nvPr/>
        </p:nvSpPr>
        <p:spPr bwMode="auto">
          <a:xfrm>
            <a:off x="4143375" y="2062163"/>
            <a:ext cx="5697538" cy="430212"/>
          </a:xfrm>
          <a:custGeom>
            <a:avLst/>
            <a:gdLst>
              <a:gd name="T0" fmla="*/ 0 w 1528"/>
              <a:gd name="T1" fmla="*/ 2147483646 h 280"/>
              <a:gd name="T2" fmla="*/ 2147483646 w 1528"/>
              <a:gd name="T3" fmla="*/ 2147483646 h 280"/>
              <a:gd name="T4" fmla="*/ 2147483646 w 1528"/>
              <a:gd name="T5" fmla="*/ 2147483646 h 280"/>
              <a:gd name="T6" fmla="*/ 0 60000 65536"/>
              <a:gd name="T7" fmla="*/ 0 60000 65536"/>
              <a:gd name="T8" fmla="*/ 0 60000 65536"/>
              <a:gd name="T9" fmla="*/ 0 w 1528"/>
              <a:gd name="T10" fmla="*/ 0 h 280"/>
              <a:gd name="T11" fmla="*/ 1528 w 1528"/>
              <a:gd name="T12" fmla="*/ 280 h 280"/>
            </a:gdLst>
            <a:ahLst/>
            <a:cxnLst>
              <a:cxn ang="T6">
                <a:pos x="T0" y="T1"/>
              </a:cxn>
              <a:cxn ang="T7">
                <a:pos x="T2" y="T3"/>
              </a:cxn>
              <a:cxn ang="T8">
                <a:pos x="T4" y="T5"/>
              </a:cxn>
            </a:cxnLst>
            <a:rect l="T9" t="T10" r="T11" b="T12"/>
            <a:pathLst>
              <a:path w="1528" h="280">
                <a:moveTo>
                  <a:pt x="0" y="40"/>
                </a:moveTo>
                <a:cubicBezTo>
                  <a:pt x="628" y="20"/>
                  <a:pt x="1256" y="0"/>
                  <a:pt x="1392" y="40"/>
                </a:cubicBezTo>
                <a:cubicBezTo>
                  <a:pt x="1528" y="80"/>
                  <a:pt x="1172" y="180"/>
                  <a:pt x="816" y="280"/>
                </a:cubicBezTo>
              </a:path>
            </a:pathLst>
          </a:custGeom>
          <a:noFill/>
          <a:ln w="63500">
            <a:solidFill>
              <a:srgbClr val="FF9C39"/>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1988" name="WordArt 16"/>
          <p:cNvSpPr>
            <a:spLocks noChangeArrowheads="1" noChangeShapeType="1" noTextEdit="1"/>
          </p:cNvSpPr>
          <p:nvPr/>
        </p:nvSpPr>
        <p:spPr bwMode="auto">
          <a:xfrm>
            <a:off x="2952751" y="785813"/>
            <a:ext cx="6264275" cy="876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28398" dir="17793903">
                    <a:schemeClr val="bg1"/>
                  </a:prstShdw>
                </a:effectLst>
                <a:latin typeface="Arial Black" panose="020B0A04020102020204" pitchFamily="34" charset="0"/>
              </a:rPr>
              <a:t>Thank you </a:t>
            </a:r>
          </a:p>
        </p:txBody>
      </p:sp>
    </p:spTree>
    <p:extLst>
      <p:ext uri="{BB962C8B-B14F-4D97-AF65-F5344CB8AC3E}">
        <p14:creationId xmlns:p14="http://schemas.microsoft.com/office/powerpoint/2010/main" val="95490275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thumb/7/74/GC_Oven_inside.jpg/300px-GC_Oven_insid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63" y="654051"/>
            <a:ext cx="4500562"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2 Dikdörtgen"/>
          <p:cNvSpPr>
            <a:spLocks noChangeArrowheads="1"/>
          </p:cNvSpPr>
          <p:nvPr/>
        </p:nvSpPr>
        <p:spPr bwMode="auto">
          <a:xfrm>
            <a:off x="3381375" y="4857751"/>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A gas chromatography oven, open to show a capillary </a:t>
            </a:r>
            <a:r>
              <a:rPr lang="tr-TR" altLang="en-US" sz="2400"/>
              <a:t>column</a:t>
            </a:r>
          </a:p>
        </p:txBody>
      </p:sp>
    </p:spTree>
    <p:extLst>
      <p:ext uri="{BB962C8B-B14F-4D97-AF65-F5344CB8AC3E}">
        <p14:creationId xmlns:p14="http://schemas.microsoft.com/office/powerpoint/2010/main" val="133031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703388" y="2254251"/>
            <a:ext cx="8202612"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lnSpc>
                <a:spcPct val="115000"/>
              </a:lnSpc>
              <a:spcBef>
                <a:spcPct val="0"/>
              </a:spcBef>
              <a:buFont typeface="Arial" panose="020B0604020202020204" pitchFamily="34" charset="0"/>
              <a:buChar char="•"/>
              <a:defRPr/>
            </a:pPr>
            <a:r>
              <a:rPr lang="en-GB" altLang="en-US" sz="2400" dirty="0">
                <a:latin typeface="+mj-lt"/>
                <a:cs typeface="Times New Roman" panose="02020603050405020304" pitchFamily="18" charset="0"/>
              </a:rPr>
              <a:t>The mobile phase (carrier gas) should be chemically inert, dry, and free from O</a:t>
            </a:r>
            <a:r>
              <a:rPr lang="en-GB" altLang="en-US" sz="2400" baseline="-30000" dirty="0">
                <a:latin typeface="+mj-lt"/>
                <a:cs typeface="Times New Roman" panose="02020603050405020304" pitchFamily="18" charset="0"/>
              </a:rPr>
              <a:t>2</a:t>
            </a:r>
            <a:r>
              <a:rPr lang="en-GB" altLang="en-US" sz="2400" dirty="0">
                <a:latin typeface="+mj-lt"/>
                <a:cs typeface="Times New Roman" panose="02020603050405020304" pitchFamily="18" charset="0"/>
              </a:rPr>
              <a:t> (helium, argon, nitrogen and hydrogen).</a:t>
            </a:r>
          </a:p>
          <a:p>
            <a:pPr lvl="1">
              <a:lnSpc>
                <a:spcPct val="115000"/>
              </a:lnSpc>
              <a:spcBef>
                <a:spcPct val="0"/>
              </a:spcBef>
              <a:buFont typeface="Arial" panose="020B0604020202020204" pitchFamily="34" charset="0"/>
              <a:buChar char="•"/>
              <a:defRPr/>
            </a:pPr>
            <a:r>
              <a:rPr lang="en-GB" altLang="en-US" sz="2400" dirty="0">
                <a:latin typeface="+mj-lt"/>
                <a:cs typeface="Times New Roman" panose="02020603050405020304" pitchFamily="18" charset="0"/>
              </a:rPr>
              <a:t>The carrier gas should be of high purity; impurities in the 	carrier gas such as water vapour, air and trace gaseous 	hydrocarbons can cause reactions with sample and cause 	column deterioration and affect detector performance. </a:t>
            </a:r>
          </a:p>
          <a:p>
            <a:pPr lvl="1">
              <a:lnSpc>
                <a:spcPct val="115000"/>
              </a:lnSpc>
              <a:spcBef>
                <a:spcPct val="0"/>
              </a:spcBef>
              <a:buFont typeface="Arial" panose="020B0604020202020204" pitchFamily="34" charset="0"/>
              <a:buChar char="•"/>
              <a:defRPr/>
            </a:pPr>
            <a:r>
              <a:rPr lang="en-GB" altLang="en-US" sz="2400" dirty="0">
                <a:latin typeface="+mj-lt"/>
                <a:cs typeface="Times New Roman" panose="02020603050405020304" pitchFamily="18" charset="0"/>
              </a:rPr>
              <a:t>The gas supply is associated with pressure regulator and 	flow controller. </a:t>
            </a:r>
            <a:endParaRPr lang="en-US" altLang="en-US" sz="2400" dirty="0">
              <a:latin typeface="+mj-lt"/>
              <a:cs typeface="Times New Roman" panose="02020603050405020304" pitchFamily="18" charset="0"/>
            </a:endParaRPr>
          </a:p>
        </p:txBody>
      </p:sp>
      <p:sp>
        <p:nvSpPr>
          <p:cNvPr id="40963" name="Rectangle 3"/>
          <p:cNvSpPr>
            <a:spLocks noChangeArrowheads="1"/>
          </p:cNvSpPr>
          <p:nvPr/>
        </p:nvSpPr>
        <p:spPr bwMode="auto">
          <a:xfrm>
            <a:off x="1885950" y="190500"/>
            <a:ext cx="3086100" cy="565150"/>
          </a:xfrm>
          <a:prstGeom prst="rect">
            <a:avLst/>
          </a:prstGeom>
          <a:solidFill>
            <a:srgbClr val="FFFFC5"/>
          </a:solidFill>
          <a:ln w="9525">
            <a:solidFill>
              <a:schemeClr val="tx1"/>
            </a:solidFill>
            <a:miter lim="800000"/>
            <a:headEnd/>
            <a:tailEnd/>
          </a:ln>
          <a:effectLst>
            <a:outerShdw dist="35921" dir="18900000" algn="ctr" rotWithShape="0">
              <a:srgbClr val="6699FF"/>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GB" altLang="en-US" sz="2800" b="1" dirty="0">
                <a:solidFill>
                  <a:srgbClr val="0000E0"/>
                </a:solidFill>
                <a:latin typeface="+mj-lt"/>
              </a:rPr>
              <a:t>Gas Supply</a:t>
            </a:r>
            <a:endParaRPr lang="en-US" altLang="en-US" sz="2800" b="1" dirty="0">
              <a:solidFill>
                <a:srgbClr val="00FF00"/>
              </a:solidFill>
              <a:latin typeface="+mj-lt"/>
            </a:endParaRPr>
          </a:p>
        </p:txBody>
      </p:sp>
      <p:grpSp>
        <p:nvGrpSpPr>
          <p:cNvPr id="30724" name="Group 60"/>
          <p:cNvGrpSpPr>
            <a:grpSpLocks/>
          </p:cNvGrpSpPr>
          <p:nvPr/>
        </p:nvGrpSpPr>
        <p:grpSpPr bwMode="auto">
          <a:xfrm>
            <a:off x="7032625" y="0"/>
            <a:ext cx="3429000" cy="2217738"/>
            <a:chOff x="1424" y="2362"/>
            <a:chExt cx="2345" cy="1726"/>
          </a:xfrm>
        </p:grpSpPr>
        <p:sp>
          <p:nvSpPr>
            <p:cNvPr id="30725" name="AutoShape 61"/>
            <p:cNvSpPr>
              <a:spLocks noChangeArrowheads="1"/>
            </p:cNvSpPr>
            <p:nvPr/>
          </p:nvSpPr>
          <p:spPr bwMode="auto">
            <a:xfrm>
              <a:off x="1424" y="2362"/>
              <a:ext cx="2345" cy="1726"/>
            </a:xfrm>
            <a:prstGeom prst="roundRect">
              <a:avLst>
                <a:gd name="adj" fmla="val 16667"/>
              </a:avLst>
            </a:prstGeom>
            <a:solidFill>
              <a:srgbClr val="FFFFC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0726" name="Line 62"/>
            <p:cNvSpPr>
              <a:spLocks noChangeShapeType="1"/>
            </p:cNvSpPr>
            <p:nvPr/>
          </p:nvSpPr>
          <p:spPr bwMode="auto">
            <a:xfrm flipV="1">
              <a:off x="2361" y="2932"/>
              <a:ext cx="384" cy="2"/>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7" name="Line 63"/>
            <p:cNvSpPr>
              <a:spLocks noChangeShapeType="1"/>
            </p:cNvSpPr>
            <p:nvPr/>
          </p:nvSpPr>
          <p:spPr bwMode="auto">
            <a:xfrm>
              <a:off x="2359" y="2912"/>
              <a:ext cx="0" cy="82"/>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6" name="Rectangle 64"/>
            <p:cNvSpPr>
              <a:spLocks noChangeArrowheads="1"/>
            </p:cNvSpPr>
            <p:nvPr/>
          </p:nvSpPr>
          <p:spPr bwMode="auto">
            <a:xfrm>
              <a:off x="2321" y="2966"/>
              <a:ext cx="79" cy="308"/>
            </a:xfrm>
            <a:prstGeom prst="rect">
              <a:avLst/>
            </a:prstGeom>
            <a:gradFill rotWithShape="0">
              <a:gsLst>
                <a:gs pos="0">
                  <a:srgbClr val="000082"/>
                </a:gs>
                <a:gs pos="50000">
                  <a:schemeClr val="bg1"/>
                </a:gs>
                <a:gs pos="100000">
                  <a:srgbClr val="000082"/>
                </a:gs>
              </a:gsLst>
              <a:lin ang="0" scaled="1"/>
            </a:gradFill>
            <a:ln w="25400">
              <a:solidFill>
                <a:srgbClr val="2B2B81"/>
              </a:solidFill>
              <a:miter lim="800000"/>
              <a:headEnd/>
              <a:tailEnd/>
            </a:ln>
            <a:effectLst/>
          </p:spPr>
          <p:txBody>
            <a:bodyPr lIns="117021" tIns="58511" rIns="117021" bIns="58511">
              <a:spAutoFit/>
            </a:bodyPr>
            <a:lstStyle/>
            <a:p>
              <a:pPr eaLnBrk="1" hangingPunct="1">
                <a:defRPr/>
              </a:pPr>
              <a:endParaRPr lang="ar-EG"/>
            </a:p>
          </p:txBody>
        </p:sp>
        <p:sp>
          <p:nvSpPr>
            <p:cNvPr id="100417" name="AutoShape 65"/>
            <p:cNvSpPr>
              <a:spLocks noChangeArrowheads="1"/>
            </p:cNvSpPr>
            <p:nvPr/>
          </p:nvSpPr>
          <p:spPr bwMode="auto">
            <a:xfrm rot="16200000" flipV="1">
              <a:off x="2288" y="2876"/>
              <a:ext cx="136" cy="380"/>
            </a:xfrm>
            <a:prstGeom prst="flowChartDelay">
              <a:avLst/>
            </a:prstGeom>
            <a:gradFill rotWithShape="0">
              <a:gsLst>
                <a:gs pos="0">
                  <a:srgbClr val="000082"/>
                </a:gs>
                <a:gs pos="50000">
                  <a:schemeClr val="bg1"/>
                </a:gs>
                <a:gs pos="100000">
                  <a:srgbClr val="000082"/>
                </a:gs>
              </a:gsLst>
              <a:lin ang="0" scaled="1"/>
            </a:gradFill>
            <a:ln w="38100">
              <a:noFill/>
              <a:miter lim="800000"/>
              <a:headEnd/>
              <a:tailEnd/>
            </a:ln>
            <a:effectLst/>
          </p:spPr>
          <p:txBody>
            <a:bodyPr lIns="117021" tIns="58511" rIns="117021" bIns="58511">
              <a:spAutoFit/>
            </a:bodyPr>
            <a:lstStyle/>
            <a:p>
              <a:pPr eaLnBrk="1" hangingPunct="1">
                <a:defRPr/>
              </a:pPr>
              <a:endParaRPr lang="ar-EG"/>
            </a:p>
          </p:txBody>
        </p:sp>
        <p:sp>
          <p:nvSpPr>
            <p:cNvPr id="100418" name="Rectangle 66"/>
            <p:cNvSpPr>
              <a:spLocks noChangeArrowheads="1"/>
            </p:cNvSpPr>
            <p:nvPr/>
          </p:nvSpPr>
          <p:spPr bwMode="auto">
            <a:xfrm>
              <a:off x="2181" y="3064"/>
              <a:ext cx="353" cy="308"/>
            </a:xfrm>
            <a:prstGeom prst="rect">
              <a:avLst/>
            </a:prstGeom>
            <a:gradFill rotWithShape="0">
              <a:gsLst>
                <a:gs pos="0">
                  <a:srgbClr val="000082"/>
                </a:gs>
                <a:gs pos="50000">
                  <a:schemeClr val="bg1"/>
                </a:gs>
                <a:gs pos="100000">
                  <a:srgbClr val="000082"/>
                </a:gs>
              </a:gsLst>
              <a:lin ang="0" scaled="1"/>
            </a:gradFill>
            <a:ln w="38100">
              <a:noFill/>
              <a:miter lim="800000"/>
              <a:headEnd/>
              <a:tailEnd/>
            </a:ln>
            <a:effectLst/>
          </p:spPr>
          <p:txBody>
            <a:bodyPr lIns="117021" tIns="58511" rIns="117021" bIns="58511">
              <a:spAutoFit/>
            </a:bodyPr>
            <a:lstStyle/>
            <a:p>
              <a:pPr eaLnBrk="1" hangingPunct="1">
                <a:defRPr/>
              </a:pPr>
              <a:endParaRPr lang="ar-EG"/>
            </a:p>
          </p:txBody>
        </p:sp>
        <p:sp>
          <p:nvSpPr>
            <p:cNvPr id="30731" name="Line 67"/>
            <p:cNvSpPr>
              <a:spLocks noChangeShapeType="1"/>
            </p:cNvSpPr>
            <p:nvPr/>
          </p:nvSpPr>
          <p:spPr bwMode="auto">
            <a:xfrm flipV="1">
              <a:off x="2359" y="2881"/>
              <a:ext cx="58" cy="41"/>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2" name="Line 68"/>
            <p:cNvSpPr>
              <a:spLocks noChangeShapeType="1"/>
            </p:cNvSpPr>
            <p:nvPr/>
          </p:nvSpPr>
          <p:spPr bwMode="auto">
            <a:xfrm flipH="1" flipV="1">
              <a:off x="2298" y="2878"/>
              <a:ext cx="58" cy="42"/>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Oval 69"/>
            <p:cNvSpPr>
              <a:spLocks noChangeArrowheads="1"/>
            </p:cNvSpPr>
            <p:nvPr/>
          </p:nvSpPr>
          <p:spPr bwMode="auto">
            <a:xfrm>
              <a:off x="2381" y="2830"/>
              <a:ext cx="114" cy="534"/>
            </a:xfrm>
            <a:prstGeom prst="ellipse">
              <a:avLst/>
            </a:prstGeom>
            <a:gradFill rotWithShape="0">
              <a:gsLst>
                <a:gs pos="0">
                  <a:schemeClr val="bg1"/>
                </a:gs>
                <a:gs pos="100000">
                  <a:srgbClr val="00008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lIns="117021" tIns="58511" rIns="117021" bIns="5851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0734" name="Oval 70"/>
            <p:cNvSpPr>
              <a:spLocks noChangeArrowheads="1"/>
            </p:cNvSpPr>
            <p:nvPr/>
          </p:nvSpPr>
          <p:spPr bwMode="auto">
            <a:xfrm>
              <a:off x="2242" y="2830"/>
              <a:ext cx="114" cy="534"/>
            </a:xfrm>
            <a:prstGeom prst="ellipse">
              <a:avLst/>
            </a:prstGeom>
            <a:gradFill rotWithShape="0">
              <a:gsLst>
                <a:gs pos="0">
                  <a:schemeClr val="bg1"/>
                </a:gs>
                <a:gs pos="100000">
                  <a:srgbClr val="00008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lIns="117021" tIns="58511" rIns="117021" bIns="5851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0735" name="Line 71"/>
            <p:cNvSpPr>
              <a:spLocks noChangeShapeType="1"/>
            </p:cNvSpPr>
            <p:nvPr/>
          </p:nvSpPr>
          <p:spPr bwMode="auto">
            <a:xfrm>
              <a:off x="2181" y="3885"/>
              <a:ext cx="350" cy="0"/>
            </a:xfrm>
            <a:prstGeom prst="line">
              <a:avLst/>
            </a:prstGeom>
            <a:noFill/>
            <a:ln w="38100">
              <a:solidFill>
                <a:srgbClr val="2B2B8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Rectangle 72"/>
            <p:cNvSpPr>
              <a:spLocks noChangeArrowheads="1"/>
            </p:cNvSpPr>
            <p:nvPr/>
          </p:nvSpPr>
          <p:spPr bwMode="auto">
            <a:xfrm>
              <a:off x="2514" y="3413"/>
              <a:ext cx="584"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60000"/>
                </a:lnSpc>
                <a:spcBef>
                  <a:spcPct val="50000"/>
                </a:spcBef>
                <a:buFontTx/>
                <a:buNone/>
              </a:pPr>
              <a:endParaRPr lang="en-US" altLang="en-US" sz="1400" b="1">
                <a:solidFill>
                  <a:srgbClr val="FF0000"/>
                </a:solidFill>
                <a:latin typeface="Arial" panose="020B0604020202020204" pitchFamily="34" charset="0"/>
              </a:endParaRPr>
            </a:p>
            <a:p>
              <a:pPr>
                <a:lnSpc>
                  <a:spcPct val="50000"/>
                </a:lnSpc>
                <a:spcBef>
                  <a:spcPct val="50000"/>
                </a:spcBef>
                <a:buFontTx/>
                <a:buNone/>
              </a:pPr>
              <a:r>
                <a:rPr lang="en-US" altLang="en-US" sz="1400" b="1">
                  <a:solidFill>
                    <a:srgbClr val="FF0000"/>
                  </a:solidFill>
                  <a:latin typeface="Arial" panose="020B0604020202020204" pitchFamily="34" charset="0"/>
                </a:rPr>
                <a:t>Gas </a:t>
              </a:r>
            </a:p>
            <a:p>
              <a:pPr>
                <a:lnSpc>
                  <a:spcPct val="50000"/>
                </a:lnSpc>
                <a:spcBef>
                  <a:spcPct val="50000"/>
                </a:spcBef>
                <a:buFontTx/>
                <a:buNone/>
              </a:pPr>
              <a:r>
                <a:rPr lang="en-US" altLang="en-US" sz="1400" b="1">
                  <a:solidFill>
                    <a:srgbClr val="FF0000"/>
                  </a:solidFill>
                  <a:latin typeface="Arial" panose="020B0604020202020204" pitchFamily="34" charset="0"/>
                </a:rPr>
                <a:t>supply</a:t>
              </a:r>
            </a:p>
          </p:txBody>
        </p:sp>
        <p:sp>
          <p:nvSpPr>
            <p:cNvPr id="30737" name="Rectangle 73"/>
            <p:cNvSpPr>
              <a:spLocks noChangeArrowheads="1"/>
            </p:cNvSpPr>
            <p:nvPr/>
          </p:nvSpPr>
          <p:spPr bwMode="auto">
            <a:xfrm>
              <a:off x="2010" y="2362"/>
              <a:ext cx="70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60000"/>
                </a:lnSpc>
                <a:spcBef>
                  <a:spcPct val="50000"/>
                </a:spcBef>
                <a:buFontTx/>
                <a:buNone/>
              </a:pPr>
              <a:endParaRPr lang="en-US" altLang="en-US" sz="1400" b="1">
                <a:solidFill>
                  <a:srgbClr val="FF0000"/>
                </a:solidFill>
                <a:latin typeface="Arial" panose="020B0604020202020204" pitchFamily="34" charset="0"/>
              </a:endParaRPr>
            </a:p>
            <a:p>
              <a:pPr>
                <a:lnSpc>
                  <a:spcPct val="50000"/>
                </a:lnSpc>
                <a:spcBef>
                  <a:spcPct val="50000"/>
                </a:spcBef>
                <a:buFontTx/>
                <a:buNone/>
              </a:pPr>
              <a:r>
                <a:rPr lang="en-US" altLang="en-US" sz="1400" b="1">
                  <a:solidFill>
                    <a:srgbClr val="FF0000"/>
                  </a:solidFill>
                  <a:latin typeface="Arial" panose="020B0604020202020204" pitchFamily="34" charset="0"/>
                </a:rPr>
                <a:t>Pressure </a:t>
              </a:r>
            </a:p>
            <a:p>
              <a:pPr>
                <a:lnSpc>
                  <a:spcPct val="50000"/>
                </a:lnSpc>
                <a:spcBef>
                  <a:spcPct val="50000"/>
                </a:spcBef>
                <a:buFontTx/>
                <a:buNone/>
              </a:pPr>
              <a:r>
                <a:rPr lang="en-US" altLang="en-US" sz="1400" b="1">
                  <a:solidFill>
                    <a:srgbClr val="FF0000"/>
                  </a:solidFill>
                  <a:latin typeface="Arial" panose="020B0604020202020204" pitchFamily="34" charset="0"/>
                </a:rPr>
                <a:t>regulator</a:t>
              </a:r>
            </a:p>
          </p:txBody>
        </p:sp>
        <p:sp>
          <p:nvSpPr>
            <p:cNvPr id="30738" name="Rectangle 74"/>
            <p:cNvSpPr>
              <a:spLocks noChangeArrowheads="1"/>
            </p:cNvSpPr>
            <p:nvPr/>
          </p:nvSpPr>
          <p:spPr bwMode="auto">
            <a:xfrm>
              <a:off x="2841" y="2418"/>
              <a:ext cx="70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60000"/>
                </a:lnSpc>
                <a:spcBef>
                  <a:spcPct val="50000"/>
                </a:spcBef>
                <a:buFontTx/>
                <a:buNone/>
              </a:pPr>
              <a:endParaRPr lang="en-US" altLang="en-US" sz="1400" b="1">
                <a:solidFill>
                  <a:srgbClr val="FF0000"/>
                </a:solidFill>
                <a:latin typeface="Arial" panose="020B0604020202020204" pitchFamily="34" charset="0"/>
              </a:endParaRPr>
            </a:p>
            <a:p>
              <a:pPr>
                <a:lnSpc>
                  <a:spcPct val="50000"/>
                </a:lnSpc>
                <a:spcBef>
                  <a:spcPct val="50000"/>
                </a:spcBef>
                <a:buFontTx/>
                <a:buNone/>
              </a:pPr>
              <a:r>
                <a:rPr lang="en-US" altLang="en-US" sz="1400" b="1">
                  <a:solidFill>
                    <a:srgbClr val="FF0000"/>
                  </a:solidFill>
                  <a:latin typeface="Arial" panose="020B0604020202020204" pitchFamily="34" charset="0"/>
                </a:rPr>
                <a:t>Flow</a:t>
              </a:r>
            </a:p>
            <a:p>
              <a:pPr>
                <a:lnSpc>
                  <a:spcPct val="50000"/>
                </a:lnSpc>
                <a:spcBef>
                  <a:spcPct val="50000"/>
                </a:spcBef>
                <a:buFontTx/>
                <a:buNone/>
              </a:pPr>
              <a:r>
                <a:rPr lang="en-US" altLang="en-US" sz="1400" b="1">
                  <a:solidFill>
                    <a:srgbClr val="FF0000"/>
                  </a:solidFill>
                  <a:latin typeface="Arial" panose="020B0604020202020204" pitchFamily="34" charset="0"/>
                </a:rPr>
                <a:t>controller</a:t>
              </a:r>
            </a:p>
          </p:txBody>
        </p:sp>
        <p:sp>
          <p:nvSpPr>
            <p:cNvPr id="30739" name="Line 75"/>
            <p:cNvSpPr>
              <a:spLocks noChangeShapeType="1"/>
            </p:cNvSpPr>
            <p:nvPr/>
          </p:nvSpPr>
          <p:spPr bwMode="auto">
            <a:xfrm>
              <a:off x="2813" y="2928"/>
              <a:ext cx="847" cy="0"/>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Oval 76"/>
            <p:cNvSpPr>
              <a:spLocks noChangeArrowheads="1"/>
            </p:cNvSpPr>
            <p:nvPr/>
          </p:nvSpPr>
          <p:spPr bwMode="auto">
            <a:xfrm>
              <a:off x="2728" y="2828"/>
              <a:ext cx="195" cy="534"/>
            </a:xfrm>
            <a:prstGeom prst="ellipse">
              <a:avLst/>
            </a:prstGeom>
            <a:gradFill rotWithShape="0">
              <a:gsLst>
                <a:gs pos="0">
                  <a:schemeClr val="bg1"/>
                </a:gs>
                <a:gs pos="100000">
                  <a:srgbClr val="00008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lIns="117021" tIns="58511" rIns="117021" bIns="5851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grpSp>
    </p:spTree>
    <p:extLst>
      <p:ext uri="{BB962C8B-B14F-4D97-AF65-F5344CB8AC3E}">
        <p14:creationId xmlns:p14="http://schemas.microsoft.com/office/powerpoint/2010/main" val="42322262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712913" y="669925"/>
            <a:ext cx="4572000" cy="609600"/>
          </a:xfrm>
          <a:prstGeom prst="rect">
            <a:avLst/>
          </a:prstGeom>
          <a:solidFill>
            <a:srgbClr val="FFFFC5"/>
          </a:solidFill>
          <a:ln w="9525">
            <a:solidFill>
              <a:schemeClr val="tx1"/>
            </a:solidFill>
            <a:miter lim="800000"/>
            <a:headEnd/>
            <a:tailEnd/>
          </a:ln>
          <a:effectLst>
            <a:outerShdw dist="35921" dir="18900000" algn="ctr" rotWithShape="0">
              <a:srgbClr val="6699FF"/>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GB" altLang="en-US" sz="2800" b="1" dirty="0">
                <a:solidFill>
                  <a:srgbClr val="0000E0"/>
                </a:solidFill>
                <a:latin typeface="+mj-lt"/>
              </a:rPr>
              <a:t>Sample Injection System</a:t>
            </a:r>
            <a:endParaRPr lang="en-US" altLang="en-US" sz="2800" b="1" dirty="0">
              <a:solidFill>
                <a:srgbClr val="00FF00"/>
              </a:solidFill>
              <a:latin typeface="+mj-lt"/>
            </a:endParaRPr>
          </a:p>
        </p:txBody>
      </p:sp>
      <p:grpSp>
        <p:nvGrpSpPr>
          <p:cNvPr id="31747" name="Group 3"/>
          <p:cNvGrpSpPr>
            <a:grpSpLocks/>
          </p:cNvGrpSpPr>
          <p:nvPr/>
        </p:nvGrpSpPr>
        <p:grpSpPr bwMode="auto">
          <a:xfrm>
            <a:off x="6523038" y="177800"/>
            <a:ext cx="4000500" cy="1893888"/>
            <a:chOff x="3149" y="112"/>
            <a:chExt cx="2520" cy="1424"/>
          </a:xfrm>
        </p:grpSpPr>
        <p:sp>
          <p:nvSpPr>
            <p:cNvPr id="31752" name="AutoShape 4"/>
            <p:cNvSpPr>
              <a:spLocks noChangeArrowheads="1"/>
            </p:cNvSpPr>
            <p:nvPr/>
          </p:nvSpPr>
          <p:spPr bwMode="auto">
            <a:xfrm>
              <a:off x="3168" y="136"/>
              <a:ext cx="2448" cy="1400"/>
            </a:xfrm>
            <a:prstGeom prst="roundRect">
              <a:avLst>
                <a:gd name="adj" fmla="val 16667"/>
              </a:avLst>
            </a:prstGeom>
            <a:solidFill>
              <a:srgbClr val="FFFFC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30000"/>
                </a:lnSpc>
                <a:spcBef>
                  <a:spcPct val="0"/>
                </a:spcBef>
                <a:buFontTx/>
                <a:buNone/>
              </a:pPr>
              <a:endParaRPr lang="ar-EG" altLang="en-US" sz="1000"/>
            </a:p>
          </p:txBody>
        </p:sp>
        <p:sp>
          <p:nvSpPr>
            <p:cNvPr id="101381" name="Rectangle 5"/>
            <p:cNvSpPr>
              <a:spLocks noChangeArrowheads="1"/>
            </p:cNvSpPr>
            <p:nvPr/>
          </p:nvSpPr>
          <p:spPr bwMode="auto">
            <a:xfrm>
              <a:off x="4439" y="112"/>
              <a:ext cx="649" cy="197"/>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Flow meter</a:t>
              </a:r>
            </a:p>
          </p:txBody>
        </p:sp>
        <p:sp>
          <p:nvSpPr>
            <p:cNvPr id="31754" name="Rectangle 6"/>
            <p:cNvSpPr>
              <a:spLocks noChangeArrowheads="1"/>
            </p:cNvSpPr>
            <p:nvPr/>
          </p:nvSpPr>
          <p:spPr bwMode="auto">
            <a:xfrm>
              <a:off x="3983" y="626"/>
              <a:ext cx="852" cy="801"/>
            </a:xfrm>
            <a:prstGeom prst="rect">
              <a:avLst/>
            </a:prstGeom>
            <a:gradFill rotWithShape="0">
              <a:gsLst>
                <a:gs pos="0">
                  <a:srgbClr val="748BCC"/>
                </a:gs>
                <a:gs pos="50000">
                  <a:srgbClr val="F7FBFF"/>
                </a:gs>
                <a:gs pos="100000">
                  <a:srgbClr val="748BCC"/>
                </a:gs>
              </a:gsLst>
              <a:lin ang="5400000" scaled="1"/>
            </a:gradFill>
            <a:ln w="9525">
              <a:miter lim="800000"/>
              <a:headEnd/>
              <a:tailEnd/>
            </a:ln>
            <a:scene3d>
              <a:camera prst="legacyObliqueTopLeft"/>
              <a:lightRig rig="legacyFlat3" dir="b"/>
            </a:scene3d>
            <a:sp3d extrusionH="227000" prstMaterial="legacyMatte">
              <a:bevelT w="13500" h="13500" prst="angle"/>
              <a:bevelB w="13500" h="13500" prst="angle"/>
              <a:extrusionClr>
                <a:srgbClr val="748BCC"/>
              </a:extrusionClr>
              <a:contourClr>
                <a:srgbClr val="748BCC"/>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101383" name="Rectangle 7"/>
            <p:cNvSpPr>
              <a:spLocks noChangeArrowheads="1"/>
            </p:cNvSpPr>
            <p:nvPr/>
          </p:nvSpPr>
          <p:spPr bwMode="auto">
            <a:xfrm>
              <a:off x="4209" y="889"/>
              <a:ext cx="398" cy="415"/>
            </a:xfrm>
            <a:prstGeom prst="rect">
              <a:avLst/>
            </a:prstGeom>
            <a:gradFill rotWithShape="0">
              <a:gsLst>
                <a:gs pos="0">
                  <a:srgbClr val="414991"/>
                </a:gs>
                <a:gs pos="50000">
                  <a:schemeClr val="bg1"/>
                </a:gs>
                <a:gs pos="100000">
                  <a:srgbClr val="414991"/>
                </a:gs>
              </a:gsLst>
              <a:lin ang="5400000" scaled="1"/>
            </a:gradFill>
            <a:ln w="31750">
              <a:miter lim="800000"/>
              <a:headEnd/>
              <a:tailEnd/>
            </a:ln>
            <a:effectLst/>
            <a:scene3d>
              <a:camera prst="legacyObliqueTopLeft"/>
              <a:lightRig rig="legacyFlat3" dir="b"/>
            </a:scene3d>
            <a:sp3d extrusionH="125400" prstMaterial="legacyMatte">
              <a:bevelT w="13500" h="13500" prst="angle"/>
              <a:bevelB w="13500" h="13500" prst="angle"/>
              <a:extrusionClr>
                <a:srgbClr val="414991"/>
              </a:extrusionClr>
            </a:sp3d>
          </p:spPr>
          <p:txBody>
            <a:bodyPr>
              <a:flatTx/>
            </a:bodyPr>
            <a:lstStyle/>
            <a:p>
              <a:pPr eaLnBrk="1" hangingPunct="1">
                <a:defRPr/>
              </a:pPr>
              <a:endParaRPr lang="ar-EG"/>
            </a:p>
          </p:txBody>
        </p:sp>
        <p:sp>
          <p:nvSpPr>
            <p:cNvPr id="31756" name="Line 8"/>
            <p:cNvSpPr>
              <a:spLocks noChangeShapeType="1"/>
            </p:cNvSpPr>
            <p:nvPr/>
          </p:nvSpPr>
          <p:spPr bwMode="auto">
            <a:xfrm>
              <a:off x="4670" y="445"/>
              <a:ext cx="0" cy="918"/>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9"/>
            <p:cNvSpPr>
              <a:spLocks noChangeShapeType="1"/>
            </p:cNvSpPr>
            <p:nvPr/>
          </p:nvSpPr>
          <p:spPr bwMode="auto">
            <a:xfrm>
              <a:off x="4515" y="397"/>
              <a:ext cx="0" cy="744"/>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0"/>
            <p:cNvSpPr>
              <a:spLocks noChangeShapeType="1"/>
            </p:cNvSpPr>
            <p:nvPr/>
          </p:nvSpPr>
          <p:spPr bwMode="auto">
            <a:xfrm flipV="1">
              <a:off x="3442" y="710"/>
              <a:ext cx="222" cy="2"/>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59" name="Group 11"/>
            <p:cNvGrpSpPr>
              <a:grpSpLocks/>
            </p:cNvGrpSpPr>
            <p:nvPr/>
          </p:nvGrpSpPr>
          <p:grpSpPr bwMode="auto">
            <a:xfrm>
              <a:off x="4241" y="980"/>
              <a:ext cx="274" cy="224"/>
              <a:chOff x="2532" y="3216"/>
              <a:chExt cx="480" cy="432"/>
            </a:xfrm>
          </p:grpSpPr>
          <p:sp>
            <p:nvSpPr>
              <p:cNvPr id="31798" name="Oval 12"/>
              <p:cNvSpPr>
                <a:spLocks noChangeArrowheads="1"/>
              </p:cNvSpPr>
              <p:nvPr/>
            </p:nvSpPr>
            <p:spPr bwMode="auto">
              <a:xfrm>
                <a:off x="2532"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799" name="Oval 13"/>
              <p:cNvSpPr>
                <a:spLocks noChangeArrowheads="1"/>
              </p:cNvSpPr>
              <p:nvPr/>
            </p:nvSpPr>
            <p:spPr bwMode="auto">
              <a:xfrm>
                <a:off x="2580"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800" name="Oval 14"/>
              <p:cNvSpPr>
                <a:spLocks noChangeArrowheads="1"/>
              </p:cNvSpPr>
              <p:nvPr/>
            </p:nvSpPr>
            <p:spPr bwMode="auto">
              <a:xfrm>
                <a:off x="2628"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801" name="Oval 15"/>
              <p:cNvSpPr>
                <a:spLocks noChangeArrowheads="1"/>
              </p:cNvSpPr>
              <p:nvPr/>
            </p:nvSpPr>
            <p:spPr bwMode="auto">
              <a:xfrm>
                <a:off x="2676"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802" name="Oval 16"/>
              <p:cNvSpPr>
                <a:spLocks noChangeArrowheads="1"/>
              </p:cNvSpPr>
              <p:nvPr/>
            </p:nvSpPr>
            <p:spPr bwMode="auto">
              <a:xfrm>
                <a:off x="2724"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803" name="Oval 17"/>
              <p:cNvSpPr>
                <a:spLocks noChangeArrowheads="1"/>
              </p:cNvSpPr>
              <p:nvPr/>
            </p:nvSpPr>
            <p:spPr bwMode="auto">
              <a:xfrm>
                <a:off x="2772"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804" name="Oval 18"/>
              <p:cNvSpPr>
                <a:spLocks noChangeArrowheads="1"/>
              </p:cNvSpPr>
              <p:nvPr/>
            </p:nvSpPr>
            <p:spPr bwMode="auto">
              <a:xfrm>
                <a:off x="2820"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805" name="Oval 19"/>
              <p:cNvSpPr>
                <a:spLocks noChangeArrowheads="1"/>
              </p:cNvSpPr>
              <p:nvPr/>
            </p:nvSpPr>
            <p:spPr bwMode="auto">
              <a:xfrm>
                <a:off x="2868" y="3360"/>
                <a:ext cx="144" cy="288"/>
              </a:xfrm>
              <a:prstGeom prst="ellipse">
                <a:avLst/>
              </a:prstGeom>
              <a:noFill/>
              <a:ln w="25400">
                <a:solidFill>
                  <a:srgbClr val="2B2B8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806" name="Line 20"/>
              <p:cNvSpPr>
                <a:spLocks noChangeShapeType="1"/>
              </p:cNvSpPr>
              <p:nvPr/>
            </p:nvSpPr>
            <p:spPr bwMode="auto">
              <a:xfrm flipV="1">
                <a:off x="2532" y="3216"/>
                <a:ext cx="0" cy="288"/>
              </a:xfrm>
              <a:prstGeom prst="line">
                <a:avLst/>
              </a:prstGeom>
              <a:noFill/>
              <a:ln w="2540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397" name="Rectangle 21"/>
            <p:cNvSpPr>
              <a:spLocks noChangeArrowheads="1"/>
            </p:cNvSpPr>
            <p:nvPr/>
          </p:nvSpPr>
          <p:spPr bwMode="auto">
            <a:xfrm>
              <a:off x="4484" y="347"/>
              <a:ext cx="68" cy="297"/>
            </a:xfrm>
            <a:prstGeom prst="rect">
              <a:avLst/>
            </a:prstGeom>
            <a:gradFill rotWithShape="0">
              <a:gsLst>
                <a:gs pos="0">
                  <a:srgbClr val="000099"/>
                </a:gs>
                <a:gs pos="50000">
                  <a:schemeClr val="bg1"/>
                </a:gs>
                <a:gs pos="100000">
                  <a:srgbClr val="000099"/>
                </a:gs>
              </a:gsLst>
              <a:lin ang="0" scaled="1"/>
            </a:gradFill>
            <a:ln w="38100">
              <a:miter lim="800000"/>
              <a:headEnd/>
              <a:tailEnd/>
            </a:ln>
            <a:effectLst/>
            <a:scene3d>
              <a:camera prst="legacyObliqueTopLeft"/>
              <a:lightRig rig="legacyFlat1" dir="t"/>
            </a:scene3d>
            <a:sp3d extrusionH="61900" prstMaterial="legacyMatte">
              <a:bevelT w="13500" h="13500" prst="angle"/>
              <a:bevelB w="13500" h="13500" prst="angle"/>
              <a:extrusionClr>
                <a:srgbClr val="000099"/>
              </a:extrusionClr>
            </a:sp3d>
          </p:spPr>
          <p:txBody>
            <a:bodyPr lIns="117021" tIns="58511" rIns="117021" bIns="58511">
              <a:spAutoFit/>
              <a:flatTx/>
            </a:bodyPr>
            <a:lstStyle/>
            <a:p>
              <a:pPr eaLnBrk="1" hangingPunct="1">
                <a:defRPr/>
              </a:pPr>
              <a:endParaRPr lang="ar-EG"/>
            </a:p>
          </p:txBody>
        </p:sp>
        <p:sp>
          <p:nvSpPr>
            <p:cNvPr id="31761" name="Line 22"/>
            <p:cNvSpPr>
              <a:spLocks noChangeShapeType="1"/>
            </p:cNvSpPr>
            <p:nvPr/>
          </p:nvSpPr>
          <p:spPr bwMode="auto">
            <a:xfrm>
              <a:off x="4111" y="705"/>
              <a:ext cx="0" cy="665"/>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3"/>
            <p:cNvSpPr>
              <a:spLocks noChangeShapeType="1"/>
            </p:cNvSpPr>
            <p:nvPr/>
          </p:nvSpPr>
          <p:spPr bwMode="auto">
            <a:xfrm>
              <a:off x="3441" y="695"/>
              <a:ext cx="0" cy="62"/>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0" name="Rectangle 24"/>
            <p:cNvSpPr>
              <a:spLocks noChangeArrowheads="1"/>
            </p:cNvSpPr>
            <p:nvPr/>
          </p:nvSpPr>
          <p:spPr bwMode="auto">
            <a:xfrm>
              <a:off x="3419" y="735"/>
              <a:ext cx="46" cy="297"/>
            </a:xfrm>
            <a:prstGeom prst="rect">
              <a:avLst/>
            </a:prstGeom>
            <a:gradFill rotWithShape="0">
              <a:gsLst>
                <a:gs pos="0">
                  <a:srgbClr val="000082"/>
                </a:gs>
                <a:gs pos="50000">
                  <a:schemeClr val="bg1"/>
                </a:gs>
                <a:gs pos="100000">
                  <a:srgbClr val="000082"/>
                </a:gs>
              </a:gsLst>
              <a:lin ang="0" scaled="1"/>
            </a:gradFill>
            <a:ln w="25400">
              <a:solidFill>
                <a:srgbClr val="2B2B81"/>
              </a:solidFill>
              <a:miter lim="800000"/>
              <a:headEnd/>
              <a:tailEnd/>
            </a:ln>
            <a:effectLst/>
          </p:spPr>
          <p:txBody>
            <a:bodyPr lIns="117021" tIns="58511" rIns="117021" bIns="58511">
              <a:spAutoFit/>
            </a:bodyPr>
            <a:lstStyle/>
            <a:p>
              <a:pPr eaLnBrk="1" hangingPunct="1">
                <a:defRPr/>
              </a:pPr>
              <a:endParaRPr lang="ar-EG"/>
            </a:p>
          </p:txBody>
        </p:sp>
        <p:sp>
          <p:nvSpPr>
            <p:cNvPr id="101401" name="AutoShape 25"/>
            <p:cNvSpPr>
              <a:spLocks noChangeArrowheads="1"/>
            </p:cNvSpPr>
            <p:nvPr/>
          </p:nvSpPr>
          <p:spPr bwMode="auto">
            <a:xfrm rot="16200000" flipV="1">
              <a:off x="3389" y="635"/>
              <a:ext cx="100" cy="350"/>
            </a:xfrm>
            <a:prstGeom prst="flowChartDelay">
              <a:avLst/>
            </a:prstGeom>
            <a:gradFill rotWithShape="0">
              <a:gsLst>
                <a:gs pos="0">
                  <a:srgbClr val="000082"/>
                </a:gs>
                <a:gs pos="50000">
                  <a:schemeClr val="bg1"/>
                </a:gs>
                <a:gs pos="100000">
                  <a:srgbClr val="000082"/>
                </a:gs>
              </a:gsLst>
              <a:lin ang="0" scaled="1"/>
            </a:gradFill>
            <a:ln w="38100">
              <a:noFill/>
              <a:miter lim="800000"/>
              <a:headEnd/>
              <a:tailEnd/>
            </a:ln>
            <a:effectLst/>
          </p:spPr>
          <p:txBody>
            <a:bodyPr lIns="117021" tIns="58511" rIns="117021" bIns="58511">
              <a:spAutoFit/>
            </a:bodyPr>
            <a:lstStyle/>
            <a:p>
              <a:pPr eaLnBrk="1" hangingPunct="1">
                <a:defRPr/>
              </a:pPr>
              <a:endParaRPr lang="ar-EG"/>
            </a:p>
          </p:txBody>
        </p:sp>
        <p:sp>
          <p:nvSpPr>
            <p:cNvPr id="101402" name="Rectangle 26"/>
            <p:cNvSpPr>
              <a:spLocks noChangeArrowheads="1"/>
            </p:cNvSpPr>
            <p:nvPr/>
          </p:nvSpPr>
          <p:spPr bwMode="auto">
            <a:xfrm>
              <a:off x="3339" y="808"/>
              <a:ext cx="201" cy="297"/>
            </a:xfrm>
            <a:prstGeom prst="rect">
              <a:avLst/>
            </a:prstGeom>
            <a:gradFill rotWithShape="0">
              <a:gsLst>
                <a:gs pos="0">
                  <a:srgbClr val="000082"/>
                </a:gs>
                <a:gs pos="50000">
                  <a:schemeClr val="bg1"/>
                </a:gs>
                <a:gs pos="100000">
                  <a:srgbClr val="000082"/>
                </a:gs>
              </a:gsLst>
              <a:lin ang="0" scaled="1"/>
            </a:gradFill>
            <a:ln w="38100">
              <a:noFill/>
              <a:miter lim="800000"/>
              <a:headEnd/>
              <a:tailEnd/>
            </a:ln>
            <a:effectLst/>
          </p:spPr>
          <p:txBody>
            <a:bodyPr lIns="117021" tIns="58511" rIns="117021" bIns="58511">
              <a:spAutoFit/>
            </a:bodyPr>
            <a:lstStyle/>
            <a:p>
              <a:pPr eaLnBrk="1" hangingPunct="1">
                <a:defRPr/>
              </a:pPr>
              <a:endParaRPr lang="ar-EG"/>
            </a:p>
          </p:txBody>
        </p:sp>
        <p:sp>
          <p:nvSpPr>
            <p:cNvPr id="31766" name="Line 27"/>
            <p:cNvSpPr>
              <a:spLocks noChangeShapeType="1"/>
            </p:cNvSpPr>
            <p:nvPr/>
          </p:nvSpPr>
          <p:spPr bwMode="auto">
            <a:xfrm flipV="1">
              <a:off x="3441" y="672"/>
              <a:ext cx="33" cy="31"/>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28"/>
            <p:cNvSpPr>
              <a:spLocks noChangeShapeType="1"/>
            </p:cNvSpPr>
            <p:nvPr/>
          </p:nvSpPr>
          <p:spPr bwMode="auto">
            <a:xfrm flipH="1" flipV="1">
              <a:off x="3406" y="670"/>
              <a:ext cx="33" cy="31"/>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Oval 29"/>
            <p:cNvSpPr>
              <a:spLocks noChangeArrowheads="1"/>
            </p:cNvSpPr>
            <p:nvPr/>
          </p:nvSpPr>
          <p:spPr bwMode="auto">
            <a:xfrm>
              <a:off x="3454" y="634"/>
              <a:ext cx="66" cy="515"/>
            </a:xfrm>
            <a:prstGeom prst="ellipse">
              <a:avLst/>
            </a:prstGeom>
            <a:gradFill rotWithShape="0">
              <a:gsLst>
                <a:gs pos="0">
                  <a:schemeClr val="bg1"/>
                </a:gs>
                <a:gs pos="100000">
                  <a:srgbClr val="00008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lIns="117021" tIns="58511" rIns="117021" bIns="5851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769" name="Oval 30"/>
            <p:cNvSpPr>
              <a:spLocks noChangeArrowheads="1"/>
            </p:cNvSpPr>
            <p:nvPr/>
          </p:nvSpPr>
          <p:spPr bwMode="auto">
            <a:xfrm>
              <a:off x="3374" y="634"/>
              <a:ext cx="65" cy="515"/>
            </a:xfrm>
            <a:prstGeom prst="ellipse">
              <a:avLst/>
            </a:prstGeom>
            <a:gradFill rotWithShape="0">
              <a:gsLst>
                <a:gs pos="0">
                  <a:schemeClr val="bg1"/>
                </a:gs>
                <a:gs pos="100000">
                  <a:srgbClr val="00008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lIns="117021" tIns="58511" rIns="117021" bIns="5851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770" name="Line 31"/>
            <p:cNvSpPr>
              <a:spLocks noChangeShapeType="1"/>
            </p:cNvSpPr>
            <p:nvPr/>
          </p:nvSpPr>
          <p:spPr bwMode="auto">
            <a:xfrm>
              <a:off x="3339" y="1421"/>
              <a:ext cx="201" cy="0"/>
            </a:xfrm>
            <a:prstGeom prst="line">
              <a:avLst/>
            </a:prstGeom>
            <a:noFill/>
            <a:ln w="38100">
              <a:solidFill>
                <a:srgbClr val="2B2B8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08" name="Rectangle 32"/>
            <p:cNvSpPr>
              <a:spLocks noChangeArrowheads="1"/>
            </p:cNvSpPr>
            <p:nvPr/>
          </p:nvSpPr>
          <p:spPr bwMode="auto">
            <a:xfrm>
              <a:off x="3511" y="1170"/>
              <a:ext cx="405" cy="289"/>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Gas </a:t>
              </a: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supply</a:t>
              </a:r>
            </a:p>
          </p:txBody>
        </p:sp>
        <p:sp>
          <p:nvSpPr>
            <p:cNvPr id="101409" name="Rectangle 33"/>
            <p:cNvSpPr>
              <a:spLocks noChangeArrowheads="1"/>
            </p:cNvSpPr>
            <p:nvPr/>
          </p:nvSpPr>
          <p:spPr bwMode="auto">
            <a:xfrm>
              <a:off x="3149" y="395"/>
              <a:ext cx="480" cy="289"/>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Pressure </a:t>
              </a: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regulator</a:t>
              </a:r>
            </a:p>
          </p:txBody>
        </p:sp>
        <p:sp>
          <p:nvSpPr>
            <p:cNvPr id="101410" name="Rectangle 34"/>
            <p:cNvSpPr>
              <a:spLocks noChangeArrowheads="1"/>
            </p:cNvSpPr>
            <p:nvPr/>
          </p:nvSpPr>
          <p:spPr bwMode="auto">
            <a:xfrm>
              <a:off x="3310" y="191"/>
              <a:ext cx="566" cy="289"/>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Flow</a:t>
              </a: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controller</a:t>
              </a:r>
            </a:p>
          </p:txBody>
        </p:sp>
        <p:sp>
          <p:nvSpPr>
            <p:cNvPr id="101411" name="Rectangle 35"/>
            <p:cNvSpPr>
              <a:spLocks noChangeArrowheads="1"/>
            </p:cNvSpPr>
            <p:nvPr/>
          </p:nvSpPr>
          <p:spPr bwMode="auto">
            <a:xfrm>
              <a:off x="4093" y="297"/>
              <a:ext cx="463" cy="197"/>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Septum</a:t>
              </a:r>
            </a:p>
          </p:txBody>
        </p:sp>
        <p:sp>
          <p:nvSpPr>
            <p:cNvPr id="31775" name="Line 36"/>
            <p:cNvSpPr>
              <a:spLocks noChangeShapeType="1"/>
            </p:cNvSpPr>
            <p:nvPr/>
          </p:nvSpPr>
          <p:spPr bwMode="auto">
            <a:xfrm flipH="1">
              <a:off x="4243" y="461"/>
              <a:ext cx="55" cy="107"/>
            </a:xfrm>
            <a:prstGeom prst="line">
              <a:avLst/>
            </a:prstGeom>
            <a:noFill/>
            <a:ln w="317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776" name="Line 37"/>
            <p:cNvSpPr>
              <a:spLocks noChangeShapeType="1"/>
            </p:cNvSpPr>
            <p:nvPr/>
          </p:nvSpPr>
          <p:spPr bwMode="auto">
            <a:xfrm flipH="1">
              <a:off x="4555" y="271"/>
              <a:ext cx="90" cy="74"/>
            </a:xfrm>
            <a:prstGeom prst="line">
              <a:avLst/>
            </a:prstGeom>
            <a:noFill/>
            <a:ln w="317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1414" name="Rectangle 38"/>
            <p:cNvSpPr>
              <a:spLocks noChangeArrowheads="1"/>
            </p:cNvSpPr>
            <p:nvPr/>
          </p:nvSpPr>
          <p:spPr bwMode="auto">
            <a:xfrm>
              <a:off x="4687" y="297"/>
              <a:ext cx="494" cy="197"/>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Detector</a:t>
              </a:r>
            </a:p>
          </p:txBody>
        </p:sp>
        <p:sp>
          <p:nvSpPr>
            <p:cNvPr id="31778" name="Line 39"/>
            <p:cNvSpPr>
              <a:spLocks noChangeShapeType="1"/>
            </p:cNvSpPr>
            <p:nvPr/>
          </p:nvSpPr>
          <p:spPr bwMode="auto">
            <a:xfrm flipH="1">
              <a:off x="4727" y="466"/>
              <a:ext cx="89" cy="75"/>
            </a:xfrm>
            <a:prstGeom prst="line">
              <a:avLst/>
            </a:prstGeom>
            <a:noFill/>
            <a:ln w="317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1416" name="Rectangle 40"/>
            <p:cNvSpPr>
              <a:spLocks noChangeArrowheads="1"/>
            </p:cNvSpPr>
            <p:nvPr/>
          </p:nvSpPr>
          <p:spPr bwMode="auto">
            <a:xfrm>
              <a:off x="4222" y="837"/>
              <a:ext cx="350" cy="197"/>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Oven</a:t>
              </a:r>
            </a:p>
          </p:txBody>
        </p:sp>
        <p:sp>
          <p:nvSpPr>
            <p:cNvPr id="31780" name="Line 41"/>
            <p:cNvSpPr>
              <a:spLocks noChangeShapeType="1"/>
            </p:cNvSpPr>
            <p:nvPr/>
          </p:nvSpPr>
          <p:spPr bwMode="auto">
            <a:xfrm>
              <a:off x="4111" y="1363"/>
              <a:ext cx="560" cy="0"/>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18" name="Rectangle 42"/>
            <p:cNvSpPr>
              <a:spLocks noChangeArrowheads="1"/>
            </p:cNvSpPr>
            <p:nvPr/>
          </p:nvSpPr>
          <p:spPr bwMode="auto">
            <a:xfrm>
              <a:off x="4166" y="1152"/>
              <a:ext cx="438" cy="197"/>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Column</a:t>
              </a:r>
            </a:p>
          </p:txBody>
        </p:sp>
        <p:sp>
          <p:nvSpPr>
            <p:cNvPr id="31782" name="Line 43"/>
            <p:cNvSpPr>
              <a:spLocks noChangeShapeType="1"/>
            </p:cNvSpPr>
            <p:nvPr/>
          </p:nvSpPr>
          <p:spPr bwMode="auto">
            <a:xfrm>
              <a:off x="3994" y="469"/>
              <a:ext cx="157" cy="191"/>
            </a:xfrm>
            <a:prstGeom prst="line">
              <a:avLst/>
            </a:prstGeom>
            <a:noFill/>
            <a:ln w="317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1420" name="Rectangle 44"/>
            <p:cNvSpPr>
              <a:spLocks noChangeArrowheads="1"/>
            </p:cNvSpPr>
            <p:nvPr/>
          </p:nvSpPr>
          <p:spPr bwMode="auto">
            <a:xfrm>
              <a:off x="3759" y="316"/>
              <a:ext cx="404" cy="197"/>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Injector</a:t>
              </a:r>
            </a:p>
          </p:txBody>
        </p:sp>
        <p:sp>
          <p:nvSpPr>
            <p:cNvPr id="31784" name="AutoShape 45" descr="Small grid"/>
            <p:cNvSpPr>
              <a:spLocks noChangeArrowheads="1"/>
            </p:cNvSpPr>
            <p:nvPr/>
          </p:nvSpPr>
          <p:spPr bwMode="auto">
            <a:xfrm>
              <a:off x="5273" y="544"/>
              <a:ext cx="105" cy="608"/>
            </a:xfrm>
            <a:prstGeom prst="flowChartPunchedTape">
              <a:avLst/>
            </a:prstGeom>
            <a:pattFill prst="smGrid">
              <a:fgClr>
                <a:srgbClr val="000099"/>
              </a:fgClr>
              <a:bgClr>
                <a:schemeClr val="bg1"/>
              </a:bgClr>
            </a:pattFill>
            <a:ln w="25400">
              <a:solidFill>
                <a:srgbClr val="000080"/>
              </a:solidFill>
              <a:miter lim="800000"/>
              <a:headEnd/>
              <a:tailEnd/>
            </a:ln>
          </p:spPr>
          <p:txBody>
            <a:bodyPr lIns="117021" tIns="58511" rIns="117021" bIns="5851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101422" name="Rectangle 46"/>
            <p:cNvSpPr>
              <a:spLocks noChangeArrowheads="1"/>
            </p:cNvSpPr>
            <p:nvPr/>
          </p:nvSpPr>
          <p:spPr bwMode="auto">
            <a:xfrm>
              <a:off x="4961" y="546"/>
              <a:ext cx="333" cy="297"/>
            </a:xfrm>
            <a:prstGeom prst="rect">
              <a:avLst/>
            </a:prstGeom>
            <a:gradFill rotWithShape="0">
              <a:gsLst>
                <a:gs pos="0">
                  <a:srgbClr val="000099"/>
                </a:gs>
                <a:gs pos="50000">
                  <a:schemeClr val="bg1"/>
                </a:gs>
                <a:gs pos="100000">
                  <a:srgbClr val="000099"/>
                </a:gs>
              </a:gsLst>
              <a:lin ang="5400000" scaled="1"/>
            </a:gradFill>
            <a:ln w="38100">
              <a:miter lim="800000"/>
              <a:headEnd/>
              <a:tailEnd/>
            </a:ln>
            <a:effectLst/>
            <a:scene3d>
              <a:camera prst="legacyObliqueTopLeft"/>
              <a:lightRig rig="legacyFlat1" dir="t"/>
            </a:scene3d>
            <a:sp3d extrusionH="100000" prstMaterial="legacyMatte">
              <a:bevelT w="13500" h="13500" prst="angle"/>
              <a:bevelB w="13500" h="13500" prst="angle"/>
              <a:extrusionClr>
                <a:srgbClr val="000099"/>
              </a:extrusionClr>
            </a:sp3d>
          </p:spPr>
          <p:txBody>
            <a:bodyPr lIns="117021" tIns="58511" rIns="117021" bIns="58511">
              <a:spAutoFit/>
              <a:flatTx/>
            </a:bodyPr>
            <a:lstStyle/>
            <a:p>
              <a:pPr eaLnBrk="1" hangingPunct="1">
                <a:defRPr/>
              </a:pPr>
              <a:endParaRPr lang="ar-EG"/>
            </a:p>
          </p:txBody>
        </p:sp>
        <p:sp>
          <p:nvSpPr>
            <p:cNvPr id="31786" name="Line 47"/>
            <p:cNvSpPr>
              <a:spLocks noChangeShapeType="1"/>
            </p:cNvSpPr>
            <p:nvPr/>
          </p:nvSpPr>
          <p:spPr bwMode="auto">
            <a:xfrm>
              <a:off x="4707" y="611"/>
              <a:ext cx="247" cy="0"/>
            </a:xfrm>
            <a:prstGeom prst="line">
              <a:avLst/>
            </a:prstGeom>
            <a:noFill/>
            <a:ln w="38100">
              <a:solidFill>
                <a:srgbClr val="2B2B8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424" name="Text Box 48"/>
            <p:cNvSpPr txBox="1">
              <a:spLocks noChangeArrowheads="1"/>
            </p:cNvSpPr>
            <p:nvPr/>
          </p:nvSpPr>
          <p:spPr bwMode="auto">
            <a:xfrm>
              <a:off x="4910" y="560"/>
              <a:ext cx="434" cy="117"/>
            </a:xfrm>
            <a:prstGeom prst="rect">
              <a:avLst/>
            </a:prstGeom>
            <a:noFill/>
            <a:ln w="38100">
              <a:noFill/>
              <a:miter lim="800000"/>
              <a:headEnd/>
              <a:tailEnd/>
            </a:ln>
          </p:spPr>
          <p:txBody>
            <a:bodyPr wrap="none" lIns="117021" tIns="58511" rIns="117021" bIns="58511">
              <a:spAutoFit/>
            </a:bodyPr>
            <a:lstStyle/>
            <a:p>
              <a:pPr>
                <a:lnSpc>
                  <a:spcPct val="30000"/>
                </a:lnSpc>
                <a:defRPr/>
              </a:pPr>
              <a:r>
                <a:rPr lang="en-US" sz="800" b="1">
                  <a:solidFill>
                    <a:srgbClr val="FF0000"/>
                  </a:solidFill>
                  <a:effectLst>
                    <a:outerShdw blurRad="38100" dist="38100" dir="2700000" algn="tl">
                      <a:srgbClr val="000000"/>
                    </a:outerShdw>
                  </a:effectLst>
                  <a:latin typeface="Arial" pitchFamily="34" charset="0"/>
                </a:rPr>
                <a:t>Recorder</a:t>
              </a:r>
            </a:p>
          </p:txBody>
        </p:sp>
        <p:pic>
          <p:nvPicPr>
            <p:cNvPr id="31788" name="Picture 49" descr="A:\DARWISH\CH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934" y="701"/>
              <a:ext cx="572" cy="717"/>
            </a:xfrm>
            <a:prstGeom prst="rect">
              <a:avLst/>
            </a:prstGeom>
            <a:solidFill>
              <a:srgbClr val="008000"/>
            </a:solidFill>
            <a:ln w="31750">
              <a:solidFill>
                <a:srgbClr val="00007E"/>
              </a:solidFill>
              <a:miter lim="800000"/>
              <a:headEnd/>
              <a:tailEnd/>
            </a:ln>
          </p:spPr>
        </p:pic>
        <p:sp>
          <p:nvSpPr>
            <p:cNvPr id="101426" name="Rectangle 50"/>
            <p:cNvSpPr>
              <a:spLocks noChangeArrowheads="1"/>
            </p:cNvSpPr>
            <p:nvPr/>
          </p:nvSpPr>
          <p:spPr bwMode="auto">
            <a:xfrm>
              <a:off x="4456" y="563"/>
              <a:ext cx="292" cy="297"/>
            </a:xfrm>
            <a:prstGeom prst="rect">
              <a:avLst/>
            </a:prstGeom>
            <a:gradFill rotWithShape="0">
              <a:gsLst>
                <a:gs pos="0">
                  <a:srgbClr val="000099"/>
                </a:gs>
                <a:gs pos="50000">
                  <a:schemeClr val="bg1"/>
                </a:gs>
                <a:gs pos="100000">
                  <a:srgbClr val="000099"/>
                </a:gs>
              </a:gsLst>
              <a:lin ang="5400000" scaled="1"/>
            </a:gradFill>
            <a:ln w="38100">
              <a:miter lim="800000"/>
              <a:headEnd/>
              <a:tailEnd/>
            </a:ln>
            <a:effectLst/>
            <a:scene3d>
              <a:camera prst="legacyObliqueTopLeft"/>
              <a:lightRig rig="legacyFlat1" dir="t"/>
            </a:scene3d>
            <a:sp3d extrusionH="100000" prstMaterial="legacyMatte">
              <a:bevelT w="13500" h="13500" prst="angle"/>
              <a:bevelB w="13500" h="13500" prst="angle"/>
              <a:extrusionClr>
                <a:srgbClr val="000099"/>
              </a:extrusionClr>
            </a:sp3d>
          </p:spPr>
          <p:txBody>
            <a:bodyPr lIns="117021" tIns="58511" rIns="117021" bIns="58511">
              <a:spAutoFit/>
              <a:flatTx/>
            </a:bodyPr>
            <a:lstStyle/>
            <a:p>
              <a:pPr eaLnBrk="1" hangingPunct="1">
                <a:defRPr/>
              </a:pPr>
              <a:endParaRPr lang="ar-EG"/>
            </a:p>
          </p:txBody>
        </p:sp>
        <p:sp>
          <p:nvSpPr>
            <p:cNvPr id="31790" name="Line 51"/>
            <p:cNvSpPr>
              <a:spLocks noChangeShapeType="1"/>
            </p:cNvSpPr>
            <p:nvPr/>
          </p:nvSpPr>
          <p:spPr bwMode="auto">
            <a:xfrm>
              <a:off x="4241" y="623"/>
              <a:ext cx="0" cy="522"/>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1" name="Line 52"/>
            <p:cNvSpPr>
              <a:spLocks noChangeShapeType="1"/>
            </p:cNvSpPr>
            <p:nvPr/>
          </p:nvSpPr>
          <p:spPr bwMode="auto">
            <a:xfrm>
              <a:off x="3703" y="707"/>
              <a:ext cx="487" cy="0"/>
            </a:xfrm>
            <a:prstGeom prst="line">
              <a:avLst/>
            </a:prstGeom>
            <a:noFill/>
            <a:ln w="31750">
              <a:solidFill>
                <a:srgbClr val="2B2B8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9" name="Rectangle 53"/>
            <p:cNvSpPr>
              <a:spLocks noChangeArrowheads="1"/>
            </p:cNvSpPr>
            <p:nvPr/>
          </p:nvSpPr>
          <p:spPr bwMode="auto">
            <a:xfrm>
              <a:off x="4208" y="632"/>
              <a:ext cx="68" cy="297"/>
            </a:xfrm>
            <a:prstGeom prst="rect">
              <a:avLst/>
            </a:prstGeom>
            <a:gradFill rotWithShape="0">
              <a:gsLst>
                <a:gs pos="0">
                  <a:srgbClr val="000099"/>
                </a:gs>
                <a:gs pos="50000">
                  <a:schemeClr val="bg1"/>
                </a:gs>
                <a:gs pos="100000">
                  <a:srgbClr val="000099"/>
                </a:gs>
              </a:gsLst>
              <a:lin ang="5400000" scaled="1"/>
            </a:gradFill>
            <a:ln w="38100">
              <a:miter lim="800000"/>
              <a:headEnd/>
              <a:tailEnd/>
            </a:ln>
            <a:effectLst/>
            <a:scene3d>
              <a:camera prst="legacyObliqueTopLeft"/>
              <a:lightRig rig="legacyFlat1" dir="t"/>
            </a:scene3d>
            <a:sp3d extrusionH="163500" prstMaterial="legacyMatte">
              <a:bevelT w="13500" h="13500" prst="angle"/>
              <a:bevelB w="13500" h="13500" prst="angle"/>
              <a:extrusionClr>
                <a:srgbClr val="000099"/>
              </a:extrusionClr>
            </a:sp3d>
          </p:spPr>
          <p:txBody>
            <a:bodyPr lIns="117021" tIns="58511" rIns="117021" bIns="58511">
              <a:spAutoFit/>
              <a:flatTx/>
            </a:bodyPr>
            <a:lstStyle/>
            <a:p>
              <a:pPr eaLnBrk="1" hangingPunct="1">
                <a:defRPr/>
              </a:pPr>
              <a:endParaRPr lang="ar-EG"/>
            </a:p>
          </p:txBody>
        </p:sp>
        <p:sp>
          <p:nvSpPr>
            <p:cNvPr id="101430" name="Rectangle 54"/>
            <p:cNvSpPr>
              <a:spLocks noChangeArrowheads="1"/>
            </p:cNvSpPr>
            <p:nvPr/>
          </p:nvSpPr>
          <p:spPr bwMode="auto">
            <a:xfrm>
              <a:off x="4210" y="605"/>
              <a:ext cx="65" cy="297"/>
            </a:xfrm>
            <a:prstGeom prst="rect">
              <a:avLst/>
            </a:prstGeom>
            <a:gradFill rotWithShape="0">
              <a:gsLst>
                <a:gs pos="0">
                  <a:srgbClr val="000099"/>
                </a:gs>
                <a:gs pos="50000">
                  <a:schemeClr val="bg1"/>
                </a:gs>
                <a:gs pos="100000">
                  <a:srgbClr val="000099"/>
                </a:gs>
              </a:gsLst>
              <a:lin ang="5400000" scaled="1"/>
            </a:gradFill>
            <a:ln w="38100">
              <a:miter lim="800000"/>
              <a:headEnd/>
              <a:tailEnd/>
            </a:ln>
            <a:effectLst/>
            <a:scene3d>
              <a:camera prst="legacyObliqueTopLeft"/>
              <a:lightRig rig="legacyFlat1" dir="t"/>
            </a:scene3d>
            <a:sp3d extrusionH="163500" prstMaterial="legacyMatte">
              <a:bevelT w="13500" h="13500" prst="angle"/>
              <a:bevelB w="13500" h="13500" prst="angle"/>
              <a:extrusionClr>
                <a:srgbClr val="000099"/>
              </a:extrusionClr>
            </a:sp3d>
          </p:spPr>
          <p:txBody>
            <a:bodyPr lIns="117021" tIns="58511" rIns="117021" bIns="58511">
              <a:spAutoFit/>
              <a:flatTx/>
            </a:bodyPr>
            <a:lstStyle/>
            <a:p>
              <a:pPr eaLnBrk="1" hangingPunct="1">
                <a:defRPr/>
              </a:pPr>
              <a:endParaRPr lang="ar-EG"/>
            </a:p>
          </p:txBody>
        </p:sp>
        <p:sp>
          <p:nvSpPr>
            <p:cNvPr id="31794" name="Text Box 55"/>
            <p:cNvSpPr txBox="1">
              <a:spLocks noChangeArrowheads="1"/>
            </p:cNvSpPr>
            <p:nvPr/>
          </p:nvSpPr>
          <p:spPr bwMode="auto">
            <a:xfrm>
              <a:off x="4181" y="567"/>
              <a:ext cx="11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30000"/>
                </a:lnSpc>
                <a:spcBef>
                  <a:spcPct val="0"/>
                </a:spcBef>
                <a:buFontTx/>
                <a:buNone/>
              </a:pPr>
              <a:r>
                <a:rPr lang="en-US" altLang="en-US" sz="1000" b="1">
                  <a:solidFill>
                    <a:srgbClr val="9090DA"/>
                  </a:solidFill>
                  <a:latin typeface="Arial" panose="020B0604020202020204" pitchFamily="34" charset="0"/>
                  <a:sym typeface="Symbol" panose="05050102010706020507" pitchFamily="18" charset="2"/>
                </a:rPr>
                <a:t></a:t>
              </a:r>
              <a:endParaRPr lang="en-US" altLang="en-US" sz="1000" b="1">
                <a:solidFill>
                  <a:srgbClr val="9090DA"/>
                </a:solidFill>
              </a:endParaRPr>
            </a:p>
          </p:txBody>
        </p:sp>
        <p:sp>
          <p:nvSpPr>
            <p:cNvPr id="31795" name="Oval 56"/>
            <p:cNvSpPr>
              <a:spLocks noChangeArrowheads="1"/>
            </p:cNvSpPr>
            <p:nvPr/>
          </p:nvSpPr>
          <p:spPr bwMode="auto">
            <a:xfrm>
              <a:off x="3654" y="633"/>
              <a:ext cx="112" cy="515"/>
            </a:xfrm>
            <a:prstGeom prst="ellipse">
              <a:avLst/>
            </a:prstGeom>
            <a:gradFill rotWithShape="0">
              <a:gsLst>
                <a:gs pos="0">
                  <a:schemeClr val="bg1"/>
                </a:gs>
                <a:gs pos="100000">
                  <a:srgbClr val="000082"/>
                </a:gs>
              </a:gsLst>
              <a:path path="shape">
                <a:fillToRect l="50000" t="50000" r="50000" b="50000"/>
              </a:path>
            </a:gradFill>
            <a:ln>
              <a:noFill/>
            </a:ln>
            <a:extLst>
              <a:ext uri="{91240B29-F687-4F45-9708-019B960494DF}">
                <a14:hiddenLine xmlns:a14="http://schemas.microsoft.com/office/drawing/2010/main" w="38100">
                  <a:solidFill>
                    <a:srgbClr val="000000"/>
                  </a:solidFill>
                  <a:round/>
                  <a:headEnd/>
                  <a:tailEnd/>
                </a14:hiddenLine>
              </a:ext>
            </a:extLst>
          </p:spPr>
          <p:txBody>
            <a:bodyPr lIns="117021" tIns="58511" rIns="117021" bIns="58511">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ar-EG" altLang="en-US" sz="2400"/>
            </a:p>
          </p:txBody>
        </p:sp>
        <p:sp>
          <p:nvSpPr>
            <p:cNvPr id="31796" name="Line 57"/>
            <p:cNvSpPr>
              <a:spLocks noChangeShapeType="1"/>
            </p:cNvSpPr>
            <p:nvPr/>
          </p:nvSpPr>
          <p:spPr bwMode="auto">
            <a:xfrm>
              <a:off x="3600" y="416"/>
              <a:ext cx="96" cy="192"/>
            </a:xfrm>
            <a:prstGeom prst="line">
              <a:avLst/>
            </a:prstGeom>
            <a:noFill/>
            <a:ln w="317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1434" name="Rectangle 58"/>
            <p:cNvSpPr>
              <a:spLocks noChangeArrowheads="1"/>
            </p:cNvSpPr>
            <p:nvPr/>
          </p:nvSpPr>
          <p:spPr bwMode="auto">
            <a:xfrm>
              <a:off x="5264" y="301"/>
              <a:ext cx="405" cy="289"/>
            </a:xfrm>
            <a:prstGeom prst="rect">
              <a:avLst/>
            </a:prstGeom>
            <a:noFill/>
            <a:ln w="9525">
              <a:noFill/>
              <a:miter lim="800000"/>
              <a:headEnd/>
              <a:tailEnd/>
            </a:ln>
            <a:effectLst/>
          </p:spPr>
          <p:txBody>
            <a:bodyPr>
              <a:spAutoFit/>
            </a:bodyPr>
            <a:lstStyle/>
            <a:p>
              <a:pPr>
                <a:lnSpc>
                  <a:spcPct val="30000"/>
                </a:lnSpc>
                <a:spcBef>
                  <a:spcPct val="50000"/>
                </a:spcBef>
                <a:defRPr/>
              </a:pPr>
              <a:endParaRPr lang="en-US" sz="1000" b="1">
                <a:solidFill>
                  <a:srgbClr val="FF0000"/>
                </a:solidFill>
                <a:effectLst>
                  <a:outerShdw blurRad="38100" dist="38100" dir="2700000" algn="tl">
                    <a:srgbClr val="000000"/>
                  </a:outerShdw>
                </a:effectLst>
                <a:latin typeface="Arial" pitchFamily="34" charset="0"/>
              </a:endParaRP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GC  </a:t>
              </a:r>
            </a:p>
            <a:p>
              <a:pPr>
                <a:lnSpc>
                  <a:spcPct val="30000"/>
                </a:lnSpc>
                <a:spcBef>
                  <a:spcPct val="50000"/>
                </a:spcBef>
                <a:defRPr/>
              </a:pPr>
              <a:r>
                <a:rPr lang="en-US" sz="1000" b="1">
                  <a:solidFill>
                    <a:srgbClr val="FF0000"/>
                  </a:solidFill>
                  <a:effectLst>
                    <a:outerShdw blurRad="38100" dist="38100" dir="2700000" algn="tl">
                      <a:srgbClr val="000000"/>
                    </a:outerShdw>
                  </a:effectLst>
                  <a:latin typeface="Arial" pitchFamily="34" charset="0"/>
                </a:rPr>
                <a:t>chart</a:t>
              </a:r>
            </a:p>
          </p:txBody>
        </p:sp>
      </p:grpSp>
      <p:sp>
        <p:nvSpPr>
          <p:cNvPr id="41988" name="Rectangle 59"/>
          <p:cNvSpPr>
            <a:spLocks noChangeArrowheads="1"/>
          </p:cNvSpPr>
          <p:nvPr/>
        </p:nvSpPr>
        <p:spPr bwMode="auto">
          <a:xfrm>
            <a:off x="1638300" y="2314575"/>
            <a:ext cx="9144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Tx/>
              <a:buNone/>
              <a:defRPr/>
            </a:pPr>
            <a:r>
              <a:rPr lang="en-US" altLang="en-US" sz="2200" dirty="0">
                <a:solidFill>
                  <a:srgbClr val="002060"/>
                </a:solidFill>
                <a:latin typeface="+mj-lt"/>
                <a:cs typeface="Times New Roman" panose="02020603050405020304" pitchFamily="18" charset="0"/>
              </a:rPr>
              <a:t>Samples GC must be volatile.  </a:t>
            </a:r>
          </a:p>
          <a:p>
            <a:pPr eaLnBrk="1" hangingPunct="1">
              <a:lnSpc>
                <a:spcPct val="115000"/>
              </a:lnSpc>
              <a:spcBef>
                <a:spcPct val="0"/>
              </a:spcBef>
              <a:buFontTx/>
              <a:buNone/>
              <a:defRPr/>
            </a:pPr>
            <a:r>
              <a:rPr lang="en-US" altLang="en-US" sz="2200" dirty="0">
                <a:solidFill>
                  <a:srgbClr val="002060"/>
                </a:solidFill>
                <a:latin typeface="+mj-lt"/>
                <a:cs typeface="Times New Roman" panose="02020603050405020304" pitchFamily="18" charset="0"/>
              </a:rPr>
              <a:t>Samples which are non volatile are converted into a volatile derivative. </a:t>
            </a:r>
          </a:p>
          <a:p>
            <a:pPr eaLnBrk="1" hangingPunct="1">
              <a:lnSpc>
                <a:spcPct val="75000"/>
              </a:lnSpc>
              <a:spcBef>
                <a:spcPct val="0"/>
              </a:spcBef>
              <a:buFontTx/>
              <a:buNone/>
              <a:defRPr/>
            </a:pPr>
            <a:endParaRPr lang="en-US" altLang="en-US" sz="2200" dirty="0">
              <a:solidFill>
                <a:srgbClr val="002060"/>
              </a:solidFill>
              <a:latin typeface="+mj-lt"/>
              <a:cs typeface="Times New Roman" panose="02020603050405020304" pitchFamily="18" charset="0"/>
            </a:endParaRPr>
          </a:p>
        </p:txBody>
      </p:sp>
      <p:sp>
        <p:nvSpPr>
          <p:cNvPr id="41989" name="Rectangle 60"/>
          <p:cNvSpPr>
            <a:spLocks noChangeArrowheads="1"/>
          </p:cNvSpPr>
          <p:nvPr/>
        </p:nvSpPr>
        <p:spPr bwMode="auto">
          <a:xfrm>
            <a:off x="1666875" y="1798639"/>
            <a:ext cx="4419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Tx/>
              <a:buNone/>
              <a:defRPr/>
            </a:pPr>
            <a:r>
              <a:rPr lang="en-GB" altLang="en-US" sz="2400" b="1" u="sng" dirty="0">
                <a:solidFill>
                  <a:srgbClr val="FF00FF"/>
                </a:solidFill>
                <a:latin typeface="+mj-lt"/>
                <a:cs typeface="Times New Roman" panose="02020603050405020304" pitchFamily="18" charset="0"/>
              </a:rPr>
              <a:t>Preparation of the Sample</a:t>
            </a:r>
            <a:r>
              <a:rPr lang="en-GB" altLang="en-US" sz="2400" b="1" dirty="0">
                <a:solidFill>
                  <a:srgbClr val="FF00FF"/>
                </a:solidFill>
                <a:latin typeface="+mj-lt"/>
                <a:cs typeface="Times New Roman" panose="02020603050405020304" pitchFamily="18" charset="0"/>
              </a:rPr>
              <a:t> :</a:t>
            </a:r>
            <a:endParaRPr lang="en-US" altLang="en-US" sz="2200" b="1" dirty="0">
              <a:solidFill>
                <a:srgbClr val="FFFF00"/>
              </a:solidFill>
              <a:latin typeface="+mj-lt"/>
            </a:endParaRPr>
          </a:p>
        </p:txBody>
      </p:sp>
      <p:sp>
        <p:nvSpPr>
          <p:cNvPr id="99" name="Rectangle 2"/>
          <p:cNvSpPr>
            <a:spLocks noChangeArrowheads="1"/>
          </p:cNvSpPr>
          <p:nvPr/>
        </p:nvSpPr>
        <p:spPr bwMode="auto">
          <a:xfrm>
            <a:off x="1919288" y="3663950"/>
            <a:ext cx="2514600" cy="565150"/>
          </a:xfrm>
          <a:prstGeom prst="rect">
            <a:avLst/>
          </a:prstGeom>
          <a:solidFill>
            <a:srgbClr val="FFFFC5"/>
          </a:solidFill>
          <a:ln w="9525">
            <a:solidFill>
              <a:schemeClr val="tx1"/>
            </a:solidFill>
            <a:miter lim="800000"/>
            <a:headEnd/>
            <a:tailEnd/>
          </a:ln>
          <a:effectLst>
            <a:outerShdw dist="35921" dir="18900000" algn="ctr" rotWithShape="0">
              <a:srgbClr val="6699FF"/>
            </a:outerShdw>
          </a:effectLst>
        </p:spPr>
        <p:txBody>
          <a:bodyPr wrap="none" anchor="ctr"/>
          <a:lstStyle/>
          <a:p>
            <a:pPr algn="ctr" eaLnBrk="1" hangingPunct="1">
              <a:defRPr/>
            </a:pPr>
            <a:r>
              <a:rPr lang="en-GB" sz="2800" b="1" dirty="0">
                <a:solidFill>
                  <a:srgbClr val="0000E0"/>
                </a:solidFill>
                <a:effectLst>
                  <a:outerShdw blurRad="38100" dist="38100" dir="2700000" algn="tl">
                    <a:srgbClr val="000000"/>
                  </a:outerShdw>
                </a:effectLst>
                <a:latin typeface="+mj-lt"/>
              </a:rPr>
              <a:t>GC Column</a:t>
            </a:r>
            <a:r>
              <a:rPr lang="en-US" sz="2800" b="1" dirty="0">
                <a:solidFill>
                  <a:srgbClr val="0000E0"/>
                </a:solidFill>
                <a:effectLst>
                  <a:outerShdw blurRad="38100" dist="38100" dir="2700000" algn="tl">
                    <a:srgbClr val="000000"/>
                  </a:outerShdw>
                </a:effectLst>
                <a:latin typeface="+mj-lt"/>
              </a:rPr>
              <a:t> </a:t>
            </a:r>
          </a:p>
        </p:txBody>
      </p:sp>
      <p:sp>
        <p:nvSpPr>
          <p:cNvPr id="41991" name="مستطيل 99"/>
          <p:cNvSpPr>
            <a:spLocks noChangeArrowheads="1"/>
          </p:cNvSpPr>
          <p:nvPr/>
        </p:nvSpPr>
        <p:spPr bwMode="auto">
          <a:xfrm>
            <a:off x="1763714" y="4365625"/>
            <a:ext cx="86439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buFontTx/>
              <a:buNone/>
              <a:defRPr/>
            </a:pPr>
            <a:r>
              <a:rPr lang="en-US" altLang="en-US" sz="2000" dirty="0">
                <a:solidFill>
                  <a:srgbClr val="002060"/>
                </a:solidFill>
                <a:latin typeface="+mj-lt"/>
                <a:cs typeface="Times New Roman" panose="02020603050405020304" pitchFamily="18" charset="0"/>
              </a:rPr>
              <a:t>Most GC columns are made from high-purity fused silica capillary, the inner wall of the capillary coated with the stationary phase. </a:t>
            </a:r>
          </a:p>
          <a:p>
            <a:pPr>
              <a:lnSpc>
                <a:spcPct val="115000"/>
              </a:lnSpc>
              <a:spcBef>
                <a:spcPct val="0"/>
              </a:spcBef>
              <a:buFontTx/>
              <a:buNone/>
              <a:defRPr/>
            </a:pPr>
            <a:r>
              <a:rPr lang="en-GB" altLang="en-US" sz="2000" dirty="0">
                <a:solidFill>
                  <a:srgbClr val="002060"/>
                </a:solidFill>
                <a:latin typeface="+mj-lt"/>
                <a:cs typeface="Times New Roman" panose="02020603050405020304" pitchFamily="18" charset="0"/>
              </a:rPr>
              <a:t>GC columns vary in length from less than 2 m to 50 m or more. </a:t>
            </a:r>
          </a:p>
          <a:p>
            <a:pPr>
              <a:lnSpc>
                <a:spcPct val="115000"/>
              </a:lnSpc>
              <a:spcBef>
                <a:spcPct val="0"/>
              </a:spcBef>
              <a:buFontTx/>
              <a:buNone/>
              <a:defRPr/>
            </a:pPr>
            <a:r>
              <a:rPr lang="en-GB" altLang="en-US" sz="2000" dirty="0">
                <a:solidFill>
                  <a:srgbClr val="002060"/>
                </a:solidFill>
                <a:latin typeface="+mj-lt"/>
                <a:cs typeface="Times New Roman" panose="02020603050405020304" pitchFamily="18" charset="0"/>
              </a:rPr>
              <a:t>In order to fit into the column oven, they are usually formed as coils. </a:t>
            </a:r>
          </a:p>
          <a:p>
            <a:pPr>
              <a:lnSpc>
                <a:spcPct val="115000"/>
              </a:lnSpc>
              <a:spcBef>
                <a:spcPct val="0"/>
              </a:spcBef>
              <a:buFontTx/>
              <a:buNone/>
              <a:defRPr/>
            </a:pPr>
            <a:r>
              <a:rPr lang="en-GB" altLang="en-US" sz="2000" dirty="0">
                <a:solidFill>
                  <a:srgbClr val="002060"/>
                </a:solidFill>
                <a:latin typeface="+mj-lt"/>
                <a:cs typeface="Times New Roman" panose="02020603050405020304" pitchFamily="18" charset="0"/>
              </a:rPr>
              <a:t>The control of column’s temperature is critical to attain a good separation in GC, thus the column is located inside a </a:t>
            </a:r>
            <a:r>
              <a:rPr lang="en-GB" altLang="en-US" sz="2000" dirty="0" err="1">
                <a:solidFill>
                  <a:srgbClr val="002060"/>
                </a:solidFill>
                <a:latin typeface="+mj-lt"/>
                <a:cs typeface="Times New Roman" panose="02020603050405020304" pitchFamily="18" charset="0"/>
              </a:rPr>
              <a:t>thermostated</a:t>
            </a:r>
            <a:r>
              <a:rPr lang="en-GB" altLang="en-US" sz="2000" dirty="0">
                <a:solidFill>
                  <a:srgbClr val="002060"/>
                </a:solidFill>
                <a:latin typeface="+mj-lt"/>
                <a:cs typeface="Times New Roman" panose="02020603050405020304" pitchFamily="18" charset="0"/>
              </a:rPr>
              <a:t> oven to control the temperature.  </a:t>
            </a:r>
            <a:endParaRPr lang="en-GB" altLang="en-US" sz="2000" dirty="0">
              <a:solidFill>
                <a:srgbClr val="002060"/>
              </a:solidFill>
              <a:latin typeface="+mj-lt"/>
            </a:endParaRPr>
          </a:p>
        </p:txBody>
      </p:sp>
    </p:spTree>
    <p:extLst>
      <p:ext uri="{BB962C8B-B14F-4D97-AF65-F5344CB8AC3E}">
        <p14:creationId xmlns:p14="http://schemas.microsoft.com/office/powerpoint/2010/main" val="361362931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79650" y="1125538"/>
            <a:ext cx="3314700" cy="565150"/>
          </a:xfrm>
          <a:prstGeom prst="rect">
            <a:avLst/>
          </a:prstGeom>
          <a:solidFill>
            <a:srgbClr val="FFFFC5"/>
          </a:solidFill>
          <a:ln w="9525">
            <a:solidFill>
              <a:schemeClr val="tx1"/>
            </a:solidFill>
            <a:miter lim="800000"/>
            <a:headEnd/>
            <a:tailEnd/>
          </a:ln>
          <a:effectLst>
            <a:outerShdw dist="35921" dir="18900000" algn="ctr" rotWithShape="0">
              <a:srgbClr val="6699FF"/>
            </a:outerShdw>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GB" altLang="en-US" sz="2800" b="1" dirty="0">
                <a:solidFill>
                  <a:srgbClr val="0000E0"/>
                </a:solidFill>
                <a:latin typeface="+mj-lt"/>
              </a:rPr>
              <a:t>GC Detectors</a:t>
            </a:r>
            <a:r>
              <a:rPr lang="en-US" altLang="en-US" sz="2800" b="1" dirty="0">
                <a:solidFill>
                  <a:srgbClr val="0000E0"/>
                </a:solidFill>
                <a:latin typeface="+mj-lt"/>
              </a:rPr>
              <a:t> </a:t>
            </a:r>
          </a:p>
        </p:txBody>
      </p:sp>
      <p:sp>
        <p:nvSpPr>
          <p:cNvPr id="4" name="Rectangle 62"/>
          <p:cNvSpPr>
            <a:spLocks noChangeArrowheads="1"/>
          </p:cNvSpPr>
          <p:nvPr/>
        </p:nvSpPr>
        <p:spPr bwMode="auto">
          <a:xfrm>
            <a:off x="2268539" y="1989139"/>
            <a:ext cx="814863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85750">
              <a:spcBef>
                <a:spcPct val="20000"/>
              </a:spcBef>
              <a:buChar char="•"/>
              <a:tabLst>
                <a:tab pos="4238625" algn="l"/>
              </a:tabLst>
              <a:defRPr sz="3200">
                <a:solidFill>
                  <a:schemeClr val="tx1"/>
                </a:solidFill>
                <a:latin typeface="Times New Roman" panose="02020603050405020304" pitchFamily="18" charset="0"/>
              </a:defRPr>
            </a:lvl1pPr>
            <a:lvl2pPr marL="742950" indent="-285750">
              <a:spcBef>
                <a:spcPct val="20000"/>
              </a:spcBef>
              <a:buChar char="–"/>
              <a:tabLst>
                <a:tab pos="4238625" algn="l"/>
              </a:tabLst>
              <a:defRPr sz="2800">
                <a:solidFill>
                  <a:schemeClr val="tx1"/>
                </a:solidFill>
                <a:latin typeface="Times New Roman" panose="02020603050405020304" pitchFamily="18" charset="0"/>
              </a:defRPr>
            </a:lvl2pPr>
            <a:lvl3pPr marL="1143000" indent="-228600">
              <a:spcBef>
                <a:spcPct val="20000"/>
              </a:spcBef>
              <a:buChar char="•"/>
              <a:tabLst>
                <a:tab pos="4238625" algn="l"/>
              </a:tabLst>
              <a:defRPr sz="2400">
                <a:solidFill>
                  <a:schemeClr val="tx1"/>
                </a:solidFill>
                <a:latin typeface="Times New Roman" panose="02020603050405020304" pitchFamily="18" charset="0"/>
              </a:defRPr>
            </a:lvl3pPr>
            <a:lvl4pPr marL="1600200" indent="-228600">
              <a:spcBef>
                <a:spcPct val="20000"/>
              </a:spcBef>
              <a:buChar char="–"/>
              <a:tabLst>
                <a:tab pos="4238625" algn="l"/>
              </a:tabLst>
              <a:defRPr sz="2000">
                <a:solidFill>
                  <a:schemeClr val="tx1"/>
                </a:solidFill>
                <a:latin typeface="Times New Roman" panose="02020603050405020304" pitchFamily="18" charset="0"/>
              </a:defRPr>
            </a:lvl4pPr>
            <a:lvl5pPr marL="2057400" indent="-228600">
              <a:spcBef>
                <a:spcPct val="20000"/>
              </a:spcBef>
              <a:buChar char="»"/>
              <a:tabLst>
                <a:tab pos="423862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23862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23862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23862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238625" algn="l"/>
              </a:tabLst>
              <a:defRPr sz="2000">
                <a:solidFill>
                  <a:schemeClr val="tx1"/>
                </a:solidFill>
                <a:latin typeface="Times New Roman" panose="02020603050405020304" pitchFamily="18" charset="0"/>
              </a:defRPr>
            </a:lvl9pPr>
          </a:lstStyle>
          <a:p>
            <a:pPr eaLnBrk="1" hangingPunct="1">
              <a:lnSpc>
                <a:spcPct val="125000"/>
              </a:lnSpc>
              <a:spcBef>
                <a:spcPct val="0"/>
              </a:spcBef>
            </a:pPr>
            <a:r>
              <a:rPr lang="en-US" altLang="en-US" sz="2400">
                <a:solidFill>
                  <a:srgbClr val="002060"/>
                </a:solidFill>
                <a:cs typeface="Times New Roman" panose="02020603050405020304" pitchFamily="18" charset="0"/>
              </a:rPr>
              <a:t>Thermal conductivity detector (TCD)</a:t>
            </a:r>
          </a:p>
          <a:p>
            <a:pPr eaLnBrk="1" hangingPunct="1">
              <a:lnSpc>
                <a:spcPct val="125000"/>
              </a:lnSpc>
              <a:spcBef>
                <a:spcPct val="0"/>
              </a:spcBef>
            </a:pPr>
            <a:r>
              <a:rPr lang="en-US" altLang="en-US" sz="2400">
                <a:solidFill>
                  <a:srgbClr val="002060"/>
                </a:solidFill>
                <a:cs typeface="Times New Roman" panose="02020603050405020304" pitchFamily="18" charset="0"/>
              </a:rPr>
              <a:t>Flame ionization detector (FID)</a:t>
            </a:r>
          </a:p>
          <a:p>
            <a:pPr eaLnBrk="1" hangingPunct="1">
              <a:lnSpc>
                <a:spcPct val="125000"/>
              </a:lnSpc>
              <a:spcBef>
                <a:spcPct val="0"/>
              </a:spcBef>
            </a:pPr>
            <a:r>
              <a:rPr lang="en-US" altLang="en-US" sz="2400">
                <a:solidFill>
                  <a:srgbClr val="002060"/>
                </a:solidFill>
                <a:cs typeface="Times New Roman" panose="02020603050405020304" pitchFamily="18" charset="0"/>
              </a:rPr>
              <a:t>Nitrogen phosphorous detectors (NPD)</a:t>
            </a:r>
            <a:endParaRPr lang="en-US" altLang="en-US" sz="2400">
              <a:solidFill>
                <a:srgbClr val="002060"/>
              </a:solidFill>
            </a:endParaRPr>
          </a:p>
        </p:txBody>
      </p:sp>
    </p:spTree>
    <p:extLst>
      <p:ext uri="{BB962C8B-B14F-4D97-AF65-F5344CB8AC3E}">
        <p14:creationId xmlns:p14="http://schemas.microsoft.com/office/powerpoint/2010/main" val="138990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866901" y="1401764"/>
            <a:ext cx="8189913"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00050">
              <a:spcBef>
                <a:spcPct val="20000"/>
              </a:spcBef>
              <a:buChar char="•"/>
              <a:defRPr sz="3200">
                <a:solidFill>
                  <a:schemeClr val="tx1"/>
                </a:solidFill>
                <a:latin typeface="Times New Roman" panose="02020603050405020304" pitchFamily="18" charset="0"/>
              </a:defRPr>
            </a:lvl1pPr>
            <a:lvl2pPr marL="742950" indent="-285750" defTabSz="400050">
              <a:spcBef>
                <a:spcPct val="20000"/>
              </a:spcBef>
              <a:buChar char="–"/>
              <a:defRPr sz="2800">
                <a:solidFill>
                  <a:schemeClr val="tx1"/>
                </a:solidFill>
                <a:latin typeface="Times New Roman" panose="02020603050405020304" pitchFamily="18" charset="0"/>
              </a:defRPr>
            </a:lvl2pPr>
            <a:lvl3pPr marL="1143000" indent="-228600" defTabSz="400050">
              <a:spcBef>
                <a:spcPct val="20000"/>
              </a:spcBef>
              <a:buChar char="•"/>
              <a:defRPr sz="2400">
                <a:solidFill>
                  <a:schemeClr val="tx1"/>
                </a:solidFill>
                <a:latin typeface="Times New Roman" panose="02020603050405020304" pitchFamily="18" charset="0"/>
              </a:defRPr>
            </a:lvl3pPr>
            <a:lvl4pPr marL="1600200" indent="-228600" defTabSz="400050">
              <a:spcBef>
                <a:spcPct val="20000"/>
              </a:spcBef>
              <a:buChar char="–"/>
              <a:defRPr sz="2000">
                <a:solidFill>
                  <a:schemeClr val="tx1"/>
                </a:solidFill>
                <a:latin typeface="Times New Roman" panose="02020603050405020304" pitchFamily="18" charset="0"/>
              </a:defRPr>
            </a:lvl4pPr>
            <a:lvl5pPr marL="2057400" indent="-228600" defTabSz="400050">
              <a:spcBef>
                <a:spcPct val="20000"/>
              </a:spcBef>
              <a:buChar char="»"/>
              <a:defRPr sz="2000">
                <a:solidFill>
                  <a:schemeClr val="tx1"/>
                </a:solidFill>
                <a:latin typeface="Times New Roman" panose="02020603050405020304" pitchFamily="18" charset="0"/>
              </a:defRPr>
            </a:lvl5pPr>
            <a:lvl6pPr marL="2514600" indent="-228600" defTabSz="4000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000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000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000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pPr>
            <a:r>
              <a:rPr lang="en-US" altLang="en-US" sz="2800">
                <a:solidFill>
                  <a:srgbClr val="002060"/>
                </a:solidFill>
                <a:cs typeface="Times New Roman" panose="02020603050405020304" pitchFamily="18" charset="0"/>
              </a:rPr>
              <a:t>Food Analysis</a:t>
            </a:r>
          </a:p>
          <a:p>
            <a:pPr eaLnBrk="1" hangingPunct="1">
              <a:lnSpc>
                <a:spcPct val="50000"/>
              </a:lnSpc>
              <a:spcBef>
                <a:spcPct val="0"/>
              </a:spcBef>
              <a:buFontTx/>
              <a:buNone/>
            </a:pPr>
            <a:r>
              <a:rPr lang="en-US" altLang="en-US" sz="2400" i="1">
                <a:solidFill>
                  <a:srgbClr val="002060"/>
                </a:solidFill>
                <a:cs typeface="Times New Roman" panose="02020603050405020304" pitchFamily="18" charset="0"/>
              </a:rPr>
              <a:t> </a:t>
            </a:r>
          </a:p>
          <a:p>
            <a:pPr eaLnBrk="1" hangingPunct="1">
              <a:lnSpc>
                <a:spcPct val="115000"/>
              </a:lnSpc>
              <a:spcBef>
                <a:spcPct val="0"/>
              </a:spcBef>
              <a:buFontTx/>
              <a:buNone/>
            </a:pPr>
            <a:r>
              <a:rPr lang="en-US" altLang="en-US" sz="2400">
                <a:solidFill>
                  <a:srgbClr val="002060"/>
                </a:solidFill>
                <a:cs typeface="Times New Roman" panose="02020603050405020304" pitchFamily="18" charset="0"/>
              </a:rPr>
              <a:t>	Analysis of foods is concerned with confirming the presence </a:t>
            </a:r>
          </a:p>
          <a:p>
            <a:pPr eaLnBrk="1" hangingPunct="1">
              <a:lnSpc>
                <a:spcPct val="115000"/>
              </a:lnSpc>
              <a:spcBef>
                <a:spcPct val="0"/>
              </a:spcBef>
              <a:buFontTx/>
              <a:buNone/>
            </a:pPr>
            <a:r>
              <a:rPr lang="en-US" altLang="en-US" sz="2400">
                <a:solidFill>
                  <a:srgbClr val="002060"/>
                </a:solidFill>
                <a:cs typeface="Times New Roman" panose="02020603050405020304" pitchFamily="18" charset="0"/>
              </a:rPr>
              <a:t>	and determination the quantities of the analytes (lipids, </a:t>
            </a:r>
          </a:p>
          <a:p>
            <a:pPr eaLnBrk="1" hangingPunct="1">
              <a:lnSpc>
                <a:spcPct val="115000"/>
              </a:lnSpc>
              <a:spcBef>
                <a:spcPct val="0"/>
              </a:spcBef>
              <a:buFontTx/>
              <a:buNone/>
            </a:pPr>
            <a:r>
              <a:rPr lang="en-US" altLang="en-US" sz="2400">
                <a:solidFill>
                  <a:srgbClr val="002060"/>
                </a:solidFill>
                <a:cs typeface="Times New Roman" panose="02020603050405020304" pitchFamily="18" charset="0"/>
              </a:rPr>
              <a:t>	proteins, carbohydrates, preservatives, flavors, colorants, </a:t>
            </a:r>
          </a:p>
          <a:p>
            <a:pPr eaLnBrk="1" hangingPunct="1">
              <a:lnSpc>
                <a:spcPct val="115000"/>
              </a:lnSpc>
              <a:spcBef>
                <a:spcPct val="0"/>
              </a:spcBef>
              <a:buFontTx/>
              <a:buNone/>
            </a:pPr>
            <a:r>
              <a:rPr lang="en-US" altLang="en-US" sz="2400">
                <a:solidFill>
                  <a:srgbClr val="002060"/>
                </a:solidFill>
                <a:cs typeface="Times New Roman" panose="02020603050405020304" pitchFamily="18" charset="0"/>
              </a:rPr>
              <a:t>	and also vitamins, steroids, and pesticide residues).</a:t>
            </a:r>
            <a:endParaRPr lang="en-US" altLang="en-US" sz="2400">
              <a:solidFill>
                <a:srgbClr val="002060"/>
              </a:solidFill>
            </a:endParaRPr>
          </a:p>
        </p:txBody>
      </p:sp>
      <p:sp>
        <p:nvSpPr>
          <p:cNvPr id="43011" name="Rectangle 3"/>
          <p:cNvSpPr>
            <a:spLocks noChangeArrowheads="1"/>
          </p:cNvSpPr>
          <p:nvPr/>
        </p:nvSpPr>
        <p:spPr bwMode="auto">
          <a:xfrm>
            <a:off x="1866900" y="4941889"/>
            <a:ext cx="88011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348">
            <a:spAutoFit/>
          </a:bodyPr>
          <a:lstStyle>
            <a:lvl1pPr marL="457200" indent="-457200" defTabSz="342900">
              <a:spcBef>
                <a:spcPct val="20000"/>
              </a:spcBef>
              <a:buChar char="•"/>
              <a:defRPr sz="3200">
                <a:solidFill>
                  <a:schemeClr val="tx1"/>
                </a:solidFill>
                <a:latin typeface="Times New Roman" panose="02020603050405020304" pitchFamily="18" charset="0"/>
              </a:defRPr>
            </a:lvl1pPr>
            <a:lvl2pPr marL="742950" indent="-285750" defTabSz="342900">
              <a:spcBef>
                <a:spcPct val="20000"/>
              </a:spcBef>
              <a:buChar char="–"/>
              <a:defRPr sz="2800">
                <a:solidFill>
                  <a:schemeClr val="tx1"/>
                </a:solidFill>
                <a:latin typeface="Times New Roman" panose="02020603050405020304" pitchFamily="18" charset="0"/>
              </a:defRPr>
            </a:lvl2pPr>
            <a:lvl3pPr marL="1143000" indent="-228600" defTabSz="342900">
              <a:spcBef>
                <a:spcPct val="20000"/>
              </a:spcBef>
              <a:buChar char="•"/>
              <a:defRPr sz="2400">
                <a:solidFill>
                  <a:schemeClr val="tx1"/>
                </a:solidFill>
                <a:latin typeface="Times New Roman" panose="02020603050405020304" pitchFamily="18" charset="0"/>
              </a:defRPr>
            </a:lvl3pPr>
            <a:lvl4pPr marL="1600200" indent="-228600" defTabSz="342900">
              <a:spcBef>
                <a:spcPct val="20000"/>
              </a:spcBef>
              <a:buChar char="–"/>
              <a:defRPr sz="2000">
                <a:solidFill>
                  <a:schemeClr val="tx1"/>
                </a:solidFill>
                <a:latin typeface="Times New Roman" panose="02020603050405020304" pitchFamily="18" charset="0"/>
              </a:defRPr>
            </a:lvl4pPr>
            <a:lvl5pPr marL="2057400" indent="-228600" defTabSz="342900">
              <a:spcBef>
                <a:spcPct val="20000"/>
              </a:spcBef>
              <a:buChar char="»"/>
              <a:defRPr sz="2000">
                <a:solidFill>
                  <a:schemeClr val="tx1"/>
                </a:solidFill>
                <a:latin typeface="Times New Roman" panose="02020603050405020304" pitchFamily="18" charset="0"/>
              </a:defRPr>
            </a:lvl5pPr>
            <a:lvl6pPr marL="2514600" indent="-228600" defTabSz="3429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3429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3429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3429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15000"/>
              </a:lnSpc>
              <a:spcBef>
                <a:spcPct val="0"/>
              </a:spcBef>
            </a:pPr>
            <a:r>
              <a:rPr lang="en-US" altLang="en-US" sz="2800">
                <a:solidFill>
                  <a:srgbClr val="002060"/>
                </a:solidFill>
                <a:cs typeface="Times New Roman" panose="02020603050405020304" pitchFamily="18" charset="0"/>
              </a:rPr>
              <a:t>Drug Analysis</a:t>
            </a:r>
          </a:p>
          <a:p>
            <a:pPr>
              <a:lnSpc>
                <a:spcPct val="50000"/>
              </a:lnSpc>
              <a:spcBef>
                <a:spcPct val="0"/>
              </a:spcBef>
              <a:buFontTx/>
              <a:buNone/>
            </a:pPr>
            <a:endParaRPr lang="en-US" altLang="en-US" sz="2800">
              <a:solidFill>
                <a:srgbClr val="002060"/>
              </a:solidFill>
              <a:cs typeface="Times New Roman" panose="02020603050405020304" pitchFamily="18" charset="0"/>
            </a:endParaRPr>
          </a:p>
          <a:p>
            <a:pPr>
              <a:lnSpc>
                <a:spcPct val="115000"/>
              </a:lnSpc>
              <a:spcBef>
                <a:spcPct val="0"/>
              </a:spcBef>
              <a:buFontTx/>
              <a:buNone/>
            </a:pPr>
            <a:r>
              <a:rPr lang="en-US" altLang="en-US" sz="2400">
                <a:solidFill>
                  <a:srgbClr val="002060"/>
                </a:solidFill>
                <a:cs typeface="Times New Roman" panose="02020603050405020304" pitchFamily="18" charset="0"/>
              </a:rPr>
              <a:t>GC is widely applied to identification of the active components, possible impurities as well as the metabolites. </a:t>
            </a:r>
            <a:endParaRPr lang="en-US" altLang="en-US" sz="2400">
              <a:solidFill>
                <a:srgbClr val="002060"/>
              </a:solidFill>
            </a:endParaRPr>
          </a:p>
        </p:txBody>
      </p:sp>
      <p:sp>
        <p:nvSpPr>
          <p:cNvPr id="43012" name="Text Box 4"/>
          <p:cNvSpPr txBox="1">
            <a:spLocks noChangeArrowheads="1"/>
          </p:cNvSpPr>
          <p:nvPr/>
        </p:nvSpPr>
        <p:spPr bwMode="auto">
          <a:xfrm>
            <a:off x="1809751" y="330200"/>
            <a:ext cx="24955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2800" b="1" u="sng" dirty="0">
                <a:solidFill>
                  <a:srgbClr val="FF00FF"/>
                </a:solidFill>
                <a:latin typeface="+mj-lt"/>
              </a:rPr>
              <a:t>GC Applications</a:t>
            </a:r>
            <a:r>
              <a:rPr lang="en-US" altLang="en-US" sz="2800" b="1" dirty="0">
                <a:solidFill>
                  <a:srgbClr val="FF00FF"/>
                </a:solidFill>
                <a:latin typeface="+mj-lt"/>
              </a:rPr>
              <a:t>:</a:t>
            </a:r>
          </a:p>
        </p:txBody>
      </p:sp>
    </p:spTree>
    <p:extLst>
      <p:ext uri="{BB962C8B-B14F-4D97-AF65-F5344CB8AC3E}">
        <p14:creationId xmlns:p14="http://schemas.microsoft.com/office/powerpoint/2010/main" val="17336331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912939" y="4149726"/>
            <a:ext cx="8389937" cy="24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348">
            <a:spAutoFit/>
          </a:bodyPr>
          <a:lstStyle>
            <a:lvl1pPr marL="457200" indent="-457200" defTabSz="171450">
              <a:spcBef>
                <a:spcPct val="20000"/>
              </a:spcBef>
              <a:buChar char="•"/>
              <a:defRPr sz="3200">
                <a:solidFill>
                  <a:schemeClr val="tx1"/>
                </a:solidFill>
                <a:latin typeface="Times New Roman" panose="02020603050405020304" pitchFamily="18" charset="0"/>
              </a:defRPr>
            </a:lvl1pPr>
            <a:lvl2pPr marL="742950" indent="-285750" defTabSz="171450">
              <a:spcBef>
                <a:spcPct val="20000"/>
              </a:spcBef>
              <a:buChar char="–"/>
              <a:defRPr sz="2800">
                <a:solidFill>
                  <a:schemeClr val="tx1"/>
                </a:solidFill>
                <a:latin typeface="Times New Roman" panose="02020603050405020304" pitchFamily="18" charset="0"/>
              </a:defRPr>
            </a:lvl2pPr>
            <a:lvl3pPr marL="1143000" indent="-228600" defTabSz="171450">
              <a:spcBef>
                <a:spcPct val="20000"/>
              </a:spcBef>
              <a:buChar char="•"/>
              <a:defRPr sz="2400">
                <a:solidFill>
                  <a:schemeClr val="tx1"/>
                </a:solidFill>
                <a:latin typeface="Times New Roman" panose="02020603050405020304" pitchFamily="18" charset="0"/>
              </a:defRPr>
            </a:lvl3pPr>
            <a:lvl4pPr marL="1600200" indent="-228600" defTabSz="171450">
              <a:spcBef>
                <a:spcPct val="20000"/>
              </a:spcBef>
              <a:buChar char="–"/>
              <a:defRPr sz="2000">
                <a:solidFill>
                  <a:schemeClr val="tx1"/>
                </a:solidFill>
                <a:latin typeface="Times New Roman" panose="02020603050405020304" pitchFamily="18" charset="0"/>
              </a:defRPr>
            </a:lvl4pPr>
            <a:lvl5pPr marL="2057400" indent="-228600" defTabSz="171450">
              <a:spcBef>
                <a:spcPct val="20000"/>
              </a:spcBef>
              <a:buChar char="»"/>
              <a:defRPr sz="2000">
                <a:solidFill>
                  <a:schemeClr val="tx1"/>
                </a:solidFill>
                <a:latin typeface="Times New Roman" panose="02020603050405020304" pitchFamily="18" charset="0"/>
              </a:defRPr>
            </a:lvl5pPr>
            <a:lvl6pPr marL="2514600" indent="-228600" defTabSz="17145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7145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7145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7145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pPr>
            <a:r>
              <a:rPr lang="en-US" altLang="en-US" sz="2600">
                <a:solidFill>
                  <a:srgbClr val="002060"/>
                </a:solidFill>
                <a:cs typeface="Times New Roman" panose="02020603050405020304" pitchFamily="18" charset="0"/>
              </a:rPr>
              <a:t>Forensic Analysis</a:t>
            </a:r>
          </a:p>
          <a:p>
            <a:pPr eaLnBrk="1" hangingPunct="1">
              <a:lnSpc>
                <a:spcPct val="50000"/>
              </a:lnSpc>
              <a:spcBef>
                <a:spcPct val="0"/>
              </a:spcBef>
              <a:buFontTx/>
              <a:buNone/>
            </a:pPr>
            <a:endParaRPr lang="en-US" altLang="en-US" sz="2200">
              <a:solidFill>
                <a:srgbClr val="002060"/>
              </a:solidFill>
              <a:cs typeface="Times New Roman" panose="02020603050405020304" pitchFamily="18" charset="0"/>
            </a:endParaRPr>
          </a:p>
          <a:p>
            <a:pPr eaLnBrk="1" hangingPunct="1">
              <a:lnSpc>
                <a:spcPct val="115000"/>
              </a:lnSpc>
              <a:spcBef>
                <a:spcPct val="0"/>
              </a:spcBef>
              <a:buFontTx/>
              <a:buNone/>
            </a:pPr>
            <a:r>
              <a:rPr lang="en-US" altLang="en-US" sz="2200">
                <a:solidFill>
                  <a:srgbClr val="002060"/>
                </a:solidFill>
                <a:cs typeface="Times New Roman" panose="02020603050405020304" pitchFamily="18" charset="0"/>
              </a:rPr>
              <a:t>	</a:t>
            </a:r>
            <a:r>
              <a:rPr lang="en-US" altLang="en-US" sz="2400">
                <a:solidFill>
                  <a:srgbClr val="002060"/>
                </a:solidFill>
                <a:cs typeface="Times New Roman" panose="02020603050405020304" pitchFamily="18" charset="0"/>
              </a:rPr>
              <a:t>In forensic cases, very little sample is available, and the 	</a:t>
            </a:r>
          </a:p>
          <a:p>
            <a:pPr eaLnBrk="1" hangingPunct="1">
              <a:lnSpc>
                <a:spcPct val="115000"/>
              </a:lnSpc>
              <a:spcBef>
                <a:spcPct val="0"/>
              </a:spcBef>
              <a:buFontTx/>
              <a:buNone/>
            </a:pPr>
            <a:r>
              <a:rPr lang="en-US" altLang="en-US" sz="2400">
                <a:solidFill>
                  <a:srgbClr val="002060"/>
                </a:solidFill>
                <a:cs typeface="Times New Roman" panose="02020603050405020304" pitchFamily="18" charset="0"/>
              </a:rPr>
              <a:t>	concentration 	of 	the sample components may be very low. 	</a:t>
            </a:r>
          </a:p>
          <a:p>
            <a:pPr eaLnBrk="1" hangingPunct="1">
              <a:lnSpc>
                <a:spcPct val="115000"/>
              </a:lnSpc>
              <a:spcBef>
                <a:spcPct val="0"/>
              </a:spcBef>
              <a:buFontTx/>
              <a:buNone/>
            </a:pPr>
            <a:r>
              <a:rPr lang="en-US" altLang="en-US" sz="2400">
                <a:solidFill>
                  <a:srgbClr val="002060"/>
                </a:solidFill>
                <a:cs typeface="Times New Roman" panose="02020603050405020304" pitchFamily="18" charset="0"/>
              </a:rPr>
              <a:t>	GC is a useful due to its high sensitivity and separation efficiency. </a:t>
            </a:r>
          </a:p>
        </p:txBody>
      </p:sp>
      <p:sp>
        <p:nvSpPr>
          <p:cNvPr id="44035" name="Rectangle 3"/>
          <p:cNvSpPr>
            <a:spLocks noChangeArrowheads="1"/>
          </p:cNvSpPr>
          <p:nvPr/>
        </p:nvSpPr>
        <p:spPr bwMode="auto">
          <a:xfrm>
            <a:off x="1919288" y="230188"/>
            <a:ext cx="852805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6348">
            <a:spAutoFit/>
          </a:bodyPr>
          <a:lstStyle>
            <a:lvl1pPr marL="457200" indent="-457200" defTabSz="228600">
              <a:spcBef>
                <a:spcPct val="20000"/>
              </a:spcBef>
              <a:buChar char="•"/>
              <a:defRPr sz="3200">
                <a:solidFill>
                  <a:schemeClr val="tx1"/>
                </a:solidFill>
                <a:latin typeface="Times New Roman" panose="02020603050405020304" pitchFamily="18" charset="0"/>
              </a:defRPr>
            </a:lvl1pPr>
            <a:lvl2pPr marL="742950" indent="-285750" defTabSz="228600">
              <a:spcBef>
                <a:spcPct val="20000"/>
              </a:spcBef>
              <a:buChar char="–"/>
              <a:defRPr sz="2800">
                <a:solidFill>
                  <a:schemeClr val="tx1"/>
                </a:solidFill>
                <a:latin typeface="Times New Roman" panose="02020603050405020304" pitchFamily="18" charset="0"/>
              </a:defRPr>
            </a:lvl2pPr>
            <a:lvl3pPr marL="1143000" indent="-228600" defTabSz="228600">
              <a:spcBef>
                <a:spcPct val="20000"/>
              </a:spcBef>
              <a:buChar char="•"/>
              <a:defRPr sz="2400">
                <a:solidFill>
                  <a:schemeClr val="tx1"/>
                </a:solidFill>
                <a:latin typeface="Times New Roman" panose="02020603050405020304" pitchFamily="18" charset="0"/>
              </a:defRPr>
            </a:lvl3pPr>
            <a:lvl4pPr marL="1600200" indent="-228600" defTabSz="228600">
              <a:spcBef>
                <a:spcPct val="20000"/>
              </a:spcBef>
              <a:buChar char="–"/>
              <a:defRPr sz="2000">
                <a:solidFill>
                  <a:schemeClr val="tx1"/>
                </a:solidFill>
                <a:latin typeface="Times New Roman" panose="02020603050405020304" pitchFamily="18" charset="0"/>
              </a:defRPr>
            </a:lvl4pPr>
            <a:lvl5pPr marL="2057400" indent="-228600" defTabSz="228600">
              <a:spcBef>
                <a:spcPct val="20000"/>
              </a:spcBef>
              <a:buChar char="»"/>
              <a:defRPr sz="2000">
                <a:solidFill>
                  <a:schemeClr val="tx1"/>
                </a:solidFill>
                <a:latin typeface="Times New Roman" panose="02020603050405020304" pitchFamily="18" charset="0"/>
              </a:defRPr>
            </a:lvl5pPr>
            <a:lvl6pPr marL="2514600" indent="-228600" defTabSz="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5000"/>
              </a:lnSpc>
              <a:spcBef>
                <a:spcPct val="0"/>
              </a:spcBef>
            </a:pPr>
            <a:r>
              <a:rPr lang="en-US" altLang="en-US" sz="2600">
                <a:solidFill>
                  <a:srgbClr val="002060"/>
                </a:solidFill>
                <a:cs typeface="Times New Roman" panose="02020603050405020304" pitchFamily="18" charset="0"/>
              </a:rPr>
              <a:t>Environmental Analysis</a:t>
            </a:r>
          </a:p>
          <a:p>
            <a:pPr>
              <a:lnSpc>
                <a:spcPct val="50000"/>
              </a:lnSpc>
              <a:spcBef>
                <a:spcPct val="0"/>
              </a:spcBef>
              <a:buFontTx/>
              <a:buNone/>
            </a:pPr>
            <a:endParaRPr lang="en-US" altLang="en-US" sz="2200">
              <a:solidFill>
                <a:srgbClr val="002060"/>
              </a:solidFill>
              <a:cs typeface="Times New Roman" panose="02020603050405020304" pitchFamily="18" charset="0"/>
            </a:endParaRPr>
          </a:p>
          <a:p>
            <a:pPr>
              <a:lnSpc>
                <a:spcPct val="115000"/>
              </a:lnSpc>
              <a:spcBef>
                <a:spcPct val="0"/>
              </a:spcBef>
              <a:buFontTx/>
              <a:buNone/>
            </a:pPr>
            <a:r>
              <a:rPr lang="en-US" altLang="en-US" sz="2400">
                <a:solidFill>
                  <a:srgbClr val="002060"/>
                </a:solidFill>
                <a:cs typeface="Times New Roman" panose="02020603050405020304" pitchFamily="18" charset="0"/>
              </a:rPr>
              <a:t>The environmental contaminants;  e.g. (DDT) is present in the environment at very low concentrations and are found among many of other compounds. 	GC, with its high sensitivity and high separating power, is mostly  used in the analysis of environmental samples.</a:t>
            </a:r>
            <a:endParaRPr lang="en-US" altLang="en-US" sz="2400">
              <a:solidFill>
                <a:srgbClr val="002060"/>
              </a:solidFill>
            </a:endParaRPr>
          </a:p>
        </p:txBody>
      </p:sp>
    </p:spTree>
    <p:extLst>
      <p:ext uri="{BB962C8B-B14F-4D97-AF65-F5344CB8AC3E}">
        <p14:creationId xmlns:p14="http://schemas.microsoft.com/office/powerpoint/2010/main" val="31662618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1881188" y="1"/>
            <a:ext cx="7772400" cy="785813"/>
          </a:xfrm>
        </p:spPr>
        <p:txBody>
          <a:bodyPr/>
          <a:lstStyle/>
          <a:p>
            <a:r>
              <a:rPr lang="en-US" altLang="en-US" smtClean="0"/>
              <a:t>Comparison of HPLC and GC </a:t>
            </a:r>
          </a:p>
        </p:txBody>
      </p:sp>
      <p:sp>
        <p:nvSpPr>
          <p:cNvPr id="35843" name="Text Box 1027"/>
          <p:cNvSpPr txBox="1">
            <a:spLocks noChangeArrowheads="1"/>
          </p:cNvSpPr>
          <p:nvPr/>
        </p:nvSpPr>
        <p:spPr bwMode="auto">
          <a:xfrm>
            <a:off x="1736725" y="1208089"/>
            <a:ext cx="212248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Sample Volatility</a:t>
            </a:r>
          </a:p>
        </p:txBody>
      </p:sp>
      <p:sp>
        <p:nvSpPr>
          <p:cNvPr id="35844" name="Text Box 1028"/>
          <p:cNvSpPr txBox="1">
            <a:spLocks noChangeArrowheads="1"/>
          </p:cNvSpPr>
          <p:nvPr/>
        </p:nvSpPr>
        <p:spPr bwMode="auto">
          <a:xfrm>
            <a:off x="5992813" y="1208088"/>
            <a:ext cx="20240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Sample Polarity</a:t>
            </a:r>
          </a:p>
        </p:txBody>
      </p:sp>
      <p:pic>
        <p:nvPicPr>
          <p:cNvPr id="35845" name="Picture 1029" descr="VOLAT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3" y="2316164"/>
            <a:ext cx="7112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ectangle 1031"/>
          <p:cNvSpPr>
            <a:spLocks noChangeArrowheads="1"/>
          </p:cNvSpPr>
          <p:nvPr/>
        </p:nvSpPr>
        <p:spPr bwMode="auto">
          <a:xfrm>
            <a:off x="1731963" y="1612900"/>
            <a:ext cx="2595562" cy="2547938"/>
          </a:xfrm>
          <a:prstGeom prst="rect">
            <a:avLst/>
          </a:prstGeom>
          <a:solidFill>
            <a:srgbClr val="B3D2E9"/>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5847" name="Rectangle 1033"/>
          <p:cNvSpPr>
            <a:spLocks noChangeArrowheads="1"/>
          </p:cNvSpPr>
          <p:nvPr/>
        </p:nvSpPr>
        <p:spPr bwMode="auto">
          <a:xfrm>
            <a:off x="3182939" y="3697289"/>
            <a:ext cx="2632075" cy="2420937"/>
          </a:xfrm>
          <a:prstGeom prst="rect">
            <a:avLst/>
          </a:prstGeom>
          <a:solidFill>
            <a:srgbClr val="EED8C4"/>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5848" name="Text Box 1037"/>
          <p:cNvSpPr txBox="1">
            <a:spLocks noChangeArrowheads="1"/>
          </p:cNvSpPr>
          <p:nvPr/>
        </p:nvSpPr>
        <p:spPr bwMode="auto">
          <a:xfrm>
            <a:off x="1736725" y="1911351"/>
            <a:ext cx="90328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HPLC</a:t>
            </a:r>
          </a:p>
        </p:txBody>
      </p:sp>
      <p:sp>
        <p:nvSpPr>
          <p:cNvPr id="35849" name="Text Box 1038"/>
          <p:cNvSpPr txBox="1">
            <a:spLocks noChangeArrowheads="1"/>
          </p:cNvSpPr>
          <p:nvPr/>
        </p:nvSpPr>
        <p:spPr bwMode="auto">
          <a:xfrm>
            <a:off x="1731963" y="2316164"/>
            <a:ext cx="243046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No volatility requirement </a:t>
            </a:r>
            <a:br>
              <a:rPr lang="en-US" altLang="en-US" sz="1600"/>
            </a:br>
            <a:endParaRPr lang="en-US" altLang="en-US" sz="1600"/>
          </a:p>
          <a:p>
            <a:pPr>
              <a:spcBef>
                <a:spcPct val="0"/>
              </a:spcBef>
            </a:pPr>
            <a:r>
              <a:rPr lang="en-US" altLang="en-US" sz="1600"/>
              <a:t>Sample must be soluble</a:t>
            </a:r>
            <a:br>
              <a:rPr lang="en-US" altLang="en-US" sz="1600"/>
            </a:br>
            <a:r>
              <a:rPr lang="en-US" altLang="en-US" sz="1600"/>
              <a:t>in mobile phase</a:t>
            </a:r>
          </a:p>
        </p:txBody>
      </p:sp>
      <p:sp>
        <p:nvSpPr>
          <p:cNvPr id="35850" name="Text Box 1040"/>
          <p:cNvSpPr txBox="1">
            <a:spLocks noChangeArrowheads="1"/>
          </p:cNvSpPr>
          <p:nvPr/>
        </p:nvSpPr>
        <p:spPr bwMode="auto">
          <a:xfrm>
            <a:off x="3452814" y="4027488"/>
            <a:ext cx="5683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GC</a:t>
            </a:r>
          </a:p>
        </p:txBody>
      </p:sp>
      <p:sp>
        <p:nvSpPr>
          <p:cNvPr id="35851" name="Text Box 1041"/>
          <p:cNvSpPr txBox="1">
            <a:spLocks noChangeArrowheads="1"/>
          </p:cNvSpPr>
          <p:nvPr/>
        </p:nvSpPr>
        <p:spPr bwMode="auto">
          <a:xfrm>
            <a:off x="3255964" y="4437063"/>
            <a:ext cx="22701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Sample must be volatile</a:t>
            </a:r>
          </a:p>
        </p:txBody>
      </p:sp>
      <p:sp>
        <p:nvSpPr>
          <p:cNvPr id="35852" name="Rectangle 1042"/>
          <p:cNvSpPr>
            <a:spLocks noChangeArrowheads="1"/>
          </p:cNvSpPr>
          <p:nvPr/>
        </p:nvSpPr>
        <p:spPr bwMode="auto">
          <a:xfrm>
            <a:off x="5992813" y="1612900"/>
            <a:ext cx="2595562" cy="2547938"/>
          </a:xfrm>
          <a:prstGeom prst="rect">
            <a:avLst/>
          </a:prstGeom>
          <a:solidFill>
            <a:srgbClr val="B3D2E9"/>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5853" name="Rectangle 1043"/>
          <p:cNvSpPr>
            <a:spLocks noChangeArrowheads="1"/>
          </p:cNvSpPr>
          <p:nvPr/>
        </p:nvSpPr>
        <p:spPr bwMode="auto">
          <a:xfrm>
            <a:off x="7323139" y="3697289"/>
            <a:ext cx="2632075" cy="2420937"/>
          </a:xfrm>
          <a:prstGeom prst="rect">
            <a:avLst/>
          </a:prstGeom>
          <a:solidFill>
            <a:srgbClr val="EED8C4"/>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5854" name="Text Box 1044"/>
          <p:cNvSpPr txBox="1">
            <a:spLocks noChangeArrowheads="1"/>
          </p:cNvSpPr>
          <p:nvPr/>
        </p:nvSpPr>
        <p:spPr bwMode="auto">
          <a:xfrm>
            <a:off x="6215064" y="1911351"/>
            <a:ext cx="9048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HPLC</a:t>
            </a:r>
          </a:p>
        </p:txBody>
      </p:sp>
      <p:sp>
        <p:nvSpPr>
          <p:cNvPr id="35855" name="Text Box 1045"/>
          <p:cNvSpPr txBox="1">
            <a:spLocks noChangeArrowheads="1"/>
          </p:cNvSpPr>
          <p:nvPr/>
        </p:nvSpPr>
        <p:spPr bwMode="auto">
          <a:xfrm>
            <a:off x="7488239" y="3983038"/>
            <a:ext cx="5683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GC</a:t>
            </a:r>
          </a:p>
        </p:txBody>
      </p:sp>
      <p:sp>
        <p:nvSpPr>
          <p:cNvPr id="35856" name="Text Box 1046"/>
          <p:cNvSpPr txBox="1">
            <a:spLocks noChangeArrowheads="1"/>
          </p:cNvSpPr>
          <p:nvPr/>
        </p:nvSpPr>
        <p:spPr bwMode="auto">
          <a:xfrm>
            <a:off x="5957889" y="2286000"/>
            <a:ext cx="23018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Separates both polar and</a:t>
            </a:r>
            <a:br>
              <a:rPr lang="en-US" altLang="en-US" sz="1600"/>
            </a:br>
            <a:r>
              <a:rPr lang="en-US" altLang="en-US" sz="1600"/>
              <a:t>non polar compounds </a:t>
            </a:r>
            <a:br>
              <a:rPr lang="en-US" altLang="en-US" sz="1600"/>
            </a:br>
            <a:endParaRPr lang="en-US" altLang="en-US" sz="1600"/>
          </a:p>
        </p:txBody>
      </p:sp>
      <p:sp>
        <p:nvSpPr>
          <p:cNvPr id="35857" name="Text Box 1051"/>
          <p:cNvSpPr txBox="1">
            <a:spLocks noChangeArrowheads="1"/>
          </p:cNvSpPr>
          <p:nvPr/>
        </p:nvSpPr>
        <p:spPr bwMode="auto">
          <a:xfrm>
            <a:off x="7405688" y="4303714"/>
            <a:ext cx="20701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Samples are nonpolar</a:t>
            </a:r>
            <a:br>
              <a:rPr lang="en-US" altLang="en-US" sz="1600"/>
            </a:br>
            <a:r>
              <a:rPr lang="en-US" altLang="en-US" sz="1600"/>
              <a:t>and polar</a:t>
            </a:r>
          </a:p>
        </p:txBody>
      </p:sp>
    </p:spTree>
    <p:extLst>
      <p:ext uri="{BB962C8B-B14F-4D97-AF65-F5344CB8AC3E}">
        <p14:creationId xmlns:p14="http://schemas.microsoft.com/office/powerpoint/2010/main" val="1647180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1809750" y="142875"/>
            <a:ext cx="7772400" cy="642938"/>
          </a:xfrm>
        </p:spPr>
        <p:txBody>
          <a:bodyPr>
            <a:normAutofit fontScale="90000"/>
          </a:bodyPr>
          <a:lstStyle/>
          <a:p>
            <a:r>
              <a:rPr lang="en-US" altLang="en-US" smtClean="0"/>
              <a:t>Comparison of HPLC and GC </a:t>
            </a:r>
          </a:p>
        </p:txBody>
      </p:sp>
      <p:sp>
        <p:nvSpPr>
          <p:cNvPr id="37891" name="Text Box 1027"/>
          <p:cNvSpPr txBox="1">
            <a:spLocks noChangeArrowheads="1"/>
          </p:cNvSpPr>
          <p:nvPr/>
        </p:nvSpPr>
        <p:spPr bwMode="auto">
          <a:xfrm>
            <a:off x="1801814" y="1344613"/>
            <a:ext cx="244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Sample Preparation</a:t>
            </a:r>
          </a:p>
        </p:txBody>
      </p:sp>
      <p:sp>
        <p:nvSpPr>
          <p:cNvPr id="37892" name="Text Box 1028"/>
          <p:cNvSpPr txBox="1">
            <a:spLocks noChangeArrowheads="1"/>
          </p:cNvSpPr>
          <p:nvPr/>
        </p:nvSpPr>
        <p:spPr bwMode="auto">
          <a:xfrm>
            <a:off x="5986463" y="1344613"/>
            <a:ext cx="16049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Sample Size</a:t>
            </a:r>
          </a:p>
        </p:txBody>
      </p:sp>
      <p:sp>
        <p:nvSpPr>
          <p:cNvPr id="37893" name="Rectangle 1030"/>
          <p:cNvSpPr>
            <a:spLocks noChangeArrowheads="1"/>
          </p:cNvSpPr>
          <p:nvPr/>
        </p:nvSpPr>
        <p:spPr bwMode="auto">
          <a:xfrm>
            <a:off x="1801813" y="1747839"/>
            <a:ext cx="2595562" cy="2549525"/>
          </a:xfrm>
          <a:prstGeom prst="rect">
            <a:avLst/>
          </a:prstGeom>
          <a:solidFill>
            <a:srgbClr val="B3D2E9"/>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7894" name="Rectangle 1031"/>
          <p:cNvSpPr>
            <a:spLocks noChangeArrowheads="1"/>
          </p:cNvSpPr>
          <p:nvPr/>
        </p:nvSpPr>
        <p:spPr bwMode="auto">
          <a:xfrm>
            <a:off x="3251201" y="3833814"/>
            <a:ext cx="2632075" cy="2420937"/>
          </a:xfrm>
          <a:prstGeom prst="rect">
            <a:avLst/>
          </a:prstGeom>
          <a:solidFill>
            <a:srgbClr val="EED8C4"/>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7895" name="Text Box 1032"/>
          <p:cNvSpPr txBox="1">
            <a:spLocks noChangeArrowheads="1"/>
          </p:cNvSpPr>
          <p:nvPr/>
        </p:nvSpPr>
        <p:spPr bwMode="auto">
          <a:xfrm>
            <a:off x="1804989" y="2047876"/>
            <a:ext cx="9032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HPLC</a:t>
            </a:r>
          </a:p>
        </p:txBody>
      </p:sp>
      <p:sp>
        <p:nvSpPr>
          <p:cNvPr id="37896" name="Text Box 1033"/>
          <p:cNvSpPr txBox="1">
            <a:spLocks noChangeArrowheads="1"/>
          </p:cNvSpPr>
          <p:nvPr/>
        </p:nvSpPr>
        <p:spPr bwMode="auto">
          <a:xfrm>
            <a:off x="1928814" y="2451100"/>
            <a:ext cx="2249487"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Sample must be filtered</a:t>
            </a:r>
            <a:br>
              <a:rPr lang="en-US" altLang="en-US" sz="1600"/>
            </a:br>
            <a:endParaRPr lang="en-US" altLang="en-US" sz="1600"/>
          </a:p>
          <a:p>
            <a:pPr>
              <a:spcBef>
                <a:spcPct val="0"/>
              </a:spcBef>
            </a:pPr>
            <a:r>
              <a:rPr lang="en-US" altLang="en-US" sz="1600"/>
              <a:t>Sample should be in</a:t>
            </a:r>
            <a:br>
              <a:rPr lang="en-US" altLang="en-US" sz="1600"/>
            </a:br>
            <a:r>
              <a:rPr lang="en-US" altLang="en-US" sz="1600"/>
              <a:t>same solvent as mobile</a:t>
            </a:r>
            <a:br>
              <a:rPr lang="en-US" altLang="en-US" sz="1600"/>
            </a:br>
            <a:r>
              <a:rPr lang="en-US" altLang="en-US" sz="1600"/>
              <a:t>phase </a:t>
            </a:r>
          </a:p>
        </p:txBody>
      </p:sp>
      <p:sp>
        <p:nvSpPr>
          <p:cNvPr id="37897" name="Text Box 1034"/>
          <p:cNvSpPr txBox="1">
            <a:spLocks noChangeArrowheads="1"/>
          </p:cNvSpPr>
          <p:nvPr/>
        </p:nvSpPr>
        <p:spPr bwMode="auto">
          <a:xfrm>
            <a:off x="3522664" y="4162426"/>
            <a:ext cx="56673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GC</a:t>
            </a:r>
          </a:p>
        </p:txBody>
      </p:sp>
      <p:sp>
        <p:nvSpPr>
          <p:cNvPr id="37898" name="Text Box 1035"/>
          <p:cNvSpPr txBox="1">
            <a:spLocks noChangeArrowheads="1"/>
          </p:cNvSpPr>
          <p:nvPr/>
        </p:nvSpPr>
        <p:spPr bwMode="auto">
          <a:xfrm>
            <a:off x="3438526" y="4787900"/>
            <a:ext cx="22828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Solvent must be volatile</a:t>
            </a:r>
            <a:br>
              <a:rPr lang="en-US" altLang="en-US" sz="1600"/>
            </a:br>
            <a:r>
              <a:rPr lang="en-US" altLang="en-US" sz="1600"/>
              <a:t>and generally lower </a:t>
            </a:r>
            <a:br>
              <a:rPr lang="en-US" altLang="en-US" sz="1600"/>
            </a:br>
            <a:r>
              <a:rPr lang="en-US" altLang="en-US" sz="1600"/>
              <a:t>boiling than analytes  </a:t>
            </a:r>
          </a:p>
        </p:txBody>
      </p:sp>
      <p:sp>
        <p:nvSpPr>
          <p:cNvPr id="37899" name="Rectangle 1036"/>
          <p:cNvSpPr>
            <a:spLocks noChangeArrowheads="1"/>
          </p:cNvSpPr>
          <p:nvPr/>
        </p:nvSpPr>
        <p:spPr bwMode="auto">
          <a:xfrm>
            <a:off x="6032501" y="1747839"/>
            <a:ext cx="2595563" cy="2549525"/>
          </a:xfrm>
          <a:prstGeom prst="rect">
            <a:avLst/>
          </a:prstGeom>
          <a:solidFill>
            <a:srgbClr val="B3D2E9"/>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7900" name="Rectangle 1037"/>
          <p:cNvSpPr>
            <a:spLocks noChangeArrowheads="1"/>
          </p:cNvSpPr>
          <p:nvPr/>
        </p:nvSpPr>
        <p:spPr bwMode="auto">
          <a:xfrm>
            <a:off x="7362826" y="3833814"/>
            <a:ext cx="2632075" cy="2420937"/>
          </a:xfrm>
          <a:prstGeom prst="rect">
            <a:avLst/>
          </a:prstGeom>
          <a:solidFill>
            <a:srgbClr val="EED8C4"/>
          </a:solidFill>
          <a:ln w="9525">
            <a:solidFill>
              <a:schemeClr val="tx1"/>
            </a:solidFill>
            <a:miter lim="800000"/>
            <a:headEnd/>
            <a:tailEnd/>
          </a:ln>
        </p:spPr>
        <p:txBody>
          <a:bodyPr wrap="none" lIns="82048" tIns="41025" rIns="82048" bIns="41025"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200"/>
          </a:p>
        </p:txBody>
      </p:sp>
      <p:sp>
        <p:nvSpPr>
          <p:cNvPr id="37901" name="Text Box 1038"/>
          <p:cNvSpPr txBox="1">
            <a:spLocks noChangeArrowheads="1"/>
          </p:cNvSpPr>
          <p:nvPr/>
        </p:nvSpPr>
        <p:spPr bwMode="auto">
          <a:xfrm>
            <a:off x="6254750" y="2047876"/>
            <a:ext cx="90328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HPLC</a:t>
            </a:r>
          </a:p>
        </p:txBody>
      </p:sp>
      <p:sp>
        <p:nvSpPr>
          <p:cNvPr id="37902" name="Text Box 1039"/>
          <p:cNvSpPr txBox="1">
            <a:spLocks noChangeArrowheads="1"/>
          </p:cNvSpPr>
          <p:nvPr/>
        </p:nvSpPr>
        <p:spPr bwMode="auto">
          <a:xfrm>
            <a:off x="7529514" y="4119563"/>
            <a:ext cx="56673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a:t>GC</a:t>
            </a:r>
          </a:p>
        </p:txBody>
      </p:sp>
      <p:sp>
        <p:nvSpPr>
          <p:cNvPr id="37903" name="Text Box 1040"/>
          <p:cNvSpPr txBox="1">
            <a:spLocks noChangeArrowheads="1"/>
          </p:cNvSpPr>
          <p:nvPr/>
        </p:nvSpPr>
        <p:spPr bwMode="auto">
          <a:xfrm>
            <a:off x="6032500" y="2586039"/>
            <a:ext cx="22558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Sample size based upon</a:t>
            </a:r>
            <a:br>
              <a:rPr lang="en-US" altLang="en-US" sz="1600"/>
            </a:br>
            <a:r>
              <a:rPr lang="en-US" altLang="en-US" sz="1600"/>
              <a:t>column.</a:t>
            </a:r>
          </a:p>
        </p:txBody>
      </p:sp>
      <p:sp>
        <p:nvSpPr>
          <p:cNvPr id="37904" name="Text Box 1112"/>
          <p:cNvSpPr txBox="1">
            <a:spLocks noChangeArrowheads="1"/>
          </p:cNvSpPr>
          <p:nvPr/>
        </p:nvSpPr>
        <p:spPr bwMode="auto">
          <a:xfrm>
            <a:off x="7529513" y="4784726"/>
            <a:ext cx="17827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marL="106363" indent="-1063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1600"/>
              <a:t>Typically 1 - 5 </a:t>
            </a:r>
            <a:r>
              <a:rPr lang="en-US" altLang="en-US" sz="1600">
                <a:sym typeface="Symbol" panose="05050102010706020507" pitchFamily="18" charset="2"/>
              </a:rPr>
              <a:t>L</a:t>
            </a:r>
            <a:r>
              <a:rPr lang="en-US" altLang="en-US" sz="1600"/>
              <a:t/>
            </a:r>
            <a:br>
              <a:rPr lang="en-US" altLang="en-US" sz="1600"/>
            </a:br>
            <a:r>
              <a:rPr lang="en-US" altLang="en-US" sz="1600"/>
              <a:t>  </a:t>
            </a:r>
          </a:p>
        </p:txBody>
      </p:sp>
    </p:spTree>
    <p:extLst>
      <p:ext uri="{BB962C8B-B14F-4D97-AF65-F5344CB8AC3E}">
        <p14:creationId xmlns:p14="http://schemas.microsoft.com/office/powerpoint/2010/main" val="1676433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413</Words>
  <Application>Microsoft Office PowerPoint</Application>
  <PresentationFormat>Widescreen</PresentationFormat>
  <Paragraphs>114</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HPLC and GC </vt:lpstr>
      <vt:lpstr>Comparison of HPLC and GC </vt:lpstr>
      <vt:lpstr>Comparison of HPLC and GC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Hiba Ali Hasan</dc:creator>
  <cp:lastModifiedBy>Hiba Ali Hasan</cp:lastModifiedBy>
  <cp:revision>1</cp:revision>
  <dcterms:created xsi:type="dcterms:W3CDTF">2019-12-29T05:58:30Z</dcterms:created>
  <dcterms:modified xsi:type="dcterms:W3CDTF">2019-12-29T05:58:57Z</dcterms:modified>
</cp:coreProperties>
</file>