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F5749-0556-4A4D-A83F-0B403E8E50A1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AEAFC-2222-44AA-820D-EA4CBC16E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89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1843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5F9959-6D95-4490-8A25-A3D1B266A9BA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6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31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7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7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3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5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9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4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5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3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09EA-38AF-4776-B9A9-91DB19ED735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5A75A-B9A6-4582-8B3B-04C7A750A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Başlık"/>
          <p:cNvSpPr>
            <a:spLocks noGrp="1"/>
          </p:cNvSpPr>
          <p:nvPr>
            <p:ph type="ctrTitle" sz="quarter"/>
          </p:nvPr>
        </p:nvSpPr>
        <p:spPr>
          <a:ln w="9525"/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tr-TR" altLang="en-US" dirty="0" smtClean="0"/>
              <a:t>GAS CHROMATOGRAPHY</a:t>
            </a:r>
          </a:p>
        </p:txBody>
      </p:sp>
    </p:spTree>
    <p:extLst>
      <p:ext uri="{BB962C8B-B14F-4D97-AF65-F5344CB8AC3E}">
        <p14:creationId xmlns:p14="http://schemas.microsoft.com/office/powerpoint/2010/main" val="384911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286000" y="1143000"/>
            <a:ext cx="77724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cs typeface="Times New Roman" panose="02020603050405020304" pitchFamily="18" charset="0"/>
              </a:rPr>
              <a:t>Mobile phases are generally inert gases such as helium, argon, or nitrogen. </a:t>
            </a:r>
            <a:endParaRPr lang="tr-TR" altLang="en-US" sz="2800"/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cs typeface="Times New Roman" panose="02020603050405020304" pitchFamily="18" charset="0"/>
              </a:rPr>
              <a:t>The injection port</a:t>
            </a:r>
            <a:r>
              <a:rPr lang="tr-TR" altLang="en-US" sz="2800"/>
              <a:t> </a:t>
            </a:r>
            <a:r>
              <a:rPr lang="en-US" altLang="en-US" sz="2800">
                <a:cs typeface="Times New Roman" panose="02020603050405020304" pitchFamily="18" charset="0"/>
              </a:rPr>
              <a:t>consists of a rubber septum through which a syringe needle is inserted to inject the sample. </a:t>
            </a:r>
            <a:endParaRPr lang="tr-TR" altLang="en-US" sz="2800"/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cs typeface="Times New Roman" panose="02020603050405020304" pitchFamily="18" charset="0"/>
              </a:rPr>
              <a:t>The</a:t>
            </a:r>
            <a:r>
              <a:rPr lang="tr-TR" altLang="en-US" sz="2800"/>
              <a:t> </a:t>
            </a:r>
            <a:r>
              <a:rPr lang="en-US" altLang="en-US" sz="2800">
                <a:cs typeface="Times New Roman" panose="02020603050405020304" pitchFamily="18" charset="0"/>
              </a:rPr>
              <a:t>injection port is maintained at a higher temperature than the boiling point of the least volatile</a:t>
            </a:r>
            <a:r>
              <a:rPr lang="tr-TR" altLang="en-US" sz="2800"/>
              <a:t> </a:t>
            </a:r>
            <a:r>
              <a:rPr lang="en-US" altLang="en-US" sz="2800">
                <a:cs typeface="Times New Roman" panose="02020603050405020304" pitchFamily="18" charset="0"/>
              </a:rPr>
              <a:t>component in the sample mixture. </a:t>
            </a:r>
          </a:p>
        </p:txBody>
      </p:sp>
    </p:spTree>
    <p:extLst>
      <p:ext uri="{BB962C8B-B14F-4D97-AF65-F5344CB8AC3E}">
        <p14:creationId xmlns:p14="http://schemas.microsoft.com/office/powerpoint/2010/main" val="127213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1844676"/>
            <a:ext cx="8229600" cy="4176713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endParaRPr lang="en-US" altLang="en-US" b="1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Is a technique used for separation of volatile substances, or substances that can be made volatile, from one another in a gaseous mixture at high temperatures.  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A sample containing the materials to be separated is injected into the gas chromatograph.  </a:t>
            </a: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4105275" y="620713"/>
            <a:ext cx="41465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rgbClr val="FF0000"/>
                </a:solidFill>
              </a:rPr>
              <a:t>Gas Chromatography</a:t>
            </a:r>
          </a:p>
        </p:txBody>
      </p:sp>
    </p:spTree>
    <p:extLst>
      <p:ext uri="{BB962C8B-B14F-4D97-AF65-F5344CB8AC3E}">
        <p14:creationId xmlns:p14="http://schemas.microsoft.com/office/powerpoint/2010/main" val="32812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2066925" y="1844676"/>
            <a:ext cx="8421688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A mobile phase (carrier gas) moves through a column that contains a wall coated or granular solid coated stationary phase. </a:t>
            </a:r>
          </a:p>
          <a:p>
            <a:pPr algn="just">
              <a:lnSpc>
                <a:spcPct val="90000"/>
              </a:lnSpc>
              <a:defRPr/>
            </a:pPr>
            <a:endParaRPr lang="en-US" altLang="en-US" sz="2400" dirty="0"/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As the carrier gas flows through the column, the components of the sample come in contact with the stationary phase. 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The different components of the sample have different affinities for the stationary phase, which results in differential migration of solutes, thus leading to separation. </a:t>
            </a:r>
          </a:p>
        </p:txBody>
      </p:sp>
    </p:spTree>
    <p:extLst>
      <p:ext uri="{BB962C8B-B14F-4D97-AF65-F5344CB8AC3E}">
        <p14:creationId xmlns:p14="http://schemas.microsoft.com/office/powerpoint/2010/main" val="114375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836613"/>
            <a:ext cx="8229600" cy="528955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/>
              <a:t>Gas chromatography can be used for both qualitative and quantitative analysis.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/>
              <a:t>Comparison of retention times can be used to identify materials in the sample by comparing retention times of peaks in a sample to retention times for standards. The same limitations for qualitative analysis </a:t>
            </a:r>
          </a:p>
          <a:p>
            <a:pPr>
              <a:buFont typeface="Monotype Sorts" pitchFamily="2" charset="2"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There are two types of Gas chromatography </a:t>
            </a:r>
          </a:p>
          <a:p>
            <a:pPr>
              <a:buFont typeface="Monotype Sorts" pitchFamily="2" charset="2"/>
              <a:buNone/>
            </a:pPr>
            <a:r>
              <a:rPr lang="en-US" altLang="en-US" b="1" dirty="0"/>
              <a:t>       Gas - Solid Chromatography (GSC)</a:t>
            </a:r>
          </a:p>
          <a:p>
            <a:pPr>
              <a:buFont typeface="Monotype Sorts" pitchFamily="2" charset="2"/>
              <a:buNone/>
            </a:pPr>
            <a:r>
              <a:rPr lang="en-US" altLang="en-US" b="1" dirty="0"/>
              <a:t>       Gas - Liquid Chromatography (GLC)</a:t>
            </a:r>
          </a:p>
        </p:txBody>
      </p:sp>
    </p:spTree>
    <p:extLst>
      <p:ext uri="{BB962C8B-B14F-4D97-AF65-F5344CB8AC3E}">
        <p14:creationId xmlns:p14="http://schemas.microsoft.com/office/powerpoint/2010/main" val="33986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FF0000"/>
                </a:solidFill>
              </a:rPr>
              <a:t>Gas - Solid Chromatography (GSC)</a:t>
            </a:r>
            <a:endParaRPr lang="en-US" altLang="en-US" sz="4000">
              <a:solidFill>
                <a:srgbClr val="FF00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The stationary phase, in this case, is a solid like silica or alumina.  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It is the affinity of solutes towards adsorption onto the stationary phase which determines, in part, the retention time.  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The mobile phase is, of course, a suitable carrier gas.  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This gas chromatographic technique is most useful for the separation and analysis of gases like CH</a:t>
            </a:r>
            <a:r>
              <a:rPr lang="en-US" altLang="en-US" baseline="-25000" dirty="0"/>
              <a:t>4</a:t>
            </a:r>
            <a:r>
              <a:rPr lang="en-US" altLang="en-US" dirty="0"/>
              <a:t>, CO</a:t>
            </a:r>
            <a:r>
              <a:rPr lang="en-US" altLang="en-US" baseline="-25000" dirty="0"/>
              <a:t>2</a:t>
            </a:r>
            <a:r>
              <a:rPr lang="en-US" altLang="en-US" dirty="0"/>
              <a:t>, CO, ... etc. </a:t>
            </a:r>
            <a:r>
              <a:rPr lang="en-US" alt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217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FF0000"/>
                </a:solidFill>
              </a:rPr>
              <a:t>Gas - Liquid Chromatography (GLC)</a:t>
            </a:r>
            <a:endParaRPr lang="en-US" altLang="en-US" sz="4000">
              <a:solidFill>
                <a:srgbClr val="FF0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/>
              <a:t>The stationary phase is a liquid with very low volatility while the mobile phase is a suitable carrier gas.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/>
              <a:t>GLC is the most widely used technique for separation of volatile species.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/>
              <a:t>The presence of a wide variety of stationary phases with contrasting selectivity and easy column preparation add to the assets of GLC or simply GC.</a:t>
            </a:r>
          </a:p>
        </p:txBody>
      </p:sp>
    </p:spTree>
    <p:extLst>
      <p:ext uri="{BB962C8B-B14F-4D97-AF65-F5344CB8AC3E}">
        <p14:creationId xmlns:p14="http://schemas.microsoft.com/office/powerpoint/2010/main" val="9861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4038600" y="3886200"/>
          <a:ext cx="6019800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 Editor Photo" r:id="rId3" imgW="3600000" imgH="1247619" progId="MSPhotoEd.3">
                  <p:embed/>
                </p:oleObj>
              </mc:Choice>
              <mc:Fallback>
                <p:oleObj name="Photo Editor Photo" r:id="rId3" imgW="3600000" imgH="1247619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886200"/>
                        <a:ext cx="6019800" cy="245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752600" y="1"/>
            <a:ext cx="8915400" cy="436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cs typeface="Times New Roman" panose="02020603050405020304" pitchFamily="18" charset="0"/>
              </a:rPr>
              <a:t>Gas Chromatography (GC)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Char char="*"/>
            </a:pPr>
            <a:r>
              <a:rPr lang="en-US" altLang="en-US" sz="2800">
                <a:cs typeface="Times New Roman" panose="02020603050405020304" pitchFamily="18" charset="0"/>
              </a:rPr>
              <a:t>Gas chromatography is a chromatographic technique that can be used to separate volatile organic</a:t>
            </a:r>
            <a:r>
              <a:rPr lang="tr-TR" altLang="en-US" sz="2800"/>
              <a:t> </a:t>
            </a:r>
            <a:r>
              <a:rPr lang="en-US" altLang="en-US" sz="2800">
                <a:cs typeface="Times New Roman" panose="02020603050405020304" pitchFamily="18" charset="0"/>
              </a:rPr>
              <a:t>compounds. </a:t>
            </a:r>
            <a:endParaRPr lang="tr-TR" altLang="en-US" sz="2800"/>
          </a:p>
          <a:p>
            <a:pPr eaLnBrk="1" hangingPunct="1">
              <a:spcBef>
                <a:spcPct val="0"/>
              </a:spcBef>
              <a:buFontTx/>
              <a:buChar char="*"/>
            </a:pPr>
            <a:r>
              <a:rPr lang="tr-TR" altLang="en-US" sz="2800"/>
              <a:t>It </a:t>
            </a:r>
            <a:r>
              <a:rPr lang="en-US" altLang="en-US" sz="2800">
                <a:cs typeface="Times New Roman" panose="02020603050405020304" pitchFamily="18" charset="0"/>
              </a:rPr>
              <a:t>consists of  </a:t>
            </a:r>
            <a:endParaRPr lang="tr-TR" altLang="en-US" sz="280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en-US"/>
              <a:t>a </a:t>
            </a:r>
            <a:r>
              <a:rPr lang="en-US" altLang="en-US">
                <a:cs typeface="Times New Roman" panose="02020603050405020304" pitchFamily="18" charset="0"/>
              </a:rPr>
              <a:t>flowing mobile phase </a:t>
            </a:r>
            <a:endParaRPr lang="tr-TR" altLang="en-US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>
                <a:cs typeface="Times New Roman" panose="02020603050405020304" pitchFamily="18" charset="0"/>
              </a:rPr>
              <a:t>an injection port</a:t>
            </a:r>
            <a:endParaRPr lang="tr-TR" altLang="en-US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>
                <a:cs typeface="Times New Roman" panose="02020603050405020304" pitchFamily="18" charset="0"/>
              </a:rPr>
              <a:t>a</a:t>
            </a:r>
            <a:r>
              <a:rPr lang="tr-TR" altLang="en-US"/>
              <a:t> </a:t>
            </a:r>
            <a:r>
              <a:rPr lang="en-US" altLang="en-US">
                <a:cs typeface="Times New Roman" panose="02020603050405020304" pitchFamily="18" charset="0"/>
              </a:rPr>
              <a:t>separation column </a:t>
            </a:r>
            <a:r>
              <a:rPr lang="tr-TR" altLang="en-US"/>
              <a:t>(</a:t>
            </a:r>
            <a:r>
              <a:rPr lang="en-US" altLang="en-US">
                <a:cs typeface="Times New Roman" panose="02020603050405020304" pitchFamily="18" charset="0"/>
              </a:rPr>
              <a:t>the stationary phase</a:t>
            </a:r>
            <a:r>
              <a:rPr lang="tr-TR" altLang="en-US"/>
              <a:t>)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en-US"/>
              <a:t>an oven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>
                <a:cs typeface="Times New Roman" panose="02020603050405020304" pitchFamily="18" charset="0"/>
              </a:rPr>
              <a:t>a detector.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17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http://hiq.linde-gas.com/international/web/lg/spg/like35lgspg.nsf/repositorybyalias/ana_meth_gc/$file/GC_princip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928689"/>
            <a:ext cx="56007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65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752600" y="2209801"/>
            <a:ext cx="86106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cs typeface="Times New Roman" panose="02020603050405020304" pitchFamily="18" charset="0"/>
              </a:rPr>
              <a:t>The organic compounds are</a:t>
            </a:r>
            <a:r>
              <a:rPr lang="tr-TR" altLang="en-US"/>
              <a:t> </a:t>
            </a:r>
            <a:r>
              <a:rPr lang="en-US" altLang="en-US">
                <a:cs typeface="Times New Roman" panose="02020603050405020304" pitchFamily="18" charset="0"/>
              </a:rPr>
              <a:t>separated due to differences in their partitioning behavior between the mobile gas phase and the</a:t>
            </a:r>
            <a:r>
              <a:rPr lang="tr-TR" altLang="en-US"/>
              <a:t> </a:t>
            </a:r>
            <a:r>
              <a:rPr lang="en-US" altLang="en-US">
                <a:cs typeface="Times New Roman" panose="02020603050405020304" pitchFamily="18" charset="0"/>
              </a:rPr>
              <a:t>stationary phase in the column.</a:t>
            </a:r>
            <a:endParaRPr lang="en-US" alt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964113" y="990600"/>
            <a:ext cx="17637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u="sng"/>
              <a:t>Principle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27802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427</Words>
  <Application>Microsoft Office PowerPoint</Application>
  <PresentationFormat>Widescreen</PresentationFormat>
  <Paragraphs>39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Monotype Sorts</vt:lpstr>
      <vt:lpstr>Times New Roman</vt:lpstr>
      <vt:lpstr>Wingdings</vt:lpstr>
      <vt:lpstr>Office Theme</vt:lpstr>
      <vt:lpstr>Microsoft Photo Editor 3.0 Photo</vt:lpstr>
      <vt:lpstr>GAS CHROMATOGRAPHY</vt:lpstr>
      <vt:lpstr>PowerPoint Presentation</vt:lpstr>
      <vt:lpstr>PowerPoint Presentation</vt:lpstr>
      <vt:lpstr>PowerPoint Presentation</vt:lpstr>
      <vt:lpstr>Gas - Solid Chromatography (GSC)</vt:lpstr>
      <vt:lpstr>Gas - Liquid Chromatography (GLC)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CHROMATOGRAPHY</dc:title>
  <dc:creator>Hiba Ali Hasan</dc:creator>
  <cp:lastModifiedBy>Hiba Ali Hasan</cp:lastModifiedBy>
  <cp:revision>2</cp:revision>
  <dcterms:created xsi:type="dcterms:W3CDTF">2019-12-29T05:55:36Z</dcterms:created>
  <dcterms:modified xsi:type="dcterms:W3CDTF">2019-12-29T05:57:48Z</dcterms:modified>
</cp:coreProperties>
</file>