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8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8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6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0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0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2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0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4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0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6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8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69C4A-C989-4AC6-BC47-4C88E42F0DF2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79AA-EFAD-4946-AA56-32E1EC3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4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908051"/>
            <a:ext cx="8229600" cy="4530725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They are supplied as the chloride rather than the hydroxide as the chloride form is a more stable. Represented as</a:t>
            </a:r>
            <a:r>
              <a:rPr lang="en-US" b="1" smtClean="0"/>
              <a:t>: X. NR3</a:t>
            </a:r>
            <a:r>
              <a:rPr lang="en-US" b="1" baseline="30000" smtClean="0"/>
              <a:t>+</a:t>
            </a:r>
            <a:r>
              <a:rPr lang="en-US" b="1" smtClean="0"/>
              <a:t>Cl </a:t>
            </a:r>
            <a:r>
              <a:rPr lang="en-US" b="1" baseline="30000" smtClean="0"/>
              <a:t>-</a:t>
            </a: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>
            <p:ph type="title"/>
          </p:nvPr>
        </p:nvGraphicFramePr>
        <p:xfrm>
          <a:off x="2279650" y="3500438"/>
          <a:ext cx="7848600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4066540" imgH="990600" progId="">
                  <p:embed/>
                </p:oleObj>
              </mc:Choice>
              <mc:Fallback>
                <p:oleObj r:id="rId3" imgW="4066540" imgH="9906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3500438"/>
                        <a:ext cx="7848600" cy="191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747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1" y="277813"/>
            <a:ext cx="7561263" cy="558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/>
              <a:t>Regeneration of the resin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125538"/>
            <a:ext cx="8713787" cy="5472112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Ion exchange process is generally reversible </a:t>
            </a:r>
            <a:r>
              <a:rPr lang="en-US" b="1" dirty="0" err="1" smtClean="0"/>
              <a:t>e.g</a:t>
            </a:r>
            <a:r>
              <a:rPr lang="en-US" b="1" dirty="0" smtClean="0"/>
              <a:t> in the following: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2 Na</a:t>
            </a:r>
            <a:r>
              <a:rPr lang="en-US" b="1" baseline="30000" dirty="0" smtClean="0"/>
              <a:t>+</a:t>
            </a:r>
            <a:r>
              <a:rPr lang="en-US" b="1" dirty="0" smtClean="0"/>
              <a:t>   +  Ca</a:t>
            </a:r>
            <a:r>
              <a:rPr lang="en-US" b="1" baseline="30000" dirty="0" smtClean="0"/>
              <a:t>++</a:t>
            </a:r>
            <a:r>
              <a:rPr lang="en-US" b="1" dirty="0" smtClean="0"/>
              <a:t> Cl </a:t>
            </a:r>
            <a:r>
              <a:rPr lang="en-US" b="1" dirty="0"/>
              <a:t>2</a:t>
            </a:r>
            <a:r>
              <a:rPr lang="en-US" b="1" baseline="30000" dirty="0" smtClean="0"/>
              <a:t>-</a:t>
            </a:r>
            <a:r>
              <a:rPr lang="en-US" b="1" dirty="0" smtClean="0"/>
              <a:t>  →   Ca</a:t>
            </a:r>
            <a:r>
              <a:rPr lang="en-US" b="1" baseline="30000" dirty="0" smtClean="0"/>
              <a:t>++</a:t>
            </a:r>
            <a:r>
              <a:rPr lang="en-US" b="1" dirty="0" smtClean="0"/>
              <a:t>  +  2 Na</a:t>
            </a:r>
            <a:r>
              <a:rPr lang="en-US" b="1" baseline="30000" dirty="0" smtClean="0"/>
              <a:t>+</a:t>
            </a:r>
            <a:r>
              <a:rPr lang="en-US" b="1" dirty="0" smtClean="0"/>
              <a:t> Cl </a:t>
            </a:r>
            <a:r>
              <a:rPr lang="en-US" b="1" baseline="30000" dirty="0" smtClean="0">
                <a:latin typeface="Arial"/>
              </a:rPr>
              <a:t>–</a:t>
            </a:r>
            <a:endParaRPr lang="en-US" b="1" baseline="30000" dirty="0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The cation exchanger could be exhausted after exchanging all Na</a:t>
            </a:r>
            <a:r>
              <a:rPr lang="en-US" b="1" baseline="30000" dirty="0" smtClean="0"/>
              <a:t>+</a:t>
            </a:r>
            <a:r>
              <a:rPr lang="en-US" b="1" dirty="0" smtClean="0"/>
              <a:t> for Ca</a:t>
            </a:r>
            <a:r>
              <a:rPr lang="en-US" b="1" baseline="30000" dirty="0" smtClean="0"/>
              <a:t>++</a:t>
            </a:r>
            <a:r>
              <a:rPr lang="en-US" b="1" dirty="0" smtClean="0"/>
              <a:t>, the exchanger could be regenerated (loaded again with Na</a:t>
            </a:r>
            <a:r>
              <a:rPr lang="en-US" b="1" baseline="30000" dirty="0" smtClean="0"/>
              <a:t>+</a:t>
            </a:r>
            <a:r>
              <a:rPr lang="en-US" b="1" dirty="0" smtClean="0"/>
              <a:t>) by contacting it with excess Na</a:t>
            </a:r>
            <a:r>
              <a:rPr lang="en-US" b="1" baseline="30000" dirty="0" smtClean="0"/>
              <a:t>+</a:t>
            </a:r>
            <a:r>
              <a:rPr lang="en-US" b="1" dirty="0" smtClean="0"/>
              <a:t> ions e.g. a solution of </a:t>
            </a:r>
            <a:r>
              <a:rPr lang="en-US" b="1" dirty="0" err="1" smtClean="0"/>
              <a:t>NaCl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76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87713" y="277813"/>
            <a:ext cx="5472112" cy="558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/>
              <a:t>Types of Exchangers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1125539"/>
            <a:ext cx="8569325" cy="5399087"/>
          </a:xfrm>
        </p:spPr>
        <p:txBody>
          <a:bodyPr/>
          <a:lstStyle/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 b="1"/>
              <a:t>Ion Exchangers</a:t>
            </a:r>
            <a:endParaRPr lang="en-US"/>
          </a:p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/>
              <a:t>These are either</a:t>
            </a:r>
            <a:r>
              <a:rPr lang="en-US" b="1"/>
              <a:t> cation</a:t>
            </a:r>
            <a:r>
              <a:rPr lang="en-US"/>
              <a:t> or </a:t>
            </a:r>
            <a:r>
              <a:rPr lang="en-US" b="1"/>
              <a:t>anion</a:t>
            </a:r>
            <a:r>
              <a:rPr lang="en-US"/>
              <a:t> </a:t>
            </a:r>
            <a:r>
              <a:rPr lang="en-US" b="1"/>
              <a:t>exchangers</a:t>
            </a:r>
            <a:r>
              <a:rPr lang="en-US"/>
              <a:t> of either </a:t>
            </a:r>
            <a:r>
              <a:rPr lang="en-US" b="1"/>
              <a:t>organic</a:t>
            </a:r>
            <a:r>
              <a:rPr lang="en-US"/>
              <a:t> or </a:t>
            </a:r>
            <a:r>
              <a:rPr lang="en-US" b="1"/>
              <a:t>inorganic</a:t>
            </a:r>
            <a:r>
              <a:rPr lang="en-US"/>
              <a:t> nature.</a:t>
            </a:r>
          </a:p>
          <a:p>
            <a:pPr marL="812800" indent="-812800">
              <a:lnSpc>
                <a:spcPct val="80000"/>
              </a:lnSpc>
              <a:buNone/>
              <a:defRPr/>
            </a:pPr>
            <a:endParaRPr lang="en-US"/>
          </a:p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 b="1"/>
              <a:t>A- Inorganic ion exchangers</a:t>
            </a:r>
            <a:endParaRPr lang="en-US"/>
          </a:p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/>
              <a:t>Common clays, soils, minerals e.g. zeolites used for "softening water".</a:t>
            </a:r>
            <a:endParaRPr lang="en-US" b="1"/>
          </a:p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 b="1"/>
              <a:t>Disadvantage:</a:t>
            </a:r>
            <a:r>
              <a:rPr lang="en-US"/>
              <a:t> low ion-exchange capacity.</a:t>
            </a:r>
            <a:endParaRPr lang="en-US" b="1"/>
          </a:p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 b="1"/>
              <a:t>Advantages:</a:t>
            </a:r>
            <a:endParaRPr lang="en-US"/>
          </a:p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/>
              <a:t>Great resistance to high temperatures.</a:t>
            </a:r>
          </a:p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/>
              <a:t>High volume capacity.</a:t>
            </a:r>
          </a:p>
          <a:p>
            <a:pPr marL="812800" indent="-812800">
              <a:lnSpc>
                <a:spcPct val="80000"/>
              </a:lnSpc>
              <a:buNone/>
              <a:defRPr/>
            </a:pPr>
            <a:r>
              <a:rPr lang="en-US"/>
              <a:t>Great selectivity towards simple inorganic ions.</a:t>
            </a:r>
          </a:p>
          <a:p>
            <a:pPr marL="812800" indent="-812800">
              <a:lnSpc>
                <a:spcPct val="80000"/>
              </a:lnSpc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277814"/>
            <a:ext cx="7200900" cy="414337"/>
          </a:xfrm>
        </p:spPr>
        <p:txBody>
          <a:bodyPr>
            <a:normAutofit fontScale="90000"/>
          </a:bodyPr>
          <a:lstStyle/>
          <a:p>
            <a:pPr marL="838200" indent="-838200">
              <a:defRPr/>
            </a:pPr>
            <a:r>
              <a:rPr lang="en-US" sz="3600"/>
              <a:t>B- Organic exchangers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5"/>
            <a:ext cx="8229600" cy="5543550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They may be natural or synthetic.</a:t>
            </a:r>
            <a:endParaRPr lang="en-US" b="1" u="sng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u="sng"/>
              <a:t>Preparation of organic synthetic ion exchangers </a:t>
            </a:r>
            <a:r>
              <a:rPr lang="en-US" sz="2400"/>
              <a:t>:</a:t>
            </a:r>
            <a:endParaRPr lang="en-US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Polycondensation of </a:t>
            </a:r>
            <a:r>
              <a:rPr lang="en-US" b="1"/>
              <a:t>phenols</a:t>
            </a:r>
            <a:r>
              <a:rPr lang="en-US"/>
              <a:t>, </a:t>
            </a:r>
            <a:r>
              <a:rPr lang="en-US" b="1"/>
              <a:t>sulpho- </a:t>
            </a:r>
            <a:r>
              <a:rPr lang="en-US"/>
              <a:t>&amp; </a:t>
            </a:r>
            <a:r>
              <a:rPr lang="en-US" b="1"/>
              <a:t>carboxy- derivatives with formaldehyde      </a:t>
            </a:r>
            <a:r>
              <a:rPr lang="en-US"/>
              <a:t>→ </a:t>
            </a:r>
            <a:r>
              <a:rPr lang="en-US" b="1"/>
              <a:t>cationic</a:t>
            </a:r>
            <a:r>
              <a:rPr lang="en-US"/>
              <a:t> exchangers.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Polycondensation of </a:t>
            </a:r>
            <a:r>
              <a:rPr lang="en-US" b="1"/>
              <a:t>aromatic amines</a:t>
            </a:r>
            <a:r>
              <a:rPr lang="en-US"/>
              <a:t> </a:t>
            </a:r>
            <a:r>
              <a:rPr lang="en-US" b="1"/>
              <a:t>with formaldehyde</a:t>
            </a:r>
            <a:r>
              <a:rPr lang="en-US"/>
              <a:t> →</a:t>
            </a:r>
            <a:r>
              <a:rPr lang="en-US" b="1"/>
              <a:t> anionic</a:t>
            </a:r>
            <a:r>
              <a:rPr lang="en-US"/>
              <a:t> exchangers.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These techniques yield products </a:t>
            </a:r>
            <a:r>
              <a:rPr lang="en-US" b="1"/>
              <a:t>linear</a:t>
            </a:r>
            <a:r>
              <a:rPr lang="en-US"/>
              <a:t> in structure &amp; relatively </a:t>
            </a:r>
            <a:r>
              <a:rPr lang="en-US" b="1"/>
              <a:t>soluble in water</a:t>
            </a:r>
            <a:r>
              <a:rPr lang="en-US"/>
              <a:t> which are now replaced by resin materials based on </a:t>
            </a:r>
            <a:r>
              <a:rPr lang="en-US" b="1"/>
              <a:t>styrene divinyl benzene copolymers</a:t>
            </a:r>
            <a:r>
              <a:rPr lang="en-US"/>
              <a:t> and</a:t>
            </a:r>
            <a:r>
              <a:rPr lang="en-US" b="1"/>
              <a:t> polyacrylate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703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7814"/>
            <a:ext cx="7859713" cy="6302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/>
              <a:t>Applications of Ion Exchange Chromatography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268414"/>
            <a:ext cx="8713788" cy="55895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1- Water softening:</a:t>
            </a:r>
            <a:r>
              <a:rPr lang="en-US" dirty="0"/>
              <a:t> 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Removal of Ca2+, Mg2+ &amp; other multivalent ions causing hardness of water by filtration through a layer of strong cation resin.</a:t>
            </a:r>
            <a:endParaRPr lang="en-US" b="1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2-Water demineralization: </a:t>
            </a:r>
            <a:endParaRPr lang="en-US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Removal of cations &amp; anions dissolved in water. Usually carried by the two step technique in which two columns of strongly acid cation exchanger in [H+] form &amp; strongly basic anion exchanger in [OH-] form are used in sequence</a:t>
            </a:r>
            <a:r>
              <a:rPr lang="en-US" b="1" dirty="0"/>
              <a:t>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3- Neutralization:</a:t>
            </a:r>
            <a:r>
              <a:rPr lang="en-US" dirty="0"/>
              <a:t> 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Cationic exchanger in [H+] can be used to neutralize alkali hydroxide &amp; anionic exchanger in [OH+] form to neutralize the acidity.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584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P spid="146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5"/>
            <a:ext cx="8229600" cy="5581650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smtClean="0"/>
              <a:t>4- Separation of electrolytes from non-electrolytes.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smtClean="0"/>
              <a:t>5- Separation of carbohydrates &amp; their derivatives: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smtClean="0"/>
              <a:t>Uronic acids</a:t>
            </a:r>
            <a:r>
              <a:rPr lang="en-US" smtClean="0"/>
              <a:t> separated on anion exchanger.</a:t>
            </a:r>
            <a:endParaRPr lang="en-US" b="1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smtClean="0"/>
              <a:t>Sugars</a:t>
            </a:r>
            <a:r>
              <a:rPr lang="en-US" smtClean="0"/>
              <a:t> converted into ionized form by using borate&amp; separated on strong anion exchanger.</a:t>
            </a:r>
            <a:endParaRPr lang="en-US" b="1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smtClean="0"/>
              <a:t>Hexosamines </a:t>
            </a:r>
            <a:r>
              <a:rPr lang="en-US" smtClean="0"/>
              <a:t>separated on strong cation exchanger.</a:t>
            </a:r>
          </a:p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2240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Cloud"/>
          <p:cNvSpPr>
            <a:spLocks noGrp="1" noChangeAspect="1" noEditPoints="1" noChangeArrowheads="1"/>
          </p:cNvSpPr>
          <p:nvPr>
            <p:ph type="body" idx="1"/>
          </p:nvPr>
        </p:nvSpPr>
        <p:spPr>
          <a:xfrm>
            <a:off x="2640013" y="908050"/>
            <a:ext cx="6851650" cy="40338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>
            <a:solidFill>
              <a:srgbClr val="000000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rtl="0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6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b="1">
                <a:solidFill>
                  <a:srgbClr val="5813E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THANK YOU</a:t>
            </a:r>
            <a:endParaRPr lang="en-GB" sz="4800" b="1">
              <a:solidFill>
                <a:srgbClr val="5813E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50531" name="Picture 3" descr="star_tip_hat_md_cl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4652964"/>
            <a:ext cx="1150937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532" name="Picture 4" descr="maus1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4365626"/>
            <a:ext cx="160020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6846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30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Regeneration of the resin</vt:lpstr>
      <vt:lpstr>Types of Exchangers</vt:lpstr>
      <vt:lpstr>B- Organic exchangers</vt:lpstr>
      <vt:lpstr>Applications of Ion Exchange Chromatography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Hiba Ali Hasan</dc:creator>
  <cp:lastModifiedBy>Hiba Ali Hasan</cp:lastModifiedBy>
  <cp:revision>1</cp:revision>
  <dcterms:created xsi:type="dcterms:W3CDTF">2019-12-29T05:54:16Z</dcterms:created>
  <dcterms:modified xsi:type="dcterms:W3CDTF">2019-12-29T05:54:45Z</dcterms:modified>
</cp:coreProperties>
</file>