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9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6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55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0A51B-2017-4A57-8F9E-2615DC8A14E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328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CC568-4505-480C-AA31-3C4C4DAA8CD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03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6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0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7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0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4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5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1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CBCB-5F17-4AB8-8861-61EDF477139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64ADF-5A5B-490F-BA73-F09420DC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Affinity Chromatography</a:t>
            </a:r>
          </a:p>
        </p:txBody>
      </p:sp>
      <p:pic>
        <p:nvPicPr>
          <p:cNvPr id="148483" name="Picture 3" descr="AffinityChrom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1175" y="1557338"/>
            <a:ext cx="2209800" cy="4305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62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404814"/>
            <a:ext cx="8507412" cy="619283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Mobile phase 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Mobile phase is a liquid as </a:t>
            </a:r>
            <a:r>
              <a:rPr lang="en-US" b="1" dirty="0" smtClean="0"/>
              <a:t>water</a:t>
            </a:r>
            <a:r>
              <a:rPr lang="en-US" dirty="0" smtClean="0"/>
              <a:t> or </a:t>
            </a:r>
            <a:r>
              <a:rPr lang="en-US" b="1" dirty="0" smtClean="0"/>
              <a:t>dilute alcohol</a:t>
            </a:r>
            <a:r>
              <a:rPr lang="en-US" dirty="0"/>
              <a:t>.</a:t>
            </a:r>
            <a:endParaRPr lang="en-US" b="1" dirty="0" smtClean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Separation mechanism</a:t>
            </a:r>
            <a:endParaRPr lang="en-US" dirty="0" smtClean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Based on difference between the  solutes molecular weights.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Molecules will distribute themselves outside &amp; inside the pores according to their size.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Larger</a:t>
            </a:r>
            <a:r>
              <a:rPr lang="en-US" dirty="0" smtClean="0"/>
              <a:t> are excluded, </a:t>
            </a:r>
            <a:r>
              <a:rPr lang="en-US" b="1" dirty="0" smtClean="0"/>
              <a:t>medium sized</a:t>
            </a:r>
            <a:r>
              <a:rPr lang="en-US" dirty="0" smtClean="0"/>
              <a:t> enter half-way &amp; </a:t>
            </a:r>
            <a:r>
              <a:rPr lang="en-US" b="1" dirty="0" smtClean="0"/>
              <a:t>smallest </a:t>
            </a:r>
            <a:r>
              <a:rPr lang="en-US" dirty="0" smtClean="0"/>
              <a:t>permeate all the way. 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823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9"/>
            <a:ext cx="8229600" cy="5005387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The </a:t>
            </a:r>
            <a:r>
              <a:rPr lang="en-US" b="1" dirty="0" smtClean="0"/>
              <a:t>retention volume Vo</a:t>
            </a:r>
            <a:r>
              <a:rPr lang="en-US" dirty="0" smtClean="0"/>
              <a:t> of a substance is inversely proportional to the molecular weight (M. </a:t>
            </a:r>
            <a:r>
              <a:rPr lang="en-US" dirty="0" err="1" smtClean="0"/>
              <a:t>Wt</a:t>
            </a:r>
            <a:r>
              <a:rPr lang="en-US" dirty="0" smtClean="0"/>
              <a:t>) of the solute.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b="1" i="1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b="1" i="1" dirty="0" smtClean="0"/>
              <a:t>Vo</a:t>
            </a:r>
            <a:r>
              <a:rPr lang="en-US" b="1" dirty="0" smtClean="0"/>
              <a:t> </a:t>
            </a:r>
            <a:r>
              <a:rPr lang="en-US" b="1" u="sng" dirty="0" smtClean="0"/>
              <a:t>~</a:t>
            </a:r>
            <a:r>
              <a:rPr lang="en-US" b="1" dirty="0" smtClean="0"/>
              <a:t>  1 / </a:t>
            </a:r>
            <a:r>
              <a:rPr lang="en-US" b="1" dirty="0" err="1" smtClean="0"/>
              <a:t>M.wt</a:t>
            </a:r>
            <a:endParaRPr lang="en-US" b="1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i="1" dirty="0" smtClean="0"/>
              <a:t>Vo  </a:t>
            </a:r>
            <a:r>
              <a:rPr lang="en-US" dirty="0" smtClean="0"/>
              <a:t> =  retention volume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dirty="0" err="1" smtClean="0"/>
              <a:t>M.wt</a:t>
            </a:r>
            <a:r>
              <a:rPr lang="en-US" dirty="0" smtClean="0"/>
              <a:t> = Molecular Weight</a:t>
            </a:r>
          </a:p>
        </p:txBody>
      </p:sp>
    </p:spTree>
    <p:extLst>
      <p:ext uri="{BB962C8B-B14F-4D97-AF65-F5344CB8AC3E}">
        <p14:creationId xmlns:p14="http://schemas.microsoft.com/office/powerpoint/2010/main" val="290205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277813"/>
            <a:ext cx="7715250" cy="558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Applications of GPC to natural products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1125538"/>
            <a:ext cx="8569325" cy="573246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Determination of M. wt. of peptides, proteins &amp; polysaccharides.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Desalting of colloids e.g. desalting of albumin prepared with 2% (NH</a:t>
            </a:r>
            <a:r>
              <a:rPr lang="en-US" sz="2000" b="1" baseline="-25000" dirty="0"/>
              <a:t>4</a:t>
            </a:r>
            <a:r>
              <a:rPr lang="en-US" sz="2000" b="1" dirty="0"/>
              <a:t>)</a:t>
            </a:r>
            <a:r>
              <a:rPr lang="en-US" sz="2000" b="1" baseline="-25000" dirty="0"/>
              <a:t>2</a:t>
            </a:r>
            <a:r>
              <a:rPr lang="en-US" sz="2000" b="1" dirty="0"/>
              <a:t>SO</a:t>
            </a:r>
            <a:r>
              <a:rPr lang="en-US" sz="2000" b="1" baseline="-25000" dirty="0"/>
              <a:t>4</a:t>
            </a:r>
            <a:r>
              <a:rPr lang="en-US" sz="2000" b="1" dirty="0"/>
              <a:t>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Separation of mixture of  mono- &amp; polysaccharides.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Separation of amino acids from peptides &amp; proteins.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Separation of proteins of different molecular weights.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Separation of </a:t>
            </a:r>
            <a:r>
              <a:rPr lang="en-US" sz="2000" b="1" dirty="0" err="1"/>
              <a:t>mucopolysaccharides</a:t>
            </a:r>
            <a:r>
              <a:rPr lang="en-US" sz="2000" b="1" dirty="0"/>
              <a:t> &amp; soluble RNA.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Separation of myoglobin &amp; </a:t>
            </a:r>
            <a:r>
              <a:rPr lang="en-US" sz="2000" b="1" dirty="0" err="1"/>
              <a:t>haemoglobin</a:t>
            </a:r>
            <a:r>
              <a:rPr lang="en-US" sz="2000" b="1" dirty="0"/>
              <a:t>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Separation of alkaloids &amp; purification of enzymes.</a:t>
            </a:r>
          </a:p>
        </p:txBody>
      </p:sp>
    </p:spTree>
    <p:extLst>
      <p:ext uri="{BB962C8B-B14F-4D97-AF65-F5344CB8AC3E}">
        <p14:creationId xmlns:p14="http://schemas.microsoft.com/office/powerpoint/2010/main" val="365770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1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1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1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1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277814"/>
            <a:ext cx="7488238" cy="414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/>
              <a:t>Ion Exchange Chromatography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981076"/>
            <a:ext cx="8964613" cy="5876925"/>
          </a:xfrm>
        </p:spPr>
        <p:txBody>
          <a:bodyPr>
            <a:normAutofit lnSpcReduction="10000"/>
          </a:bodyPr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Principle</a:t>
            </a:r>
            <a:endParaRPr lang="en-US" sz="2400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Process by which</a:t>
            </a:r>
            <a:r>
              <a:rPr lang="en-US" sz="2400" b="1" dirty="0"/>
              <a:t> ions</a:t>
            </a:r>
            <a:r>
              <a:rPr lang="en-US" sz="2400" dirty="0"/>
              <a:t> of an </a:t>
            </a:r>
            <a:r>
              <a:rPr lang="en-US" sz="2400" b="1" dirty="0"/>
              <a:t>electrolyte solution</a:t>
            </a:r>
            <a:r>
              <a:rPr lang="en-US" sz="2400" dirty="0"/>
              <a:t> are brought into contact with an </a:t>
            </a:r>
            <a:r>
              <a:rPr lang="en-US" sz="2400" b="1" dirty="0"/>
              <a:t>ion exchange resin</a:t>
            </a:r>
            <a:r>
              <a:rPr lang="en-US" sz="2400" dirty="0"/>
              <a:t>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The</a:t>
            </a:r>
            <a:r>
              <a:rPr lang="en-US" sz="2400" b="1" dirty="0"/>
              <a:t> ion exchange resin</a:t>
            </a:r>
            <a:r>
              <a:rPr lang="en-US" sz="2400" dirty="0"/>
              <a:t> is an insoluble polymer consisting of a </a:t>
            </a:r>
            <a:r>
              <a:rPr lang="en-US" sz="2400" b="1" dirty="0"/>
              <a:t>"matrix" </a:t>
            </a:r>
            <a:r>
              <a:rPr lang="en-US" sz="2400" dirty="0"/>
              <a:t>(Lattice or framework) that </a:t>
            </a:r>
            <a:r>
              <a:rPr lang="en-US" sz="2400" b="1" dirty="0"/>
              <a:t>carries fixed charges </a:t>
            </a:r>
            <a:r>
              <a:rPr lang="en-US" sz="2400" dirty="0"/>
              <a:t>(not exchangeable) and mobile </a:t>
            </a:r>
            <a:r>
              <a:rPr lang="en-US" sz="2400" b="1" dirty="0"/>
              <a:t>active ions "counter ions" </a:t>
            </a:r>
            <a:r>
              <a:rPr lang="en-US" sz="2400" dirty="0"/>
              <a:t>which are </a:t>
            </a:r>
            <a:r>
              <a:rPr lang="en-US" sz="2400" b="1" dirty="0"/>
              <a:t>loosely attached to the matrix.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In </a:t>
            </a:r>
            <a:r>
              <a:rPr lang="en-US" sz="2400" b="1" dirty="0"/>
              <a:t>water, </a:t>
            </a:r>
            <a:r>
              <a:rPr lang="en-US" sz="2400" dirty="0"/>
              <a:t>the </a:t>
            </a:r>
            <a:r>
              <a:rPr lang="en-US" sz="2400" b="1" dirty="0"/>
              <a:t>counter-ions</a:t>
            </a:r>
            <a:r>
              <a:rPr lang="en-US" sz="2400" dirty="0"/>
              <a:t> </a:t>
            </a:r>
            <a:r>
              <a:rPr lang="en-US" sz="2400" b="1" dirty="0"/>
              <a:t>move more or less freely in the framework</a:t>
            </a:r>
            <a:r>
              <a:rPr lang="en-US" sz="2400" dirty="0"/>
              <a:t> </a:t>
            </a:r>
            <a:r>
              <a:rPr lang="en-US" sz="2400" b="1" dirty="0"/>
              <a:t>&amp;</a:t>
            </a:r>
            <a:r>
              <a:rPr lang="en-US" sz="2400" dirty="0"/>
              <a:t> can be</a:t>
            </a:r>
            <a:r>
              <a:rPr lang="en-US" sz="2400" b="1" dirty="0"/>
              <a:t> replaced by ions of the same sign present in the surrounding solution</a:t>
            </a:r>
            <a:r>
              <a:rPr lang="en-US" sz="2400" dirty="0"/>
              <a:t>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The </a:t>
            </a:r>
            <a:r>
              <a:rPr lang="en-US" sz="2400" b="1" dirty="0"/>
              <a:t>"matrix"</a:t>
            </a:r>
            <a:r>
              <a:rPr lang="en-US" sz="2400" dirty="0"/>
              <a:t> (framework) </a:t>
            </a:r>
            <a:r>
              <a:rPr lang="en-US" sz="2400" b="1" dirty="0"/>
              <a:t>of a "cation exchanger"</a:t>
            </a:r>
            <a:r>
              <a:rPr lang="en-US" sz="2400" dirty="0"/>
              <a:t> is considered as a crystalline non-ionized "</a:t>
            </a:r>
            <a:r>
              <a:rPr lang="en-US" sz="2400" b="1" dirty="0" err="1"/>
              <a:t>polyanion</a:t>
            </a:r>
            <a:r>
              <a:rPr lang="en-US" sz="2400" dirty="0"/>
              <a:t>" &amp; the </a:t>
            </a:r>
            <a:r>
              <a:rPr lang="en-US" sz="2400" b="1" dirty="0"/>
              <a:t>matrix of an "anion exchanger"</a:t>
            </a:r>
            <a:r>
              <a:rPr lang="en-US" sz="2400" dirty="0"/>
              <a:t> as a non-ionized "</a:t>
            </a:r>
            <a:r>
              <a:rPr lang="en-US" sz="2400" b="1" dirty="0" err="1"/>
              <a:t>polycation</a:t>
            </a:r>
            <a:r>
              <a:rPr lang="en-US" sz="2400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323790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1813" y="277814"/>
            <a:ext cx="5903912" cy="414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/>
              <a:t>Cation Exchangers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981076"/>
            <a:ext cx="8229600" cy="2663825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Active ions (counter ions) are cations</a:t>
            </a:r>
            <a:r>
              <a:rPr lang="en-US"/>
              <a:t>. 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The </a:t>
            </a:r>
            <a:r>
              <a:rPr lang="en-US" b="1"/>
              <a:t>polar groups</a:t>
            </a:r>
            <a:r>
              <a:rPr lang="en-US"/>
              <a:t> </a:t>
            </a:r>
            <a:r>
              <a:rPr lang="en-US" b="1"/>
              <a:t>attached to the</a:t>
            </a:r>
            <a:r>
              <a:rPr lang="en-US"/>
              <a:t> </a:t>
            </a:r>
            <a:r>
              <a:rPr lang="en-US" b="1"/>
              <a:t>matrix are acidic</a:t>
            </a:r>
            <a:r>
              <a:rPr lang="en-US"/>
              <a:t> (sulphonic acids, carboxylic acids, phenols, phosphoric acids) e.g. a cation exchanger in the free carboxylic acid form: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774826" y="3789364"/>
            <a:ext cx="8302625" cy="2808287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X-COO</a:t>
            </a:r>
            <a:r>
              <a:rPr lang="en-US" b="1" baseline="30000"/>
              <a:t>-</a:t>
            </a:r>
            <a:r>
              <a:rPr lang="en-US" b="1"/>
              <a:t> H</a:t>
            </a:r>
            <a:r>
              <a:rPr lang="en-US" b="1" baseline="30000"/>
              <a:t>+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X =  Frame work (matrix)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-COO</a:t>
            </a:r>
            <a:r>
              <a:rPr lang="en-US" b="1" baseline="30000"/>
              <a:t>-</a:t>
            </a:r>
            <a:r>
              <a:rPr lang="en-US" b="1"/>
              <a:t> = Fixed charge (anionic),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           Non-exchangeable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H</a:t>
            </a:r>
            <a:r>
              <a:rPr lang="en-US" b="1" baseline="30000"/>
              <a:t>+</a:t>
            </a:r>
            <a:r>
              <a:rPr lang="en-US" b="1"/>
              <a:t> = Counter ion (cation), Exchangeable</a:t>
            </a:r>
          </a:p>
        </p:txBody>
      </p:sp>
    </p:spTree>
    <p:extLst>
      <p:ext uri="{BB962C8B-B14F-4D97-AF65-F5344CB8AC3E}">
        <p14:creationId xmlns:p14="http://schemas.microsoft.com/office/powerpoint/2010/main" val="34573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137220" grpId="0" build="p"/>
      <p:bldP spid="137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765175"/>
            <a:ext cx="8218487" cy="1900238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They are usually (but not always) supplied in the Na</a:t>
            </a:r>
            <a:r>
              <a:rPr lang="en-US" baseline="30000"/>
              <a:t>+</a:t>
            </a:r>
            <a:r>
              <a:rPr lang="en-US"/>
              <a:t> form:   </a:t>
            </a:r>
            <a:r>
              <a:rPr lang="en-US" b="1"/>
              <a:t>X-COO</a:t>
            </a:r>
            <a:r>
              <a:rPr lang="en-US" b="1" baseline="30000"/>
              <a:t>-</a:t>
            </a:r>
            <a:r>
              <a:rPr lang="en-US" b="1"/>
              <a:t>Na+</a:t>
            </a:r>
          </a:p>
        </p:txBody>
      </p:sp>
      <p:graphicFrame>
        <p:nvGraphicFramePr>
          <p:cNvPr id="1392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08213" y="2852738"/>
          <a:ext cx="7416800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762500" imgH="1206500" progId="">
                  <p:embed/>
                </p:oleObj>
              </mc:Choice>
              <mc:Fallback>
                <p:oleObj r:id="rId3" imgW="4762500" imgH="12065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2852738"/>
                        <a:ext cx="7416800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317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71814" y="277813"/>
            <a:ext cx="5545137" cy="342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/>
              <a:t>Anion Exchangers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125538"/>
            <a:ext cx="8496300" cy="5327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smtClean="0"/>
              <a:t>Active ions (counter ions) are anions</a:t>
            </a:r>
            <a:r>
              <a:rPr lang="en-US" smtClean="0"/>
              <a:t>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/>
              <a:t>The polar groups attached to the matrix are tertiary or quaternary ammonium groups (basic).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mtClean="0"/>
              <a:t>e.g. Anion exchanger in the quaternary ammonium form: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smtClean="0"/>
              <a:t>X. NR3</a:t>
            </a:r>
            <a:r>
              <a:rPr lang="en-US" baseline="30000" smtClean="0"/>
              <a:t>+</a:t>
            </a:r>
            <a:r>
              <a:rPr lang="en-US" b="1" smtClean="0"/>
              <a:t>OH</a:t>
            </a:r>
            <a:r>
              <a:rPr lang="en-US" smtClean="0"/>
              <a:t> </a:t>
            </a:r>
            <a:r>
              <a:rPr lang="en-US" b="1" baseline="30000" smtClean="0">
                <a:latin typeface="Arial"/>
              </a:rPr>
              <a:t>–</a:t>
            </a:r>
            <a:endParaRPr lang="en-US" b="1" baseline="30000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smtClean="0"/>
              <a:t>X =  Framework (matrix)   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smtClean="0"/>
              <a:t>-NR3 </a:t>
            </a:r>
            <a:r>
              <a:rPr lang="en-US" baseline="30000" smtClean="0"/>
              <a:t>+</a:t>
            </a:r>
            <a:r>
              <a:rPr lang="en-US" b="1" smtClean="0"/>
              <a:t> =  Fixed charge (cationic)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smtClean="0"/>
              <a:t>        Non exchangeable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smtClean="0"/>
              <a:t>-OH</a:t>
            </a:r>
            <a:r>
              <a:rPr lang="en-US" b="1" baseline="30000" smtClean="0">
                <a:latin typeface="Arial"/>
              </a:rPr>
              <a:t>–</a:t>
            </a:r>
            <a:r>
              <a:rPr lang="en-US" b="1" smtClean="0"/>
              <a:t> =  counter ion (anion), Exchangeable</a:t>
            </a:r>
          </a:p>
        </p:txBody>
      </p:sp>
    </p:spTree>
    <p:extLst>
      <p:ext uri="{BB962C8B-B14F-4D97-AF65-F5344CB8AC3E}">
        <p14:creationId xmlns:p14="http://schemas.microsoft.com/office/powerpoint/2010/main" val="338597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Affinity Chromatography</vt:lpstr>
      <vt:lpstr>PowerPoint Presentation</vt:lpstr>
      <vt:lpstr>PowerPoint Presentation</vt:lpstr>
      <vt:lpstr>Applications of GPC to natural products</vt:lpstr>
      <vt:lpstr>Ion Exchange Chromatography</vt:lpstr>
      <vt:lpstr>Cation Exchangers</vt:lpstr>
      <vt:lpstr>PowerPoint Presentation</vt:lpstr>
      <vt:lpstr>Anion Exchangers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Affinity Chromatography</dc:title>
  <dc:creator>Hiba Ali Hasan</dc:creator>
  <cp:lastModifiedBy>Hiba Ali Hasan</cp:lastModifiedBy>
  <cp:revision>1</cp:revision>
  <dcterms:created xsi:type="dcterms:W3CDTF">2019-12-29T05:53:15Z</dcterms:created>
  <dcterms:modified xsi:type="dcterms:W3CDTF">2019-12-29T05:53:38Z</dcterms:modified>
</cp:coreProperties>
</file>