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2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3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5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2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8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6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0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9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2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0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98B9F-FB43-4CBF-BA79-5BFAAB6169FF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2B91A-2264-46FD-B11B-C477B9B57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8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/>
              <a:t>Applications in separation of natural products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1268414"/>
            <a:ext cx="8497887" cy="5400675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b="1" smtClean="0"/>
              <a:t>Alumina</a:t>
            </a:r>
            <a:r>
              <a:rPr lang="en-US" smtClean="0"/>
              <a:t>: sterols, dyestuffs, vitamins, esters, alkaloids &amp; inorganic compounds. </a:t>
            </a:r>
          </a:p>
          <a:p>
            <a:pPr marL="609600" indent="-609600">
              <a:buNone/>
              <a:defRPr/>
            </a:pPr>
            <a:r>
              <a:rPr lang="en-US" smtClean="0"/>
              <a:t>Not used for compounds containing phenolic or carboxylic groups</a:t>
            </a:r>
          </a:p>
          <a:p>
            <a:pPr marL="609600" indent="-609600">
              <a:buNone/>
              <a:defRPr/>
            </a:pPr>
            <a:endParaRPr lang="en-US" b="1" smtClean="0"/>
          </a:p>
          <a:p>
            <a:pPr marL="609600" indent="-609600">
              <a:buNone/>
              <a:defRPr/>
            </a:pPr>
            <a:r>
              <a:rPr lang="en-US" b="1" smtClean="0"/>
              <a:t>Silica gel: </a:t>
            </a:r>
            <a:r>
              <a:rPr lang="en-US" smtClean="0"/>
              <a:t>sterols &amp; amino acids.</a:t>
            </a:r>
          </a:p>
          <a:p>
            <a:pPr marL="609600" indent="-609600">
              <a:buNone/>
              <a:defRPr/>
            </a:pPr>
            <a:endParaRPr lang="fr-FR" b="1" smtClean="0"/>
          </a:p>
          <a:p>
            <a:pPr marL="609600" indent="-609600">
              <a:buNone/>
              <a:defRPr/>
            </a:pPr>
            <a:r>
              <a:rPr lang="fr-FR" b="1" smtClean="0"/>
              <a:t>Carbon: </a:t>
            </a:r>
            <a:r>
              <a:rPr lang="fr-FR" smtClean="0"/>
              <a:t>peptides, carbohydrates &amp; amino acids.</a:t>
            </a:r>
          </a:p>
          <a:p>
            <a:pPr marL="609600" indent="-609600">
              <a:buNone/>
              <a:defRPr/>
            </a:pPr>
            <a:endParaRPr lang="en-US" b="1" smtClean="0"/>
          </a:p>
          <a:p>
            <a:pPr marL="609600" indent="-609600">
              <a:buNone/>
              <a:defRPr/>
            </a:pPr>
            <a:r>
              <a:rPr lang="en-US" b="1" smtClean="0"/>
              <a:t>Calcium carbonate: </a:t>
            </a:r>
            <a:r>
              <a:rPr lang="en-US" smtClean="0"/>
              <a:t>carotenoids &amp; xanthophylls.</a:t>
            </a:r>
          </a:p>
        </p:txBody>
      </p:sp>
    </p:spTree>
    <p:extLst>
      <p:ext uri="{BB962C8B-B14F-4D97-AF65-F5344CB8AC3E}">
        <p14:creationId xmlns:p14="http://schemas.microsoft.com/office/powerpoint/2010/main" val="423397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77814"/>
            <a:ext cx="7931150" cy="63023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>Partition Column Chromatography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00213"/>
            <a:ext cx="8291512" cy="4430712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In this type, the </a:t>
            </a:r>
            <a:r>
              <a:rPr lang="en-US" b="1" smtClean="0"/>
              <a:t>packing consists of a theoretically inert support material</a:t>
            </a:r>
            <a:r>
              <a:rPr lang="en-US" smtClean="0"/>
              <a:t> </a:t>
            </a:r>
            <a:r>
              <a:rPr lang="en-US" b="1" smtClean="0"/>
              <a:t>coated with a film of the liquid stationary phase</a:t>
            </a:r>
            <a:r>
              <a:rPr lang="en-US" smtClean="0"/>
              <a:t>. 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The </a:t>
            </a:r>
            <a:r>
              <a:rPr lang="en-US" b="1" smtClean="0"/>
              <a:t>division into adsorption &amp; partition</a:t>
            </a:r>
            <a:r>
              <a:rPr lang="en-US" smtClean="0"/>
              <a:t> is only of </a:t>
            </a:r>
            <a:r>
              <a:rPr lang="en-US" b="1" smtClean="0"/>
              <a:t>theoretical</a:t>
            </a:r>
            <a:r>
              <a:rPr lang="en-US" smtClean="0"/>
              <a:t> significance as </a:t>
            </a:r>
            <a:r>
              <a:rPr lang="en-US" b="1" smtClean="0"/>
              <a:t>in partition chromatography  the adsorption effects of the support can be felt.</a:t>
            </a:r>
          </a:p>
        </p:txBody>
      </p:sp>
    </p:spTree>
    <p:extLst>
      <p:ext uri="{BB962C8B-B14F-4D97-AF65-F5344CB8AC3E}">
        <p14:creationId xmlns:p14="http://schemas.microsoft.com/office/powerpoint/2010/main" val="33763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/>
              <a:t>Selection of the solid support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The support material should: 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adsorb &amp; retain the mobile stationary phase.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expose as large surface as possible to the mobile phase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be mechanically stable.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be easy to pack.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not retard the solvent flow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/>
              <a:t>Examples</a:t>
            </a:r>
            <a:r>
              <a:rPr lang="en-US"/>
              <a:t> </a:t>
            </a:r>
            <a:r>
              <a:rPr lang="en-US" b="1"/>
              <a:t>of solid supports</a:t>
            </a:r>
            <a:r>
              <a:rPr lang="en-US"/>
              <a:t>: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Silica gel, diatomaceous earth (as kieselguhr, celite etc.) &amp; cellulose.</a:t>
            </a:r>
          </a:p>
        </p:txBody>
      </p:sp>
    </p:spTree>
    <p:extLst>
      <p:ext uri="{BB962C8B-B14F-4D97-AF65-F5344CB8AC3E}">
        <p14:creationId xmlns:p14="http://schemas.microsoft.com/office/powerpoint/2010/main" val="28014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277813"/>
            <a:ext cx="7786687" cy="487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/>
              <a:t>Selection of the mobile phase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125538"/>
            <a:ext cx="8362950" cy="5472112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	The </a:t>
            </a:r>
            <a:r>
              <a:rPr lang="en-US" b="1"/>
              <a:t>liquid stationary &amp; mobile phases</a:t>
            </a:r>
            <a:r>
              <a:rPr lang="en-US"/>
              <a:t> should have a considerable difference between their solvent strength parameters.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/>
              <a:t>Pure water &gt; Methanol &gt; Ethanol &gt; Propanol &gt; Acetone &gt; Ethyl acetate&gt; Ether &gt; Chloroform &gt; Dichloromethane &gt;Benzene &gt; Toluene &gt; Carbon tetrachloride &gt; Cyclohexane &gt; Hexane &gt; Pentane.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e.g. if the </a:t>
            </a:r>
            <a:r>
              <a:rPr lang="en-US" b="1"/>
              <a:t>stationary phase</a:t>
            </a:r>
            <a:r>
              <a:rPr lang="en-US"/>
              <a:t> is </a:t>
            </a:r>
            <a:r>
              <a:rPr lang="en-US" b="1"/>
              <a:t>water</a:t>
            </a:r>
            <a:r>
              <a:rPr lang="en-US"/>
              <a:t>, </a:t>
            </a:r>
            <a:r>
              <a:rPr lang="en-US" b="1"/>
              <a:t>pentane</a:t>
            </a:r>
            <a:r>
              <a:rPr lang="en-US"/>
              <a:t> would be the </a:t>
            </a:r>
            <a:r>
              <a:rPr lang="en-US" b="1"/>
              <a:t>eluent </a:t>
            </a:r>
            <a:r>
              <a:rPr lang="en-US"/>
              <a:t>of choice.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1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00214"/>
            <a:ext cx="8229600" cy="2808287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The </a:t>
            </a:r>
            <a:r>
              <a:rPr lang="en-US" b="1" dirty="0" smtClean="0"/>
              <a:t>mobile phase</a:t>
            </a:r>
            <a:r>
              <a:rPr lang="en-US" dirty="0" smtClean="0"/>
              <a:t> is usually </a:t>
            </a:r>
            <a:r>
              <a:rPr lang="en-US" b="1" dirty="0" smtClean="0"/>
              <a:t>saturated </a:t>
            </a:r>
            <a:r>
              <a:rPr lang="en-US" dirty="0" smtClean="0"/>
              <a:t>with the </a:t>
            </a:r>
            <a:r>
              <a:rPr lang="en-US" b="1" dirty="0" smtClean="0"/>
              <a:t>stationary phase</a:t>
            </a:r>
            <a:r>
              <a:rPr lang="en-US" dirty="0" smtClean="0"/>
              <a:t> to </a:t>
            </a:r>
            <a:r>
              <a:rPr lang="en-US" b="1" dirty="0" smtClean="0"/>
              <a:t>overcome</a:t>
            </a:r>
            <a:r>
              <a:rPr lang="en-US" dirty="0" smtClean="0"/>
              <a:t> "</a:t>
            </a:r>
            <a:r>
              <a:rPr lang="en-US" b="1" dirty="0" smtClean="0"/>
              <a:t>stripping</a:t>
            </a:r>
            <a:r>
              <a:rPr lang="en-US" dirty="0" smtClean="0"/>
              <a:t>" (washing of the stationary phase from the column by the mobile phase).</a:t>
            </a:r>
          </a:p>
        </p:txBody>
      </p:sp>
    </p:spTree>
    <p:extLst>
      <p:ext uri="{BB962C8B-B14F-4D97-AF65-F5344CB8AC3E}">
        <p14:creationId xmlns:p14="http://schemas.microsoft.com/office/powerpoint/2010/main" val="273214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Gel Permeation Chromatography (GPC)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This type is also known as:</a:t>
            </a:r>
            <a:endParaRPr lang="en-US" b="1" dirty="0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Size Exclusion Chromatography (SEC)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Molecular Exclusion Chromatography (MEC)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Molecular Sieve Chromatography (MSC)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Gel Filtration Chromatography (GFC) 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Gel Chromatography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317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10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0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10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10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The chromatographic method in which molecules are separated based on their size is called </a:t>
            </a:r>
            <a:r>
              <a:rPr lang="en-US" b="1" dirty="0" smtClean="0"/>
              <a:t>GEL FILTRATION </a:t>
            </a:r>
            <a:r>
              <a:rPr lang="en-US" b="1" dirty="0"/>
              <a:t>CHROMATOGRAPHY</a:t>
            </a:r>
          </a:p>
        </p:txBody>
      </p:sp>
    </p:spTree>
    <p:extLst>
      <p:ext uri="{BB962C8B-B14F-4D97-AF65-F5344CB8AC3E}">
        <p14:creationId xmlns:p14="http://schemas.microsoft.com/office/powerpoint/2010/main" val="348532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277814"/>
            <a:ext cx="7786687" cy="414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/>
              <a:t>Stationary phase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08050"/>
            <a:ext cx="7416800" cy="5689600"/>
          </a:xfrm>
        </p:spPr>
        <p:txBody>
          <a:bodyPr>
            <a:normAutofit lnSpcReduction="10000"/>
          </a:bodyPr>
          <a:lstStyle/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/>
              <a:t>Porous polymeric matrix:</a:t>
            </a:r>
            <a:r>
              <a:rPr lang="en-US" sz="2400"/>
              <a:t> formed of spongy particles, with pores completely filled with the  liquid mobile phase </a:t>
            </a:r>
            <a:r>
              <a:rPr lang="en-US" sz="2400" b="1"/>
              <a:t>(gel)</a:t>
            </a:r>
            <a:r>
              <a:rPr lang="en-US" sz="2400"/>
              <a:t>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 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The gels (polymers) consist of </a:t>
            </a:r>
            <a:r>
              <a:rPr lang="en-US" sz="2400" b="1"/>
              <a:t>open</a:t>
            </a:r>
            <a:r>
              <a:rPr lang="en-US" sz="2400"/>
              <a:t>, </a:t>
            </a:r>
            <a:r>
              <a:rPr lang="en-US" sz="2400" b="1"/>
              <a:t>three-dimensional networks</a:t>
            </a:r>
            <a:r>
              <a:rPr lang="en-US" sz="2400"/>
              <a:t> formed by cross-linking of  long polymeric chains. 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The </a:t>
            </a:r>
            <a:r>
              <a:rPr lang="en-US" sz="2400" b="1"/>
              <a:t>pore size</a:t>
            </a:r>
            <a:r>
              <a:rPr lang="en-US" sz="2400"/>
              <a:t> varies with the degree of cross-linking.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 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The </a:t>
            </a:r>
            <a:r>
              <a:rPr lang="en-US" sz="2400" b="1"/>
              <a:t>diameter of the pores</a:t>
            </a:r>
            <a:r>
              <a:rPr lang="en-US" sz="2400"/>
              <a:t> </a:t>
            </a:r>
            <a:r>
              <a:rPr lang="en-US" sz="2400" b="1"/>
              <a:t>is critical as</a:t>
            </a:r>
            <a:r>
              <a:rPr lang="en-US" sz="2400"/>
              <a:t> separation is based on that </a:t>
            </a:r>
            <a:r>
              <a:rPr lang="en-US" sz="2400" b="1"/>
              <a:t>molecules above certain size are totally excluded from the pores</a:t>
            </a:r>
            <a:r>
              <a:rPr lang="en-US" sz="2400"/>
              <a:t> </a:t>
            </a:r>
            <a:r>
              <a:rPr lang="en-US" sz="2400" b="1"/>
              <a:t>because they can not enter the gel</a:t>
            </a:r>
            <a:r>
              <a:rPr lang="en-US" sz="2400"/>
              <a:t>.</a:t>
            </a:r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/>
          </a:p>
          <a:p>
            <a:pPr algn="l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 The </a:t>
            </a:r>
            <a:r>
              <a:rPr lang="en-US" sz="2400" b="1"/>
              <a:t>interior of the pores</a:t>
            </a:r>
            <a:r>
              <a:rPr lang="en-US" sz="2400"/>
              <a:t> </a:t>
            </a:r>
            <a:r>
              <a:rPr lang="en-US" sz="2400" b="1"/>
              <a:t>is reached</a:t>
            </a:r>
            <a:r>
              <a:rPr lang="en-US" sz="2400"/>
              <a:t>, partially or wholly, </a:t>
            </a:r>
            <a:r>
              <a:rPr lang="en-US" sz="2400" b="1"/>
              <a:t>by smaller molecules</a:t>
            </a:r>
            <a:r>
              <a:rPr lang="en-US" sz="2400"/>
              <a:t>. </a:t>
            </a:r>
          </a:p>
        </p:txBody>
      </p:sp>
      <p:pic>
        <p:nvPicPr>
          <p:cNvPr id="128004" name="Picture 4" descr="ExclusionChr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1988" y="1196975"/>
            <a:ext cx="8953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02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Applications in separation of natural products</vt:lpstr>
      <vt:lpstr>Partition Column Chromatography</vt:lpstr>
      <vt:lpstr>Selection of the solid support</vt:lpstr>
      <vt:lpstr>Selection of the mobile phase</vt:lpstr>
      <vt:lpstr>PowerPoint Presentation</vt:lpstr>
      <vt:lpstr>Gel Permeation Chromatography (GPC)</vt:lpstr>
      <vt:lpstr>PowerPoint Presentation</vt:lpstr>
      <vt:lpstr>Stationary phase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in separation of natural products</dc:title>
  <dc:creator>Hiba Ali Hasan</dc:creator>
  <cp:lastModifiedBy>Hiba Ali Hasan</cp:lastModifiedBy>
  <cp:revision>1</cp:revision>
  <dcterms:created xsi:type="dcterms:W3CDTF">2019-12-29T05:51:33Z</dcterms:created>
  <dcterms:modified xsi:type="dcterms:W3CDTF">2019-12-29T05:52:02Z</dcterms:modified>
</cp:coreProperties>
</file>