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image" Target="../media/image3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CE68C-8730-4C7A-9634-0BF845660338}" type="datetimeFigureOut">
              <a:rPr lang="en-US" smtClean="0"/>
              <a:t>29-Dec-19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3429D-3436-444F-B1C8-D65D03D24F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65507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CE68C-8730-4C7A-9634-0BF845660338}" type="datetimeFigureOut">
              <a:rPr lang="en-US" smtClean="0"/>
              <a:t>29-Dec-19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3429D-3436-444F-B1C8-D65D03D24F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1975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CE68C-8730-4C7A-9634-0BF845660338}" type="datetimeFigureOut">
              <a:rPr lang="en-US" smtClean="0"/>
              <a:t>29-Dec-19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3429D-3436-444F-B1C8-D65D03D24F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33351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7813"/>
            <a:ext cx="10972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7CC568-4505-480C-AA31-3C4C4DAA8CD2}" type="slidenum">
              <a:rPr lang="ar-SA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608890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7813"/>
            <a:ext cx="10972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600201"/>
            <a:ext cx="5384800" cy="2189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09600" y="3941763"/>
            <a:ext cx="5384800" cy="2189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3"/>
          </p:nvPr>
        </p:nvSpPr>
        <p:spPr>
          <a:xfrm>
            <a:off x="6197600" y="1600201"/>
            <a:ext cx="53848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CDF4B9-17B9-44DF-B9FB-D2D278AE101C}" type="slidenum">
              <a:rPr lang="ar-SA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586316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CE68C-8730-4C7A-9634-0BF845660338}" type="datetimeFigureOut">
              <a:rPr lang="en-US" smtClean="0"/>
              <a:t>29-Dec-19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3429D-3436-444F-B1C8-D65D03D24F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6340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CE68C-8730-4C7A-9634-0BF845660338}" type="datetimeFigureOut">
              <a:rPr lang="en-US" smtClean="0"/>
              <a:t>29-Dec-19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3429D-3436-444F-B1C8-D65D03D24F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23990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CE68C-8730-4C7A-9634-0BF845660338}" type="datetimeFigureOut">
              <a:rPr lang="en-US" smtClean="0"/>
              <a:t>29-Dec-19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3429D-3436-444F-B1C8-D65D03D24F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4382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CE68C-8730-4C7A-9634-0BF845660338}" type="datetimeFigureOut">
              <a:rPr lang="en-US" smtClean="0"/>
              <a:t>29-Dec-19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3429D-3436-444F-B1C8-D65D03D24F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62995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CE68C-8730-4C7A-9634-0BF845660338}" type="datetimeFigureOut">
              <a:rPr lang="en-US" smtClean="0"/>
              <a:t>29-Dec-19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3429D-3436-444F-B1C8-D65D03D24F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66309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CE68C-8730-4C7A-9634-0BF845660338}" type="datetimeFigureOut">
              <a:rPr lang="en-US" smtClean="0"/>
              <a:t>29-Dec-19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3429D-3436-444F-B1C8-D65D03D24F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7929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CE68C-8730-4C7A-9634-0BF845660338}" type="datetimeFigureOut">
              <a:rPr lang="en-US" smtClean="0"/>
              <a:t>29-Dec-19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3429D-3436-444F-B1C8-D65D03D24F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8296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CE68C-8730-4C7A-9634-0BF845660338}" type="datetimeFigureOut">
              <a:rPr lang="en-US" smtClean="0"/>
              <a:t>29-Dec-19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3429D-3436-444F-B1C8-D65D03D24F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264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9CE68C-8730-4C7A-9634-0BF845660338}" type="datetimeFigureOut">
              <a:rPr lang="en-US" smtClean="0"/>
              <a:t>29-Dec-19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13429D-3436-444F-B1C8-D65D03D24F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8458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emf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e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3.e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6" name="WordArt 4"/>
          <p:cNvSpPr>
            <a:spLocks noChangeArrowheads="1" noChangeShapeType="1" noTextEdit="1"/>
          </p:cNvSpPr>
          <p:nvPr/>
        </p:nvSpPr>
        <p:spPr bwMode="auto">
          <a:xfrm>
            <a:off x="2135188" y="1196976"/>
            <a:ext cx="8064500" cy="3960813"/>
          </a:xfrm>
          <a:prstGeom prst="rect">
            <a:avLst/>
          </a:prstGeom>
        </p:spPr>
        <p:txBody>
          <a:bodyPr wrap="none" fromWordArt="1">
            <a:prstTxWarp prst="textFadeUp">
              <a:avLst>
                <a:gd name="adj" fmla="val 9991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B2B2B2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520402"/>
                    </a:gs>
                    <a:gs pos="100000">
                      <a:srgbClr val="FFCC00"/>
                    </a:gs>
                  </a:gsLst>
                  <a:lin ang="5400000" scaled="1"/>
                </a:gradFill>
                <a:effectLst>
                  <a:outerShdw dist="35921" dir="2700000" sy="50000" rotWithShape="0">
                    <a:srgbClr val="875B0D">
                      <a:alpha val="70000"/>
                    </a:srgbClr>
                  </a:outerShdw>
                </a:effectLst>
                <a:latin typeface="Arial Black" panose="020B0A04020102020204" pitchFamily="34" charset="0"/>
              </a:rPr>
              <a:t>Paper Chromatography</a:t>
            </a:r>
          </a:p>
        </p:txBody>
      </p:sp>
    </p:spTree>
    <p:extLst>
      <p:ext uri="{BB962C8B-B14F-4D97-AF65-F5344CB8AC3E}">
        <p14:creationId xmlns:p14="http://schemas.microsoft.com/office/powerpoint/2010/main" val="1688952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90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90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116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80" name="Rectangle 4"/>
          <p:cNvSpPr>
            <a:spLocks noChangeArrowheads="1"/>
          </p:cNvSpPr>
          <p:nvPr/>
        </p:nvSpPr>
        <p:spPr bwMode="auto">
          <a:xfrm>
            <a:off x="2640014" y="1268413"/>
            <a:ext cx="2663825" cy="48958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algn="r" rtl="1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101381" name="Line 5"/>
          <p:cNvSpPr>
            <a:spLocks noChangeShapeType="1"/>
          </p:cNvSpPr>
          <p:nvPr/>
        </p:nvSpPr>
        <p:spPr bwMode="auto">
          <a:xfrm>
            <a:off x="2640014" y="5805488"/>
            <a:ext cx="26638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1382" name="AutoShape 6"/>
          <p:cNvSpPr>
            <a:spLocks noChangeArrowheads="1"/>
          </p:cNvSpPr>
          <p:nvPr/>
        </p:nvSpPr>
        <p:spPr bwMode="auto">
          <a:xfrm>
            <a:off x="3000376" y="5661025"/>
            <a:ext cx="144463" cy="215900"/>
          </a:xfrm>
          <a:prstGeom prst="flowChart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r" rtl="1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1919288" y="333375"/>
            <a:ext cx="4392612" cy="6243638"/>
            <a:chOff x="1296" y="96"/>
            <a:chExt cx="2880" cy="3888"/>
          </a:xfrm>
        </p:grpSpPr>
        <p:sp>
          <p:nvSpPr>
            <p:cNvPr id="43015" name="Oval 8"/>
            <p:cNvSpPr>
              <a:spLocks noChangeArrowheads="1"/>
            </p:cNvSpPr>
            <p:nvPr/>
          </p:nvSpPr>
          <p:spPr bwMode="auto">
            <a:xfrm>
              <a:off x="1296" y="3744"/>
              <a:ext cx="2880" cy="240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algn="r" rtl="1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tx2"/>
                </a:buClr>
                <a:buSzPct val="6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tx1"/>
                </a:buClr>
                <a:buSzPct val="6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800"/>
            </a:p>
          </p:txBody>
        </p:sp>
        <p:sp>
          <p:nvSpPr>
            <p:cNvPr id="43016" name="Line 9"/>
            <p:cNvSpPr>
              <a:spLocks noChangeShapeType="1"/>
            </p:cNvSpPr>
            <p:nvPr/>
          </p:nvSpPr>
          <p:spPr bwMode="auto">
            <a:xfrm>
              <a:off x="1296" y="192"/>
              <a:ext cx="0" cy="369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17" name="Line 10"/>
            <p:cNvSpPr>
              <a:spLocks noChangeShapeType="1"/>
            </p:cNvSpPr>
            <p:nvPr/>
          </p:nvSpPr>
          <p:spPr bwMode="auto">
            <a:xfrm>
              <a:off x="4176" y="192"/>
              <a:ext cx="0" cy="369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18" name="Oval 11"/>
            <p:cNvSpPr>
              <a:spLocks noChangeArrowheads="1"/>
            </p:cNvSpPr>
            <p:nvPr/>
          </p:nvSpPr>
          <p:spPr bwMode="auto">
            <a:xfrm>
              <a:off x="1296" y="96"/>
              <a:ext cx="2880" cy="240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algn="r" rtl="1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tx2"/>
                </a:buClr>
                <a:buSzPct val="6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tx1"/>
                </a:buClr>
                <a:buSzPct val="6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800"/>
            </a:p>
          </p:txBody>
        </p:sp>
      </p:grpSp>
      <p:sp>
        <p:nvSpPr>
          <p:cNvPr id="101388" name="Line 12"/>
          <p:cNvSpPr>
            <a:spLocks noChangeShapeType="1"/>
          </p:cNvSpPr>
          <p:nvPr/>
        </p:nvSpPr>
        <p:spPr bwMode="auto">
          <a:xfrm>
            <a:off x="1919288" y="6092825"/>
            <a:ext cx="4392612" cy="0"/>
          </a:xfrm>
          <a:prstGeom prst="line">
            <a:avLst/>
          </a:prstGeom>
          <a:noFill/>
          <a:ln w="25400">
            <a:solidFill>
              <a:srgbClr val="00CC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13820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13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013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13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1013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013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13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013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013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13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1013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1013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7 1.15607E-6 L 0.00017 -0.65017 " pathEditMode="relative" ptsTypes="AA">
                                      <p:cBhvr>
                                        <p:cTn id="44" dur="2000" fill="hold"/>
                                        <p:tgtEl>
                                          <p:spTgt spid="10138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5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3.2948E-6 L -8.33333E-7 -0.30427 " pathEditMode="relative" ptsTypes="AA">
                                      <p:cBhvr>
                                        <p:cTn id="46" dur="2000" fill="hold"/>
                                        <p:tgtEl>
                                          <p:spTgt spid="10138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380" grpId="0" animBg="1"/>
      <p:bldP spid="101381" grpId="0" animBg="1"/>
      <p:bldP spid="101382" grpId="0" animBg="1"/>
      <p:bldP spid="101382" grpId="1" animBg="1"/>
      <p:bldP spid="101388" grpId="0" animBg="1"/>
      <p:bldP spid="101388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5" name="Rectangle 5"/>
          <p:cNvSpPr>
            <a:spLocks noChangeArrowheads="1"/>
          </p:cNvSpPr>
          <p:nvPr/>
        </p:nvSpPr>
        <p:spPr bwMode="auto">
          <a:xfrm rot="5400000">
            <a:off x="4187826" y="2384426"/>
            <a:ext cx="2663825" cy="48958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algn="r" rtl="1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102406" name="Line 6"/>
          <p:cNvSpPr>
            <a:spLocks noChangeShapeType="1"/>
          </p:cNvSpPr>
          <p:nvPr/>
        </p:nvSpPr>
        <p:spPr bwMode="auto">
          <a:xfrm flipH="1">
            <a:off x="3503613" y="3500438"/>
            <a:ext cx="0" cy="26654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07" name="AutoShape 7"/>
          <p:cNvSpPr>
            <a:spLocks noChangeArrowheads="1"/>
          </p:cNvSpPr>
          <p:nvPr/>
        </p:nvSpPr>
        <p:spPr bwMode="auto">
          <a:xfrm>
            <a:off x="5375276" y="5734050"/>
            <a:ext cx="144463" cy="215900"/>
          </a:xfrm>
          <a:prstGeom prst="flowChart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r" rtl="1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2566989" y="260350"/>
            <a:ext cx="5761037" cy="6408738"/>
            <a:chOff x="1296" y="96"/>
            <a:chExt cx="2880" cy="3888"/>
          </a:xfrm>
        </p:grpSpPr>
        <p:sp>
          <p:nvSpPr>
            <p:cNvPr id="44040" name="Oval 9"/>
            <p:cNvSpPr>
              <a:spLocks noChangeArrowheads="1"/>
            </p:cNvSpPr>
            <p:nvPr/>
          </p:nvSpPr>
          <p:spPr bwMode="auto">
            <a:xfrm>
              <a:off x="1296" y="3744"/>
              <a:ext cx="2880" cy="240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algn="r" rtl="1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tx2"/>
                </a:buClr>
                <a:buSzPct val="6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tx1"/>
                </a:buClr>
                <a:buSzPct val="6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800"/>
            </a:p>
          </p:txBody>
        </p:sp>
        <p:sp>
          <p:nvSpPr>
            <p:cNvPr id="44041" name="Line 10"/>
            <p:cNvSpPr>
              <a:spLocks noChangeShapeType="1"/>
            </p:cNvSpPr>
            <p:nvPr/>
          </p:nvSpPr>
          <p:spPr bwMode="auto">
            <a:xfrm>
              <a:off x="1296" y="192"/>
              <a:ext cx="0" cy="369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042" name="Line 11"/>
            <p:cNvSpPr>
              <a:spLocks noChangeShapeType="1"/>
            </p:cNvSpPr>
            <p:nvPr/>
          </p:nvSpPr>
          <p:spPr bwMode="auto">
            <a:xfrm>
              <a:off x="4176" y="192"/>
              <a:ext cx="0" cy="369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043" name="Oval 12"/>
            <p:cNvSpPr>
              <a:spLocks noChangeArrowheads="1"/>
            </p:cNvSpPr>
            <p:nvPr/>
          </p:nvSpPr>
          <p:spPr bwMode="auto">
            <a:xfrm>
              <a:off x="1296" y="96"/>
              <a:ext cx="2880" cy="240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algn="r" rtl="1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tx2"/>
                </a:buClr>
                <a:buSzPct val="6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tx1"/>
                </a:buClr>
                <a:buSzPct val="6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800"/>
            </a:p>
          </p:txBody>
        </p:sp>
      </p:grpSp>
      <p:sp>
        <p:nvSpPr>
          <p:cNvPr id="102413" name="Line 13"/>
          <p:cNvSpPr>
            <a:spLocks noChangeShapeType="1"/>
          </p:cNvSpPr>
          <p:nvPr/>
        </p:nvSpPr>
        <p:spPr bwMode="auto">
          <a:xfrm>
            <a:off x="2566989" y="6165850"/>
            <a:ext cx="5761037" cy="0"/>
          </a:xfrm>
          <a:prstGeom prst="line">
            <a:avLst/>
          </a:prstGeom>
          <a:noFill/>
          <a:ln w="25400">
            <a:solidFill>
              <a:srgbClr val="00CC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14" name="Oval 14"/>
          <p:cNvSpPr>
            <a:spLocks noChangeArrowheads="1"/>
          </p:cNvSpPr>
          <p:nvPr/>
        </p:nvSpPr>
        <p:spPr bwMode="auto">
          <a:xfrm>
            <a:off x="5375276" y="5734050"/>
            <a:ext cx="144463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r" rtl="1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</p:spTree>
    <p:extLst>
      <p:ext uri="{BB962C8B-B14F-4D97-AF65-F5344CB8AC3E}">
        <p14:creationId xmlns:p14="http://schemas.microsoft.com/office/powerpoint/2010/main" val="9285604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24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024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24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24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24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24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24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24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24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1000" fill="hold"/>
                                        <p:tgtEl>
                                          <p:spTgt spid="1024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1000" fill="hold"/>
                                        <p:tgtEl>
                                          <p:spTgt spid="1024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1.15607E-6 L 2.77778E-7 -0.35653 " pathEditMode="relative" ptsTypes="AA">
                                      <p:cBhvr>
                                        <p:cTn id="50" dur="2000" fill="hold"/>
                                        <p:tgtEl>
                                          <p:spTgt spid="1024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1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4.9711E-6 L 3.33333E-6 -0.22034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10240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1029"/>
                                    </p:animMotion>
                                  </p:childTnLst>
                                </p:cTn>
                              </p:par>
                              <p:par>
                                <p:cTn id="53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4.50867E-6 L 3.33333E-6 -0.11537 " pathEditMode="relative" rAng="0" ptsTypes="AA">
                                      <p:cBhvr>
                                        <p:cTn id="54" dur="2000" fill="hold"/>
                                        <p:tgtEl>
                                          <p:spTgt spid="1024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578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5" grpId="0" animBg="1"/>
      <p:bldP spid="102406" grpId="0" animBg="1"/>
      <p:bldP spid="102407" grpId="0" animBg="1"/>
      <p:bldP spid="102407" grpId="1" animBg="1"/>
      <p:bldP spid="102413" grpId="0" animBg="1"/>
      <p:bldP spid="102413" grpId="1" animBg="1"/>
      <p:bldP spid="10241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277813"/>
            <a:ext cx="7570788" cy="558800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/>
              <a:t>Paper Chromatography</a:t>
            </a:r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1" y="908050"/>
            <a:ext cx="8435975" cy="5761038"/>
          </a:xfrm>
        </p:spPr>
        <p:txBody>
          <a:bodyPr/>
          <a:lstStyle/>
          <a:p>
            <a:pPr algn="l" eaLnBrk="1" hangingPunct="1">
              <a:buFont typeface="Wingdings" panose="05000000000000000000" pitchFamily="2" charset="2"/>
              <a:buNone/>
              <a:defRPr/>
            </a:pPr>
            <a:r>
              <a:rPr lang="en-US" b="1"/>
              <a:t>A method of partition chromatography using filter paper strips as carrier or inert support.</a:t>
            </a:r>
          </a:p>
          <a:p>
            <a:pPr algn="l" eaLnBrk="1" hangingPunct="1">
              <a:buFont typeface="Wingdings" panose="05000000000000000000" pitchFamily="2" charset="2"/>
              <a:buNone/>
              <a:defRPr/>
            </a:pPr>
            <a:endParaRPr lang="en-US" b="1"/>
          </a:p>
          <a:p>
            <a:pPr algn="l" eaLnBrk="1" hangingPunct="1">
              <a:buFont typeface="Wingdings" panose="05000000000000000000" pitchFamily="2" charset="2"/>
              <a:buNone/>
              <a:defRPr/>
            </a:pPr>
            <a:r>
              <a:rPr lang="en-US" b="1"/>
              <a:t>The factor governing separation of mixtures of solutes on filter paper is the </a:t>
            </a:r>
            <a:r>
              <a:rPr lang="en-US" b="1">
                <a:solidFill>
                  <a:srgbClr val="FF3300"/>
                </a:solidFill>
              </a:rPr>
              <a:t>partition between two immiscible phases.</a:t>
            </a:r>
          </a:p>
          <a:p>
            <a:pPr algn="l" eaLnBrk="1" hangingPunct="1">
              <a:buFont typeface="Wingdings" panose="05000000000000000000" pitchFamily="2" charset="2"/>
              <a:buNone/>
              <a:defRPr/>
            </a:pPr>
            <a:endParaRPr lang="en-US" b="1">
              <a:solidFill>
                <a:srgbClr val="FF3300"/>
              </a:solidFill>
            </a:endParaRPr>
          </a:p>
          <a:p>
            <a:pPr algn="l" eaLnBrk="1" hangingPunct="1">
              <a:buFont typeface="Wingdings" panose="05000000000000000000" pitchFamily="2" charset="2"/>
              <a:buNone/>
              <a:defRPr/>
            </a:pPr>
            <a:r>
              <a:rPr lang="en-US" b="1"/>
              <a:t>One is usually water adsorbed on cellulose fibres in the paper (stationary phase).</a:t>
            </a:r>
          </a:p>
          <a:p>
            <a:pPr algn="l" eaLnBrk="1" hangingPunct="1">
              <a:buFont typeface="Wingdings" panose="05000000000000000000" pitchFamily="2" charset="2"/>
              <a:buNone/>
              <a:defRPr/>
            </a:pPr>
            <a:endParaRPr lang="en-US" b="1"/>
          </a:p>
          <a:p>
            <a:pPr algn="l" eaLnBrk="1" hangingPunct="1">
              <a:buFont typeface="Wingdings" panose="05000000000000000000" pitchFamily="2" charset="2"/>
              <a:buNone/>
              <a:defRPr/>
            </a:pPr>
            <a:r>
              <a:rPr lang="en-US" b="1"/>
              <a:t>The second is the organic solvent flows past the sample on the paper (stationary phase).</a:t>
            </a:r>
          </a:p>
          <a:p>
            <a:pPr algn="l" eaLnBrk="1" hangingPunct="1">
              <a:buFont typeface="Wingdings" panose="05000000000000000000" pitchFamily="2" charset="2"/>
              <a:buNone/>
              <a:defRPr/>
            </a:pPr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2655046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72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972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72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97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97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972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972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282" grpId="0"/>
      <p:bldP spid="9728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Picture 2" descr="220px-Cromatography_tank"/>
          <p:cNvPicPr>
            <a:picLocks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719514" y="981076"/>
            <a:ext cx="5184775" cy="50657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86925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1981200" y="1600201"/>
            <a:ext cx="8147050" cy="3052763"/>
          </a:xfrm>
        </p:spPr>
        <p:txBody>
          <a:bodyPr/>
          <a:lstStyle/>
          <a:p>
            <a:pPr algn="l" eaLnBrk="1" hangingPunct="1">
              <a:buFont typeface="Wingdings" panose="05000000000000000000" pitchFamily="2" charset="2"/>
              <a:buNone/>
              <a:defRPr/>
            </a:pPr>
            <a:r>
              <a:rPr lang="en-US" b="1"/>
              <a:t>Partition occurs between the mobile phase and the stationary aqueous phase bound by the cellulose.</a:t>
            </a:r>
          </a:p>
          <a:p>
            <a:pPr algn="l" eaLnBrk="1" hangingPunct="1">
              <a:buFont typeface="Wingdings" panose="05000000000000000000" pitchFamily="2" charset="2"/>
              <a:buNone/>
              <a:defRPr/>
            </a:pPr>
            <a:endParaRPr lang="en-US" b="1"/>
          </a:p>
          <a:p>
            <a:pPr algn="l" eaLnBrk="1" hangingPunct="1">
              <a:buFont typeface="Wingdings" panose="05000000000000000000" pitchFamily="2" charset="2"/>
              <a:buNone/>
              <a:defRPr/>
            </a:pPr>
            <a:r>
              <a:rPr lang="en-US" b="1"/>
              <a:t>The isolation depends on partition coefficient of the solute.</a:t>
            </a:r>
          </a:p>
          <a:p>
            <a:pPr algn="l" eaLnBrk="1" hangingPunct="1">
              <a:buFont typeface="Wingdings" panose="05000000000000000000" pitchFamily="2" charset="2"/>
              <a:buNone/>
              <a:defRPr/>
            </a:pPr>
            <a:endParaRPr lang="en-US" b="1"/>
          </a:p>
          <a:p>
            <a:pPr algn="l" eaLnBrk="1" hangingPunct="1">
              <a:buFont typeface="Wingdings" panose="05000000000000000000" pitchFamily="2" charset="2"/>
              <a:buNone/>
              <a:defRPr/>
            </a:pPr>
            <a:endParaRPr lang="en-US" b="1"/>
          </a:p>
        </p:txBody>
      </p:sp>
      <p:graphicFrame>
        <p:nvGraphicFramePr>
          <p:cNvPr id="93187" name="Object 3"/>
          <p:cNvGraphicFramePr>
            <a:graphicFrameLocks noChangeAspect="1"/>
          </p:cNvGraphicFramePr>
          <p:nvPr>
            <p:ph sz="half" idx="2"/>
          </p:nvPr>
        </p:nvGraphicFramePr>
        <p:xfrm>
          <a:off x="3432176" y="3960813"/>
          <a:ext cx="4176713" cy="1384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Equation" r:id="rId3" imgW="1155700" imgH="419100" progId="Equation.DSMT4">
                  <p:embed/>
                </p:oleObj>
              </mc:Choice>
              <mc:Fallback>
                <p:oleObj name="Equation" r:id="rId3" imgW="1155700" imgH="4191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32176" y="3960813"/>
                        <a:ext cx="4176713" cy="1384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868" name="TextBox 1"/>
          <p:cNvSpPr txBox="1">
            <a:spLocks noChangeArrowheads="1"/>
          </p:cNvSpPr>
          <p:nvPr/>
        </p:nvSpPr>
        <p:spPr bwMode="auto">
          <a:xfrm>
            <a:off x="3006726" y="5157788"/>
            <a:ext cx="6208713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r" rtl="1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l" rtl="0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Where,</a:t>
            </a:r>
          </a:p>
          <a:p>
            <a:pPr algn="l" rtl="0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K:Is the partition coeffcient.</a:t>
            </a:r>
          </a:p>
          <a:p>
            <a:pPr algn="l" rtl="0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 C (Stationary: Is the concentration of the solute in the stationary.</a:t>
            </a:r>
          </a:p>
          <a:p>
            <a:pPr algn="l" rtl="0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C (Mobile): Is the concentration of the solute in the mobile.</a:t>
            </a:r>
          </a:p>
        </p:txBody>
      </p:sp>
    </p:spTree>
    <p:extLst>
      <p:ext uri="{BB962C8B-B14F-4D97-AF65-F5344CB8AC3E}">
        <p14:creationId xmlns:p14="http://schemas.microsoft.com/office/powerpoint/2010/main" val="4080427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1000"/>
                                        <p:tgtEl>
                                          <p:spTgt spid="931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1000"/>
                                        <p:tgtEl>
                                          <p:spTgt spid="931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931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931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931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31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186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General Procedure</a:t>
            </a:r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eaLnBrk="1" hangingPunct="1">
              <a:buFont typeface="Wingdings" panose="05000000000000000000" pitchFamily="2" charset="2"/>
              <a:buNone/>
              <a:defRPr/>
            </a:pPr>
            <a:r>
              <a:rPr lang="en-US" dirty="0" smtClean="0"/>
              <a:t>1- Choice of paper and solvent to be used.</a:t>
            </a:r>
          </a:p>
          <a:p>
            <a:pPr algn="l" eaLnBrk="1" hangingPunct="1">
              <a:buFont typeface="Wingdings" panose="05000000000000000000" pitchFamily="2" charset="2"/>
              <a:buNone/>
              <a:defRPr/>
            </a:pPr>
            <a:r>
              <a:rPr lang="en-US" dirty="0" smtClean="0"/>
              <a:t>2- Desalting of sample.</a:t>
            </a:r>
          </a:p>
          <a:p>
            <a:pPr algn="l" eaLnBrk="1" hangingPunct="1">
              <a:buFont typeface="Wingdings" panose="05000000000000000000" pitchFamily="2" charset="2"/>
              <a:buNone/>
              <a:defRPr/>
            </a:pPr>
            <a:r>
              <a:rPr lang="en-US" dirty="0" smtClean="0"/>
              <a:t>3- Application of the sample.</a:t>
            </a:r>
          </a:p>
          <a:p>
            <a:pPr algn="l" eaLnBrk="1" hangingPunct="1">
              <a:buFont typeface="Wingdings" panose="05000000000000000000" pitchFamily="2" charset="2"/>
              <a:buNone/>
              <a:defRPr/>
            </a:pPr>
            <a:r>
              <a:rPr lang="en-US" dirty="0" smtClean="0"/>
              <a:t>4- Equilibration of paper.</a:t>
            </a:r>
          </a:p>
          <a:p>
            <a:pPr algn="l" eaLnBrk="1" hangingPunct="1">
              <a:buFont typeface="Wingdings" panose="05000000000000000000" pitchFamily="2" charset="2"/>
              <a:buNone/>
              <a:defRPr/>
            </a:pPr>
            <a:r>
              <a:rPr lang="en-US" dirty="0" smtClean="0"/>
              <a:t>5- Development.</a:t>
            </a:r>
          </a:p>
          <a:p>
            <a:pPr algn="l" eaLnBrk="1" hangingPunct="1">
              <a:buFont typeface="Wingdings" panose="05000000000000000000" pitchFamily="2" charset="2"/>
              <a:buNone/>
              <a:defRPr/>
            </a:pPr>
            <a:r>
              <a:rPr lang="en-US" dirty="0" smtClean="0"/>
              <a:t>6- Detection.</a:t>
            </a:r>
          </a:p>
          <a:p>
            <a:pPr algn="l" eaLnBrk="1" hangingPunct="1">
              <a:buFont typeface="Wingdings" panose="05000000000000000000" pitchFamily="2" charset="2"/>
              <a:buNone/>
              <a:defRPr/>
            </a:pPr>
            <a:r>
              <a:rPr lang="en-US" dirty="0" smtClean="0"/>
              <a:t>7- Identification of substances.</a:t>
            </a:r>
          </a:p>
        </p:txBody>
      </p:sp>
    </p:spTree>
    <p:extLst>
      <p:ext uri="{BB962C8B-B14F-4D97-AF65-F5344CB8AC3E}">
        <p14:creationId xmlns:p14="http://schemas.microsoft.com/office/powerpoint/2010/main" val="3591838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93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993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93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1000"/>
                                        <p:tgtEl>
                                          <p:spTgt spid="99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1000"/>
                                        <p:tgtEl>
                                          <p:spTgt spid="993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1000"/>
                                        <p:tgtEl>
                                          <p:spTgt spid="993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1000"/>
                                        <p:tgtEl>
                                          <p:spTgt spid="993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9" dur="1000"/>
                                        <p:tgtEl>
                                          <p:spTgt spid="993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4" dur="1000"/>
                                        <p:tgtEl>
                                          <p:spTgt spid="993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9" dur="1000"/>
                                        <p:tgtEl>
                                          <p:spTgt spid="993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330" grpId="0"/>
      <p:bldP spid="99331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800"/>
              <a:t>Techniques of development with various flow directions</a:t>
            </a:r>
          </a:p>
        </p:txBody>
      </p:sp>
      <p:sp>
        <p:nvSpPr>
          <p:cNvPr id="38915" name="Rectangle 8"/>
          <p:cNvSpPr>
            <a:spLocks noChangeArrowheads="1"/>
          </p:cNvSpPr>
          <p:nvPr/>
        </p:nvSpPr>
        <p:spPr bwMode="auto">
          <a:xfrm>
            <a:off x="6003635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r" rtl="1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graphicFrame>
        <p:nvGraphicFramePr>
          <p:cNvPr id="94215" name="Object 7"/>
          <p:cNvGraphicFramePr>
            <a:graphicFrameLocks noChangeAspect="1"/>
          </p:cNvGraphicFramePr>
          <p:nvPr/>
        </p:nvGraphicFramePr>
        <p:xfrm>
          <a:off x="7680325" y="1844676"/>
          <a:ext cx="2362200" cy="2951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Image" r:id="rId3" imgW="3096768" imgH="3870960" progId="Photoshop.Image.7">
                  <p:embed/>
                </p:oleObj>
              </mc:Choice>
              <mc:Fallback>
                <p:oleObj name="Image" r:id="rId3" imgW="3096768" imgH="3870960" progId="Photoshop.Image.7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80325" y="1844676"/>
                        <a:ext cx="2362200" cy="2951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4217" name="Oval 9"/>
          <p:cNvSpPr>
            <a:spLocks noChangeArrowheads="1"/>
          </p:cNvSpPr>
          <p:nvPr/>
        </p:nvSpPr>
        <p:spPr bwMode="auto">
          <a:xfrm>
            <a:off x="6888164" y="1196976"/>
            <a:ext cx="3240087" cy="5762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r" rtl="1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/>
              <a:t>Ascending development</a:t>
            </a:r>
          </a:p>
        </p:txBody>
      </p:sp>
      <p:sp>
        <p:nvSpPr>
          <p:cNvPr id="38918" name="Rectangle 11"/>
          <p:cNvSpPr>
            <a:spLocks noChangeArrowheads="1"/>
          </p:cNvSpPr>
          <p:nvPr/>
        </p:nvSpPr>
        <p:spPr bwMode="auto">
          <a:xfrm>
            <a:off x="6003635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r" rtl="1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graphicFrame>
        <p:nvGraphicFramePr>
          <p:cNvPr id="94218" name="Object 10"/>
          <p:cNvGraphicFramePr>
            <a:graphicFrameLocks noChangeAspect="1"/>
          </p:cNvGraphicFramePr>
          <p:nvPr/>
        </p:nvGraphicFramePr>
        <p:xfrm>
          <a:off x="1703389" y="1989139"/>
          <a:ext cx="5419725" cy="1552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Image" r:id="rId5" imgW="5419344" imgH="1548384" progId="Photoshop.Image.7">
                  <p:embed/>
                </p:oleObj>
              </mc:Choice>
              <mc:Fallback>
                <p:oleObj name="Image" r:id="rId5" imgW="5419344" imgH="1548384" progId="Photoshop.Image.7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03389" y="1989139"/>
                        <a:ext cx="5419725" cy="1552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4220" name="Oval 12"/>
          <p:cNvSpPr>
            <a:spLocks noChangeArrowheads="1"/>
          </p:cNvSpPr>
          <p:nvPr/>
        </p:nvSpPr>
        <p:spPr bwMode="auto">
          <a:xfrm>
            <a:off x="6240463" y="6165850"/>
            <a:ext cx="3313112" cy="4381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r" rtl="1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/>
              <a:t>Descending development</a:t>
            </a:r>
          </a:p>
        </p:txBody>
      </p:sp>
      <p:sp>
        <p:nvSpPr>
          <p:cNvPr id="94221" name="Oval 13"/>
          <p:cNvSpPr>
            <a:spLocks noChangeArrowheads="1"/>
          </p:cNvSpPr>
          <p:nvPr/>
        </p:nvSpPr>
        <p:spPr bwMode="auto">
          <a:xfrm>
            <a:off x="1919289" y="1196975"/>
            <a:ext cx="2808287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r" rtl="1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/>
              <a:t>Radial development</a:t>
            </a:r>
          </a:p>
        </p:txBody>
      </p:sp>
      <p:sp>
        <p:nvSpPr>
          <p:cNvPr id="38922" name="Rectangle 15"/>
          <p:cNvSpPr>
            <a:spLocks noChangeArrowheads="1"/>
          </p:cNvSpPr>
          <p:nvPr/>
        </p:nvSpPr>
        <p:spPr bwMode="auto">
          <a:xfrm>
            <a:off x="6003635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r" rtl="1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graphicFrame>
        <p:nvGraphicFramePr>
          <p:cNvPr id="94222" name="Object 14"/>
          <p:cNvGraphicFramePr>
            <a:graphicFrameLocks noChangeAspect="1"/>
          </p:cNvGraphicFramePr>
          <p:nvPr/>
        </p:nvGraphicFramePr>
        <p:xfrm>
          <a:off x="2782888" y="4137026"/>
          <a:ext cx="2519362" cy="2786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" name="Image" r:id="rId7" imgW="4645152" imgH="3870960" progId="Photoshop.Image.7">
                  <p:embed/>
                </p:oleObj>
              </mc:Choice>
              <mc:Fallback>
                <p:oleObj name="Image" r:id="rId7" imgW="4645152" imgH="3870960" progId="Photoshop.Image.7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82888" y="4137026"/>
                        <a:ext cx="2519362" cy="2786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679085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42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942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42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942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42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42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42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942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942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942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942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94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94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7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942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942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942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942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942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942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942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942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94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94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210" grpId="0"/>
      <p:bldP spid="94217" grpId="0" animBg="1"/>
      <p:bldP spid="94220" grpId="0" animBg="1"/>
      <p:bldP spid="9422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/>
              <a:t>Descending Chromatography</a:t>
            </a:r>
            <a:br>
              <a:rPr lang="en-US" dirty="0"/>
            </a:b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39941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0125" y="1169988"/>
            <a:ext cx="7651750" cy="554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Content Placeholder 9"/>
          <p:cNvSpPr>
            <a:spLocks noGrp="1"/>
          </p:cNvSpPr>
          <p:nvPr>
            <p:ph sz="half" idx="3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898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2640013" y="277813"/>
            <a:ext cx="6985000" cy="3429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z="3200" dirty="0"/>
              <a:t>Multiple chromatography</a:t>
            </a:r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74825" y="981076"/>
            <a:ext cx="8642350" cy="5688013"/>
          </a:xfrm>
        </p:spPr>
        <p:txBody>
          <a:bodyPr/>
          <a:lstStyle/>
          <a:p>
            <a:pPr algn="l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b="1" dirty="0" smtClean="0"/>
              <a:t>Multiple chromatography includes all procedures in which the development is repeated after one development is completed.</a:t>
            </a:r>
          </a:p>
          <a:p>
            <a:pPr algn="l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US" b="1" dirty="0" smtClean="0"/>
          </a:p>
          <a:p>
            <a:pPr algn="l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b="1" dirty="0" smtClean="0">
                <a:solidFill>
                  <a:srgbClr val="FF3300"/>
                </a:solidFill>
              </a:rPr>
              <a:t>A- multiple development:</a:t>
            </a:r>
            <a:r>
              <a:rPr lang="en-US" b="1" dirty="0" smtClean="0"/>
              <a:t> the chromatogram is repeatedly developed in the same direction and thus the complete resolution of two or more substances which have </a:t>
            </a:r>
            <a:r>
              <a:rPr lang="en-US" b="1" dirty="0" err="1" smtClean="0"/>
              <a:t>R</a:t>
            </a:r>
            <a:r>
              <a:rPr lang="en-US" b="1" baseline="-25000" dirty="0" err="1" smtClean="0"/>
              <a:t>f</a:t>
            </a:r>
            <a:r>
              <a:rPr lang="en-US" b="1" dirty="0" smtClean="0"/>
              <a:t> values close together can be obtained.</a:t>
            </a:r>
          </a:p>
          <a:p>
            <a:pPr algn="l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b="1" dirty="0" smtClean="0"/>
              <a:t>As the mobile phase one can use either the same solvent system or different solvent systems.</a:t>
            </a:r>
          </a:p>
        </p:txBody>
      </p:sp>
    </p:spTree>
    <p:extLst>
      <p:ext uri="{BB962C8B-B14F-4D97-AF65-F5344CB8AC3E}">
        <p14:creationId xmlns:p14="http://schemas.microsoft.com/office/powerpoint/2010/main" val="2805480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52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952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52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9" dur="500"/>
                                        <p:tgtEl>
                                          <p:spTgt spid="95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4" dur="500"/>
                                        <p:tgtEl>
                                          <p:spTgt spid="952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9" dur="500"/>
                                        <p:tgtEl>
                                          <p:spTgt spid="952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234" grpId="0"/>
      <p:bldP spid="9523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524000" y="260350"/>
            <a:ext cx="8686800" cy="6408738"/>
          </a:xfrm>
        </p:spPr>
        <p:txBody>
          <a:bodyPr/>
          <a:lstStyle/>
          <a:p>
            <a:pPr algn="l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b="1" dirty="0">
                <a:solidFill>
                  <a:srgbClr val="FF3300"/>
                </a:solidFill>
              </a:rPr>
              <a:t>B- two-dimensional chromatography:</a:t>
            </a:r>
          </a:p>
          <a:p>
            <a:pPr algn="l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b="1" dirty="0"/>
              <a:t>When large numbers of substances are to be separated on a single chromatogram.</a:t>
            </a:r>
          </a:p>
          <a:p>
            <a:pPr algn="l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b="1" dirty="0"/>
              <a:t>Development in a direction perpendicular to the first, and with a solvent system different from that used initially is often necessary. </a:t>
            </a:r>
          </a:p>
          <a:p>
            <a:pPr algn="l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US" b="1" dirty="0"/>
          </a:p>
          <a:p>
            <a:pPr algn="l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b="1" dirty="0"/>
              <a:t>The sample is applied on one corner of a square piece of paper and after development with the first solvent, the paper is dried , rotated 90</a:t>
            </a:r>
            <a:r>
              <a:rPr lang="en-US" b="1" baseline="30000" dirty="0"/>
              <a:t>o</a:t>
            </a:r>
            <a:r>
              <a:rPr lang="en-US" b="1" dirty="0"/>
              <a:t> and developed in the second direction.</a:t>
            </a:r>
          </a:p>
          <a:p>
            <a:pPr algn="l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b="1" dirty="0"/>
              <a:t> Usually, different types of solvents systems are used in each direction. It is essential that the first solvent be completely volatile.</a:t>
            </a:r>
          </a:p>
        </p:txBody>
      </p:sp>
    </p:spTree>
    <p:extLst>
      <p:ext uri="{BB962C8B-B14F-4D97-AF65-F5344CB8AC3E}">
        <p14:creationId xmlns:p14="http://schemas.microsoft.com/office/powerpoint/2010/main" val="1256121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1000"/>
                                        <p:tgtEl>
                                          <p:spTgt spid="962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1000"/>
                                        <p:tgtEl>
                                          <p:spTgt spid="962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7" dur="1000"/>
                                        <p:tgtEl>
                                          <p:spTgt spid="962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2" dur="1000"/>
                                        <p:tgtEl>
                                          <p:spTgt spid="962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7" dur="1000"/>
                                        <p:tgtEl>
                                          <p:spTgt spid="962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258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356</Words>
  <Application>Microsoft Office PowerPoint</Application>
  <PresentationFormat>Widescreen</PresentationFormat>
  <Paragraphs>40</Paragraphs>
  <Slides>11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20" baseType="lpstr">
      <vt:lpstr>Arial</vt:lpstr>
      <vt:lpstr>Arial Black</vt:lpstr>
      <vt:lpstr>Calibri</vt:lpstr>
      <vt:lpstr>Calibri Light</vt:lpstr>
      <vt:lpstr>Times New Roman</vt:lpstr>
      <vt:lpstr>Wingdings</vt:lpstr>
      <vt:lpstr>Office Theme</vt:lpstr>
      <vt:lpstr>MathType 5.0 Equation</vt:lpstr>
      <vt:lpstr>Adobe Photoshop Image</vt:lpstr>
      <vt:lpstr>PowerPoint Presentation</vt:lpstr>
      <vt:lpstr>Paper Chromatography</vt:lpstr>
      <vt:lpstr>PowerPoint Presentation</vt:lpstr>
      <vt:lpstr>PowerPoint Presentation</vt:lpstr>
      <vt:lpstr>General Procedure</vt:lpstr>
      <vt:lpstr>Techniques of development with various flow directions</vt:lpstr>
      <vt:lpstr>Descending Chromatography </vt:lpstr>
      <vt:lpstr>Multiple chromatography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Hiba Ali Hasan</dc:creator>
  <cp:lastModifiedBy>Hiba Ali Hasan</cp:lastModifiedBy>
  <cp:revision>1</cp:revision>
  <dcterms:created xsi:type="dcterms:W3CDTF">2019-12-29T05:48:00Z</dcterms:created>
  <dcterms:modified xsi:type="dcterms:W3CDTF">2019-12-29T05:48:38Z</dcterms:modified>
</cp:coreProperties>
</file>