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5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9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3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C568-4505-480C-AA31-3C4C4DAA8CD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889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F4B9-17B9-44DF-B9FB-D2D278AE101C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63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3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9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3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9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3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6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E68C-8730-4C7A-9634-0BF845660338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429D-3436-444F-B1C8-D65D03D24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5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WordArt 4"/>
          <p:cNvSpPr>
            <a:spLocks noChangeArrowheads="1" noChangeShapeType="1" noTextEdit="1"/>
          </p:cNvSpPr>
          <p:nvPr/>
        </p:nvSpPr>
        <p:spPr bwMode="auto">
          <a:xfrm>
            <a:off x="2135188" y="1196976"/>
            <a:ext cx="8064500" cy="396081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Paper Chromatography</a:t>
            </a:r>
          </a:p>
        </p:txBody>
      </p:sp>
    </p:spTree>
    <p:extLst>
      <p:ext uri="{BB962C8B-B14F-4D97-AF65-F5344CB8AC3E}">
        <p14:creationId xmlns:p14="http://schemas.microsoft.com/office/powerpoint/2010/main" val="168895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2640014" y="1268413"/>
            <a:ext cx="2663825" cy="489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2640014" y="5805488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AutoShape 6"/>
          <p:cNvSpPr>
            <a:spLocks noChangeArrowheads="1"/>
          </p:cNvSpPr>
          <p:nvPr/>
        </p:nvSpPr>
        <p:spPr bwMode="auto">
          <a:xfrm>
            <a:off x="3000376" y="5661025"/>
            <a:ext cx="144463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19288" y="333375"/>
            <a:ext cx="4392612" cy="6243638"/>
            <a:chOff x="1296" y="96"/>
            <a:chExt cx="2880" cy="3888"/>
          </a:xfrm>
        </p:grpSpPr>
        <p:sp>
          <p:nvSpPr>
            <p:cNvPr id="43015" name="Oval 8"/>
            <p:cNvSpPr>
              <a:spLocks noChangeArrowheads="1"/>
            </p:cNvSpPr>
            <p:nvPr/>
          </p:nvSpPr>
          <p:spPr bwMode="auto">
            <a:xfrm>
              <a:off x="1296" y="3744"/>
              <a:ext cx="288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3016" name="Line 9"/>
            <p:cNvSpPr>
              <a:spLocks noChangeShapeType="1"/>
            </p:cNvSpPr>
            <p:nvPr/>
          </p:nvSpPr>
          <p:spPr bwMode="auto">
            <a:xfrm>
              <a:off x="129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Line 10"/>
            <p:cNvSpPr>
              <a:spLocks noChangeShapeType="1"/>
            </p:cNvSpPr>
            <p:nvPr/>
          </p:nvSpPr>
          <p:spPr bwMode="auto">
            <a:xfrm>
              <a:off x="417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Oval 11"/>
            <p:cNvSpPr>
              <a:spLocks noChangeArrowheads="1"/>
            </p:cNvSpPr>
            <p:nvPr/>
          </p:nvSpPr>
          <p:spPr bwMode="auto">
            <a:xfrm>
              <a:off x="1296" y="96"/>
              <a:ext cx="288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1388" name="Line 12"/>
          <p:cNvSpPr>
            <a:spLocks noChangeShapeType="1"/>
          </p:cNvSpPr>
          <p:nvPr/>
        </p:nvSpPr>
        <p:spPr bwMode="auto">
          <a:xfrm>
            <a:off x="1919288" y="6092825"/>
            <a:ext cx="4392612" cy="0"/>
          </a:xfrm>
          <a:prstGeom prst="line">
            <a:avLst/>
          </a:prstGeom>
          <a:noFill/>
          <a:ln w="254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8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15607E-6 L 0.00017 -0.65017 " pathEditMode="relative" ptsTypes="AA">
                                      <p:cBhvr>
                                        <p:cTn id="44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2948E-6 L -8.33333E-7 -0.30427 " pathEditMode="relative" ptsTypes="AA">
                                      <p:cBhvr>
                                        <p:cTn id="46" dur="2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1" grpId="0" animBg="1"/>
      <p:bldP spid="101382" grpId="0" animBg="1"/>
      <p:bldP spid="101382" grpId="1" animBg="1"/>
      <p:bldP spid="101388" grpId="0" animBg="1"/>
      <p:bldP spid="10138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 rot="5400000">
            <a:off x="4187826" y="2384426"/>
            <a:ext cx="2663825" cy="489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 flipH="1">
            <a:off x="3503613" y="3500438"/>
            <a:ext cx="0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5375276" y="5734050"/>
            <a:ext cx="144463" cy="2159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566989" y="260350"/>
            <a:ext cx="5761037" cy="6408738"/>
            <a:chOff x="1296" y="96"/>
            <a:chExt cx="2880" cy="3888"/>
          </a:xfrm>
        </p:grpSpPr>
        <p:sp>
          <p:nvSpPr>
            <p:cNvPr id="44040" name="Oval 9"/>
            <p:cNvSpPr>
              <a:spLocks noChangeArrowheads="1"/>
            </p:cNvSpPr>
            <p:nvPr/>
          </p:nvSpPr>
          <p:spPr bwMode="auto">
            <a:xfrm>
              <a:off x="1296" y="3744"/>
              <a:ext cx="288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4041" name="Line 10"/>
            <p:cNvSpPr>
              <a:spLocks noChangeShapeType="1"/>
            </p:cNvSpPr>
            <p:nvPr/>
          </p:nvSpPr>
          <p:spPr bwMode="auto">
            <a:xfrm>
              <a:off x="129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Line 11"/>
            <p:cNvSpPr>
              <a:spLocks noChangeShapeType="1"/>
            </p:cNvSpPr>
            <p:nvPr/>
          </p:nvSpPr>
          <p:spPr bwMode="auto">
            <a:xfrm>
              <a:off x="4176" y="192"/>
              <a:ext cx="0" cy="36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Oval 12"/>
            <p:cNvSpPr>
              <a:spLocks noChangeArrowheads="1"/>
            </p:cNvSpPr>
            <p:nvPr/>
          </p:nvSpPr>
          <p:spPr bwMode="auto">
            <a:xfrm>
              <a:off x="1296" y="96"/>
              <a:ext cx="2880" cy="2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2566989" y="6165850"/>
            <a:ext cx="5761037" cy="0"/>
          </a:xfrm>
          <a:prstGeom prst="line">
            <a:avLst/>
          </a:prstGeom>
          <a:noFill/>
          <a:ln w="254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14" name="Oval 14"/>
          <p:cNvSpPr>
            <a:spLocks noChangeArrowheads="1"/>
          </p:cNvSpPr>
          <p:nvPr/>
        </p:nvSpPr>
        <p:spPr bwMode="auto">
          <a:xfrm>
            <a:off x="5375276" y="5734050"/>
            <a:ext cx="144463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9285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5607E-6 L 2.77778E-7 -0.35653 " pathEditMode="relative" ptsTypes="AA">
                                      <p:cBhvr>
                                        <p:cTn id="50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711E-6 L 3.33333E-6 -0.2203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2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50867E-6 L 3.33333E-6 -0.1153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animBg="1"/>
      <p:bldP spid="102406" grpId="0" animBg="1"/>
      <p:bldP spid="102407" grpId="0" animBg="1"/>
      <p:bldP spid="102407" grpId="1" animBg="1"/>
      <p:bldP spid="102413" grpId="0" animBg="1"/>
      <p:bldP spid="102413" grpId="1" animBg="1"/>
      <p:bldP spid="1024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7570788" cy="558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>Paper Chromatography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908050"/>
            <a:ext cx="8435975" cy="5761038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A method of partition chromatography using filter paper strips as carrier or inert support.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The factor governing separation of mixtures of solutes on filter paper is the </a:t>
            </a:r>
            <a:r>
              <a:rPr lang="en-US" b="1">
                <a:solidFill>
                  <a:srgbClr val="FF3300"/>
                </a:solidFill>
              </a:rPr>
              <a:t>partition between two immiscible phases.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>
              <a:solidFill>
                <a:srgbClr val="FF3300"/>
              </a:solidFill>
            </a:endParaRP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One is usually water adsorbed on cellulose fibres in the paper (stationary phase).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The second is the organic solvent flows past the sample on the paper (stationary phase).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65504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220px-Cromatography_tank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9514" y="981076"/>
            <a:ext cx="5184775" cy="5065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2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147050" cy="3052763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Partition occurs between the mobile phase and the stationary aqueous phase bound by the cellulose.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b="1"/>
              <a:t>The isolation depends on partition coefficient of the solute.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endParaRPr lang="en-US" b="1"/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3432176" y="3960813"/>
          <a:ext cx="4176713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55700" imgH="419100" progId="Equation.DSMT4">
                  <p:embed/>
                </p:oleObj>
              </mc:Choice>
              <mc:Fallback>
                <p:oleObj name="Equation" r:id="rId3" imgW="1155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2176" y="3960813"/>
                        <a:ext cx="4176713" cy="138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3006726" y="5157788"/>
            <a:ext cx="6208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Where,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K:Is the partition coeffcient.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C (Stationary: Is the concentration of the solute in the stationary.</a:t>
            </a:r>
          </a:p>
          <a:p>
            <a:pPr algn="l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 (Mobile): Is the concentration of the solute in the mobile.</a:t>
            </a:r>
          </a:p>
        </p:txBody>
      </p:sp>
    </p:spTree>
    <p:extLst>
      <p:ext uri="{BB962C8B-B14F-4D97-AF65-F5344CB8AC3E}">
        <p14:creationId xmlns:p14="http://schemas.microsoft.com/office/powerpoint/2010/main" val="408042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General Procedure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1- Choice of paper and solvent to be used.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2- Desalting of sample.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3- Application of the sample.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4- Equilibration of paper.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5- Development.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6- Detection.</a:t>
            </a:r>
          </a:p>
          <a:p>
            <a:pPr algn="l" eaLnBrk="1" hangingPunct="1">
              <a:buFont typeface="Wingdings" panose="05000000000000000000" pitchFamily="2" charset="2"/>
              <a:buNone/>
              <a:defRPr/>
            </a:pPr>
            <a:r>
              <a:rPr lang="en-US" dirty="0" smtClean="0"/>
              <a:t>7- Identification of substances.</a:t>
            </a:r>
          </a:p>
        </p:txBody>
      </p:sp>
    </p:spTree>
    <p:extLst>
      <p:ext uri="{BB962C8B-B14F-4D97-AF65-F5344CB8AC3E}">
        <p14:creationId xmlns:p14="http://schemas.microsoft.com/office/powerpoint/2010/main" val="359183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Techniques of development with various flow directions</a:t>
            </a:r>
          </a:p>
        </p:txBody>
      </p:sp>
      <p:sp>
        <p:nvSpPr>
          <p:cNvPr id="38915" name="Rectangle 8"/>
          <p:cNvSpPr>
            <a:spLocks noChangeArrowheads="1"/>
          </p:cNvSpPr>
          <p:nvPr/>
        </p:nvSpPr>
        <p:spPr bwMode="auto">
          <a:xfrm>
            <a:off x="600363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94215" name="Object 7"/>
          <p:cNvGraphicFramePr>
            <a:graphicFrameLocks noChangeAspect="1"/>
          </p:cNvGraphicFramePr>
          <p:nvPr/>
        </p:nvGraphicFramePr>
        <p:xfrm>
          <a:off x="7680325" y="1844676"/>
          <a:ext cx="2362200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Image" r:id="rId3" imgW="3096768" imgH="3870960" progId="Photoshop.Image.7">
                  <p:embed/>
                </p:oleObj>
              </mc:Choice>
              <mc:Fallback>
                <p:oleObj name="Image" r:id="rId3" imgW="3096768" imgH="3870960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325" y="1844676"/>
                        <a:ext cx="2362200" cy="295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6888164" y="1196976"/>
            <a:ext cx="3240087" cy="576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Ascending development</a:t>
            </a:r>
          </a:p>
        </p:txBody>
      </p:sp>
      <p:sp>
        <p:nvSpPr>
          <p:cNvPr id="38918" name="Rectangle 11"/>
          <p:cNvSpPr>
            <a:spLocks noChangeArrowheads="1"/>
          </p:cNvSpPr>
          <p:nvPr/>
        </p:nvSpPr>
        <p:spPr bwMode="auto">
          <a:xfrm>
            <a:off x="600363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1703389" y="1989139"/>
          <a:ext cx="54197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Image" r:id="rId5" imgW="5419344" imgH="1548384" progId="Photoshop.Image.7">
                  <p:embed/>
                </p:oleObj>
              </mc:Choice>
              <mc:Fallback>
                <p:oleObj name="Image" r:id="rId5" imgW="5419344" imgH="1548384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1989139"/>
                        <a:ext cx="541972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0" name="Oval 12"/>
          <p:cNvSpPr>
            <a:spLocks noChangeArrowheads="1"/>
          </p:cNvSpPr>
          <p:nvPr/>
        </p:nvSpPr>
        <p:spPr bwMode="auto">
          <a:xfrm>
            <a:off x="6240463" y="6165850"/>
            <a:ext cx="3313112" cy="438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Descending development</a:t>
            </a:r>
          </a:p>
        </p:txBody>
      </p:sp>
      <p:sp>
        <p:nvSpPr>
          <p:cNvPr id="94221" name="Oval 13"/>
          <p:cNvSpPr>
            <a:spLocks noChangeArrowheads="1"/>
          </p:cNvSpPr>
          <p:nvPr/>
        </p:nvSpPr>
        <p:spPr bwMode="auto">
          <a:xfrm>
            <a:off x="1919289" y="1196975"/>
            <a:ext cx="280828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Radial development</a:t>
            </a:r>
          </a:p>
        </p:txBody>
      </p:sp>
      <p:sp>
        <p:nvSpPr>
          <p:cNvPr id="38922" name="Rectangle 15"/>
          <p:cNvSpPr>
            <a:spLocks noChangeArrowheads="1"/>
          </p:cNvSpPr>
          <p:nvPr/>
        </p:nvSpPr>
        <p:spPr bwMode="auto">
          <a:xfrm>
            <a:off x="600363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94222" name="Object 14"/>
          <p:cNvGraphicFramePr>
            <a:graphicFrameLocks noChangeAspect="1"/>
          </p:cNvGraphicFramePr>
          <p:nvPr/>
        </p:nvGraphicFramePr>
        <p:xfrm>
          <a:off x="2782888" y="4137026"/>
          <a:ext cx="2519362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Image" r:id="rId7" imgW="4645152" imgH="3870960" progId="Photoshop.Image.7">
                  <p:embed/>
                </p:oleObj>
              </mc:Choice>
              <mc:Fallback>
                <p:oleObj name="Image" r:id="rId7" imgW="4645152" imgH="3870960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8" y="4137026"/>
                        <a:ext cx="2519362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79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4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7" grpId="0" animBg="1"/>
      <p:bldP spid="94220" grpId="0" animBg="1"/>
      <p:bldP spid="942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Descending Chromatography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9941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5" y="1169988"/>
            <a:ext cx="765175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40013" y="277813"/>
            <a:ext cx="6985000" cy="3429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/>
              <a:t>Multiple chromatography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981076"/>
            <a:ext cx="8642350" cy="5688013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Multiple chromatography includes all procedures in which the development is repeated after one development is completed.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 smtClean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>
                <a:solidFill>
                  <a:srgbClr val="FF3300"/>
                </a:solidFill>
              </a:rPr>
              <a:t>A- multiple development:</a:t>
            </a:r>
            <a:r>
              <a:rPr lang="en-US" b="1" dirty="0" smtClean="0"/>
              <a:t> the chromatogram is repeatedly developed in the same direction and thus the complete resolution of two or more substances which have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f</a:t>
            </a:r>
            <a:r>
              <a:rPr lang="en-US" b="1" dirty="0" smtClean="0"/>
              <a:t> values close together can be obtained.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 smtClean="0"/>
              <a:t>As the mobile phase one can use either the same solvent system or different solvent systems.</a:t>
            </a:r>
          </a:p>
        </p:txBody>
      </p:sp>
    </p:spTree>
    <p:extLst>
      <p:ext uri="{BB962C8B-B14F-4D97-AF65-F5344CB8AC3E}">
        <p14:creationId xmlns:p14="http://schemas.microsoft.com/office/powerpoint/2010/main" val="280548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0" y="260350"/>
            <a:ext cx="8686800" cy="640873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3300"/>
                </a:solidFill>
              </a:rPr>
              <a:t>B- two-dimensional chromatography: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When large numbers of substances are to be separated on a single chromatogram.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Development in a direction perpendicular to the first, and with a solvent system different from that used initially is often necessary. 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The sample is applied on one corner of a square piece of paper and after development with the first solvent, the paper is dried , rotated 90</a:t>
            </a:r>
            <a:r>
              <a:rPr lang="en-US" b="1" baseline="30000" dirty="0"/>
              <a:t>o</a:t>
            </a:r>
            <a:r>
              <a:rPr lang="en-US" b="1" dirty="0"/>
              <a:t> and developed in the second direction.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Usually, different types of solvents systems are used in each direction. It is essential that the first solvent be completely volatile.</a:t>
            </a:r>
          </a:p>
        </p:txBody>
      </p:sp>
    </p:spTree>
    <p:extLst>
      <p:ext uri="{BB962C8B-B14F-4D97-AF65-F5344CB8AC3E}">
        <p14:creationId xmlns:p14="http://schemas.microsoft.com/office/powerpoint/2010/main" val="125612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96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MathType 5.0 Equation</vt:lpstr>
      <vt:lpstr>Adobe Photoshop Image</vt:lpstr>
      <vt:lpstr>PowerPoint Presentation</vt:lpstr>
      <vt:lpstr>Paper Chromatography</vt:lpstr>
      <vt:lpstr>PowerPoint Presentation</vt:lpstr>
      <vt:lpstr>PowerPoint Presentation</vt:lpstr>
      <vt:lpstr>General Procedure</vt:lpstr>
      <vt:lpstr>Techniques of development with various flow directions</vt:lpstr>
      <vt:lpstr>Descending Chromatography </vt:lpstr>
      <vt:lpstr>Multiple chromatography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Hiba Ali Hasan</dc:creator>
  <cp:lastModifiedBy>Hiba Ali Hasan</cp:lastModifiedBy>
  <cp:revision>1</cp:revision>
  <dcterms:created xsi:type="dcterms:W3CDTF">2019-12-29T05:48:00Z</dcterms:created>
  <dcterms:modified xsi:type="dcterms:W3CDTF">2019-12-29T05:48:38Z</dcterms:modified>
</cp:coreProperties>
</file>